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8" r:id="rId6"/>
  </p:sldMasterIdLst>
  <p:notesMasterIdLst>
    <p:notesMasterId r:id="rId25"/>
  </p:notesMasterIdLst>
  <p:sldIdLst>
    <p:sldId id="272" r:id="rId7"/>
    <p:sldId id="328" r:id="rId8"/>
    <p:sldId id="275" r:id="rId9"/>
    <p:sldId id="282" r:id="rId10"/>
    <p:sldId id="283" r:id="rId11"/>
    <p:sldId id="307" r:id="rId12"/>
    <p:sldId id="296" r:id="rId13"/>
    <p:sldId id="322" r:id="rId14"/>
    <p:sldId id="325" r:id="rId15"/>
    <p:sldId id="311" r:id="rId16"/>
    <p:sldId id="329" r:id="rId17"/>
    <p:sldId id="280" r:id="rId18"/>
    <p:sldId id="281" r:id="rId19"/>
    <p:sldId id="284" r:id="rId20"/>
    <p:sldId id="297" r:id="rId21"/>
    <p:sldId id="320" r:id="rId22"/>
    <p:sldId id="324" r:id="rId23"/>
    <p:sldId id="318"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SE Sp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29AF"/>
    <a:srgbClr val="4AFD0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2278" autoAdjust="0"/>
  </p:normalViewPr>
  <p:slideViewPr>
    <p:cSldViewPr snapToGrid="0">
      <p:cViewPr varScale="1">
        <p:scale>
          <a:sx n="57" d="100"/>
          <a:sy n="57" d="100"/>
        </p:scale>
        <p:origin x="-1062" y="-90"/>
      </p:cViewPr>
      <p:guideLst>
        <p:guide orient="horz" pos="2160"/>
        <p:guide pos="3840"/>
      </p:guideLst>
    </p:cSldViewPr>
  </p:slideViewPr>
  <p:outlineViewPr>
    <p:cViewPr>
      <p:scale>
        <a:sx n="33" d="100"/>
        <a:sy n="33" d="100"/>
      </p:scale>
      <p:origin x="0" y="12114"/>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6FD-B301-409D-BB38-79B683228BB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it-IT"/>
        </a:p>
      </dgm:t>
    </dgm:pt>
    <dgm:pt modelId="{0FF51D7D-A631-41D4-BFD8-12A53A79BB10}">
      <dgm:prSet phldrT="[Testo]" custT="1"/>
      <dgm:spPr/>
      <dgm:t>
        <a:bodyPr/>
        <a:lstStyle/>
        <a:p>
          <a:r>
            <a:rPr lang="en-GB" sz="2000" dirty="0" smtClean="0"/>
            <a:t>Power System modernisation and  increased cross-border connections capacities</a:t>
          </a:r>
          <a:endParaRPr lang="it-IT" sz="2000" dirty="0"/>
        </a:p>
      </dgm:t>
    </dgm:pt>
    <dgm:pt modelId="{1D2517D0-CA3B-47B2-AC2C-91F212943C31}" type="parTrans" cxnId="{0FBF37BB-6A1C-4FA9-A8D6-C8F2A78EF1DE}">
      <dgm:prSet/>
      <dgm:spPr/>
      <dgm:t>
        <a:bodyPr/>
        <a:lstStyle/>
        <a:p>
          <a:endParaRPr lang="it-IT" sz="2000"/>
        </a:p>
      </dgm:t>
    </dgm:pt>
    <dgm:pt modelId="{77B4E0EA-28E7-4447-8B57-C3AED0431342}" type="sibTrans" cxnId="{0FBF37BB-6A1C-4FA9-A8D6-C8F2A78EF1DE}">
      <dgm:prSet/>
      <dgm:spPr/>
      <dgm:t>
        <a:bodyPr/>
        <a:lstStyle/>
        <a:p>
          <a:endParaRPr lang="it-IT" sz="2000"/>
        </a:p>
      </dgm:t>
    </dgm:pt>
    <dgm:pt modelId="{F679575D-4B3A-477C-A945-9550B01D7A27}">
      <dgm:prSet custT="1"/>
      <dgm:spPr/>
      <dgm:t>
        <a:bodyPr/>
        <a:lstStyle/>
        <a:p>
          <a:r>
            <a:rPr lang="en-GB" sz="2000" dirty="0" smtClean="0"/>
            <a:t>Transmission/Distribution network expansion and investments based on a ‘connect and manage’ approach</a:t>
          </a:r>
          <a:endParaRPr lang="it-IT" sz="2000" dirty="0"/>
        </a:p>
      </dgm:t>
    </dgm:pt>
    <dgm:pt modelId="{6FB69DAA-4C4B-4E2D-907C-3AF62D673776}" type="parTrans" cxnId="{3891AF44-5DC7-402C-B4F7-456DD484F3A1}">
      <dgm:prSet/>
      <dgm:spPr/>
      <dgm:t>
        <a:bodyPr/>
        <a:lstStyle/>
        <a:p>
          <a:endParaRPr lang="it-IT" sz="2000"/>
        </a:p>
      </dgm:t>
    </dgm:pt>
    <dgm:pt modelId="{24DD8FDE-9932-4323-93EB-2E1151557D82}" type="sibTrans" cxnId="{3891AF44-5DC7-402C-B4F7-456DD484F3A1}">
      <dgm:prSet/>
      <dgm:spPr/>
      <dgm:t>
        <a:bodyPr/>
        <a:lstStyle/>
        <a:p>
          <a:endParaRPr lang="it-IT" sz="2000"/>
        </a:p>
      </dgm:t>
    </dgm:pt>
    <dgm:pt modelId="{A93CB95F-69BA-4F03-959A-60AE9233386F}">
      <dgm:prSet custT="1"/>
      <dgm:spPr/>
      <dgm:t>
        <a:bodyPr/>
        <a:lstStyle/>
        <a:p>
          <a:r>
            <a:rPr lang="en-GB" sz="2000" dirty="0" smtClean="0"/>
            <a:t>Integration within the energy system</a:t>
          </a:r>
          <a:endParaRPr lang="it-IT" sz="2000" dirty="0"/>
        </a:p>
      </dgm:t>
    </dgm:pt>
    <dgm:pt modelId="{768525E6-1FB2-4723-9FCB-829C64DE9E4E}" type="parTrans" cxnId="{CB8C31E1-591C-4824-9DD0-57F393105DDF}">
      <dgm:prSet/>
      <dgm:spPr/>
      <dgm:t>
        <a:bodyPr/>
        <a:lstStyle/>
        <a:p>
          <a:endParaRPr lang="it-IT" sz="2000"/>
        </a:p>
      </dgm:t>
    </dgm:pt>
    <dgm:pt modelId="{70148EA8-6541-4044-B08E-4B0B4375E5CE}" type="sibTrans" cxnId="{CB8C31E1-591C-4824-9DD0-57F393105DDF}">
      <dgm:prSet/>
      <dgm:spPr/>
      <dgm:t>
        <a:bodyPr/>
        <a:lstStyle/>
        <a:p>
          <a:endParaRPr lang="it-IT" sz="2000"/>
        </a:p>
      </dgm:t>
    </dgm:pt>
    <dgm:pt modelId="{219F63CD-D9C7-4BB7-AE44-A249BAFFD5C3}">
      <dgm:prSet custT="1"/>
      <dgm:spPr/>
      <dgm:t>
        <a:bodyPr/>
        <a:lstStyle/>
        <a:p>
          <a:r>
            <a:rPr lang="en-GB" sz="2000" dirty="0" smtClean="0"/>
            <a:t>Market aspects</a:t>
          </a:r>
          <a:endParaRPr lang="it-IT" sz="2000" dirty="0"/>
        </a:p>
      </dgm:t>
    </dgm:pt>
    <dgm:pt modelId="{559F0B29-3D99-4B8F-A133-753B6B0BD0DF}" type="parTrans" cxnId="{14F74242-1B32-4C01-B6B1-31503E3D7091}">
      <dgm:prSet/>
      <dgm:spPr/>
      <dgm:t>
        <a:bodyPr/>
        <a:lstStyle/>
        <a:p>
          <a:endParaRPr lang="it-IT" sz="2000"/>
        </a:p>
      </dgm:t>
    </dgm:pt>
    <dgm:pt modelId="{5C9B4DE5-23B1-4BEF-8F40-132DA5865260}" type="sibTrans" cxnId="{14F74242-1B32-4C01-B6B1-31503E3D7091}">
      <dgm:prSet/>
      <dgm:spPr/>
      <dgm:t>
        <a:bodyPr/>
        <a:lstStyle/>
        <a:p>
          <a:endParaRPr lang="it-IT" sz="2000"/>
        </a:p>
      </dgm:t>
    </dgm:pt>
    <dgm:pt modelId="{F5D8F62B-75B7-4DEB-B02B-A41EA8F29D99}" type="pres">
      <dgm:prSet presAssocID="{206EB6FD-B301-409D-BB38-79B683228BB3}" presName="diagram" presStyleCnt="0">
        <dgm:presLayoutVars>
          <dgm:dir/>
          <dgm:resizeHandles val="exact"/>
        </dgm:presLayoutVars>
      </dgm:prSet>
      <dgm:spPr/>
      <dgm:t>
        <a:bodyPr/>
        <a:lstStyle/>
        <a:p>
          <a:endParaRPr lang="es-ES"/>
        </a:p>
      </dgm:t>
    </dgm:pt>
    <dgm:pt modelId="{0269E5CE-B485-4B17-9FBB-6DD6EDCEF5BC}" type="pres">
      <dgm:prSet presAssocID="{0FF51D7D-A631-41D4-BFD8-12A53A79BB10}" presName="node" presStyleLbl="node1" presStyleIdx="0" presStyleCnt="4">
        <dgm:presLayoutVars>
          <dgm:bulletEnabled val="1"/>
        </dgm:presLayoutVars>
      </dgm:prSet>
      <dgm:spPr/>
      <dgm:t>
        <a:bodyPr/>
        <a:lstStyle/>
        <a:p>
          <a:endParaRPr lang="es-ES"/>
        </a:p>
      </dgm:t>
    </dgm:pt>
    <dgm:pt modelId="{4E50BB9A-488E-4249-B0AD-BFDC5714A39F}" type="pres">
      <dgm:prSet presAssocID="{77B4E0EA-28E7-4447-8B57-C3AED0431342}" presName="sibTrans" presStyleCnt="0"/>
      <dgm:spPr/>
    </dgm:pt>
    <dgm:pt modelId="{2B92491D-667F-40BE-8BFA-8DDF2F7A68D4}" type="pres">
      <dgm:prSet presAssocID="{F679575D-4B3A-477C-A945-9550B01D7A27}" presName="node" presStyleLbl="node1" presStyleIdx="1" presStyleCnt="4">
        <dgm:presLayoutVars>
          <dgm:bulletEnabled val="1"/>
        </dgm:presLayoutVars>
      </dgm:prSet>
      <dgm:spPr/>
      <dgm:t>
        <a:bodyPr/>
        <a:lstStyle/>
        <a:p>
          <a:endParaRPr lang="es-ES"/>
        </a:p>
      </dgm:t>
    </dgm:pt>
    <dgm:pt modelId="{2BDF04A0-1819-4D11-9799-CD6DFC781619}" type="pres">
      <dgm:prSet presAssocID="{24DD8FDE-9932-4323-93EB-2E1151557D82}" presName="sibTrans" presStyleCnt="0"/>
      <dgm:spPr/>
    </dgm:pt>
    <dgm:pt modelId="{5738C640-E276-4B99-88B6-C19514D6B249}" type="pres">
      <dgm:prSet presAssocID="{A93CB95F-69BA-4F03-959A-60AE9233386F}" presName="node" presStyleLbl="node1" presStyleIdx="2" presStyleCnt="4">
        <dgm:presLayoutVars>
          <dgm:bulletEnabled val="1"/>
        </dgm:presLayoutVars>
      </dgm:prSet>
      <dgm:spPr/>
      <dgm:t>
        <a:bodyPr/>
        <a:lstStyle/>
        <a:p>
          <a:endParaRPr lang="es-ES"/>
        </a:p>
      </dgm:t>
    </dgm:pt>
    <dgm:pt modelId="{89492BE5-32F5-4D61-85C4-CF55A7D561E2}" type="pres">
      <dgm:prSet presAssocID="{70148EA8-6541-4044-B08E-4B0B4375E5CE}" presName="sibTrans" presStyleCnt="0"/>
      <dgm:spPr/>
    </dgm:pt>
    <dgm:pt modelId="{8C735B84-B11B-4CA6-8C40-80DFB7AC1FA6}" type="pres">
      <dgm:prSet presAssocID="{219F63CD-D9C7-4BB7-AE44-A249BAFFD5C3}" presName="node" presStyleLbl="node1" presStyleIdx="3" presStyleCnt="4">
        <dgm:presLayoutVars>
          <dgm:bulletEnabled val="1"/>
        </dgm:presLayoutVars>
      </dgm:prSet>
      <dgm:spPr/>
      <dgm:t>
        <a:bodyPr/>
        <a:lstStyle/>
        <a:p>
          <a:endParaRPr lang="es-ES"/>
        </a:p>
      </dgm:t>
    </dgm:pt>
  </dgm:ptLst>
  <dgm:cxnLst>
    <dgm:cxn modelId="{CB8C31E1-591C-4824-9DD0-57F393105DDF}" srcId="{206EB6FD-B301-409D-BB38-79B683228BB3}" destId="{A93CB95F-69BA-4F03-959A-60AE9233386F}" srcOrd="2" destOrd="0" parTransId="{768525E6-1FB2-4723-9FCB-829C64DE9E4E}" sibTransId="{70148EA8-6541-4044-B08E-4B0B4375E5CE}"/>
    <dgm:cxn modelId="{02E302D0-DABF-469A-BFE4-FE0EE1DBC408}" type="presOf" srcId="{F679575D-4B3A-477C-A945-9550B01D7A27}" destId="{2B92491D-667F-40BE-8BFA-8DDF2F7A68D4}" srcOrd="0" destOrd="0" presId="urn:microsoft.com/office/officeart/2005/8/layout/default"/>
    <dgm:cxn modelId="{3891AF44-5DC7-402C-B4F7-456DD484F3A1}" srcId="{206EB6FD-B301-409D-BB38-79B683228BB3}" destId="{F679575D-4B3A-477C-A945-9550B01D7A27}" srcOrd="1" destOrd="0" parTransId="{6FB69DAA-4C4B-4E2D-907C-3AF62D673776}" sibTransId="{24DD8FDE-9932-4323-93EB-2E1151557D82}"/>
    <dgm:cxn modelId="{AEC73988-76EC-4FE2-A1BC-3A85EA8236AC}" type="presOf" srcId="{A93CB95F-69BA-4F03-959A-60AE9233386F}" destId="{5738C640-E276-4B99-88B6-C19514D6B249}" srcOrd="0" destOrd="0" presId="urn:microsoft.com/office/officeart/2005/8/layout/default"/>
    <dgm:cxn modelId="{14F74242-1B32-4C01-B6B1-31503E3D7091}" srcId="{206EB6FD-B301-409D-BB38-79B683228BB3}" destId="{219F63CD-D9C7-4BB7-AE44-A249BAFFD5C3}" srcOrd="3" destOrd="0" parTransId="{559F0B29-3D99-4B8F-A133-753B6B0BD0DF}" sibTransId="{5C9B4DE5-23B1-4BEF-8F40-132DA5865260}"/>
    <dgm:cxn modelId="{EE2FB3AB-99D6-4B8A-8DFB-16FC409DDDF5}" type="presOf" srcId="{206EB6FD-B301-409D-BB38-79B683228BB3}" destId="{F5D8F62B-75B7-4DEB-B02B-A41EA8F29D99}" srcOrd="0" destOrd="0" presId="urn:microsoft.com/office/officeart/2005/8/layout/default"/>
    <dgm:cxn modelId="{0FBF37BB-6A1C-4FA9-A8D6-C8F2A78EF1DE}" srcId="{206EB6FD-B301-409D-BB38-79B683228BB3}" destId="{0FF51D7D-A631-41D4-BFD8-12A53A79BB10}" srcOrd="0" destOrd="0" parTransId="{1D2517D0-CA3B-47B2-AC2C-91F212943C31}" sibTransId="{77B4E0EA-28E7-4447-8B57-C3AED0431342}"/>
    <dgm:cxn modelId="{4ED179C2-F956-4554-88F6-55807E66A0AB}" type="presOf" srcId="{219F63CD-D9C7-4BB7-AE44-A249BAFFD5C3}" destId="{8C735B84-B11B-4CA6-8C40-80DFB7AC1FA6}" srcOrd="0" destOrd="0" presId="urn:microsoft.com/office/officeart/2005/8/layout/default"/>
    <dgm:cxn modelId="{D78AA4C7-18CD-4E8F-A10D-3EF392B38D35}" type="presOf" srcId="{0FF51D7D-A631-41D4-BFD8-12A53A79BB10}" destId="{0269E5CE-B485-4B17-9FBB-6DD6EDCEF5BC}" srcOrd="0" destOrd="0" presId="urn:microsoft.com/office/officeart/2005/8/layout/default"/>
    <dgm:cxn modelId="{31BBD061-BD6D-4CE5-B782-3772C17F490A}" type="presParOf" srcId="{F5D8F62B-75B7-4DEB-B02B-A41EA8F29D99}" destId="{0269E5CE-B485-4B17-9FBB-6DD6EDCEF5BC}" srcOrd="0" destOrd="0" presId="urn:microsoft.com/office/officeart/2005/8/layout/default"/>
    <dgm:cxn modelId="{0D913D1E-A183-4B0A-A9B8-236A1723DF15}" type="presParOf" srcId="{F5D8F62B-75B7-4DEB-B02B-A41EA8F29D99}" destId="{4E50BB9A-488E-4249-B0AD-BFDC5714A39F}" srcOrd="1" destOrd="0" presId="urn:microsoft.com/office/officeart/2005/8/layout/default"/>
    <dgm:cxn modelId="{55B48F96-61A7-443D-AE9F-F044CDD19EE1}" type="presParOf" srcId="{F5D8F62B-75B7-4DEB-B02B-A41EA8F29D99}" destId="{2B92491D-667F-40BE-8BFA-8DDF2F7A68D4}" srcOrd="2" destOrd="0" presId="urn:microsoft.com/office/officeart/2005/8/layout/default"/>
    <dgm:cxn modelId="{FC52414D-903C-443D-B545-238B62E67472}" type="presParOf" srcId="{F5D8F62B-75B7-4DEB-B02B-A41EA8F29D99}" destId="{2BDF04A0-1819-4D11-9799-CD6DFC781619}" srcOrd="3" destOrd="0" presId="urn:microsoft.com/office/officeart/2005/8/layout/default"/>
    <dgm:cxn modelId="{25D90045-2E24-4647-A63E-4E58C33F0951}" type="presParOf" srcId="{F5D8F62B-75B7-4DEB-B02B-A41EA8F29D99}" destId="{5738C640-E276-4B99-88B6-C19514D6B249}" srcOrd="4" destOrd="0" presId="urn:microsoft.com/office/officeart/2005/8/layout/default"/>
    <dgm:cxn modelId="{47EB3382-2509-405C-9D32-B011F94F1E48}" type="presParOf" srcId="{F5D8F62B-75B7-4DEB-B02B-A41EA8F29D99}" destId="{89492BE5-32F5-4D61-85C4-CF55A7D561E2}" srcOrd="5" destOrd="0" presId="urn:microsoft.com/office/officeart/2005/8/layout/default"/>
    <dgm:cxn modelId="{7A87B24D-A5CA-4A44-B8A8-C0DF2C47B51C}" type="presParOf" srcId="{F5D8F62B-75B7-4DEB-B02B-A41EA8F29D99}" destId="{8C735B84-B11B-4CA6-8C40-80DFB7AC1FA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9E5CE-B485-4B17-9FBB-6DD6EDCEF5BC}">
      <dsp:nvSpPr>
        <dsp:cNvPr id="0" name=""/>
        <dsp:cNvSpPr/>
      </dsp:nvSpPr>
      <dsp:spPr>
        <a:xfrm>
          <a:off x="1233241" y="1725"/>
          <a:ext cx="3261050" cy="19566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Power System modernisation and  increased cross-border connections capacities</a:t>
          </a:r>
          <a:endParaRPr lang="it-IT" sz="2000" kern="1200" dirty="0"/>
        </a:p>
      </dsp:txBody>
      <dsp:txXfrm>
        <a:off x="1233241" y="1725"/>
        <a:ext cx="3261050" cy="1956630"/>
      </dsp:txXfrm>
    </dsp:sp>
    <dsp:sp modelId="{2B92491D-667F-40BE-8BFA-8DDF2F7A68D4}">
      <dsp:nvSpPr>
        <dsp:cNvPr id="0" name=""/>
        <dsp:cNvSpPr/>
      </dsp:nvSpPr>
      <dsp:spPr>
        <a:xfrm>
          <a:off x="4820396" y="1725"/>
          <a:ext cx="3261050" cy="1956630"/>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Transmission/Distribution network expansion and investments based on a ‘connect and manage’ approach</a:t>
          </a:r>
          <a:endParaRPr lang="it-IT" sz="2000" kern="1200" dirty="0"/>
        </a:p>
      </dsp:txBody>
      <dsp:txXfrm>
        <a:off x="4820396" y="1725"/>
        <a:ext cx="3261050" cy="1956630"/>
      </dsp:txXfrm>
    </dsp:sp>
    <dsp:sp modelId="{5738C640-E276-4B99-88B6-C19514D6B249}">
      <dsp:nvSpPr>
        <dsp:cNvPr id="0" name=""/>
        <dsp:cNvSpPr/>
      </dsp:nvSpPr>
      <dsp:spPr>
        <a:xfrm>
          <a:off x="1233241" y="2284460"/>
          <a:ext cx="3261050" cy="1956630"/>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Integration within the energy system</a:t>
          </a:r>
          <a:endParaRPr lang="it-IT" sz="2000" kern="1200" dirty="0"/>
        </a:p>
      </dsp:txBody>
      <dsp:txXfrm>
        <a:off x="1233241" y="2284460"/>
        <a:ext cx="3261050" cy="1956630"/>
      </dsp:txXfrm>
    </dsp:sp>
    <dsp:sp modelId="{8C735B84-B11B-4CA6-8C40-80DFB7AC1FA6}">
      <dsp:nvSpPr>
        <dsp:cNvPr id="0" name=""/>
        <dsp:cNvSpPr/>
      </dsp:nvSpPr>
      <dsp:spPr>
        <a:xfrm>
          <a:off x="4820396" y="2284460"/>
          <a:ext cx="3261050" cy="195663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Market aspects</a:t>
          </a:r>
          <a:endParaRPr lang="it-IT" sz="2000" kern="1200" dirty="0"/>
        </a:p>
      </dsp:txBody>
      <dsp:txXfrm>
        <a:off x="4820396" y="2284460"/>
        <a:ext cx="3261050" cy="19566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86D9F-AA69-44E5-AAE7-8AB8AFBFF79F}" type="datetimeFigureOut">
              <a:rPr lang="es-ES" smtClean="0"/>
              <a:t>17/09/2017</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BB1C32-E6CC-4B92-B4D4-764B3669C5DD}" type="slidenum">
              <a:rPr lang="es-ES" smtClean="0"/>
              <a:t>‹#›</a:t>
            </a:fld>
            <a:endParaRPr lang="es-ES"/>
          </a:p>
        </p:txBody>
      </p:sp>
    </p:spTree>
    <p:extLst>
      <p:ext uri="{BB962C8B-B14F-4D97-AF65-F5344CB8AC3E}">
        <p14:creationId xmlns:p14="http://schemas.microsoft.com/office/powerpoint/2010/main" val="152367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DBB1C32-E6CC-4B92-B4D4-764B3669C5DD}" type="slidenum">
              <a:rPr lang="es-ES" smtClean="0"/>
              <a:t>1</a:t>
            </a:fld>
            <a:endParaRPr lang="es-ES"/>
          </a:p>
        </p:txBody>
      </p:sp>
    </p:spTree>
    <p:extLst>
      <p:ext uri="{BB962C8B-B14F-4D97-AF65-F5344CB8AC3E}">
        <p14:creationId xmlns:p14="http://schemas.microsoft.com/office/powerpoint/2010/main" val="405924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13242B-4E3E-D144-BFB7-3397598489DA}" type="slidenum">
              <a:rPr lang="es-ES_tradnl" smtClean="0"/>
              <a:pPr/>
              <a:t>10</a:t>
            </a:fld>
            <a:endParaRPr lang="es-ES_tradnl" dirty="0"/>
          </a:p>
        </p:txBody>
      </p:sp>
    </p:spTree>
    <p:extLst>
      <p:ext uri="{BB962C8B-B14F-4D97-AF65-F5344CB8AC3E}">
        <p14:creationId xmlns:p14="http://schemas.microsoft.com/office/powerpoint/2010/main" val="2776416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BB1C32-E6CC-4B92-B4D4-764B3669C5DD}" type="slidenum">
              <a:rPr lang="es-ES" smtClean="0"/>
              <a:t>11</a:t>
            </a:fld>
            <a:endParaRPr lang="es-ES"/>
          </a:p>
        </p:txBody>
      </p:sp>
    </p:spTree>
    <p:extLst>
      <p:ext uri="{BB962C8B-B14F-4D97-AF65-F5344CB8AC3E}">
        <p14:creationId xmlns:p14="http://schemas.microsoft.com/office/powerpoint/2010/main" val="346093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BB1C32-E6CC-4B92-B4D4-764B3669C5DD}" type="slidenum">
              <a:rPr lang="es-ES" smtClean="0"/>
              <a:t>12</a:t>
            </a:fld>
            <a:endParaRPr lang="es-ES"/>
          </a:p>
        </p:txBody>
      </p:sp>
    </p:spTree>
    <p:extLst>
      <p:ext uri="{BB962C8B-B14F-4D97-AF65-F5344CB8AC3E}">
        <p14:creationId xmlns:p14="http://schemas.microsoft.com/office/powerpoint/2010/main" val="2990668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200" b="1" dirty="0" smtClean="0">
                <a:solidFill>
                  <a:schemeClr val="tx1"/>
                </a:solidFill>
              </a:rPr>
              <a:t>Governing Board (GB) &amp; Executive Committee (</a:t>
            </a:r>
            <a:r>
              <a:rPr lang="en-US" sz="1200" b="1" dirty="0" err="1" smtClean="0">
                <a:solidFill>
                  <a:schemeClr val="tx1"/>
                </a:solidFill>
              </a:rPr>
              <a:t>Exco</a:t>
            </a:r>
            <a:r>
              <a:rPr lang="en-US" sz="1200" b="1" dirty="0" smtClean="0">
                <a:solidFill>
                  <a:schemeClr val="tx1"/>
                </a:solidFill>
              </a:rPr>
              <a:t>)</a:t>
            </a:r>
            <a:endParaRPr lang="en-US" sz="1200" dirty="0" smtClean="0">
              <a:solidFill>
                <a:schemeClr val="tx1"/>
              </a:solidFill>
            </a:endParaRPr>
          </a:p>
          <a:p>
            <a:pPr algn="l"/>
            <a:endParaRPr lang="en-GB" sz="1200" dirty="0" smtClean="0">
              <a:solidFill>
                <a:schemeClr val="tx1"/>
              </a:solidFill>
              <a:latin typeface="Arial" pitchFamily="34" charset="0"/>
              <a:cs typeface="Arial" pitchFamily="34" charset="0"/>
            </a:endParaRPr>
          </a:p>
          <a:p>
            <a:pPr algn="l"/>
            <a:r>
              <a:rPr lang="en-US" sz="1200" b="1" dirty="0" smtClean="0">
                <a:solidFill>
                  <a:schemeClr val="tx1"/>
                </a:solidFill>
                <a:latin typeface="Arial" pitchFamily="34" charset="0"/>
                <a:cs typeface="Arial" pitchFamily="34" charset="0"/>
              </a:rPr>
              <a:t>WG1 Reliable, economic and efficient smart grid system</a:t>
            </a:r>
            <a:br>
              <a:rPr lang="en-US" sz="1200" b="1"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Chair: Vicente Gonzalez (REE), ENTSO-E</a:t>
            </a:r>
          </a:p>
          <a:p>
            <a:pPr algn="l"/>
            <a:r>
              <a:rPr lang="en-GB" sz="1200" b="1" dirty="0" smtClean="0">
                <a:solidFill>
                  <a:schemeClr val="tx1"/>
                </a:solidFill>
                <a:latin typeface="Arial" pitchFamily="34" charset="0"/>
                <a:cs typeface="Arial" pitchFamily="34" charset="0"/>
              </a:rPr>
              <a:t>WG2 Storage technologies and sector interfaces</a:t>
            </a:r>
            <a:br>
              <a:rPr lang="en-GB" sz="1200" b="1" dirty="0" smtClean="0">
                <a:solidFill>
                  <a:schemeClr val="tx1"/>
                </a:solidFill>
                <a:latin typeface="Arial" pitchFamily="34" charset="0"/>
                <a:cs typeface="Arial" pitchFamily="34" charset="0"/>
              </a:rPr>
            </a:br>
            <a:r>
              <a:rPr lang="en-GB" sz="1200" dirty="0" smtClean="0">
                <a:solidFill>
                  <a:schemeClr val="tx1"/>
                </a:solidFill>
                <a:latin typeface="Arial" pitchFamily="34" charset="0"/>
                <a:cs typeface="Arial" pitchFamily="34" charset="0"/>
              </a:rPr>
              <a:t>Chair: Cristiana La Marca (ENEL), EASE</a:t>
            </a:r>
          </a:p>
          <a:p>
            <a:pPr algn="l"/>
            <a:r>
              <a:rPr lang="en-GB" sz="1200" b="1" dirty="0" smtClean="0">
                <a:solidFill>
                  <a:schemeClr val="tx1"/>
                </a:solidFill>
                <a:latin typeface="Arial" pitchFamily="34" charset="0"/>
                <a:cs typeface="Arial" pitchFamily="34" charset="0"/>
              </a:rPr>
              <a:t>WG3 Flexible Generation</a:t>
            </a:r>
            <a:br>
              <a:rPr lang="en-GB" sz="1200" b="1" dirty="0" smtClean="0">
                <a:solidFill>
                  <a:schemeClr val="tx1"/>
                </a:solidFill>
                <a:latin typeface="Arial" pitchFamily="34" charset="0"/>
                <a:cs typeface="Arial" pitchFamily="34" charset="0"/>
              </a:rPr>
            </a:br>
            <a:r>
              <a:rPr lang="en-GB" sz="1200" dirty="0" smtClean="0">
                <a:solidFill>
                  <a:schemeClr val="tx1"/>
                </a:solidFill>
                <a:latin typeface="Arial" pitchFamily="34" charset="0"/>
                <a:cs typeface="Arial" pitchFamily="34" charset="0"/>
              </a:rPr>
              <a:t>Chair: Michael </a:t>
            </a:r>
            <a:r>
              <a:rPr lang="en-GB" sz="1200" dirty="0" err="1" smtClean="0">
                <a:solidFill>
                  <a:schemeClr val="tx1"/>
                </a:solidFill>
                <a:latin typeface="Arial" pitchFamily="34" charset="0"/>
                <a:cs typeface="Arial" pitchFamily="34" charset="0"/>
              </a:rPr>
              <a:t>Ladwig</a:t>
            </a:r>
            <a:r>
              <a:rPr lang="en-GB" sz="1200" dirty="0" smtClean="0">
                <a:solidFill>
                  <a:schemeClr val="tx1"/>
                </a:solidFill>
                <a:latin typeface="Arial" pitchFamily="34" charset="0"/>
                <a:cs typeface="Arial" pitchFamily="34" charset="0"/>
              </a:rPr>
              <a:t> (GE), </a:t>
            </a:r>
            <a:r>
              <a:rPr lang="en-GB" sz="1200" dirty="0" err="1" smtClean="0">
                <a:solidFill>
                  <a:schemeClr val="tx1"/>
                </a:solidFill>
                <a:latin typeface="Arial" pitchFamily="34" charset="0"/>
                <a:cs typeface="Arial" pitchFamily="34" charset="0"/>
              </a:rPr>
              <a:t>EUTurbines</a:t>
            </a:r>
            <a:endParaRPr lang="en-GB" sz="1200" dirty="0" smtClean="0">
              <a:solidFill>
                <a:schemeClr val="tx1"/>
              </a:solidFill>
              <a:latin typeface="Arial" pitchFamily="34" charset="0"/>
              <a:cs typeface="Arial" pitchFamily="34" charset="0"/>
            </a:endParaRPr>
          </a:p>
          <a:p>
            <a:pPr algn="l"/>
            <a:r>
              <a:rPr lang="en-US" sz="1200" b="1" dirty="0" smtClean="0">
                <a:solidFill>
                  <a:schemeClr val="tx1"/>
                </a:solidFill>
              </a:rPr>
              <a:t>WG4 </a:t>
            </a:r>
            <a:r>
              <a:rPr lang="en-US" sz="1200" b="1" dirty="0" err="1" smtClean="0">
                <a:solidFill>
                  <a:schemeClr val="tx1"/>
                </a:solidFill>
              </a:rPr>
              <a:t>Digitisation</a:t>
            </a:r>
            <a:r>
              <a:rPr lang="en-US" sz="1200" b="1" dirty="0" smtClean="0">
                <a:solidFill>
                  <a:schemeClr val="tx1"/>
                </a:solidFill>
              </a:rPr>
              <a:t> of the electricity system and Customer participation</a:t>
            </a:r>
            <a:br>
              <a:rPr lang="en-US" sz="1200" b="1" dirty="0" smtClean="0">
                <a:solidFill>
                  <a:schemeClr val="tx1"/>
                </a:solidFill>
              </a:rPr>
            </a:br>
            <a:r>
              <a:rPr lang="en-US" sz="1200" dirty="0" smtClean="0">
                <a:solidFill>
                  <a:schemeClr val="tx1"/>
                </a:solidFill>
              </a:rPr>
              <a:t>Chair: Maher Chebbo (SAP), ESMIG</a:t>
            </a:r>
          </a:p>
          <a:p>
            <a:pPr algn="l"/>
            <a:r>
              <a:rPr lang="en-US" sz="1200" b="1" dirty="0" smtClean="0">
                <a:solidFill>
                  <a:schemeClr val="tx1"/>
                </a:solidFill>
              </a:rPr>
              <a:t>WG5 Innovation implementation in the business environment </a:t>
            </a:r>
            <a:br>
              <a:rPr lang="en-US" sz="1200" b="1" dirty="0" smtClean="0">
                <a:solidFill>
                  <a:schemeClr val="tx1"/>
                </a:solidFill>
              </a:rPr>
            </a:br>
            <a:r>
              <a:rPr lang="en-US" sz="1200" dirty="0" smtClean="0">
                <a:solidFill>
                  <a:schemeClr val="tx1"/>
                </a:solidFill>
              </a:rPr>
              <a:t>Chair: </a:t>
            </a:r>
            <a:r>
              <a:rPr lang="en-US" sz="1200" dirty="0" err="1" smtClean="0">
                <a:solidFill>
                  <a:schemeClr val="tx1"/>
                </a:solidFill>
              </a:rPr>
              <a:t>Emmanouil</a:t>
            </a:r>
            <a:r>
              <a:rPr lang="en-US" sz="1200" dirty="0" smtClean="0">
                <a:solidFill>
                  <a:schemeClr val="tx1"/>
                </a:solidFill>
              </a:rPr>
              <a:t> </a:t>
            </a:r>
            <a:r>
              <a:rPr lang="en-US" sz="1200" dirty="0" err="1" smtClean="0">
                <a:solidFill>
                  <a:schemeClr val="tx1"/>
                </a:solidFill>
              </a:rPr>
              <a:t>Kakaras</a:t>
            </a:r>
            <a:r>
              <a:rPr lang="en-US" sz="1200" dirty="0" smtClean="0">
                <a:solidFill>
                  <a:schemeClr val="tx1"/>
                </a:solidFill>
              </a:rPr>
              <a:t> (MHPS), EPPSA</a:t>
            </a:r>
          </a:p>
          <a:p>
            <a:pPr algn="l"/>
            <a:r>
              <a:rPr lang="en-US" sz="1200" b="1" dirty="0" smtClean="0">
                <a:solidFill>
                  <a:schemeClr val="tx1"/>
                </a:solidFill>
              </a:rPr>
              <a:t>A National Stakeholders Coordination Group to liaise with various national actors</a:t>
            </a:r>
            <a:endParaRPr lang="en-US" sz="1200" dirty="0">
              <a:solidFill>
                <a:schemeClr val="tx1"/>
              </a:solidFill>
            </a:endParaRPr>
          </a:p>
        </p:txBody>
      </p:sp>
      <p:sp>
        <p:nvSpPr>
          <p:cNvPr id="4" name="Segnaposto numero diapositiva 3"/>
          <p:cNvSpPr>
            <a:spLocks noGrp="1"/>
          </p:cNvSpPr>
          <p:nvPr>
            <p:ph type="sldNum" sz="quarter" idx="10"/>
          </p:nvPr>
        </p:nvSpPr>
        <p:spPr/>
        <p:txBody>
          <a:bodyPr/>
          <a:lstStyle/>
          <a:p>
            <a:fld id="{3DBB1C32-E6CC-4B92-B4D4-764B3669C5DD}" type="slidenum">
              <a:rPr lang="es-ES" smtClean="0"/>
              <a:t>13</a:t>
            </a:fld>
            <a:endParaRPr lang="es-ES"/>
          </a:p>
        </p:txBody>
      </p:sp>
    </p:spTree>
    <p:extLst>
      <p:ext uri="{BB962C8B-B14F-4D97-AF65-F5344CB8AC3E}">
        <p14:creationId xmlns:p14="http://schemas.microsoft.com/office/powerpoint/2010/main" val="4216861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DBB1C32-E6CC-4B92-B4D4-764B3669C5DD}" type="slidenum">
              <a:rPr lang="es-ES" smtClean="0"/>
              <a:t>14</a:t>
            </a:fld>
            <a:endParaRPr lang="es-ES"/>
          </a:p>
        </p:txBody>
      </p:sp>
    </p:spTree>
    <p:extLst>
      <p:ext uri="{BB962C8B-B14F-4D97-AF65-F5344CB8AC3E}">
        <p14:creationId xmlns:p14="http://schemas.microsoft.com/office/powerpoint/2010/main" val="1527724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buNone/>
            </a:pPr>
            <a:r>
              <a:rPr lang="en-GB" sz="2800" b="1" dirty="0" smtClean="0">
                <a:solidFill>
                  <a:srgbClr val="C00000"/>
                </a:solidFill>
                <a:latin typeface="Arial" pitchFamily="34" charset="0"/>
                <a:cs typeface="Arial" pitchFamily="34" charset="0"/>
              </a:rPr>
              <a:t>ETIP SNET Vision – Table of contents (draft)</a:t>
            </a:r>
            <a:endParaRPr lang="en-GB" sz="1600" dirty="0" smtClean="0"/>
          </a:p>
          <a:p>
            <a:pPr marL="342900" indent="-342900">
              <a:buFont typeface="+mj-lt"/>
              <a:buAutoNum type="arabicPeriod"/>
            </a:pPr>
            <a:r>
              <a:rPr lang="en-GB" sz="1800" dirty="0" smtClean="0"/>
              <a:t>Energy Systems Needs – A greenhouse gas free emission based secure, economic and sustainable service environment</a:t>
            </a:r>
          </a:p>
          <a:p>
            <a:pPr marL="342900" indent="-342900">
              <a:buFont typeface="+mj-lt"/>
              <a:buAutoNum type="arabicPeriod"/>
            </a:pPr>
            <a:r>
              <a:rPr lang="en-GB" sz="1800" dirty="0" smtClean="0"/>
              <a:t>The European Energy Systems Needs - Vision 2050</a:t>
            </a:r>
          </a:p>
          <a:p>
            <a:pPr marL="800100" lvl="1" indent="-342900"/>
            <a:r>
              <a:rPr lang="en-US" sz="1800" dirty="0" smtClean="0"/>
              <a:t>Needed inspiring “enthusiasm, ambitiousness and commitment”</a:t>
            </a:r>
          </a:p>
          <a:p>
            <a:pPr marL="800100" lvl="1" indent="-342900"/>
            <a:r>
              <a:rPr lang="en-US" sz="1800" dirty="0" smtClean="0"/>
              <a:t>“Purpose” (why?) and “direction” (where to go): “Extreme Future oriented” aspects (compared to those of today, of 2030 (and of the past)); provides a picture of what </a:t>
            </a:r>
            <a:r>
              <a:rPr lang="en-US" sz="1800" b="1" dirty="0" smtClean="0"/>
              <a:t>the </a:t>
            </a:r>
            <a:r>
              <a:rPr lang="en-US" sz="1800" b="1" u="sng" dirty="0" smtClean="0"/>
              <a:t>energy</a:t>
            </a:r>
            <a:r>
              <a:rPr lang="en-US" sz="1800" b="1" dirty="0" smtClean="0"/>
              <a:t> system (more than electricity)</a:t>
            </a:r>
            <a:r>
              <a:rPr lang="en-US" sz="1800" dirty="0" smtClean="0"/>
              <a:t> looks like in the long-term future. </a:t>
            </a:r>
          </a:p>
          <a:p>
            <a:pPr marL="800100" lvl="1" indent="-342900"/>
            <a:r>
              <a:rPr lang="en-US" sz="1800" dirty="0" smtClean="0"/>
              <a:t>Ensuring keeping those society needs (security and quality of supply) that we are used to </a:t>
            </a:r>
          </a:p>
          <a:p>
            <a:pPr marL="800100" lvl="1" indent="-342900"/>
            <a:r>
              <a:rPr lang="en-US" sz="1800" dirty="0" smtClean="0"/>
              <a:t>Added value for each stakeholder (</a:t>
            </a:r>
            <a:r>
              <a:rPr lang="en-GB" altLang="de-DE" sz="1800" dirty="0" smtClean="0"/>
              <a:t>Consumer issues; Privacy; Cyber-Security; </a:t>
            </a:r>
            <a:r>
              <a:rPr lang="en-GB" altLang="de-DE" sz="1800" dirty="0" err="1" smtClean="0"/>
              <a:t>etc</a:t>
            </a:r>
            <a:r>
              <a:rPr lang="en-GB" altLang="de-DE" sz="1800" dirty="0" smtClean="0"/>
              <a:t>) </a:t>
            </a:r>
          </a:p>
          <a:p>
            <a:pPr marL="800100" lvl="1" indent="-342900"/>
            <a:r>
              <a:rPr lang="en-US" sz="1800" dirty="0" smtClean="0"/>
              <a:t>Ensuring European Leadership (Winter Package; Energy Union; SET Plan as enablers towards future). “Uniqueness of the setup”</a:t>
            </a:r>
          </a:p>
          <a:p>
            <a:pPr marL="342900" indent="-342900">
              <a:buFont typeface="+mj-lt"/>
              <a:buAutoNum type="arabicPeriod"/>
            </a:pPr>
            <a:r>
              <a:rPr lang="en-US" sz="1800" dirty="0" smtClean="0"/>
              <a:t>Steps to achieve the vision </a:t>
            </a:r>
          </a:p>
          <a:p>
            <a:pPr marL="800100" lvl="1" indent="-342900"/>
            <a:r>
              <a:rPr lang="en-GB" sz="1800" dirty="0" smtClean="0"/>
              <a:t>Needed “core</a:t>
            </a:r>
            <a:r>
              <a:rPr lang="de-CH" sz="1800" dirty="0" smtClean="0"/>
              <a:t> / excellence </a:t>
            </a:r>
            <a:r>
              <a:rPr lang="en-GB" sz="1800" dirty="0" smtClean="0"/>
              <a:t>competencies” of involved stakeholders; </a:t>
            </a:r>
            <a:r>
              <a:rPr lang="en-GB" altLang="de-DE" sz="1800" dirty="0" smtClean="0"/>
              <a:t>Necessary innovation requirements etc. </a:t>
            </a:r>
            <a:r>
              <a:rPr lang="en-US" sz="1800" dirty="0" smtClean="0"/>
              <a:t>Categories: policy/regulatory; technology; market, customer adoption</a:t>
            </a:r>
          </a:p>
          <a:p>
            <a:pPr marL="800100" lvl="1" indent="-342900"/>
            <a:r>
              <a:rPr lang="en-US" sz="1800" dirty="0" smtClean="0"/>
              <a:t>“Ambitiousness / challenge”</a:t>
            </a:r>
          </a:p>
          <a:p>
            <a:pPr marL="800100" lvl="1" indent="-342900"/>
            <a:r>
              <a:rPr lang="en-US" sz="1800" dirty="0" smtClean="0"/>
              <a:t>From Vision via Research, Demonstration and Innovation to Products and Services</a:t>
            </a:r>
            <a:endParaRPr lang="en-GB" sz="1800" dirty="0" smtClean="0"/>
          </a:p>
          <a:p>
            <a:endParaRPr lang="it-IT" dirty="0"/>
          </a:p>
        </p:txBody>
      </p:sp>
      <p:sp>
        <p:nvSpPr>
          <p:cNvPr id="4" name="Segnaposto numero diapositiva 3"/>
          <p:cNvSpPr>
            <a:spLocks noGrp="1"/>
          </p:cNvSpPr>
          <p:nvPr>
            <p:ph type="sldNum" sz="quarter" idx="10"/>
          </p:nvPr>
        </p:nvSpPr>
        <p:spPr/>
        <p:txBody>
          <a:bodyPr/>
          <a:lstStyle/>
          <a:p>
            <a:fld id="{CA13242B-4E3E-D144-BFB7-3397598489DA}" type="slidenum">
              <a:rPr lang="es-ES_tradnl" smtClean="0"/>
              <a:pPr/>
              <a:t>15</a:t>
            </a:fld>
            <a:endParaRPr lang="es-ES_tradnl" dirty="0"/>
          </a:p>
        </p:txBody>
      </p:sp>
    </p:spTree>
    <p:extLst>
      <p:ext uri="{BB962C8B-B14F-4D97-AF65-F5344CB8AC3E}">
        <p14:creationId xmlns:p14="http://schemas.microsoft.com/office/powerpoint/2010/main" val="855666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A13242B-4E3E-D144-BFB7-3397598489DA}" type="slidenum">
              <a:rPr lang="es-ES_tradnl" smtClean="0"/>
              <a:pPr/>
              <a:t>16</a:t>
            </a:fld>
            <a:endParaRPr lang="es-ES_tradnl" dirty="0"/>
          </a:p>
        </p:txBody>
      </p:sp>
    </p:spTree>
    <p:extLst>
      <p:ext uri="{BB962C8B-B14F-4D97-AF65-F5344CB8AC3E}">
        <p14:creationId xmlns:p14="http://schemas.microsoft.com/office/powerpoint/2010/main" val="1742350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A13242B-4E3E-D144-BFB7-3397598489DA}" type="slidenum">
              <a:rPr lang="es-ES_tradnl" smtClean="0"/>
              <a:pPr/>
              <a:t>17</a:t>
            </a:fld>
            <a:endParaRPr lang="es-ES_tradnl" dirty="0"/>
          </a:p>
        </p:txBody>
      </p:sp>
    </p:spTree>
    <p:extLst>
      <p:ext uri="{BB962C8B-B14F-4D97-AF65-F5344CB8AC3E}">
        <p14:creationId xmlns:p14="http://schemas.microsoft.com/office/powerpoint/2010/main" val="1553348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itchFamily="34" charset="0"/>
                <a:cs typeface="Arial" pitchFamily="34" charset="0"/>
              </a:rPr>
              <a:t>2014 Integrated Roadmap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itchFamily="34" charset="0"/>
                <a:cs typeface="Arial" pitchFamily="34" charset="0"/>
              </a:rPr>
              <a:t>2015 (Winter/Spring) 4 Energy Union Priorities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itchFamily="34" charset="0"/>
                <a:cs typeface="Arial" pitchFamily="34" charset="0"/>
              </a:rPr>
              <a:t>2015 (Fall) SET Plan 10 Key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itchFamily="34" charset="0"/>
                <a:cs typeface="Arial" pitchFamily="34" charset="0"/>
              </a:rPr>
              <a:t>2016 (October) SET Plan – </a:t>
            </a:r>
            <a:r>
              <a:rPr lang="en-US" sz="1200" b="1" dirty="0" smtClean="0">
                <a:solidFill>
                  <a:schemeClr val="tx1"/>
                </a:solidFill>
                <a:latin typeface="Arial" pitchFamily="34" charset="0"/>
                <a:cs typeface="Arial" pitchFamily="34" charset="0"/>
              </a:rPr>
              <a:t>Declaration on Strategic Targets </a:t>
            </a:r>
            <a:r>
              <a:rPr lang="en-US" sz="1200" dirty="0" smtClean="0">
                <a:solidFill>
                  <a:schemeClr val="tx1"/>
                </a:solidFill>
                <a:latin typeface="Arial" pitchFamily="34" charset="0"/>
                <a:cs typeface="Arial" pitchFamily="34" charset="0"/>
              </a:rPr>
              <a:t>in the context of an Initiative on Energy Systems [draft] Oct 2016</a:t>
            </a:r>
          </a:p>
          <a:p>
            <a:endParaRPr lang="it-IT" dirty="0"/>
          </a:p>
        </p:txBody>
      </p:sp>
      <p:sp>
        <p:nvSpPr>
          <p:cNvPr id="4" name="Segnaposto numero diapositiva 3"/>
          <p:cNvSpPr>
            <a:spLocks noGrp="1"/>
          </p:cNvSpPr>
          <p:nvPr>
            <p:ph type="sldNum" sz="quarter" idx="10"/>
          </p:nvPr>
        </p:nvSpPr>
        <p:spPr/>
        <p:txBody>
          <a:bodyPr/>
          <a:lstStyle/>
          <a:p>
            <a:fld id="{CA13242B-4E3E-D144-BFB7-3397598489DA}" type="slidenum">
              <a:rPr lang="es-ES_tradnl" smtClean="0"/>
              <a:pPr/>
              <a:t>18</a:t>
            </a:fld>
            <a:endParaRPr lang="es-ES_tradnl" dirty="0"/>
          </a:p>
        </p:txBody>
      </p:sp>
    </p:spTree>
    <p:extLst>
      <p:ext uri="{BB962C8B-B14F-4D97-AF65-F5344CB8AC3E}">
        <p14:creationId xmlns:p14="http://schemas.microsoft.com/office/powerpoint/2010/main" val="195851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BB1C32-E6CC-4B92-B4D4-764B3669C5DD}" type="slidenum">
              <a:rPr lang="es-ES" smtClean="0"/>
              <a:t>2</a:t>
            </a:fld>
            <a:endParaRPr lang="es-ES"/>
          </a:p>
        </p:txBody>
      </p:sp>
    </p:spTree>
    <p:extLst>
      <p:ext uri="{BB962C8B-B14F-4D97-AF65-F5344CB8AC3E}">
        <p14:creationId xmlns:p14="http://schemas.microsoft.com/office/powerpoint/2010/main" val="266944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BB1C32-E6CC-4B92-B4D4-764B3669C5DD}" type="slidenum">
              <a:rPr lang="es-ES" smtClean="0"/>
              <a:t>3</a:t>
            </a:fld>
            <a:endParaRPr lang="es-ES"/>
          </a:p>
        </p:txBody>
      </p:sp>
    </p:spTree>
    <p:extLst>
      <p:ext uri="{BB962C8B-B14F-4D97-AF65-F5344CB8AC3E}">
        <p14:creationId xmlns:p14="http://schemas.microsoft.com/office/powerpoint/2010/main" val="346093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DBB1C32-E6CC-4B92-B4D4-764B3669C5DD}" type="slidenum">
              <a:rPr lang="es-ES" smtClean="0"/>
              <a:t>4</a:t>
            </a:fld>
            <a:endParaRPr lang="es-ES"/>
          </a:p>
        </p:txBody>
      </p:sp>
    </p:spTree>
    <p:extLst>
      <p:ext uri="{BB962C8B-B14F-4D97-AF65-F5344CB8AC3E}">
        <p14:creationId xmlns:p14="http://schemas.microsoft.com/office/powerpoint/2010/main" val="95361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en-US" sz="1600" dirty="0" smtClean="0"/>
              <a:t>Power System </a:t>
            </a:r>
            <a:r>
              <a:rPr lang="en-US" sz="1600" dirty="0" err="1" smtClean="0"/>
              <a:t>modernisation</a:t>
            </a:r>
            <a:r>
              <a:rPr lang="en-US" sz="1600" dirty="0" smtClean="0"/>
              <a:t> and  increased cross-border connections capacities: </a:t>
            </a:r>
          </a:p>
          <a:p>
            <a:pPr marL="171450" lvl="0" indent="-171450">
              <a:buFont typeface="Arial" panose="020B0604020202020204" pitchFamily="34" charset="0"/>
              <a:buChar char="•"/>
            </a:pPr>
            <a:r>
              <a:rPr lang="en-GB" sz="1600" dirty="0" smtClean="0"/>
              <a:t>Optimising the existing assets and the network capacity making use of new technologies</a:t>
            </a:r>
            <a:endParaRPr lang="it-IT" sz="1600" dirty="0" smtClean="0"/>
          </a:p>
          <a:p>
            <a:pPr marL="171450" lvl="0" indent="-171450">
              <a:buFont typeface="Arial" panose="020B0604020202020204" pitchFamily="34" charset="0"/>
              <a:buChar char="•"/>
            </a:pPr>
            <a:r>
              <a:rPr lang="en-GB" sz="1600" dirty="0" smtClean="0"/>
              <a:t>Developing pan-European electricity highways with both AC and DC technologies</a:t>
            </a:r>
            <a:endParaRPr lang="it-IT" sz="1600" dirty="0" smtClean="0"/>
          </a:p>
          <a:p>
            <a:pPr marL="171450" lvl="0" indent="-171450">
              <a:buFont typeface="Arial" panose="020B0604020202020204" pitchFamily="34" charset="0"/>
              <a:buChar char="•"/>
            </a:pPr>
            <a:r>
              <a:rPr lang="en-GB" sz="1600" dirty="0" smtClean="0"/>
              <a:t>Studying and demonstrating new grid architectures both at transmission and distribution level as a source of flexibility. </a:t>
            </a:r>
            <a:endParaRPr lang="it-IT" sz="1600" dirty="0" smtClean="0"/>
          </a:p>
          <a:p>
            <a:pPr marL="171450" lvl="0" indent="-171450">
              <a:buFont typeface="Arial" panose="020B0604020202020204" pitchFamily="34" charset="0"/>
              <a:buChar char="•"/>
            </a:pPr>
            <a:r>
              <a:rPr lang="en-GB" sz="1600" dirty="0" smtClean="0"/>
              <a:t>Decreasing the environmental footprint of the network reinforcements.</a:t>
            </a:r>
            <a:endParaRPr lang="it-IT" sz="1600" dirty="0" smtClean="0"/>
          </a:p>
          <a:p>
            <a:pPr marL="171450" lvl="0" indent="-171450">
              <a:buFont typeface="Arial" panose="020B0604020202020204" pitchFamily="34" charset="0"/>
              <a:buChar char="•"/>
            </a:pPr>
            <a:r>
              <a:rPr lang="en-GB" sz="1600" dirty="0" smtClean="0"/>
              <a:t>Developing new planning tools to account for the full complexity of electricity networks (distributed and intermittent generation, variable and controllable loads, power electronics, storage, etc.).</a:t>
            </a:r>
            <a:endParaRPr lang="it-IT"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Transmission/Distribution network expansion and investments based on a ‘connect and manage’ approach:</a:t>
            </a:r>
            <a:endParaRPr lang="it-IT" sz="1600" dirty="0" smtClean="0"/>
          </a:p>
          <a:p>
            <a:pPr marL="171450" lvl="0" indent="-171450">
              <a:buFont typeface="Arial" panose="020B0604020202020204" pitchFamily="34" charset="0"/>
              <a:buChar char="•"/>
            </a:pPr>
            <a:r>
              <a:rPr lang="en-GB" sz="1600" dirty="0" smtClean="0"/>
              <a:t>Standardizing and making interoperable system architecture, protocols and data models.</a:t>
            </a:r>
            <a:endParaRPr lang="it-IT" sz="1600" dirty="0" smtClean="0"/>
          </a:p>
          <a:p>
            <a:pPr marL="171450" lvl="0" indent="-171450">
              <a:buFont typeface="Arial" panose="020B0604020202020204" pitchFamily="34" charset="0"/>
              <a:buChar char="•"/>
            </a:pPr>
            <a:r>
              <a:rPr lang="en-GB" sz="1600" dirty="0" smtClean="0"/>
              <a:t>Optimal management and activation of local flexibilities.</a:t>
            </a:r>
            <a:endParaRPr lang="it-IT" sz="1600" dirty="0" smtClean="0"/>
          </a:p>
          <a:p>
            <a:pPr marL="171450" lvl="0" indent="-171450">
              <a:buFont typeface="Arial" panose="020B0604020202020204" pitchFamily="34" charset="0"/>
              <a:buChar char="•"/>
            </a:pPr>
            <a:r>
              <a:rPr lang="en-GB" sz="1600" dirty="0" smtClean="0"/>
              <a:t>Accelerating the large scale deployment and validation of advanced automation and control solutions</a:t>
            </a:r>
            <a:endParaRPr lang="it-IT" sz="1600" dirty="0" smtClean="0"/>
          </a:p>
          <a:p>
            <a:pPr marL="171450" lvl="0" indent="-171450">
              <a:buFont typeface="Arial" panose="020B0604020202020204" pitchFamily="34" charset="0"/>
              <a:buChar char="•"/>
            </a:pPr>
            <a:r>
              <a:rPr lang="en-GB" sz="1600" dirty="0" smtClean="0"/>
              <a:t>Increased exchange of information between TSOs and DSOs</a:t>
            </a:r>
            <a:endParaRPr lang="it-IT" sz="1600" dirty="0" smtClean="0"/>
          </a:p>
          <a:p>
            <a:pPr marL="171450" lvl="0" indent="-171450">
              <a:buFont typeface="Arial" panose="020B0604020202020204" pitchFamily="34" charset="0"/>
              <a:buChar char="•"/>
            </a:pPr>
            <a:r>
              <a:rPr lang="en-GB" sz="1600" dirty="0" smtClean="0"/>
              <a:t>Increased TSO collaboration</a:t>
            </a:r>
            <a:endParaRPr lang="it-IT"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Integration within the energy system:</a:t>
            </a:r>
            <a:endParaRPr lang="it-IT" sz="1600" dirty="0" smtClean="0"/>
          </a:p>
          <a:p>
            <a:pPr marL="171450" lvl="0" indent="-171450">
              <a:buFont typeface="Arial" panose="020B0604020202020204" pitchFamily="34" charset="0"/>
              <a:buChar char="•"/>
            </a:pPr>
            <a:r>
              <a:rPr lang="en-GB" sz="1600" dirty="0" smtClean="0"/>
              <a:t>Strong coupling with the gas network (via power to gas technologies) offering storage and flexibility via large CHPs, Strong coupling with heat pumps in e.g. district heating networks</a:t>
            </a:r>
            <a:endParaRPr lang="it-IT" sz="1600" dirty="0" smtClean="0"/>
          </a:p>
          <a:p>
            <a:pPr marL="171450" lvl="0" indent="-171450">
              <a:buFont typeface="Arial" panose="020B0604020202020204" pitchFamily="34" charset="0"/>
              <a:buChar char="•"/>
            </a:pPr>
            <a:r>
              <a:rPr lang="en-GB" sz="1600" dirty="0" smtClean="0"/>
              <a:t>Interacting with the gas network for storage of chemical energy.</a:t>
            </a:r>
            <a:endParaRPr lang="it-IT" sz="1600" dirty="0" smtClean="0"/>
          </a:p>
          <a:p>
            <a:pPr marL="171450" lvl="0" indent="-171450">
              <a:buFont typeface="Arial" panose="020B0604020202020204" pitchFamily="34" charset="0"/>
              <a:buChar char="•"/>
            </a:pPr>
            <a:r>
              <a:rPr lang="en-GB" sz="1600" dirty="0" smtClean="0"/>
              <a:t>Interacting with the heat network for storage of thermal energy.</a:t>
            </a:r>
            <a:endParaRPr lang="it-IT" sz="1600" dirty="0" smtClean="0"/>
          </a:p>
          <a:p>
            <a:pPr marL="171450" lvl="0" indent="-171450">
              <a:buFont typeface="Arial" panose="020B0604020202020204" pitchFamily="34" charset="0"/>
              <a:buChar char="•"/>
            </a:pPr>
            <a:r>
              <a:rPr lang="en-GB" sz="1600" dirty="0" smtClean="0"/>
              <a:t>Interacting of the transmission and distribution grids with the gas and heat networks so as to better operate the power system.</a:t>
            </a:r>
            <a:endParaRPr lang="it-IT" sz="1600" dirty="0" smtClean="0"/>
          </a:p>
          <a:p>
            <a:pPr marL="171450" lvl="0" indent="-171450">
              <a:buFont typeface="Arial" panose="020B0604020202020204" pitchFamily="34" charset="0"/>
              <a:buChar char="•"/>
            </a:pPr>
            <a:r>
              <a:rPr lang="en-GB" sz="1600" dirty="0" smtClean="0"/>
              <a:t>Optimising the (whole) energy system</a:t>
            </a:r>
            <a:endParaRPr lang="it-IT"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Market aspects:</a:t>
            </a:r>
          </a:p>
          <a:p>
            <a:pPr marL="171450" lvl="0" indent="-171450">
              <a:buFont typeface="Arial" panose="020B0604020202020204" pitchFamily="34" charset="0"/>
              <a:buChar char="•"/>
            </a:pPr>
            <a:r>
              <a:rPr lang="en-GB" sz="1600" dirty="0" smtClean="0"/>
              <a:t>Defining activities of new players in both the wholesale and retail markets</a:t>
            </a:r>
            <a:endParaRPr lang="it-IT" sz="1600" dirty="0" smtClean="0"/>
          </a:p>
          <a:p>
            <a:pPr marL="171450" lvl="0" indent="-171450">
              <a:buFont typeface="Arial" panose="020B0604020202020204" pitchFamily="34" charset="0"/>
              <a:buChar char="•"/>
            </a:pPr>
            <a:r>
              <a:rPr lang="en-GB" sz="1600" dirty="0" smtClean="0"/>
              <a:t>Optimizing the integration of market and network operations all time scales (from long-term to real time).</a:t>
            </a:r>
            <a:endParaRPr lang="it-IT" sz="1600" dirty="0" smtClean="0"/>
          </a:p>
          <a:p>
            <a:pPr marL="171450" lvl="0" indent="-171450">
              <a:buFont typeface="Arial" panose="020B0604020202020204" pitchFamily="34" charset="0"/>
              <a:buChar char="•"/>
            </a:pPr>
            <a:r>
              <a:rPr lang="en-GB" sz="1600" dirty="0" smtClean="0"/>
              <a:t>Integrating new market players providing system services.</a:t>
            </a:r>
            <a:endParaRPr lang="it-IT" sz="1600" dirty="0" smtClean="0"/>
          </a:p>
          <a:p>
            <a:pPr marL="171450" lvl="0" indent="-171450">
              <a:buFont typeface="Arial" panose="020B0604020202020204" pitchFamily="34" charset="0"/>
              <a:buChar char="•"/>
            </a:pPr>
            <a:r>
              <a:rPr lang="en-GB" sz="1600" dirty="0" smtClean="0"/>
              <a:t>Participating in the assessment of the regulatory framework for storage operations and the associated remuneration of system services. </a:t>
            </a:r>
            <a:endParaRPr lang="it-IT" sz="1600" dirty="0" smtClean="0"/>
          </a:p>
          <a:p>
            <a:pPr marL="171450" lvl="0" indent="-171450">
              <a:buFont typeface="Arial" panose="020B0604020202020204" pitchFamily="34" charset="0"/>
              <a:buChar char="•"/>
            </a:pPr>
            <a:r>
              <a:rPr lang="en-GB" sz="1600" dirty="0" smtClean="0"/>
              <a:t>Enabling well-functioning retail markets so as to empower the end users.</a:t>
            </a:r>
            <a:endParaRPr lang="it-IT"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3DBB1C32-E6CC-4B92-B4D4-764B3669C5DD}" type="slidenum">
              <a:rPr lang="es-ES" smtClean="0"/>
              <a:t>5</a:t>
            </a:fld>
            <a:endParaRPr lang="es-ES"/>
          </a:p>
        </p:txBody>
      </p:sp>
    </p:spTree>
    <p:extLst>
      <p:ext uri="{BB962C8B-B14F-4D97-AF65-F5344CB8AC3E}">
        <p14:creationId xmlns:p14="http://schemas.microsoft.com/office/powerpoint/2010/main" val="204566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DBB1C32-E6CC-4B92-B4D4-764B3669C5DD}" type="slidenum">
              <a:rPr lang="es-ES" smtClean="0"/>
              <a:t>6</a:t>
            </a:fld>
            <a:endParaRPr lang="es-ES"/>
          </a:p>
        </p:txBody>
      </p:sp>
    </p:spTree>
    <p:extLst>
      <p:ext uri="{BB962C8B-B14F-4D97-AF65-F5344CB8AC3E}">
        <p14:creationId xmlns:p14="http://schemas.microsoft.com/office/powerpoint/2010/main" val="3696049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2000" b="1" dirty="0" smtClean="0">
                <a:solidFill>
                  <a:srgbClr val="3F3F3D"/>
                </a:solidFill>
                <a:latin typeface="Helvetica" charset="0"/>
                <a:ea typeface="Helvetica" charset="0"/>
                <a:cs typeface="Helvetica" charset="0"/>
              </a:rPr>
              <a:t>ETIP SNET Vision Development – </a:t>
            </a:r>
            <a:r>
              <a:rPr lang="en-GB" sz="2000" dirty="0" smtClean="0">
                <a:solidFill>
                  <a:srgbClr val="3F3F3D"/>
                </a:solidFill>
                <a:latin typeface="Helvetica" charset="0"/>
                <a:ea typeface="Helvetica" charset="0"/>
                <a:cs typeface="Helvetica" charset="0"/>
              </a:rPr>
              <a:t>12 - 18 months process </a:t>
            </a:r>
          </a:p>
          <a:p>
            <a:endParaRPr lang="en-GB" sz="2000" dirty="0" smtClean="0">
              <a:solidFill>
                <a:srgbClr val="3F3F3D"/>
              </a:solidFill>
              <a:latin typeface="Helvetica" charset="0"/>
              <a:ea typeface="Helvetica" charset="0"/>
              <a:cs typeface="Helvetica" charset="0"/>
            </a:endParaRPr>
          </a:p>
          <a:p>
            <a:pPr marL="742950" lvl="1" indent="-285750">
              <a:buFont typeface="Arial" panose="020B0604020202020204" pitchFamily="34" charset="0"/>
              <a:buChar char="•"/>
            </a:pPr>
            <a:r>
              <a:rPr lang="en-GB" altLang="de-DE" sz="2000" dirty="0" smtClean="0">
                <a:latin typeface="Arial Unicode MS" panose="020B0604020202020204" pitchFamily="34" charset="-128"/>
              </a:rPr>
              <a:t>Set up of a </a:t>
            </a:r>
            <a:r>
              <a:rPr lang="en-GB" altLang="de-DE" sz="2000" b="1" dirty="0" smtClean="0">
                <a:latin typeface="Arial Unicode MS" panose="020B0604020202020204" pitchFamily="34" charset="-128"/>
              </a:rPr>
              <a:t>Vision team</a:t>
            </a:r>
            <a:r>
              <a:rPr lang="en-GB" altLang="de-DE" sz="2000" dirty="0" smtClean="0">
                <a:latin typeface="Arial Unicode MS" panose="020B0604020202020204" pitchFamily="34" charset="-128"/>
              </a:rPr>
              <a:t>, of max. 10 persons </a:t>
            </a:r>
            <a:r>
              <a:rPr lang="en-GB" sz="2000" b="1" dirty="0" smtClean="0">
                <a:solidFill>
                  <a:srgbClr val="00B0F0"/>
                </a:solidFill>
                <a:latin typeface="Helvetica" charset="0"/>
                <a:ea typeface="Helvetica" charset="0"/>
                <a:cs typeface="Helvetica" charset="0"/>
              </a:rPr>
              <a:t>by April 2017</a:t>
            </a:r>
          </a:p>
          <a:p>
            <a:pPr marL="742950" lvl="1" indent="-285750">
              <a:buFont typeface="Arial" panose="020B0604020202020204" pitchFamily="34" charset="0"/>
              <a:buChar char="•"/>
            </a:pPr>
            <a:r>
              <a:rPr lang="en-GB" sz="2000" dirty="0" smtClean="0">
                <a:latin typeface="Helvetica" charset="0"/>
                <a:cs typeface="Helvetica" charset="0"/>
              </a:rPr>
              <a:t>Finalisation of vision by </a:t>
            </a:r>
            <a:r>
              <a:rPr lang="en-GB" sz="2000" b="1" dirty="0" smtClean="0">
                <a:solidFill>
                  <a:srgbClr val="00B0F0"/>
                </a:solidFill>
                <a:latin typeface="Helvetica" charset="0"/>
                <a:cs typeface="Helvetica" charset="0"/>
              </a:rPr>
              <a:t>January 2018</a:t>
            </a:r>
          </a:p>
          <a:p>
            <a:pPr marL="742950" lvl="1" indent="-285750">
              <a:buFont typeface="Arial" panose="020B0604020202020204" pitchFamily="34" charset="0"/>
              <a:buChar char="•"/>
            </a:pPr>
            <a:r>
              <a:rPr lang="en-GB" sz="2000" dirty="0" smtClean="0">
                <a:latin typeface="Helvetica" charset="0"/>
                <a:cs typeface="Helvetica" charset="0"/>
              </a:rPr>
              <a:t>Approval by ETIP SNET </a:t>
            </a:r>
            <a:r>
              <a:rPr lang="en-GB" sz="2000" b="1" dirty="0" smtClean="0">
                <a:latin typeface="Helvetica" charset="0"/>
                <a:cs typeface="Helvetica" charset="0"/>
              </a:rPr>
              <a:t>Governing Board </a:t>
            </a:r>
            <a:r>
              <a:rPr lang="en-GB" sz="2000" dirty="0" smtClean="0">
                <a:latin typeface="Helvetica" charset="0"/>
                <a:cs typeface="Helvetica" charset="0"/>
              </a:rPr>
              <a:t>by </a:t>
            </a:r>
            <a:r>
              <a:rPr lang="en-GB" sz="2000" b="1" dirty="0" smtClean="0">
                <a:solidFill>
                  <a:srgbClr val="00B0F0"/>
                </a:solidFill>
                <a:latin typeface="Helvetica" charset="0"/>
                <a:cs typeface="Helvetica" charset="0"/>
              </a:rPr>
              <a:t>March 2018</a:t>
            </a:r>
          </a:p>
          <a:p>
            <a:pPr marL="742950" lvl="1" indent="-285750">
              <a:buFont typeface="Arial" panose="020B0604020202020204" pitchFamily="34" charset="0"/>
              <a:buChar char="•"/>
            </a:pPr>
            <a:r>
              <a:rPr lang="en-GB" sz="2000" b="1" dirty="0" smtClean="0">
                <a:latin typeface="Helvetica" charset="0"/>
                <a:cs typeface="Helvetica" charset="0"/>
              </a:rPr>
              <a:t>Publication of Vision </a:t>
            </a:r>
            <a:r>
              <a:rPr lang="en-GB" sz="2000" dirty="0" smtClean="0">
                <a:latin typeface="Helvetica" charset="0"/>
                <a:cs typeface="Helvetica" charset="0"/>
              </a:rPr>
              <a:t>by </a:t>
            </a:r>
            <a:r>
              <a:rPr lang="en-GB" sz="2000" b="1" dirty="0" smtClean="0">
                <a:solidFill>
                  <a:srgbClr val="00B0F0"/>
                </a:solidFill>
                <a:latin typeface="Helvetica" charset="0"/>
                <a:cs typeface="Helvetica" charset="0"/>
              </a:rPr>
              <a:t>June 2018</a:t>
            </a:r>
            <a:endParaRPr lang="en-US" sz="2000" b="1" dirty="0" smtClean="0">
              <a:solidFill>
                <a:srgbClr val="00B0F0"/>
              </a:solidFill>
            </a:endParaRPr>
          </a:p>
          <a:p>
            <a:endParaRPr lang="it-IT" dirty="0"/>
          </a:p>
        </p:txBody>
      </p:sp>
      <p:sp>
        <p:nvSpPr>
          <p:cNvPr id="4" name="Segnaposto numero diapositiva 3"/>
          <p:cNvSpPr>
            <a:spLocks noGrp="1"/>
          </p:cNvSpPr>
          <p:nvPr>
            <p:ph type="sldNum" sz="quarter" idx="10"/>
          </p:nvPr>
        </p:nvSpPr>
        <p:spPr/>
        <p:txBody>
          <a:bodyPr/>
          <a:lstStyle/>
          <a:p>
            <a:fld id="{CA13242B-4E3E-D144-BFB7-3397598489DA}" type="slidenum">
              <a:rPr lang="es-ES_tradnl" smtClean="0"/>
              <a:pPr/>
              <a:t>7</a:t>
            </a:fld>
            <a:endParaRPr lang="es-ES_tradnl" dirty="0"/>
          </a:p>
        </p:txBody>
      </p:sp>
    </p:spTree>
    <p:extLst>
      <p:ext uri="{BB962C8B-B14F-4D97-AF65-F5344CB8AC3E}">
        <p14:creationId xmlns:p14="http://schemas.microsoft.com/office/powerpoint/2010/main" val="889783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A13242B-4E3E-D144-BFB7-3397598489DA}" type="slidenum">
              <a:rPr lang="es-ES_tradnl" smtClean="0"/>
              <a:pPr/>
              <a:t>8</a:t>
            </a:fld>
            <a:endParaRPr lang="es-ES_tradnl" dirty="0"/>
          </a:p>
        </p:txBody>
      </p:sp>
    </p:spTree>
    <p:extLst>
      <p:ext uri="{BB962C8B-B14F-4D97-AF65-F5344CB8AC3E}">
        <p14:creationId xmlns:p14="http://schemas.microsoft.com/office/powerpoint/2010/main" val="1652467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A13242B-4E3E-D144-BFB7-3397598489DA}" type="slidenum">
              <a:rPr lang="es-ES_tradnl" smtClean="0"/>
              <a:pPr/>
              <a:t>9</a:t>
            </a:fld>
            <a:endParaRPr lang="es-ES_tradnl" dirty="0"/>
          </a:p>
        </p:txBody>
      </p:sp>
    </p:spTree>
    <p:extLst>
      <p:ext uri="{BB962C8B-B14F-4D97-AF65-F5344CB8AC3E}">
        <p14:creationId xmlns:p14="http://schemas.microsoft.com/office/powerpoint/2010/main" val="229865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14430" y="3046037"/>
            <a:ext cx="4280211" cy="596371"/>
          </a:xfrm>
          <a:prstGeom prst="rect">
            <a:avLst/>
          </a:prstGeom>
        </p:spPr>
        <p:txBody>
          <a:bodyPr anchor="b">
            <a:noAutofit/>
          </a:bodyPr>
          <a:lstStyle>
            <a:lvl1pPr algn="ctr">
              <a:defRPr sz="3200" b="1" baseline="0">
                <a:solidFill>
                  <a:schemeClr val="tx1">
                    <a:lumMod val="65000"/>
                    <a:lumOff val="35000"/>
                  </a:schemeClr>
                </a:solidFill>
                <a:latin typeface="Century Gothic" panose="020B0502020202020204" pitchFamily="34" charset="0"/>
              </a:defRPr>
            </a:lvl1pPr>
          </a:lstStyle>
          <a:p>
            <a:r>
              <a:rPr lang="es-ES_tradnl" dirty="0" err="1" smtClean="0"/>
              <a:t>Presentation</a:t>
            </a:r>
            <a:r>
              <a:rPr lang="es-ES_tradnl" dirty="0" smtClean="0"/>
              <a:t> </a:t>
            </a:r>
            <a:r>
              <a:rPr lang="es-ES_tradnl" dirty="0" err="1" smtClean="0"/>
              <a:t>Title</a:t>
            </a:r>
            <a:endParaRPr lang="en-US" dirty="0"/>
          </a:p>
        </p:txBody>
      </p:sp>
      <p:sp>
        <p:nvSpPr>
          <p:cNvPr id="8" name="Subtitle 2"/>
          <p:cNvSpPr>
            <a:spLocks noGrp="1"/>
          </p:cNvSpPr>
          <p:nvPr>
            <p:ph type="subTitle" idx="1" hasCustomPrompt="1"/>
          </p:nvPr>
        </p:nvSpPr>
        <p:spPr>
          <a:xfrm>
            <a:off x="5003280" y="3868116"/>
            <a:ext cx="4280211" cy="400110"/>
          </a:xfrm>
          <a:prstGeom prst="rect">
            <a:avLst/>
          </a:prstGeom>
        </p:spPr>
        <p:txBody>
          <a:bodyPr>
            <a:normAutofit/>
          </a:bodyPr>
          <a:lstStyle>
            <a:lvl1pPr marL="0" indent="0" algn="ctr">
              <a:buNone/>
              <a:defRPr sz="2000">
                <a:solidFill>
                  <a:schemeClr val="tx1">
                    <a:lumMod val="65000"/>
                    <a:lumOff val="35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err="1" smtClean="0"/>
              <a:t>Subtitle</a:t>
            </a:r>
            <a:endParaRPr lang="en-US" dirty="0"/>
          </a:p>
        </p:txBody>
      </p:sp>
    </p:spTree>
    <p:extLst>
      <p:ext uri="{BB962C8B-B14F-4D97-AF65-F5344CB8AC3E}">
        <p14:creationId xmlns:p14="http://schemas.microsoft.com/office/powerpoint/2010/main" val="1730087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
        <p:nvSpPr>
          <p:cNvPr id="13" name="12 Marcador de texto"/>
          <p:cNvSpPr>
            <a:spLocks noGrp="1"/>
          </p:cNvSpPr>
          <p:nvPr>
            <p:ph type="body" sz="quarter" idx="10"/>
          </p:nvPr>
        </p:nvSpPr>
        <p:spPr>
          <a:xfrm>
            <a:off x="730800" y="2721599"/>
            <a:ext cx="10643444" cy="3612293"/>
          </a:xfrm>
          <a:prstGeom prst="rect">
            <a:avLst/>
          </a:prstGeom>
        </p:spPr>
        <p:txBody>
          <a:bodyPr/>
          <a:lstStyle>
            <a:lvl1pPr marL="623888" indent="-623888">
              <a:buClr>
                <a:srgbClr val="3F3F3D"/>
              </a:buClr>
              <a:buFont typeface="Arial" panose="020B0604020202020204" pitchFamily="34" charset="0"/>
              <a:buChar char="•"/>
              <a:defRPr kumimoji="0" lang="es-ES" sz="1400" b="0" i="0" u="none" strike="noStrike" kern="1200" cap="none" spc="0" normalizeH="0" baseline="0" dirty="0">
                <a:ln>
                  <a:noFill/>
                </a:ln>
                <a:solidFill>
                  <a:srgbClr val="3F3F3D"/>
                </a:solidFill>
                <a:effectLst/>
                <a:uLnTx/>
                <a:uFillTx/>
                <a:latin typeface="Arial" panose="020B0604020202020204"/>
                <a:ea typeface="Helvetica" charset="0"/>
                <a:cs typeface="Helvetica"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Haga clic para modificar el estilo de texto del patrón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Segundo nivel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Tercer nivel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Cuarto nivel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Quinto nivel</a:t>
            </a:r>
            <a:endParaRPr lang="es-ES" dirty="0"/>
          </a:p>
        </p:txBody>
      </p:sp>
      <p:sp>
        <p:nvSpPr>
          <p:cNvPr id="16" name="15 Título"/>
          <p:cNvSpPr>
            <a:spLocks noGrp="1"/>
          </p:cNvSpPr>
          <p:nvPr>
            <p:ph type="title" hasCustomPrompt="1"/>
          </p:nvPr>
        </p:nvSpPr>
        <p:spPr>
          <a:xfrm>
            <a:off x="737841" y="1807902"/>
            <a:ext cx="4788000" cy="540000"/>
          </a:xfrm>
          <a:prstGeom prst="rect">
            <a:avLst/>
          </a:prstGeom>
        </p:spPr>
        <p:txBody>
          <a:bodyPr/>
          <a:lstStyle>
            <a:lvl1pPr>
              <a:defRPr lang="es-ES" sz="3200" b="1" kern="1200" dirty="0">
                <a:solidFill>
                  <a:srgbClr val="3F3F3D"/>
                </a:solidFill>
                <a:latin typeface="+mj-lt"/>
                <a:ea typeface="Helvetica" charset="0"/>
                <a:cs typeface="Helvetica" charset="0"/>
              </a:defRPr>
            </a:lvl1pPr>
          </a:lstStyle>
          <a:p>
            <a:r>
              <a:rPr lang="es-ES" dirty="0" err="1" smtClean="0"/>
              <a:t>Title</a:t>
            </a:r>
            <a:endParaRPr lang="es-ES" dirty="0"/>
          </a:p>
        </p:txBody>
      </p:sp>
      <p:sp>
        <p:nvSpPr>
          <p:cNvPr id="4"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17C4-BBE0-4374-BC40-889660AB3BCA}" type="slidenum">
              <a:rPr lang="es-ES" smtClean="0"/>
              <a:t>‹#›</a:t>
            </a:fld>
            <a:endParaRPr lang="es-ES"/>
          </a:p>
        </p:txBody>
      </p:sp>
    </p:spTree>
    <p:extLst>
      <p:ext uri="{BB962C8B-B14F-4D97-AF65-F5344CB8AC3E}">
        <p14:creationId xmlns:p14="http://schemas.microsoft.com/office/powerpoint/2010/main" val="42738270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
        <p:nvSpPr>
          <p:cNvPr id="13" name="12 Marcador de texto"/>
          <p:cNvSpPr>
            <a:spLocks noGrp="1"/>
          </p:cNvSpPr>
          <p:nvPr>
            <p:ph type="body" sz="quarter" idx="10"/>
          </p:nvPr>
        </p:nvSpPr>
        <p:spPr>
          <a:xfrm>
            <a:off x="730800" y="2721599"/>
            <a:ext cx="10643444" cy="3612293"/>
          </a:xfrm>
          <a:prstGeom prst="rect">
            <a:avLst/>
          </a:prstGeom>
        </p:spPr>
        <p:txBody>
          <a:bodyPr/>
          <a:lstStyle>
            <a:lvl1pPr marL="623888" indent="-623888">
              <a:buClr>
                <a:srgbClr val="3F3F3D"/>
              </a:buClr>
              <a:buFont typeface="Arial" panose="020B0604020202020204" pitchFamily="34" charset="0"/>
              <a:buChar char="•"/>
              <a:defRPr kumimoji="0" lang="es-ES" sz="1400" b="0" i="0" u="none" strike="noStrike" kern="1200" cap="none" spc="0" normalizeH="0" baseline="0" dirty="0">
                <a:ln>
                  <a:noFill/>
                </a:ln>
                <a:solidFill>
                  <a:srgbClr val="3F3F3D"/>
                </a:solidFill>
                <a:effectLst/>
                <a:uLnTx/>
                <a:uFillTx/>
                <a:latin typeface="Arial" panose="020B0604020202020204"/>
                <a:ea typeface="Helvetica" charset="0"/>
                <a:cs typeface="Helvetica"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Haga clic para modificar el estilo de texto del patrón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Segundo nivel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Tercer nivel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Cuarto nivel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Quinto nivel</a:t>
            </a:r>
            <a:endParaRPr lang="es-ES" dirty="0"/>
          </a:p>
        </p:txBody>
      </p:sp>
      <p:sp>
        <p:nvSpPr>
          <p:cNvPr id="16" name="15 Título"/>
          <p:cNvSpPr>
            <a:spLocks noGrp="1"/>
          </p:cNvSpPr>
          <p:nvPr>
            <p:ph type="title" hasCustomPrompt="1"/>
          </p:nvPr>
        </p:nvSpPr>
        <p:spPr>
          <a:xfrm>
            <a:off x="737841" y="1807902"/>
            <a:ext cx="4788000" cy="540000"/>
          </a:xfrm>
          <a:prstGeom prst="rect">
            <a:avLst/>
          </a:prstGeom>
        </p:spPr>
        <p:txBody>
          <a:bodyPr/>
          <a:lstStyle>
            <a:lvl1pPr>
              <a:defRPr lang="es-ES" sz="3200" b="1" kern="1200" dirty="0">
                <a:solidFill>
                  <a:srgbClr val="3F3F3D"/>
                </a:solidFill>
                <a:latin typeface="+mj-lt"/>
                <a:ea typeface="Helvetica" charset="0"/>
                <a:cs typeface="Helvetica" charset="0"/>
              </a:defRPr>
            </a:lvl1pPr>
          </a:lstStyle>
          <a:p>
            <a:r>
              <a:rPr lang="es-ES" dirty="0" err="1" smtClean="0"/>
              <a:t>Title</a:t>
            </a:r>
            <a:endParaRPr lang="es-ES" dirty="0"/>
          </a:p>
        </p:txBody>
      </p:sp>
      <p:sp>
        <p:nvSpPr>
          <p:cNvPr id="4"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17C4-BBE0-4374-BC40-889660AB3BCA}" type="slidenum">
              <a:rPr lang="es-ES" smtClean="0"/>
              <a:t>‹#›</a:t>
            </a:fld>
            <a:endParaRPr lang="es-ES"/>
          </a:p>
        </p:txBody>
      </p:sp>
    </p:spTree>
    <p:extLst>
      <p:ext uri="{BB962C8B-B14F-4D97-AF65-F5344CB8AC3E}">
        <p14:creationId xmlns:p14="http://schemas.microsoft.com/office/powerpoint/2010/main" val="42738270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
        <p:nvSpPr>
          <p:cNvPr id="13" name="12 Marcador de texto"/>
          <p:cNvSpPr>
            <a:spLocks noGrp="1"/>
          </p:cNvSpPr>
          <p:nvPr>
            <p:ph type="body" sz="quarter" idx="10"/>
          </p:nvPr>
        </p:nvSpPr>
        <p:spPr>
          <a:xfrm>
            <a:off x="730800" y="2721599"/>
            <a:ext cx="10643444" cy="3612293"/>
          </a:xfrm>
          <a:prstGeom prst="rect">
            <a:avLst/>
          </a:prstGeom>
        </p:spPr>
        <p:txBody>
          <a:bodyPr/>
          <a:lstStyle>
            <a:lvl1pPr marL="623888" indent="-623888">
              <a:buClr>
                <a:srgbClr val="3F3F3D"/>
              </a:buClr>
              <a:buFont typeface="Arial" panose="020B0604020202020204" pitchFamily="34" charset="0"/>
              <a:buChar char="•"/>
              <a:defRPr kumimoji="0" lang="es-ES" sz="1400" b="0" i="0" u="none" strike="noStrike" kern="1200" cap="none" spc="0" normalizeH="0" baseline="0" dirty="0">
                <a:ln>
                  <a:noFill/>
                </a:ln>
                <a:solidFill>
                  <a:srgbClr val="3F3F3D"/>
                </a:solidFill>
                <a:effectLst/>
                <a:uLnTx/>
                <a:uFillTx/>
                <a:latin typeface="Arial" panose="020B0604020202020204"/>
                <a:ea typeface="Helvetica" charset="0"/>
                <a:cs typeface="Helvetica"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Haga clic para modificar el estilo de texto del patrón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Segundo nivel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Tercer nivel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Cuarto nivel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Quinto nivel</a:t>
            </a:r>
            <a:endParaRPr lang="es-ES" dirty="0"/>
          </a:p>
        </p:txBody>
      </p:sp>
      <p:sp>
        <p:nvSpPr>
          <p:cNvPr id="16" name="15 Título"/>
          <p:cNvSpPr>
            <a:spLocks noGrp="1"/>
          </p:cNvSpPr>
          <p:nvPr>
            <p:ph type="title" hasCustomPrompt="1"/>
          </p:nvPr>
        </p:nvSpPr>
        <p:spPr>
          <a:xfrm>
            <a:off x="737841" y="1807902"/>
            <a:ext cx="4788000" cy="540000"/>
          </a:xfrm>
          <a:prstGeom prst="rect">
            <a:avLst/>
          </a:prstGeom>
        </p:spPr>
        <p:txBody>
          <a:bodyPr/>
          <a:lstStyle>
            <a:lvl1pPr>
              <a:defRPr lang="es-ES" sz="3200" b="1" kern="1200" dirty="0">
                <a:solidFill>
                  <a:srgbClr val="3F3F3D"/>
                </a:solidFill>
                <a:latin typeface="+mj-lt"/>
                <a:ea typeface="Helvetica" charset="0"/>
                <a:cs typeface="Helvetica" charset="0"/>
              </a:defRPr>
            </a:lvl1pPr>
          </a:lstStyle>
          <a:p>
            <a:r>
              <a:rPr lang="es-ES" dirty="0" err="1" smtClean="0"/>
              <a:t>Title</a:t>
            </a:r>
            <a:endParaRPr lang="es-ES" dirty="0"/>
          </a:p>
        </p:txBody>
      </p:sp>
      <p:sp>
        <p:nvSpPr>
          <p:cNvPr id="4"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17C4-BBE0-4374-BC40-889660AB3BCA}" type="slidenum">
              <a:rPr lang="es-ES" smtClean="0"/>
              <a:t>‹#›</a:t>
            </a:fld>
            <a:endParaRPr lang="es-ES"/>
          </a:p>
        </p:txBody>
      </p:sp>
    </p:spTree>
    <p:extLst>
      <p:ext uri="{BB962C8B-B14F-4D97-AF65-F5344CB8AC3E}">
        <p14:creationId xmlns:p14="http://schemas.microsoft.com/office/powerpoint/2010/main" val="42738270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71694" y="3013950"/>
            <a:ext cx="4280210" cy="596371"/>
          </a:xfrm>
          <a:prstGeom prst="rect">
            <a:avLst/>
          </a:prstGeom>
        </p:spPr>
        <p:txBody>
          <a:bodyPr anchor="b">
            <a:noAutofit/>
          </a:bodyPr>
          <a:lstStyle>
            <a:lvl1pPr algn="ctr">
              <a:defRPr sz="3200" b="1" baseline="0">
                <a:solidFill>
                  <a:srgbClr val="3F3F3D"/>
                </a:solidFil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3960543" y="3836031"/>
            <a:ext cx="4280210" cy="400110"/>
          </a:xfrm>
          <a:prstGeom prst="rect">
            <a:avLst/>
          </a:prstGeom>
        </p:spPr>
        <p:txBody>
          <a:bodyPr>
            <a:normAutofit/>
          </a:bodyPr>
          <a:lstStyle>
            <a:lvl1pPr marL="0" indent="0" algn="ctr">
              <a:buNone/>
              <a:defRPr sz="2000">
                <a:solidFill>
                  <a:srgbClr val="3F3F3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err="1" smtClean="0"/>
              <a:t>Subtitle</a:t>
            </a:r>
            <a:endParaRPr lang="en-US" dirty="0"/>
          </a:p>
        </p:txBody>
      </p:sp>
      <p:pic>
        <p:nvPicPr>
          <p:cNvPr id="7" name="Imagen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246120" cy="6858000"/>
          </a:xfrm>
          <a:prstGeom prst="rect">
            <a:avLst/>
          </a:prstGeom>
        </p:spPr>
      </p:pic>
      <p:pic>
        <p:nvPicPr>
          <p:cNvPr id="8" name="Imagen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8943" y="728663"/>
            <a:ext cx="1905000" cy="1955800"/>
          </a:xfrm>
          <a:prstGeom prst="rect">
            <a:avLst/>
          </a:prstGeom>
        </p:spPr>
      </p:pic>
    </p:spTree>
    <p:extLst>
      <p:ext uri="{BB962C8B-B14F-4D97-AF65-F5344CB8AC3E}">
        <p14:creationId xmlns:p14="http://schemas.microsoft.com/office/powerpoint/2010/main" val="33851100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5"/>
            <a:ext cx="103632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2F62A447-3636-46A3-B1E7-9663C9EE563A}" type="slidenum">
              <a:rPr lang="en-GB" smtClean="0"/>
              <a:t>‹#›</a:t>
            </a:fld>
            <a:endParaRPr lang="en-GB"/>
          </a:p>
        </p:txBody>
      </p:sp>
    </p:spTree>
    <p:extLst>
      <p:ext uri="{BB962C8B-B14F-4D97-AF65-F5344CB8AC3E}">
        <p14:creationId xmlns:p14="http://schemas.microsoft.com/office/powerpoint/2010/main" val="4204578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2F62A447-3636-46A3-B1E7-9663C9EE563A}" type="slidenum">
              <a:rPr lang="en-GB" smtClean="0"/>
              <a:t>‹#›</a:t>
            </a:fld>
            <a:endParaRPr lang="en-GB"/>
          </a:p>
        </p:txBody>
      </p:sp>
    </p:spTree>
    <p:extLst>
      <p:ext uri="{BB962C8B-B14F-4D97-AF65-F5344CB8AC3E}">
        <p14:creationId xmlns:p14="http://schemas.microsoft.com/office/powerpoint/2010/main" val="1754422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613" y="4406900"/>
            <a:ext cx="103632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2F62A447-3636-46A3-B1E7-9663C9EE563A}" type="slidenum">
              <a:rPr lang="en-GB" smtClean="0"/>
              <a:t>‹#›</a:t>
            </a:fld>
            <a:endParaRPr lang="en-GB"/>
          </a:p>
        </p:txBody>
      </p:sp>
    </p:spTree>
    <p:extLst>
      <p:ext uri="{BB962C8B-B14F-4D97-AF65-F5344CB8AC3E}">
        <p14:creationId xmlns:p14="http://schemas.microsoft.com/office/powerpoint/2010/main" val="38593767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2F62A447-3636-46A3-B1E7-9663C9EE563A}" type="slidenum">
              <a:rPr lang="en-GB" smtClean="0"/>
              <a:t>‹#›</a:t>
            </a:fld>
            <a:endParaRPr lang="en-GB"/>
          </a:p>
        </p:txBody>
      </p:sp>
    </p:spTree>
    <p:extLst>
      <p:ext uri="{BB962C8B-B14F-4D97-AF65-F5344CB8AC3E}">
        <p14:creationId xmlns:p14="http://schemas.microsoft.com/office/powerpoint/2010/main" val="26293550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2F62A447-3636-46A3-B1E7-9663C9EE563A}" type="slidenum">
              <a:rPr lang="en-GB" smtClean="0"/>
              <a:t>‹#›</a:t>
            </a:fld>
            <a:endParaRPr lang="en-GB"/>
          </a:p>
        </p:txBody>
      </p:sp>
    </p:spTree>
    <p:extLst>
      <p:ext uri="{BB962C8B-B14F-4D97-AF65-F5344CB8AC3E}">
        <p14:creationId xmlns:p14="http://schemas.microsoft.com/office/powerpoint/2010/main" val="2260174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2F62A447-3636-46A3-B1E7-9663C9EE563A}" type="slidenum">
              <a:rPr lang="en-GB" smtClean="0"/>
              <a:t>‹#›</a:t>
            </a:fld>
            <a:endParaRPr lang="en-GB"/>
          </a:p>
        </p:txBody>
      </p:sp>
    </p:spTree>
    <p:extLst>
      <p:ext uri="{BB962C8B-B14F-4D97-AF65-F5344CB8AC3E}">
        <p14:creationId xmlns:p14="http://schemas.microsoft.com/office/powerpoint/2010/main" val="274417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2 Título"/>
          <p:cNvSpPr>
            <a:spLocks noGrp="1"/>
          </p:cNvSpPr>
          <p:nvPr>
            <p:ph type="ctrTitle"/>
          </p:nvPr>
        </p:nvSpPr>
        <p:spPr>
          <a:xfrm>
            <a:off x="4870054" y="3055462"/>
            <a:ext cx="4851463" cy="1500496"/>
          </a:xfrm>
          <a:prstGeom prst="rect">
            <a:avLst/>
          </a:prstGeom>
        </p:spPr>
        <p:txBody>
          <a:bodyPr/>
          <a:lstStyle>
            <a:lvl1pPr algn="ctr">
              <a:defRPr b="1">
                <a:solidFill>
                  <a:schemeClr val="tx1">
                    <a:lumMod val="65000"/>
                    <a:lumOff val="35000"/>
                  </a:schemeClr>
                </a:solidFill>
                <a:latin typeface="Century Gothic" panose="020B0502020202020204" pitchFamily="34" charset="0"/>
              </a:defRPr>
            </a:lvl1pPr>
          </a:lstStyle>
          <a:p>
            <a:r>
              <a:rPr lang="en-GB" dirty="0"/>
              <a:t>Thank you for your </a:t>
            </a:r>
            <a:r>
              <a:rPr lang="en-GB" dirty="0" smtClean="0"/>
              <a:t>attention</a:t>
            </a:r>
            <a:endParaRPr lang="en-GB" dirty="0"/>
          </a:p>
        </p:txBody>
      </p:sp>
    </p:spTree>
    <p:extLst>
      <p:ext uri="{BB962C8B-B14F-4D97-AF65-F5344CB8AC3E}">
        <p14:creationId xmlns:p14="http://schemas.microsoft.com/office/powerpoint/2010/main" val="41804304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2F62A447-3636-46A3-B1E7-9663C9EE563A}" type="slidenum">
              <a:rPr lang="en-GB" smtClean="0"/>
              <a:t>‹#›</a:t>
            </a:fld>
            <a:endParaRPr lang="en-GB"/>
          </a:p>
        </p:txBody>
      </p:sp>
    </p:spTree>
    <p:extLst>
      <p:ext uri="{BB962C8B-B14F-4D97-AF65-F5344CB8AC3E}">
        <p14:creationId xmlns:p14="http://schemas.microsoft.com/office/powerpoint/2010/main" val="2352127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40116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2F62A447-3636-46A3-B1E7-9663C9EE563A}" type="slidenum">
              <a:rPr lang="en-GB" smtClean="0"/>
              <a:t>‹#›</a:t>
            </a:fld>
            <a:endParaRPr lang="en-GB"/>
          </a:p>
        </p:txBody>
      </p:sp>
    </p:spTree>
    <p:extLst>
      <p:ext uri="{BB962C8B-B14F-4D97-AF65-F5344CB8AC3E}">
        <p14:creationId xmlns:p14="http://schemas.microsoft.com/office/powerpoint/2010/main" val="3669473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188" y="4800600"/>
            <a:ext cx="73152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2F62A447-3636-46A3-B1E7-9663C9EE563A}" type="slidenum">
              <a:rPr lang="en-GB" smtClean="0"/>
              <a:t>‹#›</a:t>
            </a:fld>
            <a:endParaRPr lang="en-GB"/>
          </a:p>
        </p:txBody>
      </p:sp>
    </p:spTree>
    <p:extLst>
      <p:ext uri="{BB962C8B-B14F-4D97-AF65-F5344CB8AC3E}">
        <p14:creationId xmlns:p14="http://schemas.microsoft.com/office/powerpoint/2010/main" val="297586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2F62A447-3636-46A3-B1E7-9663C9EE563A}" type="slidenum">
              <a:rPr lang="en-GB" smtClean="0"/>
              <a:t>‹#›</a:t>
            </a:fld>
            <a:endParaRPr lang="en-GB"/>
          </a:p>
        </p:txBody>
      </p:sp>
    </p:spTree>
    <p:extLst>
      <p:ext uri="{BB962C8B-B14F-4D97-AF65-F5344CB8AC3E}">
        <p14:creationId xmlns:p14="http://schemas.microsoft.com/office/powerpoint/2010/main" val="1054347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8"/>
            <a:ext cx="27432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09600" y="274638"/>
            <a:ext cx="80772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2F62A447-3636-46A3-B1E7-9663C9EE563A}" type="slidenum">
              <a:rPr lang="en-GB" smtClean="0"/>
              <a:t>‹#›</a:t>
            </a:fld>
            <a:endParaRPr lang="en-GB"/>
          </a:p>
        </p:txBody>
      </p:sp>
    </p:spTree>
    <p:extLst>
      <p:ext uri="{BB962C8B-B14F-4D97-AF65-F5344CB8AC3E}">
        <p14:creationId xmlns:p14="http://schemas.microsoft.com/office/powerpoint/2010/main" val="13505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4" name="Marcador de contenido 2"/>
          <p:cNvSpPr>
            <a:spLocks noGrp="1"/>
          </p:cNvSpPr>
          <p:nvPr>
            <p:ph sz="quarter" idx="10" hasCustomPrompt="1"/>
          </p:nvPr>
        </p:nvSpPr>
        <p:spPr>
          <a:xfrm>
            <a:off x="706437" y="1700215"/>
            <a:ext cx="11116595" cy="4492625"/>
          </a:xfrm>
          <a:prstGeom prst="rect">
            <a:avLst/>
          </a:prstGeom>
        </p:spPr>
        <p:txBody>
          <a:bodyPr/>
          <a:lstStyle>
            <a:lvl1pPr marL="0" indent="0">
              <a:buFontTx/>
              <a:buNone/>
              <a:defRPr sz="2000">
                <a:solidFill>
                  <a:schemeClr val="tx1">
                    <a:lumMod val="65000"/>
                    <a:lumOff val="35000"/>
                  </a:schemeClr>
                </a:solidFill>
                <a:latin typeface="+mj-lt"/>
              </a:defRPr>
            </a:lvl1pPr>
            <a:lvl2pPr marL="176213" indent="-176213">
              <a:defRPr sz="2000">
                <a:solidFill>
                  <a:schemeClr val="tx1">
                    <a:lumMod val="65000"/>
                    <a:lumOff val="35000"/>
                  </a:schemeClr>
                </a:solidFill>
                <a:latin typeface="+mj-lt"/>
              </a:defRPr>
            </a:lvl2pPr>
            <a:lvl3pPr marL="352425" indent="-176213">
              <a:buFontTx/>
              <a:buChar char="-"/>
              <a:defRPr sz="2000">
                <a:solidFill>
                  <a:schemeClr val="tx1">
                    <a:lumMod val="65000"/>
                    <a:lumOff val="35000"/>
                  </a:schemeClr>
                </a:solidFill>
                <a:latin typeface="+mj-lt"/>
              </a:defRPr>
            </a:lvl3pPr>
            <a:lvl4pPr marL="546100" indent="-193675">
              <a:buFont typeface="Wingdings" panose="05000000000000000000" pitchFamily="2" charset="2"/>
              <a:buChar char="§"/>
              <a:tabLst/>
              <a:defRPr sz="2000">
                <a:solidFill>
                  <a:schemeClr val="tx1">
                    <a:lumMod val="65000"/>
                    <a:lumOff val="35000"/>
                  </a:schemeClr>
                </a:solidFill>
                <a:latin typeface="+mj-lt"/>
              </a:defRPr>
            </a:lvl4pPr>
            <a:lvl5pPr marL="889000" indent="-342900">
              <a:buFont typeface="Wingdings" panose="05000000000000000000" pitchFamily="2" charset="2"/>
              <a:buChar char="ü"/>
              <a:defRPr sz="2000" baseline="0">
                <a:solidFill>
                  <a:schemeClr val="tx1">
                    <a:lumMod val="65000"/>
                    <a:lumOff val="35000"/>
                  </a:schemeClr>
                </a:solidFill>
                <a:latin typeface="+mj-lt"/>
              </a:defRPr>
            </a:lvl5pPr>
          </a:lstStyle>
          <a:p>
            <a:pPr lvl="0"/>
            <a:r>
              <a:rPr lang="es-ES" dirty="0" smtClean="0"/>
              <a:t>Haga clic para agregar texto</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3"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17C4-BBE0-4374-BC40-889660AB3BCA}" type="slidenum">
              <a:rPr lang="es-ES" smtClean="0"/>
              <a:t>‹#›</a:t>
            </a:fld>
            <a:endParaRPr lang="es-ES"/>
          </a:p>
        </p:txBody>
      </p:sp>
    </p:spTree>
    <p:extLst>
      <p:ext uri="{BB962C8B-B14F-4D97-AF65-F5344CB8AC3E}">
        <p14:creationId xmlns:p14="http://schemas.microsoft.com/office/powerpoint/2010/main" val="37998286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sz="quarter" idx="10" hasCustomPrompt="1"/>
          </p:nvPr>
        </p:nvSpPr>
        <p:spPr>
          <a:xfrm>
            <a:off x="706437" y="1700215"/>
            <a:ext cx="6977731" cy="4492625"/>
          </a:xfrm>
          <a:prstGeom prst="rect">
            <a:avLst/>
          </a:prstGeom>
        </p:spPr>
        <p:txBody>
          <a:bodyPr/>
          <a:lstStyle>
            <a:lvl1pPr marL="0" indent="0">
              <a:buFontTx/>
              <a:buNone/>
              <a:defRPr sz="2000">
                <a:solidFill>
                  <a:schemeClr val="tx1">
                    <a:lumMod val="65000"/>
                    <a:lumOff val="35000"/>
                  </a:schemeClr>
                </a:solidFill>
                <a:latin typeface="+mj-lt"/>
              </a:defRPr>
            </a:lvl1pPr>
            <a:lvl2pPr marL="176213" indent="-176213">
              <a:defRPr sz="2000">
                <a:solidFill>
                  <a:schemeClr val="tx1">
                    <a:lumMod val="65000"/>
                    <a:lumOff val="35000"/>
                  </a:schemeClr>
                </a:solidFill>
                <a:latin typeface="+mj-lt"/>
              </a:defRPr>
            </a:lvl2pPr>
            <a:lvl3pPr marL="352425" indent="-176213">
              <a:buFontTx/>
              <a:buChar char="-"/>
              <a:defRPr sz="2000">
                <a:solidFill>
                  <a:schemeClr val="tx1">
                    <a:lumMod val="65000"/>
                    <a:lumOff val="35000"/>
                  </a:schemeClr>
                </a:solidFill>
                <a:latin typeface="+mj-lt"/>
              </a:defRPr>
            </a:lvl3pPr>
            <a:lvl4pPr marL="546100" indent="-193675">
              <a:buFont typeface="Wingdings" panose="05000000000000000000" pitchFamily="2" charset="2"/>
              <a:buChar char="§"/>
              <a:tabLst/>
              <a:defRPr sz="2000">
                <a:solidFill>
                  <a:schemeClr val="tx1">
                    <a:lumMod val="65000"/>
                    <a:lumOff val="35000"/>
                  </a:schemeClr>
                </a:solidFill>
                <a:latin typeface="+mj-lt"/>
              </a:defRPr>
            </a:lvl4pPr>
            <a:lvl5pPr marL="889000" indent="-342900">
              <a:buFont typeface="Wingdings" panose="05000000000000000000" pitchFamily="2" charset="2"/>
              <a:buChar char="ü"/>
              <a:defRPr sz="2000">
                <a:solidFill>
                  <a:schemeClr val="tx1">
                    <a:lumMod val="65000"/>
                    <a:lumOff val="35000"/>
                  </a:schemeClr>
                </a:solidFill>
                <a:latin typeface="+mj-lt"/>
              </a:defRPr>
            </a:lvl5pPr>
          </a:lstStyle>
          <a:p>
            <a:pPr lvl="0"/>
            <a:r>
              <a:rPr lang="es-ES" dirty="0" smtClean="0"/>
              <a:t>Haga clic para agregar texto</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4"/>
            <a:endParaRPr lang="es-ES" dirty="0"/>
          </a:p>
        </p:txBody>
      </p:sp>
      <p:cxnSp>
        <p:nvCxnSpPr>
          <p:cNvPr id="7" name="Conector recto 6"/>
          <p:cNvCxnSpPr/>
          <p:nvPr userDrawn="1"/>
        </p:nvCxnSpPr>
        <p:spPr>
          <a:xfrm>
            <a:off x="8132599" y="1700215"/>
            <a:ext cx="0" cy="449262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Marcador de contenido 8"/>
          <p:cNvSpPr>
            <a:spLocks noGrp="1"/>
          </p:cNvSpPr>
          <p:nvPr>
            <p:ph sz="quarter" idx="11"/>
          </p:nvPr>
        </p:nvSpPr>
        <p:spPr>
          <a:xfrm>
            <a:off x="8484778" y="1700212"/>
            <a:ext cx="3417887" cy="4492626"/>
          </a:xfrm>
          <a:prstGeom prst="rect">
            <a:avLst/>
          </a:prstGeom>
        </p:spPr>
        <p:txBody>
          <a:bodyPr/>
          <a:lstStyle>
            <a:lvl1pPr marL="0" indent="0">
              <a:buNone/>
              <a:defRPr sz="2000">
                <a:solidFill>
                  <a:schemeClr val="tx1">
                    <a:lumMod val="65000"/>
                    <a:lumOff val="35000"/>
                  </a:schemeClr>
                </a:solidFill>
                <a:latin typeface="+mj-lt"/>
              </a:defRPr>
            </a:lvl1pPr>
          </a:lstStyle>
          <a:p>
            <a:pPr lvl="0"/>
            <a:endParaRPr lang="es-ES" dirty="0"/>
          </a:p>
        </p:txBody>
      </p:sp>
      <p:sp>
        <p:nvSpPr>
          <p:cNvPr id="5"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17C4-BBE0-4374-BC40-889660AB3BCA}" type="slidenum">
              <a:rPr lang="es-ES" smtClean="0"/>
              <a:t>‹#›</a:t>
            </a:fld>
            <a:endParaRPr lang="es-ES"/>
          </a:p>
        </p:txBody>
      </p:sp>
    </p:spTree>
    <p:extLst>
      <p:ext uri="{BB962C8B-B14F-4D97-AF65-F5344CB8AC3E}">
        <p14:creationId xmlns:p14="http://schemas.microsoft.com/office/powerpoint/2010/main" val="3055472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4" name="Marcador de contenido 5"/>
          <p:cNvSpPr>
            <a:spLocks noGrp="1"/>
          </p:cNvSpPr>
          <p:nvPr>
            <p:ph sz="quarter" idx="20" hasCustomPrompt="1"/>
          </p:nvPr>
        </p:nvSpPr>
        <p:spPr>
          <a:xfrm>
            <a:off x="657728" y="1652335"/>
            <a:ext cx="4892841" cy="4042612"/>
          </a:xfrm>
          <a:prstGeom prst="rect">
            <a:avLst/>
          </a:prstGeom>
        </p:spPr>
        <p:txBody>
          <a:bodyPr/>
          <a:lstStyle>
            <a:lvl1pPr>
              <a:defRPr sz="2000" baseline="0">
                <a:solidFill>
                  <a:schemeClr val="tx1">
                    <a:lumMod val="65000"/>
                    <a:lumOff val="35000"/>
                  </a:schemeClr>
                </a:solidFill>
                <a:latin typeface="+mj-lt"/>
              </a:defRPr>
            </a:lvl1pPr>
          </a:lstStyle>
          <a:p>
            <a:r>
              <a:rPr lang="es-ES" dirty="0" smtClean="0"/>
              <a:t>Haga </a:t>
            </a:r>
            <a:r>
              <a:rPr lang="es-ES" dirty="0" err="1" smtClean="0"/>
              <a:t>click</a:t>
            </a:r>
            <a:r>
              <a:rPr lang="es-ES" dirty="0" smtClean="0"/>
              <a:t> para agregar texto</a:t>
            </a:r>
            <a:endParaRPr lang="es-ES" dirty="0"/>
          </a:p>
        </p:txBody>
      </p:sp>
      <p:sp>
        <p:nvSpPr>
          <p:cNvPr id="5" name="Marcador de contenido 5"/>
          <p:cNvSpPr>
            <a:spLocks noGrp="1"/>
          </p:cNvSpPr>
          <p:nvPr>
            <p:ph sz="quarter" idx="21" hasCustomPrompt="1"/>
          </p:nvPr>
        </p:nvSpPr>
        <p:spPr>
          <a:xfrm>
            <a:off x="6689557" y="1652335"/>
            <a:ext cx="4892841" cy="4042613"/>
          </a:xfrm>
          <a:prstGeom prst="rect">
            <a:avLst/>
          </a:prstGeom>
        </p:spPr>
        <p:txBody>
          <a:bodyPr/>
          <a:lstStyle>
            <a:lvl1pPr>
              <a:defRPr sz="2000" baseline="0">
                <a:solidFill>
                  <a:schemeClr val="tx1">
                    <a:lumMod val="65000"/>
                    <a:lumOff val="35000"/>
                  </a:schemeClr>
                </a:solidFill>
                <a:latin typeface="+mj-lt"/>
              </a:defRPr>
            </a:lvl1pPr>
          </a:lstStyle>
          <a:p>
            <a:r>
              <a:rPr lang="es-ES" dirty="0" smtClean="0"/>
              <a:t>Haga </a:t>
            </a:r>
            <a:r>
              <a:rPr lang="es-ES" dirty="0" err="1" smtClean="0"/>
              <a:t>click</a:t>
            </a:r>
            <a:r>
              <a:rPr lang="es-ES" dirty="0" smtClean="0"/>
              <a:t> para agregar texto</a:t>
            </a:r>
            <a:endParaRPr lang="es-ES" dirty="0"/>
          </a:p>
        </p:txBody>
      </p:sp>
      <p:cxnSp>
        <p:nvCxnSpPr>
          <p:cNvPr id="6" name="Conector recto 5"/>
          <p:cNvCxnSpPr/>
          <p:nvPr userDrawn="1"/>
        </p:nvCxnSpPr>
        <p:spPr>
          <a:xfrm>
            <a:off x="6143377" y="1844841"/>
            <a:ext cx="0" cy="361006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17C4-BBE0-4374-BC40-889660AB3BCA}" type="slidenum">
              <a:rPr lang="es-ES" smtClean="0"/>
              <a:t>‹#›</a:t>
            </a:fld>
            <a:endParaRPr lang="es-ES"/>
          </a:p>
        </p:txBody>
      </p:sp>
    </p:spTree>
    <p:extLst>
      <p:ext uri="{BB962C8B-B14F-4D97-AF65-F5344CB8AC3E}">
        <p14:creationId xmlns:p14="http://schemas.microsoft.com/office/powerpoint/2010/main" val="9359524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Marcador de contenido 5"/>
          <p:cNvSpPr>
            <a:spLocks noGrp="1"/>
          </p:cNvSpPr>
          <p:nvPr>
            <p:ph sz="quarter" idx="20" hasCustomPrompt="1"/>
          </p:nvPr>
        </p:nvSpPr>
        <p:spPr>
          <a:xfrm>
            <a:off x="336885" y="1700462"/>
            <a:ext cx="3240504" cy="4026569"/>
          </a:xfrm>
          <a:prstGeom prst="rect">
            <a:avLst/>
          </a:prstGeom>
        </p:spPr>
        <p:txBody>
          <a:bodyPr/>
          <a:lstStyle>
            <a:lvl1pPr>
              <a:defRPr sz="2000" baseline="0">
                <a:solidFill>
                  <a:schemeClr val="tx1">
                    <a:lumMod val="65000"/>
                    <a:lumOff val="35000"/>
                  </a:schemeClr>
                </a:solidFill>
                <a:latin typeface="Century Gothic" panose="020B0502020202020204" pitchFamily="34" charset="0"/>
              </a:defRPr>
            </a:lvl1pPr>
          </a:lstStyle>
          <a:p>
            <a:r>
              <a:rPr lang="es-ES" dirty="0" smtClean="0"/>
              <a:t>Haga </a:t>
            </a:r>
            <a:r>
              <a:rPr lang="es-ES" dirty="0" err="1" smtClean="0"/>
              <a:t>click</a:t>
            </a:r>
            <a:r>
              <a:rPr lang="es-ES" dirty="0" smtClean="0"/>
              <a:t> para agregar texto</a:t>
            </a:r>
            <a:endParaRPr lang="es-ES" dirty="0"/>
          </a:p>
        </p:txBody>
      </p:sp>
      <p:sp>
        <p:nvSpPr>
          <p:cNvPr id="9" name="Marcador de contenido 5"/>
          <p:cNvSpPr>
            <a:spLocks noGrp="1"/>
          </p:cNvSpPr>
          <p:nvPr>
            <p:ph sz="quarter" idx="21" hasCustomPrompt="1"/>
          </p:nvPr>
        </p:nvSpPr>
        <p:spPr>
          <a:xfrm>
            <a:off x="4499811" y="1700462"/>
            <a:ext cx="3240504" cy="4026569"/>
          </a:xfrm>
          <a:prstGeom prst="rect">
            <a:avLst/>
          </a:prstGeom>
        </p:spPr>
        <p:txBody>
          <a:bodyPr/>
          <a:lstStyle>
            <a:lvl1pPr>
              <a:defRPr sz="2000" baseline="0">
                <a:solidFill>
                  <a:schemeClr val="tx1">
                    <a:lumMod val="65000"/>
                    <a:lumOff val="35000"/>
                  </a:schemeClr>
                </a:solidFill>
                <a:latin typeface="Century Gothic" panose="020B0502020202020204" pitchFamily="34" charset="0"/>
              </a:defRPr>
            </a:lvl1pPr>
          </a:lstStyle>
          <a:p>
            <a:r>
              <a:rPr lang="es-ES" dirty="0" smtClean="0"/>
              <a:t>Haga </a:t>
            </a:r>
            <a:r>
              <a:rPr lang="es-ES" dirty="0" err="1" smtClean="0"/>
              <a:t>click</a:t>
            </a:r>
            <a:r>
              <a:rPr lang="es-ES" dirty="0" smtClean="0"/>
              <a:t> para agregar texto</a:t>
            </a:r>
            <a:endParaRPr lang="es-ES" dirty="0"/>
          </a:p>
        </p:txBody>
      </p:sp>
      <p:sp>
        <p:nvSpPr>
          <p:cNvPr id="10" name="Marcador de contenido 5"/>
          <p:cNvSpPr>
            <a:spLocks noGrp="1"/>
          </p:cNvSpPr>
          <p:nvPr>
            <p:ph sz="quarter" idx="22" hasCustomPrompt="1"/>
          </p:nvPr>
        </p:nvSpPr>
        <p:spPr>
          <a:xfrm>
            <a:off x="8662739" y="1700462"/>
            <a:ext cx="3240504" cy="4026569"/>
          </a:xfrm>
          <a:prstGeom prst="rect">
            <a:avLst/>
          </a:prstGeom>
        </p:spPr>
        <p:txBody>
          <a:bodyPr/>
          <a:lstStyle>
            <a:lvl1pPr>
              <a:defRPr sz="2000" baseline="0">
                <a:solidFill>
                  <a:schemeClr val="tx1">
                    <a:lumMod val="65000"/>
                    <a:lumOff val="35000"/>
                  </a:schemeClr>
                </a:solidFill>
                <a:latin typeface="Century Gothic" panose="020B0502020202020204" pitchFamily="34" charset="0"/>
              </a:defRPr>
            </a:lvl1pPr>
          </a:lstStyle>
          <a:p>
            <a:r>
              <a:rPr lang="es-ES" dirty="0" smtClean="0"/>
              <a:t>Haga </a:t>
            </a:r>
            <a:r>
              <a:rPr lang="es-ES" dirty="0" err="1" smtClean="0"/>
              <a:t>click</a:t>
            </a:r>
            <a:r>
              <a:rPr lang="es-ES" dirty="0" smtClean="0"/>
              <a:t> para agregar texto</a:t>
            </a:r>
            <a:endParaRPr lang="es-ES" dirty="0"/>
          </a:p>
        </p:txBody>
      </p:sp>
      <p:cxnSp>
        <p:nvCxnSpPr>
          <p:cNvPr id="5" name="Conector recto 4"/>
          <p:cNvCxnSpPr/>
          <p:nvPr userDrawn="1"/>
        </p:nvCxnSpPr>
        <p:spPr>
          <a:xfrm>
            <a:off x="4042611" y="1700462"/>
            <a:ext cx="0" cy="4026569"/>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4" name="Conector recto 13"/>
          <p:cNvCxnSpPr/>
          <p:nvPr userDrawn="1"/>
        </p:nvCxnSpPr>
        <p:spPr>
          <a:xfrm>
            <a:off x="8221579" y="1724527"/>
            <a:ext cx="0" cy="4026569"/>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8"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17C4-BBE0-4374-BC40-889660AB3BCA}" type="slidenum">
              <a:rPr lang="es-ES" smtClean="0"/>
              <a:t>‹#›</a:t>
            </a:fld>
            <a:endParaRPr lang="es-ES"/>
          </a:p>
        </p:txBody>
      </p:sp>
    </p:spTree>
    <p:extLst>
      <p:ext uri="{BB962C8B-B14F-4D97-AF65-F5344CB8AC3E}">
        <p14:creationId xmlns:p14="http://schemas.microsoft.com/office/powerpoint/2010/main" val="12520230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cxnSp>
        <p:nvCxnSpPr>
          <p:cNvPr id="6" name="Conector recto 2"/>
          <p:cNvCxnSpPr/>
          <p:nvPr userDrawn="1"/>
        </p:nvCxnSpPr>
        <p:spPr>
          <a:xfrm>
            <a:off x="731839" y="1268413"/>
            <a:ext cx="10728325" cy="0"/>
          </a:xfrm>
          <a:prstGeom prst="line">
            <a:avLst/>
          </a:prstGeom>
          <a:ln w="6350">
            <a:solidFill>
              <a:schemeClr val="bg2">
                <a:lumMod val="10000"/>
              </a:schemeClr>
            </a:solidFill>
          </a:ln>
        </p:spPr>
        <p:style>
          <a:lnRef idx="1">
            <a:schemeClr val="dk1"/>
          </a:lnRef>
          <a:fillRef idx="0">
            <a:schemeClr val="dk1"/>
          </a:fillRef>
          <a:effectRef idx="0">
            <a:schemeClr val="dk1"/>
          </a:effectRef>
          <a:fontRef idx="minor">
            <a:schemeClr val="tx1"/>
          </a:fontRef>
        </p:style>
      </p:cxnSp>
      <p:sp>
        <p:nvSpPr>
          <p:cNvPr id="4" name="Marcador de contenido 2"/>
          <p:cNvSpPr>
            <a:spLocks noGrp="1"/>
          </p:cNvSpPr>
          <p:nvPr>
            <p:ph sz="quarter" idx="10" hasCustomPrompt="1"/>
          </p:nvPr>
        </p:nvSpPr>
        <p:spPr>
          <a:xfrm>
            <a:off x="4941553" y="1700215"/>
            <a:ext cx="6977731" cy="4492625"/>
          </a:xfrm>
          <a:prstGeom prst="rect">
            <a:avLst/>
          </a:prstGeom>
        </p:spPr>
        <p:txBody>
          <a:bodyPr/>
          <a:lstStyle>
            <a:lvl1pPr marL="0" indent="0">
              <a:buFontTx/>
              <a:buNone/>
              <a:defRPr sz="2000">
                <a:solidFill>
                  <a:schemeClr val="tx1">
                    <a:lumMod val="65000"/>
                    <a:lumOff val="35000"/>
                  </a:schemeClr>
                </a:solidFill>
                <a:latin typeface="Century Gothic" panose="020B0502020202020204" pitchFamily="34" charset="0"/>
              </a:defRPr>
            </a:lvl1pPr>
            <a:lvl2pPr marL="176213" indent="-176213">
              <a:defRPr sz="2000">
                <a:solidFill>
                  <a:schemeClr val="tx1">
                    <a:lumMod val="65000"/>
                    <a:lumOff val="35000"/>
                  </a:schemeClr>
                </a:solidFill>
                <a:latin typeface="Century Gothic" panose="020B0502020202020204" pitchFamily="34" charset="0"/>
              </a:defRPr>
            </a:lvl2pPr>
            <a:lvl3pPr marL="352425" indent="-176213">
              <a:buFontTx/>
              <a:buChar char="-"/>
              <a:defRPr sz="2000">
                <a:solidFill>
                  <a:schemeClr val="tx1">
                    <a:lumMod val="65000"/>
                    <a:lumOff val="35000"/>
                  </a:schemeClr>
                </a:solidFill>
                <a:latin typeface="Century Gothic" panose="020B0502020202020204" pitchFamily="34" charset="0"/>
              </a:defRPr>
            </a:lvl3pPr>
            <a:lvl4pPr marL="546100" indent="-193675">
              <a:buFont typeface="Wingdings" panose="05000000000000000000" pitchFamily="2" charset="2"/>
              <a:buChar char="§"/>
              <a:tabLst/>
              <a:defRPr sz="2000">
                <a:solidFill>
                  <a:schemeClr val="tx1">
                    <a:lumMod val="65000"/>
                    <a:lumOff val="35000"/>
                  </a:schemeClr>
                </a:solidFill>
                <a:latin typeface="Century Gothic" panose="020B0502020202020204" pitchFamily="34" charset="0"/>
              </a:defRPr>
            </a:lvl4pPr>
            <a:lvl5pPr marL="889000" indent="-342900">
              <a:buFont typeface="Wingdings" panose="05000000000000000000" pitchFamily="2" charset="2"/>
              <a:buChar char="ü"/>
              <a:defRPr sz="2000">
                <a:solidFill>
                  <a:schemeClr val="tx1">
                    <a:lumMod val="65000"/>
                    <a:lumOff val="35000"/>
                  </a:schemeClr>
                </a:solidFill>
                <a:latin typeface="Century Gothic" panose="020B0502020202020204" pitchFamily="34" charset="0"/>
              </a:defRPr>
            </a:lvl5pPr>
          </a:lstStyle>
          <a:p>
            <a:pPr lvl="0"/>
            <a:r>
              <a:rPr lang="es-ES" dirty="0" smtClean="0"/>
              <a:t>Haga clic para agregar texto</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4"/>
            <a:endParaRPr lang="es-ES" dirty="0"/>
          </a:p>
        </p:txBody>
      </p:sp>
      <p:cxnSp>
        <p:nvCxnSpPr>
          <p:cNvPr id="7" name="Conector recto 6"/>
          <p:cNvCxnSpPr/>
          <p:nvPr userDrawn="1"/>
        </p:nvCxnSpPr>
        <p:spPr>
          <a:xfrm>
            <a:off x="4378745" y="1700215"/>
            <a:ext cx="0" cy="449262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arcador de contenido 8"/>
          <p:cNvSpPr>
            <a:spLocks noGrp="1"/>
          </p:cNvSpPr>
          <p:nvPr>
            <p:ph sz="quarter" idx="11"/>
          </p:nvPr>
        </p:nvSpPr>
        <p:spPr>
          <a:xfrm>
            <a:off x="346831" y="1700213"/>
            <a:ext cx="3417887" cy="4492626"/>
          </a:xfrm>
          <a:prstGeom prst="rect">
            <a:avLst/>
          </a:prstGeom>
        </p:spPr>
        <p:txBody>
          <a:bodyPr/>
          <a:lstStyle>
            <a:lvl1pPr marL="0" indent="0">
              <a:buNone/>
              <a:defRPr sz="2000">
                <a:solidFill>
                  <a:schemeClr val="tx1">
                    <a:lumMod val="65000"/>
                    <a:lumOff val="35000"/>
                  </a:schemeClr>
                </a:solidFill>
                <a:latin typeface="Century Gothic" panose="020B0502020202020204" pitchFamily="34" charset="0"/>
              </a:defRPr>
            </a:lvl1pPr>
          </a:lstStyle>
          <a:p>
            <a:pPr lvl="0"/>
            <a:endParaRPr lang="es-ES" dirty="0"/>
          </a:p>
        </p:txBody>
      </p:sp>
      <p:sp>
        <p:nvSpPr>
          <p:cNvPr id="9"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17C4-BBE0-4374-BC40-889660AB3BCA}" type="slidenum">
              <a:rPr lang="es-ES" smtClean="0"/>
              <a:t>‹#›</a:t>
            </a:fld>
            <a:endParaRPr lang="es-ES"/>
          </a:p>
        </p:txBody>
      </p:sp>
    </p:spTree>
    <p:extLst>
      <p:ext uri="{BB962C8B-B14F-4D97-AF65-F5344CB8AC3E}">
        <p14:creationId xmlns:p14="http://schemas.microsoft.com/office/powerpoint/2010/main" val="339399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sp>
        <p:nvSpPr>
          <p:cNvPr id="4"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17C4-BBE0-4374-BC40-889660AB3BCA}" type="slidenum">
              <a:rPr lang="es-ES" smtClean="0"/>
              <a:t>‹#›</a:t>
            </a:fld>
            <a:endParaRPr lang="es-ES"/>
          </a:p>
        </p:txBody>
      </p:sp>
    </p:spTree>
    <p:extLst>
      <p:ext uri="{BB962C8B-B14F-4D97-AF65-F5344CB8AC3E}">
        <p14:creationId xmlns:p14="http://schemas.microsoft.com/office/powerpoint/2010/main" val="37244066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9600" y="3505201"/>
            <a:ext cx="3454400" cy="2819399"/>
          </a:xfrm>
          <a:prstGeom prst="rect">
            <a:avLst/>
          </a:prstGeo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368800" y="3505201"/>
            <a:ext cx="3454400" cy="2819399"/>
          </a:xfrm>
          <a:prstGeom prst="rect">
            <a:avLst/>
          </a:prstGeo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8128000" y="3505201"/>
            <a:ext cx="3454400" cy="2819399"/>
          </a:xfrm>
          <a:prstGeom prst="rect">
            <a:avLst/>
          </a:prstGeo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609604" y="1219200"/>
            <a:ext cx="3454400" cy="2286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368802" y="1219200"/>
            <a:ext cx="3454404" cy="2286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8128005" y="1219200"/>
            <a:ext cx="3454404" cy="2286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Title 4"/>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12"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17C4-BBE0-4374-BC40-889660AB3BCA}" type="slidenum">
              <a:rPr lang="es-ES" smtClean="0"/>
              <a:t>‹#›</a:t>
            </a:fld>
            <a:endParaRPr lang="es-ES"/>
          </a:p>
        </p:txBody>
      </p:sp>
    </p:spTree>
    <p:extLst>
      <p:ext uri="{BB962C8B-B14F-4D97-AF65-F5344CB8AC3E}">
        <p14:creationId xmlns:p14="http://schemas.microsoft.com/office/powerpoint/2010/main" val="35379363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7"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3246120" cy="6858000"/>
          </a:xfrm>
          <a:prstGeom prst="rect">
            <a:avLst/>
          </a:prstGeom>
        </p:spPr>
      </p:pic>
      <p:pic>
        <p:nvPicPr>
          <p:cNvPr id="8" name="Imagen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47301" y="632411"/>
            <a:ext cx="1905000" cy="1955800"/>
          </a:xfrm>
          <a:prstGeom prst="rect">
            <a:avLst/>
          </a:prstGeom>
        </p:spPr>
      </p:pic>
    </p:spTree>
    <p:extLst>
      <p:ext uri="{BB962C8B-B14F-4D97-AF65-F5344CB8AC3E}">
        <p14:creationId xmlns:p14="http://schemas.microsoft.com/office/powerpoint/2010/main" val="1248219069"/>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EED"/>
        </a:solidFill>
        <a:effectLst/>
      </p:bgPr>
    </p:bg>
    <p:spTree>
      <p:nvGrpSpPr>
        <p:cNvPr id="1" name=""/>
        <p:cNvGrpSpPr/>
        <p:nvPr/>
      </p:nvGrpSpPr>
      <p:grpSpPr>
        <a:xfrm>
          <a:off x="0" y="0"/>
          <a:ext cx="0" cy="0"/>
          <a:chOff x="0" y="0"/>
          <a:chExt cx="0" cy="0"/>
        </a:xfrm>
      </p:grpSpPr>
      <p:sp>
        <p:nvSpPr>
          <p:cNvPr id="9" name="Rectángulo 8"/>
          <p:cNvSpPr/>
          <p:nvPr userDrawn="1"/>
        </p:nvSpPr>
        <p:spPr>
          <a:xfrm>
            <a:off x="0" y="-60181"/>
            <a:ext cx="12192000" cy="132859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latin typeface="Helvetica Regular" charset="0"/>
            </a:endParaRPr>
          </a:p>
        </p:txBody>
      </p:sp>
      <p:sp>
        <p:nvSpPr>
          <p:cNvPr id="21" name="Rectángulo 8"/>
          <p:cNvSpPr/>
          <p:nvPr userDrawn="1"/>
        </p:nvSpPr>
        <p:spPr>
          <a:xfrm>
            <a:off x="0" y="-60180"/>
            <a:ext cx="12192000" cy="132859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latin typeface="Helvetica Regular" charset="0"/>
            </a:endParaRPr>
          </a:p>
        </p:txBody>
      </p:sp>
      <p:pic>
        <p:nvPicPr>
          <p:cNvPr id="13" name="Imagen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1839" y="361156"/>
            <a:ext cx="2120900" cy="546100"/>
          </a:xfrm>
          <a:prstGeom prst="rect">
            <a:avLst/>
          </a:prstGeom>
        </p:spPr>
      </p:pic>
      <p:pic>
        <p:nvPicPr>
          <p:cNvPr id="14" name="Imagen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649719"/>
            <a:ext cx="12192000" cy="208282"/>
          </a:xfrm>
          <a:prstGeom prst="rect">
            <a:avLst/>
          </a:prstGeom>
        </p:spPr>
      </p:pic>
      <p:cxnSp>
        <p:nvCxnSpPr>
          <p:cNvPr id="20" name="Conector recto 2"/>
          <p:cNvCxnSpPr/>
          <p:nvPr userDrawn="1"/>
        </p:nvCxnSpPr>
        <p:spPr>
          <a:xfrm>
            <a:off x="731839" y="1268413"/>
            <a:ext cx="10728325" cy="0"/>
          </a:xfrm>
          <a:prstGeom prst="line">
            <a:avLst/>
          </a:prstGeom>
          <a:ln w="6350">
            <a:solidFill>
              <a:schemeClr val="bg2">
                <a:lumMod val="10000"/>
              </a:schemeClr>
            </a:solidFill>
          </a:ln>
        </p:spPr>
        <p:style>
          <a:lnRef idx="1">
            <a:schemeClr val="dk1"/>
          </a:lnRef>
          <a:fillRef idx="0">
            <a:schemeClr val="dk1"/>
          </a:fillRef>
          <a:effectRef idx="0">
            <a:schemeClr val="dk1"/>
          </a:effectRef>
          <a:fontRef idx="minor">
            <a:schemeClr val="tx1"/>
          </a:fontRef>
        </p:style>
      </p:cxnSp>
      <p:sp>
        <p:nvSpPr>
          <p:cNvPr id="8" name="CuadroTexto 11"/>
          <p:cNvSpPr txBox="1"/>
          <p:nvPr userDrawn="1"/>
        </p:nvSpPr>
        <p:spPr>
          <a:xfrm>
            <a:off x="6713033" y="460980"/>
            <a:ext cx="4747131" cy="461665"/>
          </a:xfrm>
          <a:prstGeom prst="rect">
            <a:avLst/>
          </a:prstGeom>
          <a:noFill/>
        </p:spPr>
        <p:txBody>
          <a:bodyPr wrap="square" rtlCol="0">
            <a:spAutoFit/>
          </a:bodyPr>
          <a:lstStyle/>
          <a:p>
            <a:pPr algn="r"/>
            <a:r>
              <a:rPr lang="es-ES_tradnl" sz="1200" b="1" kern="1200" baseline="0" dirty="0" smtClean="0">
                <a:solidFill>
                  <a:srgbClr val="3F3F3D"/>
                </a:solidFill>
                <a:latin typeface="+mj-lt"/>
                <a:ea typeface="Helvetica" charset="0"/>
                <a:cs typeface="Helvetica" charset="0"/>
              </a:rPr>
              <a:t>ETIP SNET WG1</a:t>
            </a:r>
            <a:br>
              <a:rPr lang="es-ES_tradnl" sz="1200" b="1" kern="1200" baseline="0" dirty="0" smtClean="0">
                <a:solidFill>
                  <a:srgbClr val="3F3F3D"/>
                </a:solidFill>
                <a:latin typeface="+mj-lt"/>
                <a:ea typeface="Helvetica" charset="0"/>
                <a:cs typeface="Helvetica" charset="0"/>
              </a:rPr>
            </a:br>
            <a:r>
              <a:rPr lang="es-ES_tradnl" sz="1200" b="1" kern="1200" baseline="0" dirty="0" err="1" smtClean="0">
                <a:solidFill>
                  <a:srgbClr val="3F3F3D"/>
                </a:solidFill>
                <a:latin typeface="+mj-lt"/>
                <a:ea typeface="Helvetica" charset="0"/>
                <a:cs typeface="Helvetica" charset="0"/>
              </a:rPr>
              <a:t>September</a:t>
            </a:r>
            <a:r>
              <a:rPr lang="es-ES_tradnl" sz="1200" b="1" kern="1200" baseline="0" dirty="0" smtClean="0">
                <a:solidFill>
                  <a:srgbClr val="3F3F3D"/>
                </a:solidFill>
                <a:latin typeface="+mj-lt"/>
                <a:ea typeface="Helvetica" charset="0"/>
                <a:cs typeface="Helvetica" charset="0"/>
              </a:rPr>
              <a:t>, 2017</a:t>
            </a:r>
            <a:endParaRPr lang="es-ES_tradnl" sz="1100" b="0" dirty="0" smtClean="0">
              <a:solidFill>
                <a:srgbClr val="3F3F3D"/>
              </a:solidFill>
              <a:latin typeface="+mn-lt"/>
              <a:ea typeface="Helvetica" charset="0"/>
              <a:cs typeface="Helvetica" charset="0"/>
            </a:endParaRPr>
          </a:p>
        </p:txBody>
      </p:sp>
      <p:sp>
        <p:nvSpPr>
          <p:cNvPr id="10"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17C4-BBE0-4374-BC40-889660AB3BCA}" type="slidenum">
              <a:rPr lang="es-ES" smtClean="0"/>
              <a:t>‹#›</a:t>
            </a:fld>
            <a:endParaRPr lang="es-ES"/>
          </a:p>
        </p:txBody>
      </p:sp>
    </p:spTree>
    <p:extLst>
      <p:ext uri="{BB962C8B-B14F-4D97-AF65-F5344CB8AC3E}">
        <p14:creationId xmlns:p14="http://schemas.microsoft.com/office/powerpoint/2010/main" val="42003952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4" r:id="rId4"/>
    <p:sldLayoutId id="2147483666" r:id="rId5"/>
    <p:sldLayoutId id="2147483687" r:id="rId6"/>
    <p:sldLayoutId id="2147483686" r:id="rId7"/>
    <p:sldLayoutId id="2147483702" r:id="rId8"/>
    <p:sldLayoutId id="2147483703" r:id="rId9"/>
    <p:sldLayoutId id="2147483705" r:id="rId10"/>
    <p:sldLayoutId id="2147483713"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2A447-3636-46A3-B1E7-9663C9EE563A}" type="slidenum">
              <a:rPr lang="en-GB" smtClean="0"/>
              <a:t>‹#›</a:t>
            </a:fld>
            <a:endParaRPr lang="en-GB"/>
          </a:p>
        </p:txBody>
      </p:sp>
    </p:spTree>
    <p:extLst>
      <p:ext uri="{BB962C8B-B14F-4D97-AF65-F5344CB8AC3E}">
        <p14:creationId xmlns:p14="http://schemas.microsoft.com/office/powerpoint/2010/main" val="213411936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ec.europa.eu/research/energy/pdf/smartgrids_en.pdf"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ec.europa.eu/transport/sites/transport/files/modes/air/doc/flightpath2050.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388659" y="2764717"/>
            <a:ext cx="8347934" cy="2137010"/>
          </a:xfrm>
          <a:ln>
            <a:noFill/>
          </a:ln>
        </p:spPr>
        <p:txBody>
          <a:bodyPr/>
          <a:lstStyle/>
          <a:p>
            <a:r>
              <a:rPr lang="en-GB" sz="3600" b="0" dirty="0" smtClean="0">
                <a:latin typeface="Arial" panose="020B0604020202020204" pitchFamily="34" charset="0"/>
                <a:cs typeface="Arial" panose="020B0604020202020204" pitchFamily="34" charset="0"/>
              </a:rPr>
              <a:t/>
            </a:r>
            <a:br>
              <a:rPr lang="en-GB" sz="3600" b="0" dirty="0" smtClean="0">
                <a:latin typeface="Arial" panose="020B0604020202020204" pitchFamily="34" charset="0"/>
                <a:cs typeface="Arial" panose="020B0604020202020204" pitchFamily="34" charset="0"/>
              </a:rPr>
            </a:br>
            <a:r>
              <a:rPr lang="en-GB" sz="3600" b="0" dirty="0">
                <a:latin typeface="Arial" panose="020B0604020202020204" pitchFamily="34" charset="0"/>
                <a:cs typeface="Arial" panose="020B0604020202020204" pitchFamily="34" charset="0"/>
              </a:rPr>
              <a:t/>
            </a:r>
            <a:br>
              <a:rPr lang="en-GB" sz="3600" b="0" dirty="0">
                <a:latin typeface="Arial" panose="020B0604020202020204" pitchFamily="34" charset="0"/>
                <a:cs typeface="Arial" panose="020B0604020202020204" pitchFamily="34" charset="0"/>
              </a:rPr>
            </a:br>
            <a:r>
              <a:rPr lang="en-GB" sz="3600" b="0" dirty="0" smtClean="0">
                <a:latin typeface="Arial" panose="020B0604020202020204" pitchFamily="34" charset="0"/>
                <a:cs typeface="Arial" panose="020B0604020202020204" pitchFamily="34" charset="0"/>
              </a:rPr>
              <a:t/>
            </a:r>
            <a:br>
              <a:rPr lang="en-GB" sz="3600" b="0" dirty="0" smtClean="0">
                <a:latin typeface="Arial" panose="020B0604020202020204" pitchFamily="34" charset="0"/>
                <a:cs typeface="Arial" panose="020B0604020202020204" pitchFamily="34" charset="0"/>
              </a:rPr>
            </a:br>
            <a:r>
              <a:rPr lang="en-GB" sz="3600" b="0" dirty="0">
                <a:latin typeface="Arial" panose="020B0604020202020204" pitchFamily="34" charset="0"/>
                <a:cs typeface="Arial" panose="020B0604020202020204" pitchFamily="34" charset="0"/>
              </a:rPr>
              <a:t/>
            </a:r>
            <a:br>
              <a:rPr lang="en-GB" sz="3600" b="0" dirty="0">
                <a:latin typeface="Arial" panose="020B0604020202020204" pitchFamily="34" charset="0"/>
                <a:cs typeface="Arial" panose="020B0604020202020204" pitchFamily="34" charset="0"/>
              </a:rPr>
            </a:br>
            <a:r>
              <a:rPr lang="en-US" sz="3600" b="0" dirty="0">
                <a:latin typeface="Arial" panose="020B0604020202020204" pitchFamily="34" charset="0"/>
                <a:cs typeface="Arial" panose="020B0604020202020204" pitchFamily="34" charset="0"/>
              </a:rPr>
              <a:t>WG1: RELIABLE, ECONOMIC AND EFFICIENT SMART GRID SYSTEM</a:t>
            </a:r>
            <a:r>
              <a:rPr lang="en-GB" sz="3600" b="0" dirty="0">
                <a:latin typeface="Arial" panose="020B0604020202020204" pitchFamily="34" charset="0"/>
                <a:cs typeface="Arial" panose="020B0604020202020204" pitchFamily="34" charset="0"/>
              </a:rPr>
              <a:t/>
            </a:r>
            <a:br>
              <a:rPr lang="en-GB" sz="3600" b="0" dirty="0">
                <a:latin typeface="Arial" panose="020B0604020202020204" pitchFamily="34" charset="0"/>
                <a:cs typeface="Arial" panose="020B0604020202020204" pitchFamily="34" charset="0"/>
              </a:rPr>
            </a:br>
            <a:endParaRPr lang="es-ES" sz="3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780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3971694" y="3312135"/>
            <a:ext cx="4280210" cy="596371"/>
          </a:xfrm>
        </p:spPr>
        <p:txBody>
          <a:bodyPr/>
          <a:lstStyle/>
          <a:p>
            <a:r>
              <a:rPr lang="en-GB" dirty="0"/>
              <a:t>Thank you for your </a:t>
            </a:r>
            <a:r>
              <a:rPr lang="en-GB" dirty="0" smtClean="0"/>
              <a:t>attention</a:t>
            </a:r>
            <a:endParaRPr lang="en-GB" dirty="0"/>
          </a:p>
        </p:txBody>
      </p:sp>
      <p:sp>
        <p:nvSpPr>
          <p:cNvPr id="4" name="3 Subtítulo"/>
          <p:cNvSpPr>
            <a:spLocks noGrp="1"/>
          </p:cNvSpPr>
          <p:nvPr>
            <p:ph type="subTitle" idx="1"/>
          </p:nvPr>
        </p:nvSpPr>
        <p:spPr>
          <a:xfrm>
            <a:off x="3971694" y="4526006"/>
            <a:ext cx="4280210" cy="400110"/>
          </a:xfrm>
        </p:spPr>
        <p:txBody>
          <a:bodyPr>
            <a:noAutofit/>
          </a:bodyPr>
          <a:lstStyle/>
          <a:p>
            <a:r>
              <a:rPr lang="es-ES" dirty="0" smtClean="0"/>
              <a:t>info@etip-snet.eu</a:t>
            </a:r>
          </a:p>
          <a:p>
            <a:endParaRPr lang="es-ES" dirty="0"/>
          </a:p>
          <a:p>
            <a:r>
              <a:rPr lang="es-ES" sz="3200" dirty="0" smtClean="0"/>
              <a:t>www.etip-snet.eu </a:t>
            </a:r>
          </a:p>
          <a:p>
            <a:endParaRPr lang="es-ES" dirty="0"/>
          </a:p>
        </p:txBody>
      </p:sp>
    </p:spTree>
    <p:extLst>
      <p:ext uri="{BB962C8B-B14F-4D97-AF65-F5344CB8AC3E}">
        <p14:creationId xmlns:p14="http://schemas.microsoft.com/office/powerpoint/2010/main" val="4174844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3063239" y="354329"/>
            <a:ext cx="7827341" cy="691551"/>
          </a:xfrm>
          <a:prstGeom prst="rect">
            <a:avLst/>
          </a:prstGeom>
        </p:spPr>
        <p:txBody>
          <a:bodyPr>
            <a:normAutofit/>
          </a:bodyPr>
          <a:lstStyle/>
          <a:p>
            <a:r>
              <a:rPr lang="es-ES" sz="2800" dirty="0" smtClean="0"/>
              <a:t>CONTENTS</a:t>
            </a:r>
            <a:endParaRPr lang="es-ES" sz="2800" dirty="0"/>
          </a:p>
        </p:txBody>
      </p:sp>
      <p:sp>
        <p:nvSpPr>
          <p:cNvPr id="3" name="2 Subtítulo"/>
          <p:cNvSpPr>
            <a:spLocks noGrp="1"/>
          </p:cNvSpPr>
          <p:nvPr>
            <p:ph type="subTitle" idx="1"/>
          </p:nvPr>
        </p:nvSpPr>
        <p:spPr>
          <a:xfrm>
            <a:off x="682752" y="1769633"/>
            <a:ext cx="11161416" cy="4545106"/>
          </a:xfrm>
        </p:spPr>
        <p:txBody>
          <a:bodyPr>
            <a:normAutofit/>
          </a:bodyPr>
          <a:lstStyle/>
          <a:p>
            <a:pPr marL="457200" indent="-457200" algn="l">
              <a:buFont typeface="+mj-lt"/>
              <a:buAutoNum type="arabicPeriod"/>
            </a:pPr>
            <a:r>
              <a:rPr lang="en-US" sz="2400" dirty="0">
                <a:solidFill>
                  <a:schemeClr val="tx1"/>
                </a:solidFill>
                <a:latin typeface="Arial" pitchFamily="34" charset="0"/>
                <a:cs typeface="Arial" pitchFamily="34" charset="0"/>
              </a:rPr>
              <a:t>ETIP-SNET </a:t>
            </a:r>
            <a:r>
              <a:rPr lang="en-US" sz="2400" dirty="0" smtClean="0">
                <a:solidFill>
                  <a:schemeClr val="tx1"/>
                </a:solidFill>
                <a:latin typeface="Arial" pitchFamily="34" charset="0"/>
                <a:cs typeface="Arial" pitchFamily="34" charset="0"/>
              </a:rPr>
              <a:t>mission and </a:t>
            </a:r>
            <a:r>
              <a:rPr lang="en-US" sz="2400" dirty="0">
                <a:solidFill>
                  <a:schemeClr val="tx1"/>
                </a:solidFill>
                <a:latin typeface="Arial" pitchFamily="34" charset="0"/>
                <a:cs typeface="Arial" pitchFamily="34" charset="0"/>
              </a:rPr>
              <a:t>structure</a:t>
            </a:r>
            <a:r>
              <a:rPr lang="en-US" sz="2400" dirty="0" smtClean="0">
                <a:solidFill>
                  <a:schemeClr val="tx1"/>
                </a:solidFill>
                <a:latin typeface="Arial" pitchFamily="34" charset="0"/>
                <a:cs typeface="Arial" pitchFamily="34" charset="0"/>
              </a:rPr>
              <a:t>.</a:t>
            </a:r>
            <a:endParaRPr lang="en-US" sz="2400" dirty="0">
              <a:solidFill>
                <a:schemeClr val="tx1"/>
              </a:solidFill>
              <a:latin typeface="Arial" pitchFamily="34" charset="0"/>
              <a:cs typeface="Arial" pitchFamily="34" charset="0"/>
            </a:endParaRPr>
          </a:p>
          <a:p>
            <a:pPr marL="457200" indent="-457200" algn="l">
              <a:buFont typeface="+mj-lt"/>
              <a:buAutoNum type="arabicPeriod"/>
            </a:pPr>
            <a:r>
              <a:rPr lang="en-US" sz="2400" dirty="0" smtClean="0">
                <a:solidFill>
                  <a:schemeClr val="tx1"/>
                </a:solidFill>
                <a:latin typeface="Arial" pitchFamily="34" charset="0"/>
                <a:cs typeface="Arial" pitchFamily="34" charset="0"/>
              </a:rPr>
              <a:t>WG1 mission.</a:t>
            </a:r>
            <a:endParaRPr lang="en-US" sz="2400" dirty="0">
              <a:solidFill>
                <a:schemeClr val="tx1"/>
              </a:solidFill>
              <a:latin typeface="Arial" pitchFamily="34" charset="0"/>
              <a:cs typeface="Arial" pitchFamily="34" charset="0"/>
            </a:endParaRPr>
          </a:p>
          <a:p>
            <a:pPr marL="457200" indent="-457200" algn="l">
              <a:buFont typeface="+mj-lt"/>
              <a:buAutoNum type="arabicPeriod"/>
            </a:pPr>
            <a:r>
              <a:rPr lang="en-US" sz="2400" dirty="0" smtClean="0">
                <a:solidFill>
                  <a:schemeClr val="tx1"/>
                </a:solidFill>
                <a:latin typeface="Arial" pitchFamily="34" charset="0"/>
                <a:cs typeface="Arial" pitchFamily="34" charset="0"/>
              </a:rPr>
              <a:t>WG activity:</a:t>
            </a:r>
            <a:endParaRPr lang="en-US" sz="2400" dirty="0">
              <a:solidFill>
                <a:schemeClr val="tx1"/>
              </a:solidFill>
              <a:latin typeface="Arial" pitchFamily="34" charset="0"/>
              <a:cs typeface="Arial" pitchFamily="34" charset="0"/>
            </a:endParaRPr>
          </a:p>
          <a:p>
            <a:pPr marL="971550" lvl="1" indent="-514350" algn="l">
              <a:buFont typeface="+mj-lt"/>
              <a:buAutoNum type="romanLcPeriod"/>
            </a:pPr>
            <a:r>
              <a:rPr lang="en-US" sz="2000" dirty="0" smtClean="0">
                <a:solidFill>
                  <a:schemeClr val="tx1"/>
                </a:solidFill>
                <a:latin typeface="Arial" pitchFamily="34" charset="0"/>
                <a:cs typeface="Arial" pitchFamily="34" charset="0"/>
              </a:rPr>
              <a:t>ETIP </a:t>
            </a:r>
            <a:r>
              <a:rPr lang="en-US" sz="2000" dirty="0" smtClean="0">
                <a:solidFill>
                  <a:schemeClr val="tx1"/>
                </a:solidFill>
                <a:latin typeface="Arial" pitchFamily="34" charset="0"/>
                <a:cs typeface="Arial" pitchFamily="34" charset="0"/>
              </a:rPr>
              <a:t>SNET vision</a:t>
            </a:r>
            <a:r>
              <a:rPr lang="en-US" sz="2000" dirty="0">
                <a:solidFill>
                  <a:schemeClr val="tx1"/>
                </a:solidFill>
                <a:latin typeface="Arial" pitchFamily="34" charset="0"/>
                <a:cs typeface="Arial" pitchFamily="34" charset="0"/>
              </a:rPr>
              <a:t>, </a:t>
            </a:r>
          </a:p>
          <a:p>
            <a:pPr marL="971550" lvl="1" indent="-514350" algn="l">
              <a:buFont typeface="+mj-lt"/>
              <a:buAutoNum type="romanLcPeriod"/>
            </a:pPr>
            <a:r>
              <a:rPr lang="en-US" sz="2000" dirty="0" smtClean="0">
                <a:solidFill>
                  <a:schemeClr val="tx1"/>
                </a:solidFill>
                <a:latin typeface="Arial" pitchFamily="34" charset="0"/>
                <a:cs typeface="Arial" pitchFamily="34" charset="0"/>
              </a:rPr>
              <a:t>SET </a:t>
            </a:r>
            <a:r>
              <a:rPr lang="en-US" sz="2000" dirty="0">
                <a:solidFill>
                  <a:schemeClr val="tx1"/>
                </a:solidFill>
                <a:latin typeface="Arial" pitchFamily="34" charset="0"/>
                <a:cs typeface="Arial" pitchFamily="34" charset="0"/>
              </a:rPr>
              <a:t>Plan Action 4.1 </a:t>
            </a:r>
            <a:r>
              <a:rPr lang="en-US" sz="2000" dirty="0" smtClean="0">
                <a:solidFill>
                  <a:schemeClr val="tx1"/>
                </a:solidFill>
                <a:latin typeface="Arial" pitchFamily="34" charset="0"/>
                <a:cs typeface="Arial" pitchFamily="34" charset="0"/>
              </a:rPr>
              <a:t>Implementation Plan and </a:t>
            </a:r>
            <a:endParaRPr lang="en-US" sz="2000" dirty="0">
              <a:solidFill>
                <a:schemeClr val="tx1"/>
              </a:solidFill>
              <a:latin typeface="Arial" pitchFamily="34" charset="0"/>
              <a:cs typeface="Arial" pitchFamily="34" charset="0"/>
            </a:endParaRPr>
          </a:p>
          <a:p>
            <a:pPr marL="971550" lvl="1" indent="-514350" algn="l">
              <a:buFont typeface="+mj-lt"/>
              <a:buAutoNum type="romanLcPeriod"/>
            </a:pPr>
            <a:r>
              <a:rPr lang="en-US" sz="2000" dirty="0" smtClean="0">
                <a:solidFill>
                  <a:schemeClr val="tx1"/>
                </a:solidFill>
                <a:latin typeface="Arial" pitchFamily="34" charset="0"/>
                <a:cs typeface="Arial" pitchFamily="34" charset="0"/>
              </a:rPr>
              <a:t>SET </a:t>
            </a:r>
            <a:r>
              <a:rPr lang="en-US" sz="2000" dirty="0">
                <a:solidFill>
                  <a:schemeClr val="tx1"/>
                </a:solidFill>
                <a:latin typeface="Arial" pitchFamily="34" charset="0"/>
                <a:cs typeface="Arial" pitchFamily="34" charset="0"/>
              </a:rPr>
              <a:t>Plan Action 4.2 Implementation Plan </a:t>
            </a:r>
          </a:p>
          <a:p>
            <a:pPr marL="457200" indent="-457200" algn="l">
              <a:buFont typeface="+mj-lt"/>
              <a:buAutoNum type="arabicPeriod"/>
            </a:pPr>
            <a:r>
              <a:rPr lang="en-US" sz="2400" dirty="0" smtClean="0">
                <a:solidFill>
                  <a:schemeClr val="tx1"/>
                </a:solidFill>
                <a:latin typeface="Arial" pitchFamily="34" charset="0"/>
                <a:cs typeface="Arial" pitchFamily="34" charset="0"/>
              </a:rPr>
              <a:t>Summary</a:t>
            </a:r>
            <a:endParaRPr lang="en-US" sz="2400" dirty="0">
              <a:solidFill>
                <a:schemeClr val="tx1"/>
              </a:solidFill>
              <a:latin typeface="Arial" pitchFamily="34" charset="0"/>
              <a:cs typeface="Arial" pitchFamily="34" charset="0"/>
            </a:endParaRPr>
          </a:p>
        </p:txBody>
      </p:sp>
      <p:sp>
        <p:nvSpPr>
          <p:cNvPr id="4"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E92F0-9425-46DD-8A1D-C66709825F81}" type="slidenum">
              <a:rPr lang="es-ES" smtClean="0"/>
              <a:t>11</a:t>
            </a:fld>
            <a:endParaRPr lang="es-ES" dirty="0"/>
          </a:p>
        </p:txBody>
      </p:sp>
    </p:spTree>
    <p:extLst>
      <p:ext uri="{BB962C8B-B14F-4D97-AF65-F5344CB8AC3E}">
        <p14:creationId xmlns:p14="http://schemas.microsoft.com/office/powerpoint/2010/main" val="557073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3063239" y="277437"/>
            <a:ext cx="6756264" cy="691551"/>
          </a:xfrm>
          <a:prstGeom prst="rect">
            <a:avLst/>
          </a:prstGeom>
        </p:spPr>
        <p:txBody>
          <a:bodyPr>
            <a:noAutofit/>
          </a:bodyPr>
          <a:lstStyle/>
          <a:p>
            <a:r>
              <a:rPr lang="en-US" sz="2800" dirty="0" smtClean="0">
                <a:latin typeface="Arial" pitchFamily="34" charset="0"/>
                <a:cs typeface="Arial" pitchFamily="34" charset="0"/>
              </a:rPr>
              <a:t>ETIP-SNET MISSION &amp; STRUCTURE</a:t>
            </a:r>
            <a:endParaRPr lang="en-US" sz="2800" dirty="0">
              <a:latin typeface="Arial" pitchFamily="34" charset="0"/>
              <a:cs typeface="Arial" pitchFamily="34" charset="0"/>
            </a:endParaRPr>
          </a:p>
        </p:txBody>
      </p:sp>
      <p:sp>
        <p:nvSpPr>
          <p:cNvPr id="3" name="2 Subtítulo"/>
          <p:cNvSpPr>
            <a:spLocks noGrp="1"/>
          </p:cNvSpPr>
          <p:nvPr>
            <p:ph type="subTitle" idx="1"/>
          </p:nvPr>
        </p:nvSpPr>
        <p:spPr>
          <a:xfrm>
            <a:off x="527381" y="1352940"/>
            <a:ext cx="11233248" cy="5133586"/>
          </a:xfrm>
        </p:spPr>
        <p:txBody>
          <a:bodyPr>
            <a:normAutofit/>
          </a:bodyPr>
          <a:lstStyle/>
          <a:p>
            <a:pPr algn="l"/>
            <a:r>
              <a:rPr lang="en-GB" b="1" dirty="0" smtClean="0">
                <a:solidFill>
                  <a:srgbClr val="C00000"/>
                </a:solidFill>
                <a:latin typeface="Arial" pitchFamily="34" charset="0"/>
                <a:cs typeface="Arial" pitchFamily="34" charset="0"/>
              </a:rPr>
              <a:t>ETIP SNET: mission</a:t>
            </a:r>
          </a:p>
          <a:p>
            <a:pPr marL="342900" indent="-342900" algn="l">
              <a:buFont typeface="Arial" panose="020B0604020202020204" pitchFamily="34" charset="0"/>
              <a:buChar char="•"/>
            </a:pPr>
            <a:r>
              <a:rPr lang="en-US" sz="2400" b="1" dirty="0" smtClean="0">
                <a:solidFill>
                  <a:schemeClr val="tx1"/>
                </a:solidFill>
              </a:rPr>
              <a:t>Setting-out </a:t>
            </a:r>
            <a:r>
              <a:rPr lang="en-US" sz="2400" b="1" dirty="0">
                <a:solidFill>
                  <a:schemeClr val="tx1"/>
                </a:solidFill>
              </a:rPr>
              <a:t>a vision for research and innovation for Smart Networks for Energy Transition </a:t>
            </a:r>
            <a:r>
              <a:rPr lang="en-US" sz="2400" dirty="0">
                <a:solidFill>
                  <a:schemeClr val="tx1"/>
                </a:solidFill>
              </a:rPr>
              <a:t>and engage stakeholders in this vision</a:t>
            </a:r>
          </a:p>
          <a:p>
            <a:pPr marL="342900" indent="-342900" algn="l">
              <a:buFont typeface="Arial" panose="020B0604020202020204" pitchFamily="34" charset="0"/>
              <a:buChar char="•"/>
            </a:pPr>
            <a:r>
              <a:rPr lang="en-US" sz="2400" dirty="0" smtClean="0">
                <a:solidFill>
                  <a:schemeClr val="tx1"/>
                </a:solidFill>
              </a:rPr>
              <a:t>Preparing </a:t>
            </a:r>
            <a:r>
              <a:rPr lang="en-US" sz="2400" dirty="0">
                <a:solidFill>
                  <a:schemeClr val="tx1"/>
                </a:solidFill>
              </a:rPr>
              <a:t>and updating the Strategic Research and Innovation Roadmap</a:t>
            </a:r>
          </a:p>
          <a:p>
            <a:pPr marL="342900" indent="-342900" algn="l">
              <a:buFont typeface="Arial" panose="020B0604020202020204" pitchFamily="34" charset="0"/>
              <a:buChar char="•"/>
            </a:pPr>
            <a:r>
              <a:rPr lang="en-US" sz="2400" dirty="0" smtClean="0">
                <a:solidFill>
                  <a:schemeClr val="tx1"/>
                </a:solidFill>
              </a:rPr>
              <a:t>Reporting </a:t>
            </a:r>
            <a:r>
              <a:rPr lang="en-US" sz="2400" dirty="0">
                <a:solidFill>
                  <a:schemeClr val="tx1"/>
                </a:solidFill>
              </a:rPr>
              <a:t>on the implementation of RD&amp;I activities at European, national/ regional and industrial levels </a:t>
            </a:r>
          </a:p>
          <a:p>
            <a:pPr marL="342900" indent="-342900" algn="l">
              <a:buFont typeface="Arial" panose="020B0604020202020204" pitchFamily="34" charset="0"/>
              <a:buChar char="•"/>
            </a:pPr>
            <a:r>
              <a:rPr lang="en-US" sz="2400" b="1" dirty="0">
                <a:solidFill>
                  <a:schemeClr val="tx1"/>
                </a:solidFill>
              </a:rPr>
              <a:t>P</a:t>
            </a:r>
            <a:r>
              <a:rPr lang="en-US" sz="2400" b="1" dirty="0" smtClean="0">
                <a:solidFill>
                  <a:schemeClr val="tx1"/>
                </a:solidFill>
              </a:rPr>
              <a:t>roviding </a:t>
            </a:r>
            <a:r>
              <a:rPr lang="en-US" sz="2400" b="1" dirty="0">
                <a:solidFill>
                  <a:schemeClr val="tx1"/>
                </a:solidFill>
              </a:rPr>
              <a:t>input to the Strategic Energy Technology Plan (SET Plan)</a:t>
            </a:r>
          </a:p>
          <a:p>
            <a:pPr marL="342900" indent="-342900" algn="l">
              <a:buFont typeface="Arial" panose="020B0604020202020204" pitchFamily="34" charset="0"/>
              <a:buChar char="•"/>
            </a:pPr>
            <a:r>
              <a:rPr lang="en-US" sz="2400" dirty="0" smtClean="0">
                <a:solidFill>
                  <a:schemeClr val="tx1"/>
                </a:solidFill>
              </a:rPr>
              <a:t>Identifying </a:t>
            </a:r>
            <a:r>
              <a:rPr lang="en-US" sz="2400" dirty="0">
                <a:solidFill>
                  <a:schemeClr val="tx1"/>
                </a:solidFill>
              </a:rPr>
              <a:t>innovation barriers, notably related to regulation and financing</a:t>
            </a:r>
          </a:p>
          <a:p>
            <a:pPr marL="342900" indent="-342900" algn="l">
              <a:buFont typeface="Arial" panose="020B0604020202020204" pitchFamily="34" charset="0"/>
              <a:buChar char="•"/>
            </a:pPr>
            <a:r>
              <a:rPr lang="en-US" sz="2400" dirty="0" smtClean="0">
                <a:solidFill>
                  <a:schemeClr val="tx1"/>
                </a:solidFill>
              </a:rPr>
              <a:t>Developing </a:t>
            </a:r>
            <a:r>
              <a:rPr lang="en-US" sz="2400" dirty="0">
                <a:solidFill>
                  <a:schemeClr val="tx1"/>
                </a:solidFill>
              </a:rPr>
              <a:t>enhanced knowledge-sharing mechanisms that help bring RD&amp;I results to deployment</a:t>
            </a:r>
          </a:p>
          <a:p>
            <a:pPr marL="342900" indent="-342900" algn="l">
              <a:buFont typeface="Arial" panose="020B0604020202020204" pitchFamily="34" charset="0"/>
              <a:buChar char="•"/>
            </a:pPr>
            <a:r>
              <a:rPr lang="en-US" sz="2400" dirty="0" smtClean="0">
                <a:solidFill>
                  <a:schemeClr val="tx1"/>
                </a:solidFill>
              </a:rPr>
              <a:t>Preparing </a:t>
            </a:r>
            <a:r>
              <a:rPr lang="en-US" sz="2400" dirty="0">
                <a:solidFill>
                  <a:schemeClr val="tx1"/>
                </a:solidFill>
              </a:rPr>
              <a:t>consolidated stakeholder views on Research and Innovation to European Energy Policy initiatives</a:t>
            </a:r>
          </a:p>
          <a:p>
            <a:pPr algn="just"/>
            <a:endParaRPr lang="en-GB" sz="2400" dirty="0" smtClean="0">
              <a:solidFill>
                <a:schemeClr val="tx1"/>
              </a:solidFill>
              <a:latin typeface="Arial" pitchFamily="34" charset="0"/>
              <a:cs typeface="Arial" pitchFamily="34" charset="0"/>
            </a:endParaRPr>
          </a:p>
        </p:txBody>
      </p:sp>
      <p:sp>
        <p:nvSpPr>
          <p:cNvPr id="4"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E36A2-C65E-47BF-A55F-4EBD35C992BB}" type="slidenum">
              <a:rPr lang="es-ES" smtClean="0"/>
              <a:t>12</a:t>
            </a:fld>
            <a:endParaRPr lang="es-ES" dirty="0"/>
          </a:p>
        </p:txBody>
      </p:sp>
    </p:spTree>
    <p:extLst>
      <p:ext uri="{BB962C8B-B14F-4D97-AF65-F5344CB8AC3E}">
        <p14:creationId xmlns:p14="http://schemas.microsoft.com/office/powerpoint/2010/main" val="3353994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81821" y="1380265"/>
            <a:ext cx="6959237" cy="4518212"/>
          </a:xfrm>
        </p:spPr>
        <p:txBody>
          <a:bodyPr>
            <a:noAutofit/>
          </a:bodyPr>
          <a:lstStyle/>
          <a:p>
            <a:pPr algn="just"/>
            <a:r>
              <a:rPr lang="en-GB" b="1" dirty="0" smtClean="0">
                <a:solidFill>
                  <a:srgbClr val="C00000"/>
                </a:solidFill>
                <a:latin typeface="Arial" pitchFamily="34" charset="0"/>
                <a:cs typeface="Arial" pitchFamily="34" charset="0"/>
              </a:rPr>
              <a:t>Organization</a:t>
            </a:r>
          </a:p>
          <a:p>
            <a:pPr algn="l"/>
            <a:endParaRPr lang="it-IT" sz="1600" dirty="0"/>
          </a:p>
          <a:p>
            <a:pPr algn="just"/>
            <a:endParaRPr lang="en-GB" sz="2400" dirty="0">
              <a:solidFill>
                <a:schemeClr val="tx1"/>
              </a:solidFill>
              <a:latin typeface="Arial" pitchFamily="34" charset="0"/>
              <a:cs typeface="Arial" pitchFamily="34" charset="0"/>
            </a:endParaRPr>
          </a:p>
          <a:p>
            <a:pPr algn="just"/>
            <a:endParaRPr lang="en-GB" sz="2400"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521" y="1838541"/>
            <a:ext cx="6926951" cy="4726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a:xfrm>
            <a:off x="3063239" y="277437"/>
            <a:ext cx="6756264" cy="6915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smtClean="0">
                <a:latin typeface="Arial" pitchFamily="34" charset="0"/>
                <a:cs typeface="Arial" pitchFamily="34" charset="0"/>
              </a:rPr>
              <a:t>ETIP-SNET MISSION &amp; STRUCTURE</a:t>
            </a:r>
            <a:endParaRPr lang="en-US" sz="2800" dirty="0">
              <a:latin typeface="Arial" pitchFamily="34" charset="0"/>
              <a:cs typeface="Arial" pitchFamily="34" charset="0"/>
            </a:endParaRPr>
          </a:p>
        </p:txBody>
      </p:sp>
      <p:sp>
        <p:nvSpPr>
          <p:cNvPr id="7"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F81D4-C813-435B-BAEE-04F660710CC9}" type="slidenum">
              <a:rPr lang="es-ES" smtClean="0"/>
              <a:t>13</a:t>
            </a:fld>
            <a:endParaRPr lang="es-ES" dirty="0"/>
          </a:p>
        </p:txBody>
      </p:sp>
    </p:spTree>
    <p:extLst>
      <p:ext uri="{BB962C8B-B14F-4D97-AF65-F5344CB8AC3E}">
        <p14:creationId xmlns:p14="http://schemas.microsoft.com/office/powerpoint/2010/main" val="1486700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18857" y="1322076"/>
            <a:ext cx="10717240" cy="5115299"/>
          </a:xfrm>
        </p:spPr>
        <p:txBody>
          <a:bodyPr>
            <a:normAutofit fontScale="40000" lnSpcReduction="20000"/>
          </a:bodyPr>
          <a:lstStyle/>
          <a:p>
            <a:pPr algn="l">
              <a:lnSpc>
                <a:spcPct val="120000"/>
              </a:lnSpc>
            </a:pPr>
            <a:r>
              <a:rPr lang="en-GB" sz="7000" b="1" dirty="0" smtClean="0">
                <a:solidFill>
                  <a:srgbClr val="C00000"/>
                </a:solidFill>
                <a:latin typeface="Arial" pitchFamily="34" charset="0"/>
                <a:cs typeface="Arial" pitchFamily="34" charset="0"/>
              </a:rPr>
              <a:t>Key input documents </a:t>
            </a:r>
            <a:endParaRPr lang="en-GB" b="1" dirty="0">
              <a:solidFill>
                <a:srgbClr val="C00000"/>
              </a:solidFill>
              <a:latin typeface="Arial" pitchFamily="34" charset="0"/>
              <a:cs typeface="Arial" pitchFamily="34" charset="0"/>
            </a:endParaRPr>
          </a:p>
          <a:p>
            <a:pPr marL="685800" indent="-685800" algn="l">
              <a:lnSpc>
                <a:spcPct val="120000"/>
              </a:lnSpc>
              <a:buFont typeface="Arial" panose="020B0604020202020204" pitchFamily="34" charset="0"/>
              <a:buChar char="•"/>
            </a:pPr>
            <a:r>
              <a:rPr lang="en-US" sz="5000" dirty="0" smtClean="0">
                <a:solidFill>
                  <a:schemeClr val="tx1"/>
                </a:solidFill>
                <a:latin typeface="Arial" pitchFamily="34" charset="0"/>
                <a:cs typeface="Arial" pitchFamily="34" charset="0"/>
              </a:rPr>
              <a:t>Strategic </a:t>
            </a:r>
            <a:r>
              <a:rPr lang="en-US" sz="5000" dirty="0">
                <a:solidFill>
                  <a:schemeClr val="tx1"/>
                </a:solidFill>
                <a:latin typeface="Arial" pitchFamily="34" charset="0"/>
                <a:cs typeface="Arial" pitchFamily="34" charset="0"/>
              </a:rPr>
              <a:t>Energy Technology Plan - Towards an </a:t>
            </a:r>
            <a:r>
              <a:rPr lang="en-US" sz="5000" b="1" dirty="0">
                <a:solidFill>
                  <a:schemeClr val="tx1"/>
                </a:solidFill>
                <a:latin typeface="Arial" pitchFamily="34" charset="0"/>
                <a:cs typeface="Arial" pitchFamily="34" charset="0"/>
              </a:rPr>
              <a:t>Integrated Roadmap</a:t>
            </a:r>
            <a:r>
              <a:rPr lang="en-US" sz="5000" dirty="0">
                <a:solidFill>
                  <a:schemeClr val="tx1"/>
                </a:solidFill>
                <a:latin typeface="Arial" pitchFamily="34" charset="0"/>
                <a:cs typeface="Arial" pitchFamily="34" charset="0"/>
              </a:rPr>
              <a:t>: Research and Innovation challenges and needs of the EU energy </a:t>
            </a:r>
            <a:r>
              <a:rPr lang="en-US" sz="5000" dirty="0" smtClean="0">
                <a:solidFill>
                  <a:schemeClr val="tx1"/>
                </a:solidFill>
                <a:latin typeface="Arial" pitchFamily="34" charset="0"/>
                <a:cs typeface="Arial" pitchFamily="34" charset="0"/>
              </a:rPr>
              <a:t>system [</a:t>
            </a:r>
            <a:r>
              <a:rPr lang="en-US" sz="5000" dirty="0">
                <a:solidFill>
                  <a:schemeClr val="tx1"/>
                </a:solidFill>
                <a:latin typeface="Arial" pitchFamily="34" charset="0"/>
                <a:cs typeface="Arial" pitchFamily="34" charset="0"/>
              </a:rPr>
              <a:t>https://setis.ec.europa.eu/system/files/Towards%20an%20Integrated%20Roadmap_0.pdf</a:t>
            </a:r>
            <a:r>
              <a:rPr lang="en-US" sz="5000" dirty="0" smtClean="0">
                <a:solidFill>
                  <a:schemeClr val="tx1"/>
                </a:solidFill>
                <a:latin typeface="Arial" pitchFamily="34" charset="0"/>
                <a:cs typeface="Arial" pitchFamily="34" charset="0"/>
              </a:rPr>
              <a:t>]</a:t>
            </a:r>
            <a:endParaRPr lang="en-US" sz="5000" dirty="0">
              <a:solidFill>
                <a:schemeClr val="tx1"/>
              </a:solidFill>
              <a:latin typeface="Arial" pitchFamily="34" charset="0"/>
              <a:cs typeface="Arial" pitchFamily="34" charset="0"/>
            </a:endParaRPr>
          </a:p>
          <a:p>
            <a:pPr marL="685800" indent="-685800" algn="l">
              <a:lnSpc>
                <a:spcPct val="120000"/>
              </a:lnSpc>
              <a:buFont typeface="Arial" panose="020B0604020202020204" pitchFamily="34" charset="0"/>
              <a:buChar char="•"/>
            </a:pPr>
            <a:r>
              <a:rPr lang="en-US" sz="5000" dirty="0" smtClean="0">
                <a:solidFill>
                  <a:schemeClr val="tx1"/>
                </a:solidFill>
                <a:latin typeface="Arial" pitchFamily="34" charset="0"/>
                <a:cs typeface="Arial" pitchFamily="34" charset="0"/>
              </a:rPr>
              <a:t>Communications </a:t>
            </a:r>
            <a:r>
              <a:rPr lang="en-US" sz="5000" dirty="0">
                <a:solidFill>
                  <a:schemeClr val="tx1"/>
                </a:solidFill>
                <a:latin typeface="Arial" pitchFamily="34" charset="0"/>
                <a:cs typeface="Arial" pitchFamily="34" charset="0"/>
              </a:rPr>
              <a:t>of the EC COM(2015) 80 final: </a:t>
            </a:r>
            <a:r>
              <a:rPr lang="en-US" sz="5000" b="1" dirty="0">
                <a:solidFill>
                  <a:schemeClr val="tx1"/>
                </a:solidFill>
                <a:latin typeface="Arial" pitchFamily="34" charset="0"/>
                <a:cs typeface="Arial" pitchFamily="34" charset="0"/>
              </a:rPr>
              <a:t>A Framework Strategy for a Resilient Energy Union with a Forward-Looking Climate Change </a:t>
            </a:r>
            <a:r>
              <a:rPr lang="en-US" sz="5000" b="1" dirty="0" smtClean="0">
                <a:solidFill>
                  <a:schemeClr val="tx1"/>
                </a:solidFill>
                <a:latin typeface="Arial" pitchFamily="34" charset="0"/>
                <a:cs typeface="Arial" pitchFamily="34" charset="0"/>
              </a:rPr>
              <a:t>Policy</a:t>
            </a:r>
            <a:r>
              <a:rPr lang="en-US" sz="5000" dirty="0" smtClean="0">
                <a:solidFill>
                  <a:schemeClr val="tx1"/>
                </a:solidFill>
                <a:latin typeface="Arial" pitchFamily="34" charset="0"/>
                <a:cs typeface="Arial" pitchFamily="34" charset="0"/>
              </a:rPr>
              <a:t/>
            </a:r>
            <a:br>
              <a:rPr lang="en-US" sz="5000" dirty="0" smtClean="0">
                <a:solidFill>
                  <a:schemeClr val="tx1"/>
                </a:solidFill>
                <a:latin typeface="Arial" pitchFamily="34" charset="0"/>
                <a:cs typeface="Arial" pitchFamily="34" charset="0"/>
              </a:rPr>
            </a:br>
            <a:r>
              <a:rPr lang="en-US" sz="5000" dirty="0" smtClean="0">
                <a:solidFill>
                  <a:schemeClr val="tx1"/>
                </a:solidFill>
                <a:latin typeface="Arial" pitchFamily="34" charset="0"/>
                <a:cs typeface="Arial" pitchFamily="34" charset="0"/>
              </a:rPr>
              <a:t>[</a:t>
            </a:r>
            <a:r>
              <a:rPr lang="en-US" sz="5000" dirty="0">
                <a:solidFill>
                  <a:schemeClr val="tx1"/>
                </a:solidFill>
                <a:latin typeface="Arial" pitchFamily="34" charset="0"/>
                <a:cs typeface="Arial" pitchFamily="34" charset="0"/>
              </a:rPr>
              <a:t>http://www.eea.europa.eu/policy-documents/com-2015-80-final</a:t>
            </a:r>
            <a:r>
              <a:rPr lang="en-US" sz="5000" dirty="0" smtClean="0">
                <a:solidFill>
                  <a:schemeClr val="tx1"/>
                </a:solidFill>
                <a:latin typeface="Arial" pitchFamily="34" charset="0"/>
                <a:cs typeface="Arial" pitchFamily="34" charset="0"/>
              </a:rPr>
              <a:t>]</a:t>
            </a:r>
            <a:endParaRPr lang="en-US" sz="5000" dirty="0">
              <a:solidFill>
                <a:schemeClr val="tx1"/>
              </a:solidFill>
              <a:latin typeface="Arial" pitchFamily="34" charset="0"/>
              <a:cs typeface="Arial" pitchFamily="34" charset="0"/>
            </a:endParaRPr>
          </a:p>
          <a:p>
            <a:pPr marL="685800" indent="-685800" algn="l">
              <a:lnSpc>
                <a:spcPct val="120000"/>
              </a:lnSpc>
              <a:buFont typeface="Arial" panose="020B0604020202020204" pitchFamily="34" charset="0"/>
              <a:buChar char="•"/>
            </a:pPr>
            <a:r>
              <a:rPr lang="en-US" sz="5000" dirty="0" smtClean="0">
                <a:solidFill>
                  <a:schemeClr val="tx1"/>
                </a:solidFill>
                <a:latin typeface="Arial" pitchFamily="34" charset="0"/>
                <a:cs typeface="Arial" pitchFamily="34" charset="0"/>
              </a:rPr>
              <a:t>Communications </a:t>
            </a:r>
            <a:r>
              <a:rPr lang="en-US" sz="5000" dirty="0">
                <a:solidFill>
                  <a:schemeClr val="tx1"/>
                </a:solidFill>
                <a:latin typeface="Arial" pitchFamily="34" charset="0"/>
                <a:cs typeface="Arial" pitchFamily="34" charset="0"/>
              </a:rPr>
              <a:t>of the EC C(2015) 6317 final: Towards an Integrated Strategic Energy Technology (SET) Plan: </a:t>
            </a:r>
            <a:r>
              <a:rPr lang="en-US" sz="5000" b="1" dirty="0">
                <a:solidFill>
                  <a:schemeClr val="tx1"/>
                </a:solidFill>
                <a:latin typeface="Arial" pitchFamily="34" charset="0"/>
                <a:cs typeface="Arial" pitchFamily="34" charset="0"/>
              </a:rPr>
              <a:t>Accelerating the European Energy System Transformation </a:t>
            </a:r>
            <a:r>
              <a:rPr lang="en-US" sz="5000" dirty="0">
                <a:solidFill>
                  <a:schemeClr val="tx1"/>
                </a:solidFill>
                <a:latin typeface="Arial" pitchFamily="34" charset="0"/>
                <a:cs typeface="Arial" pitchFamily="34" charset="0"/>
              </a:rPr>
              <a:t>[https://setis.ec.europa.eu/system/files/Communication_SET-Plan_15_Sept_2015.pdf</a:t>
            </a:r>
            <a:r>
              <a:rPr lang="en-US" sz="5000" dirty="0" smtClean="0">
                <a:solidFill>
                  <a:schemeClr val="tx1"/>
                </a:solidFill>
                <a:latin typeface="Arial" pitchFamily="34" charset="0"/>
                <a:cs typeface="Arial" pitchFamily="34" charset="0"/>
              </a:rPr>
              <a:t>]</a:t>
            </a:r>
            <a:endParaRPr lang="en-US" sz="5000" dirty="0">
              <a:solidFill>
                <a:schemeClr val="tx1"/>
              </a:solidFill>
              <a:latin typeface="Arial" pitchFamily="34" charset="0"/>
              <a:cs typeface="Arial" pitchFamily="34" charset="0"/>
            </a:endParaRPr>
          </a:p>
          <a:p>
            <a:pPr marL="685800" indent="-685800" algn="l">
              <a:lnSpc>
                <a:spcPct val="120000"/>
              </a:lnSpc>
              <a:buFont typeface="Arial" panose="020B0604020202020204" pitchFamily="34" charset="0"/>
              <a:buChar char="•"/>
            </a:pPr>
            <a:r>
              <a:rPr lang="en-US" sz="5000" dirty="0" smtClean="0">
                <a:solidFill>
                  <a:schemeClr val="tx1"/>
                </a:solidFill>
                <a:latin typeface="Arial" pitchFamily="34" charset="0"/>
                <a:cs typeface="Arial" pitchFamily="34" charset="0"/>
              </a:rPr>
              <a:t>SET </a:t>
            </a:r>
            <a:r>
              <a:rPr lang="en-US" sz="5000" dirty="0">
                <a:solidFill>
                  <a:schemeClr val="tx1"/>
                </a:solidFill>
                <a:latin typeface="Arial" pitchFamily="34" charset="0"/>
                <a:cs typeface="Arial" pitchFamily="34" charset="0"/>
              </a:rPr>
              <a:t>Plan – </a:t>
            </a:r>
            <a:r>
              <a:rPr lang="en-US" sz="5000" b="1" dirty="0">
                <a:solidFill>
                  <a:schemeClr val="tx1"/>
                </a:solidFill>
                <a:latin typeface="Arial" pitchFamily="34" charset="0"/>
                <a:cs typeface="Arial" pitchFamily="34" charset="0"/>
              </a:rPr>
              <a:t>Declaration on Strategic Targets </a:t>
            </a:r>
            <a:r>
              <a:rPr lang="en-US" sz="5000" dirty="0">
                <a:solidFill>
                  <a:schemeClr val="tx1"/>
                </a:solidFill>
                <a:latin typeface="Arial" pitchFamily="34" charset="0"/>
                <a:cs typeface="Arial" pitchFamily="34" charset="0"/>
              </a:rPr>
              <a:t>in the context of an Initiative on Energy Systems [draft]</a:t>
            </a:r>
          </a:p>
        </p:txBody>
      </p:sp>
      <p:sp>
        <p:nvSpPr>
          <p:cNvPr id="6" name="1 Título"/>
          <p:cNvSpPr txBox="1">
            <a:spLocks/>
          </p:cNvSpPr>
          <p:nvPr/>
        </p:nvSpPr>
        <p:spPr>
          <a:xfrm>
            <a:off x="3063239" y="277437"/>
            <a:ext cx="6756264" cy="6915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latin typeface="Arial" pitchFamily="34" charset="0"/>
                <a:cs typeface="Arial" pitchFamily="34" charset="0"/>
              </a:rPr>
              <a:t>WG1 MISSION</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733061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613460" y="1508486"/>
            <a:ext cx="11250592" cy="3612293"/>
          </a:xfrm>
        </p:spPr>
        <p:txBody>
          <a:bodyPr/>
          <a:lstStyle/>
          <a:p>
            <a:pPr marL="0" indent="0">
              <a:buNone/>
            </a:pPr>
            <a:r>
              <a:rPr lang="en-GB" sz="2800" b="1" dirty="0">
                <a:solidFill>
                  <a:srgbClr val="C00000"/>
                </a:solidFill>
                <a:latin typeface="Arial" pitchFamily="34" charset="0"/>
                <a:cs typeface="Arial" pitchFamily="34" charset="0"/>
              </a:rPr>
              <a:t>TF 1. </a:t>
            </a:r>
            <a:r>
              <a:rPr lang="en-GB" sz="2800" b="1" dirty="0" smtClean="0">
                <a:solidFill>
                  <a:srgbClr val="C00000"/>
                </a:solidFill>
                <a:latin typeface="Arial" pitchFamily="34" charset="0"/>
                <a:cs typeface="Arial" pitchFamily="34" charset="0"/>
              </a:rPr>
              <a:t>ETIP SNET Vision</a:t>
            </a:r>
            <a:endParaRPr lang="de-DE" altLang="de-DE" sz="2800" dirty="0" smtClean="0">
              <a:solidFill>
                <a:schemeClr val="tx1"/>
              </a:solidFill>
              <a:latin typeface="Arial Unicode MS" panose="020B0604020202020204" pitchFamily="34" charset="-128"/>
            </a:endParaRPr>
          </a:p>
          <a:p>
            <a:pPr marL="285750" indent="-285750"/>
            <a:r>
              <a:rPr lang="de-DE" altLang="de-DE" sz="1800" dirty="0" smtClean="0">
                <a:solidFill>
                  <a:schemeClr val="tx1"/>
                </a:solidFill>
                <a:latin typeface="Arial Unicode MS" panose="020B0604020202020204" pitchFamily="34" charset="-128"/>
              </a:rPr>
              <a:t>Initial </a:t>
            </a:r>
            <a:r>
              <a:rPr lang="en-GB" altLang="de-DE" sz="1800" dirty="0" smtClean="0">
                <a:solidFill>
                  <a:schemeClr val="tx1"/>
                </a:solidFill>
                <a:latin typeface="Arial Unicode MS" panose="020B0604020202020204" pitchFamily="34" charset="-128"/>
              </a:rPr>
              <a:t>process</a:t>
            </a:r>
          </a:p>
          <a:p>
            <a:pPr marL="742950" lvl="1" indent="-285750">
              <a:buFont typeface="Arial" panose="020B0604020202020204" pitchFamily="34" charset="0"/>
              <a:buChar char="•"/>
            </a:pPr>
            <a:r>
              <a:rPr lang="de-DE" altLang="de-DE" sz="1800" dirty="0" smtClean="0">
                <a:solidFill>
                  <a:schemeClr val="tx1"/>
                </a:solidFill>
                <a:latin typeface="Arial Unicode MS" panose="020B0604020202020204" pitchFamily="34" charset="-128"/>
              </a:rPr>
              <a:t>ETIP SNET </a:t>
            </a:r>
            <a:r>
              <a:rPr lang="en-GB" altLang="de-DE" sz="1800" dirty="0" smtClean="0">
                <a:solidFill>
                  <a:schemeClr val="tx1"/>
                </a:solidFill>
                <a:latin typeface="Arial Unicode MS" panose="020B0604020202020204" pitchFamily="34" charset="-128"/>
              </a:rPr>
              <a:t>set up a </a:t>
            </a:r>
            <a:r>
              <a:rPr lang="en-GB" altLang="de-DE" sz="1800" b="1" dirty="0" smtClean="0">
                <a:solidFill>
                  <a:schemeClr val="tx1"/>
                </a:solidFill>
                <a:latin typeface="Arial Unicode MS" panose="020B0604020202020204" pitchFamily="34" charset="-128"/>
              </a:rPr>
              <a:t>Vision team</a:t>
            </a:r>
            <a:r>
              <a:rPr lang="en-GB" altLang="de-DE" sz="1800" dirty="0" smtClean="0">
                <a:solidFill>
                  <a:schemeClr val="tx1"/>
                </a:solidFill>
                <a:latin typeface="Arial Unicode MS" panose="020B0604020202020204" pitchFamily="34" charset="-128"/>
              </a:rPr>
              <a:t>, i.e. small group of stakeholders of max. 10 persons</a:t>
            </a:r>
          </a:p>
          <a:p>
            <a:pPr marL="1200150" lvl="2" indent="-285750">
              <a:buFont typeface="Arial" panose="020B0604020202020204" pitchFamily="34" charset="0"/>
              <a:buChar char="•"/>
            </a:pPr>
            <a:r>
              <a:rPr lang="en-GB" altLang="de-DE" sz="1800" dirty="0" smtClean="0">
                <a:latin typeface="Arial Unicode MS" panose="020B0604020202020204" pitchFamily="34" charset="-128"/>
              </a:rPr>
              <a:t>Use ETIP SNET </a:t>
            </a:r>
            <a:r>
              <a:rPr lang="en-GB" altLang="de-DE" sz="1800" dirty="0" smtClean="0">
                <a:solidFill>
                  <a:schemeClr val="tx1"/>
                </a:solidFill>
                <a:latin typeface="Arial Unicode MS" panose="020B0604020202020204" pitchFamily="34" charset="-128"/>
              </a:rPr>
              <a:t>WGs </a:t>
            </a:r>
          </a:p>
          <a:p>
            <a:pPr marL="1200150" lvl="2" indent="-285750">
              <a:buFont typeface="Arial" panose="020B0604020202020204" pitchFamily="34" charset="0"/>
              <a:buChar char="•"/>
            </a:pPr>
            <a:r>
              <a:rPr lang="en-GB" altLang="de-DE" sz="1800" dirty="0" smtClean="0">
                <a:solidFill>
                  <a:schemeClr val="tx1"/>
                </a:solidFill>
                <a:latin typeface="Arial Unicode MS" panose="020B0604020202020204" pitchFamily="34" charset="-128"/>
              </a:rPr>
              <a:t>Use ETIP SNET Governing Board (GB) </a:t>
            </a:r>
          </a:p>
          <a:p>
            <a:pPr marL="1200150" lvl="2" indent="-285750">
              <a:buFont typeface="Arial" panose="020B0604020202020204" pitchFamily="34" charset="0"/>
              <a:buChar char="•"/>
            </a:pPr>
            <a:r>
              <a:rPr lang="en-GB" altLang="de-DE" sz="1800" dirty="0" smtClean="0">
                <a:solidFill>
                  <a:schemeClr val="tx1"/>
                </a:solidFill>
                <a:latin typeface="Arial Unicode MS" panose="020B0604020202020204" pitchFamily="34" charset="-128"/>
              </a:rPr>
              <a:t>Use INTENSYS4EU team</a:t>
            </a:r>
          </a:p>
          <a:p>
            <a:pPr marL="1200150" lvl="2" indent="-285750">
              <a:buFont typeface="Arial" panose="020B0604020202020204" pitchFamily="34" charset="0"/>
              <a:buChar char="•"/>
            </a:pPr>
            <a:r>
              <a:rPr lang="en-GB" altLang="de-DE" sz="1800" dirty="0" smtClean="0">
                <a:latin typeface="Arial Unicode MS" panose="020B0604020202020204" pitchFamily="34" charset="-128"/>
              </a:rPr>
              <a:t>Use O</a:t>
            </a:r>
            <a:r>
              <a:rPr lang="en-GB" altLang="de-DE" sz="1800" dirty="0" smtClean="0">
                <a:solidFill>
                  <a:schemeClr val="tx1"/>
                </a:solidFill>
                <a:latin typeface="Arial Unicode MS" panose="020B0604020202020204" pitchFamily="34" charset="-128"/>
              </a:rPr>
              <a:t>ther specialists </a:t>
            </a:r>
          </a:p>
          <a:p>
            <a:pPr marL="742950" lvl="1" indent="-285750">
              <a:buFont typeface="Arial" panose="020B0604020202020204" pitchFamily="34" charset="0"/>
              <a:buChar char="•"/>
            </a:pPr>
            <a:r>
              <a:rPr lang="en-GB" altLang="de-DE" sz="1800" dirty="0" smtClean="0">
                <a:latin typeface="Arial Unicode MS" panose="020B0604020202020204" pitchFamily="34" charset="-128"/>
              </a:rPr>
              <a:t>Vision Team e</a:t>
            </a:r>
            <a:r>
              <a:rPr lang="en-GB" altLang="de-DE" sz="1800" dirty="0" smtClean="0">
                <a:solidFill>
                  <a:schemeClr val="tx1"/>
                </a:solidFill>
                <a:latin typeface="Arial Unicode MS" panose="020B0604020202020204" pitchFamily="34" charset="-128"/>
              </a:rPr>
              <a:t>laborates on a </a:t>
            </a:r>
            <a:r>
              <a:rPr lang="en-GB" altLang="de-DE" sz="1800" b="1" dirty="0" smtClean="0">
                <a:solidFill>
                  <a:schemeClr val="tx1"/>
                </a:solidFill>
                <a:latin typeface="Arial Unicode MS" panose="020B0604020202020204" pitchFamily="34" charset="-128"/>
              </a:rPr>
              <a:t>kernel</a:t>
            </a:r>
            <a:r>
              <a:rPr lang="en-GB" altLang="de-DE" sz="1800" dirty="0" smtClean="0">
                <a:solidFill>
                  <a:schemeClr val="tx1"/>
                </a:solidFill>
                <a:latin typeface="Arial Unicode MS" panose="020B0604020202020204" pitchFamily="34" charset="-128"/>
              </a:rPr>
              <a:t> this document</a:t>
            </a:r>
          </a:p>
          <a:p>
            <a:pPr marL="742950" lvl="1" indent="-285750">
              <a:buFont typeface="Arial" panose="020B0604020202020204" pitchFamily="34" charset="0"/>
              <a:buChar char="•"/>
            </a:pPr>
            <a:r>
              <a:rPr lang="en-GB" altLang="de-DE" sz="1800" dirty="0" smtClean="0">
                <a:solidFill>
                  <a:schemeClr val="tx1"/>
                </a:solidFill>
                <a:latin typeface="Arial Unicode MS" panose="020B0604020202020204" pitchFamily="34" charset="-128"/>
              </a:rPr>
              <a:t>Vision Team sends kernel to the </a:t>
            </a:r>
            <a:r>
              <a:rPr lang="en-GB" altLang="de-DE" sz="1800" b="1" dirty="0" smtClean="0">
                <a:solidFill>
                  <a:schemeClr val="tx1"/>
                </a:solidFill>
                <a:latin typeface="Arial Unicode MS" panose="020B0604020202020204" pitchFamily="34" charset="-128"/>
              </a:rPr>
              <a:t>5 WGs</a:t>
            </a:r>
            <a:r>
              <a:rPr lang="en-GB" altLang="de-DE" sz="1800" dirty="0" smtClean="0">
                <a:solidFill>
                  <a:schemeClr val="tx1"/>
                </a:solidFill>
                <a:latin typeface="Arial Unicode MS" panose="020B0604020202020204" pitchFamily="34" charset="-128"/>
              </a:rPr>
              <a:t> and to </a:t>
            </a:r>
            <a:r>
              <a:rPr lang="en-GB" altLang="de-DE" sz="1800" b="1" dirty="0" smtClean="0">
                <a:solidFill>
                  <a:schemeClr val="tx1"/>
                </a:solidFill>
                <a:latin typeface="Arial Unicode MS" panose="020B0604020202020204" pitchFamily="34" charset="-128"/>
              </a:rPr>
              <a:t>NSCG</a:t>
            </a:r>
            <a:r>
              <a:rPr lang="en-GB" altLang="de-DE" sz="1800" dirty="0" smtClean="0">
                <a:solidFill>
                  <a:schemeClr val="tx1"/>
                </a:solidFill>
                <a:latin typeface="Arial Unicode MS" panose="020B0604020202020204" pitchFamily="34" charset="-128"/>
              </a:rPr>
              <a:t> for their targeted elaborations </a:t>
            </a:r>
          </a:p>
          <a:p>
            <a:pPr marL="285750" indent="-285750"/>
            <a:r>
              <a:rPr lang="de-DE" altLang="de-DE" sz="1800" dirty="0" smtClean="0">
                <a:solidFill>
                  <a:schemeClr val="tx1"/>
                </a:solidFill>
                <a:latin typeface="Arial Unicode MS" panose="020B0604020202020204" pitchFamily="34" charset="-128"/>
              </a:rPr>
              <a:t>INTENSYS4EU </a:t>
            </a:r>
            <a:r>
              <a:rPr lang="en-GB" altLang="de-DE" sz="1800" dirty="0" smtClean="0">
                <a:solidFill>
                  <a:schemeClr val="tx1"/>
                </a:solidFill>
                <a:latin typeface="Arial Unicode MS" panose="020B0604020202020204" pitchFamily="34" charset="-128"/>
              </a:rPr>
              <a:t>coordinates the work of gathering and distilling the final vision document. </a:t>
            </a:r>
          </a:p>
          <a:p>
            <a:pPr marL="742950" lvl="1" indent="-285750">
              <a:buFont typeface="Arial" panose="020B0604020202020204" pitchFamily="34" charset="0"/>
              <a:buChar char="•"/>
            </a:pPr>
            <a:r>
              <a:rPr lang="en-GB" altLang="de-DE" sz="1800" dirty="0" smtClean="0">
                <a:latin typeface="Arial Unicode MS" panose="020B0604020202020204" pitchFamily="34" charset="-128"/>
              </a:rPr>
              <a:t>Use existing studies as input to Vision</a:t>
            </a:r>
          </a:p>
          <a:p>
            <a:pPr marL="742950" lvl="1" indent="-285750">
              <a:buFont typeface="Arial" panose="020B0604020202020204" pitchFamily="34" charset="0"/>
              <a:buChar char="•"/>
            </a:pPr>
            <a:r>
              <a:rPr lang="en-GB" altLang="de-DE" sz="1800" dirty="0" smtClean="0">
                <a:latin typeface="Arial Unicode MS" panose="020B0604020202020204" pitchFamily="34" charset="-128"/>
              </a:rPr>
              <a:t>Dedicated studies at </a:t>
            </a:r>
            <a:r>
              <a:rPr lang="en-GB" altLang="de-DE" sz="1800" dirty="0" smtClean="0">
                <a:solidFill>
                  <a:schemeClr val="tx1"/>
                </a:solidFill>
                <a:latin typeface="Arial Unicode MS" panose="020B0604020202020204" pitchFamily="34" charset="-128"/>
              </a:rPr>
              <a:t>no costs for INTENSYS4EU by </a:t>
            </a:r>
            <a:r>
              <a:rPr lang="en-GB" altLang="de-DE" sz="1800" b="1" dirty="0" smtClean="0">
                <a:solidFill>
                  <a:schemeClr val="tx1"/>
                </a:solidFill>
                <a:latin typeface="Arial Unicode MS" panose="020B0604020202020204" pitchFamily="34" charset="-128"/>
              </a:rPr>
              <a:t>EC contractors </a:t>
            </a:r>
            <a:r>
              <a:rPr lang="en-GB" altLang="de-DE" sz="1800" dirty="0" smtClean="0">
                <a:solidFill>
                  <a:schemeClr val="tx1"/>
                </a:solidFill>
                <a:latin typeface="Arial Unicode MS" panose="020B0604020202020204" pitchFamily="34" charset="-128"/>
              </a:rPr>
              <a:t>(PRIMES + METIS + Foresight)</a:t>
            </a:r>
          </a:p>
          <a:p>
            <a:pPr marL="742950" lvl="1" indent="-285750">
              <a:buFont typeface="Arial" panose="020B0604020202020204" pitchFamily="34" charset="0"/>
              <a:buChar char="•"/>
            </a:pPr>
            <a:r>
              <a:rPr lang="en-GB" altLang="de-DE" sz="1800" dirty="0" smtClean="0">
                <a:latin typeface="Arial Unicode MS" panose="020B0604020202020204" pitchFamily="34" charset="-128"/>
              </a:rPr>
              <a:t>Involve </a:t>
            </a:r>
            <a:r>
              <a:rPr lang="en-GB" altLang="de-DE" sz="1800" b="1" dirty="0" smtClean="0">
                <a:latin typeface="Arial Unicode MS" panose="020B0604020202020204" pitchFamily="34" charset="-128"/>
              </a:rPr>
              <a:t>DG ENER</a:t>
            </a:r>
            <a:r>
              <a:rPr lang="en-GB" altLang="de-DE" sz="1800" dirty="0" smtClean="0">
                <a:latin typeface="Arial Unicode MS" panose="020B0604020202020204" pitchFamily="34" charset="-128"/>
              </a:rPr>
              <a:t> to share the development of this Vision process</a:t>
            </a:r>
          </a:p>
          <a:p>
            <a:pPr marL="742950" lvl="1" indent="-285750">
              <a:buFont typeface="Arial" panose="020B0604020202020204" pitchFamily="34" charset="0"/>
              <a:buChar char="•"/>
            </a:pPr>
            <a:r>
              <a:rPr lang="en-GB" altLang="de-DE" sz="1800" dirty="0" smtClean="0">
                <a:latin typeface="Arial Unicode MS" panose="020B0604020202020204" pitchFamily="34" charset="-128"/>
              </a:rPr>
              <a:t>Further INTENSYS4EU versions of Roadmap and Implementation Plans can wait (2017) </a:t>
            </a:r>
            <a:endParaRPr lang="en-GB" altLang="de-DE" sz="4000" dirty="0" smtClean="0">
              <a:latin typeface="Arial" panose="020B0604020202020204" pitchFamily="34" charset="0"/>
            </a:endParaRPr>
          </a:p>
        </p:txBody>
      </p:sp>
      <p:sp>
        <p:nvSpPr>
          <p:cNvPr id="4" name="2 Título"/>
          <p:cNvSpPr txBox="1">
            <a:spLocks/>
          </p:cNvSpPr>
          <p:nvPr/>
        </p:nvSpPr>
        <p:spPr>
          <a:xfrm>
            <a:off x="3258016" y="371602"/>
            <a:ext cx="6053252" cy="540000"/>
          </a:xfrm>
          <a:prstGeom prst="rect">
            <a:avLst/>
          </a:prstGeom>
        </p:spPr>
        <p:txBody>
          <a:bodyPr/>
          <a:lstStyle>
            <a:lvl1pPr algn="l" defTabSz="914400" rtl="0" eaLnBrk="1" latinLnBrk="0" hangingPunct="1">
              <a:lnSpc>
                <a:spcPct val="90000"/>
              </a:lnSpc>
              <a:spcBef>
                <a:spcPct val="0"/>
              </a:spcBef>
              <a:buNone/>
              <a:defRPr lang="es-ES" sz="3200" b="1" kern="1200" dirty="0">
                <a:solidFill>
                  <a:srgbClr val="3F3F3D"/>
                </a:solidFill>
                <a:latin typeface="+mj-lt"/>
                <a:ea typeface="Helvetica" charset="0"/>
                <a:cs typeface="Helvetica" charset="0"/>
              </a:defRPr>
            </a:lvl1pPr>
          </a:lstStyle>
          <a:p>
            <a:r>
              <a:rPr lang="en-US" sz="2800" b="0" dirty="0">
                <a:solidFill>
                  <a:schemeClr val="tx1"/>
                </a:solidFill>
              </a:rPr>
              <a:t>WG1 </a:t>
            </a:r>
            <a:r>
              <a:rPr lang="en-US" sz="2800" b="0" dirty="0" smtClean="0">
                <a:solidFill>
                  <a:schemeClr val="tx1"/>
                </a:solidFill>
              </a:rPr>
              <a:t>ACTIVITY: Vision </a:t>
            </a:r>
            <a:endParaRPr lang="en-US" sz="2800" b="0" dirty="0">
              <a:solidFill>
                <a:schemeClr val="tx1"/>
              </a:solidFill>
            </a:endParaRPr>
          </a:p>
        </p:txBody>
      </p:sp>
    </p:spTree>
    <p:extLst>
      <p:ext uri="{BB962C8B-B14F-4D97-AF65-F5344CB8AC3E}">
        <p14:creationId xmlns:p14="http://schemas.microsoft.com/office/powerpoint/2010/main" val="2716969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646176" y="1384466"/>
            <a:ext cx="10911840" cy="5053656"/>
          </a:xfrm>
        </p:spPr>
        <p:txBody>
          <a:bodyPr/>
          <a:lstStyle/>
          <a:p>
            <a:pPr marL="0" indent="0">
              <a:buNone/>
            </a:pPr>
            <a:r>
              <a:rPr lang="en-GB" sz="2800" b="1" dirty="0">
                <a:solidFill>
                  <a:srgbClr val="C00000"/>
                </a:solidFill>
                <a:latin typeface="Arial" pitchFamily="34" charset="0"/>
                <a:cs typeface="Arial" pitchFamily="34" charset="0"/>
              </a:rPr>
              <a:t>TFs 2 &amp; 3. </a:t>
            </a:r>
            <a:r>
              <a:rPr lang="en-GB" sz="2800" b="1" dirty="0" smtClean="0">
                <a:solidFill>
                  <a:srgbClr val="C00000"/>
                </a:solidFill>
                <a:latin typeface="Arial" pitchFamily="34" charset="0"/>
                <a:cs typeface="Arial" pitchFamily="34" charset="0"/>
              </a:rPr>
              <a:t>Updating </a:t>
            </a:r>
            <a:r>
              <a:rPr lang="en-GB" sz="2800" b="1" dirty="0">
                <a:solidFill>
                  <a:srgbClr val="C00000"/>
                </a:solidFill>
                <a:latin typeface="Arial" pitchFamily="34" charset="0"/>
                <a:cs typeface="Arial" pitchFamily="34" charset="0"/>
              </a:rPr>
              <a:t>targets Action 4.1 &amp; </a:t>
            </a:r>
            <a:r>
              <a:rPr lang="en-GB" sz="2800" b="1" dirty="0" smtClean="0">
                <a:solidFill>
                  <a:srgbClr val="C00000"/>
                </a:solidFill>
                <a:latin typeface="Arial" pitchFamily="34" charset="0"/>
                <a:cs typeface="Arial" pitchFamily="34" charset="0"/>
              </a:rPr>
              <a:t>4.2. Action Plan</a:t>
            </a:r>
          </a:p>
          <a:p>
            <a:pPr lvl="1">
              <a:buNone/>
            </a:pPr>
            <a:endParaRPr lang="en-GB" sz="2000" dirty="0"/>
          </a:p>
        </p:txBody>
      </p:sp>
      <p:pic>
        <p:nvPicPr>
          <p:cNvPr id="3" name="Imagen 2"/>
          <p:cNvPicPr>
            <a:picLocks noChangeAspect="1"/>
          </p:cNvPicPr>
          <p:nvPr/>
        </p:nvPicPr>
        <p:blipFill>
          <a:blip r:embed="rId3"/>
          <a:stretch>
            <a:fillRect/>
          </a:stretch>
        </p:blipFill>
        <p:spPr>
          <a:xfrm>
            <a:off x="2413521" y="1823721"/>
            <a:ext cx="7118095" cy="4909587"/>
          </a:xfrm>
          <a:prstGeom prst="rect">
            <a:avLst/>
          </a:prstGeom>
        </p:spPr>
      </p:pic>
      <p:sp>
        <p:nvSpPr>
          <p:cNvPr id="5" name="2 Título"/>
          <p:cNvSpPr txBox="1">
            <a:spLocks/>
          </p:cNvSpPr>
          <p:nvPr/>
        </p:nvSpPr>
        <p:spPr>
          <a:xfrm>
            <a:off x="3258016" y="371602"/>
            <a:ext cx="6053252" cy="540000"/>
          </a:xfrm>
          <a:prstGeom prst="rect">
            <a:avLst/>
          </a:prstGeom>
        </p:spPr>
        <p:txBody>
          <a:bodyPr/>
          <a:lstStyle>
            <a:lvl1pPr algn="l" defTabSz="914400" rtl="0" eaLnBrk="1" latinLnBrk="0" hangingPunct="1">
              <a:lnSpc>
                <a:spcPct val="90000"/>
              </a:lnSpc>
              <a:spcBef>
                <a:spcPct val="0"/>
              </a:spcBef>
              <a:buNone/>
              <a:defRPr lang="es-ES" sz="3200" b="1" kern="1200" dirty="0">
                <a:solidFill>
                  <a:srgbClr val="3F3F3D"/>
                </a:solidFill>
                <a:latin typeface="+mj-lt"/>
                <a:ea typeface="Helvetica" charset="0"/>
                <a:cs typeface="Helvetica" charset="0"/>
              </a:defRPr>
            </a:lvl1pPr>
          </a:lstStyle>
          <a:p>
            <a:r>
              <a:rPr lang="en-US" sz="2800" b="0" dirty="0">
                <a:solidFill>
                  <a:schemeClr val="tx1"/>
                </a:solidFill>
              </a:rPr>
              <a:t>WG1 </a:t>
            </a:r>
            <a:r>
              <a:rPr lang="en-US" sz="2800" b="0" dirty="0" smtClean="0">
                <a:solidFill>
                  <a:schemeClr val="tx1"/>
                </a:solidFill>
              </a:rPr>
              <a:t>ACTIVITY: TWG 4 </a:t>
            </a:r>
            <a:endParaRPr lang="en-US" sz="2800" b="0" dirty="0">
              <a:solidFill>
                <a:schemeClr val="tx1"/>
              </a:solidFill>
            </a:endParaRPr>
          </a:p>
        </p:txBody>
      </p:sp>
    </p:spTree>
    <p:extLst>
      <p:ext uri="{BB962C8B-B14F-4D97-AF65-F5344CB8AC3E}">
        <p14:creationId xmlns:p14="http://schemas.microsoft.com/office/powerpoint/2010/main" val="166658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646176" y="1384466"/>
            <a:ext cx="10911840" cy="5053656"/>
          </a:xfrm>
        </p:spPr>
        <p:txBody>
          <a:bodyPr/>
          <a:lstStyle/>
          <a:p>
            <a:pPr marL="0" indent="0">
              <a:buNone/>
            </a:pPr>
            <a:r>
              <a:rPr lang="en-GB" sz="2800" b="1" dirty="0" smtClean="0">
                <a:solidFill>
                  <a:srgbClr val="C00000"/>
                </a:solidFill>
                <a:latin typeface="Arial" pitchFamily="34" charset="0"/>
                <a:cs typeface="Arial" pitchFamily="34" charset="0"/>
              </a:rPr>
              <a:t>TF 2. ETIP </a:t>
            </a:r>
            <a:r>
              <a:rPr lang="en-GB" sz="2800" b="1" dirty="0">
                <a:solidFill>
                  <a:srgbClr val="C00000"/>
                </a:solidFill>
                <a:latin typeface="Arial" pitchFamily="34" charset="0"/>
                <a:cs typeface="Arial" pitchFamily="34" charset="0"/>
              </a:rPr>
              <a:t>SNET Vision – </a:t>
            </a:r>
            <a:r>
              <a:rPr lang="en-GB" sz="2800" b="1" dirty="0" smtClean="0">
                <a:solidFill>
                  <a:srgbClr val="C00000"/>
                </a:solidFill>
                <a:latin typeface="Arial" pitchFamily="34" charset="0"/>
                <a:cs typeface="Arial" pitchFamily="34" charset="0"/>
              </a:rPr>
              <a:t>Inputs to TWG Action 4.1</a:t>
            </a:r>
          </a:p>
          <a:p>
            <a:pPr marL="7938" lvl="1">
              <a:spcBef>
                <a:spcPts val="1200"/>
              </a:spcBef>
            </a:pPr>
            <a:r>
              <a:rPr lang="en-US" sz="1800" dirty="0" smtClean="0">
                <a:latin typeface="+mn-lt"/>
              </a:rPr>
              <a:t>TWG Proposal </a:t>
            </a:r>
            <a:r>
              <a:rPr lang="en-US" sz="1800" dirty="0">
                <a:latin typeface="+mn-lt"/>
              </a:rPr>
              <a:t>for the approach for reformulating the targets:</a:t>
            </a:r>
          </a:p>
          <a:p>
            <a:pPr marL="366713" lvl="1" indent="-342900">
              <a:spcBef>
                <a:spcPts val="1200"/>
              </a:spcBef>
              <a:buFont typeface="+mj-lt"/>
              <a:buAutoNum type="arabicPeriod"/>
            </a:pPr>
            <a:r>
              <a:rPr lang="en-US" sz="1800" dirty="0" smtClean="0">
                <a:latin typeface="+mn-lt"/>
              </a:rPr>
              <a:t>The </a:t>
            </a:r>
            <a:r>
              <a:rPr lang="en-US" sz="1800" dirty="0">
                <a:latin typeface="+mn-lt"/>
              </a:rPr>
              <a:t>targets will be grouped along the following overarching categories</a:t>
            </a:r>
          </a:p>
          <a:p>
            <a:pPr marL="1257300" lvl="2" indent="-342900">
              <a:buFont typeface="Wingdings" panose="05000000000000000000" pitchFamily="2" charset="2"/>
              <a:buChar char="§"/>
            </a:pPr>
            <a:r>
              <a:rPr lang="en-US" sz="1800" dirty="0" smtClean="0">
                <a:latin typeface="+mn-lt"/>
              </a:rPr>
              <a:t>Sustainability</a:t>
            </a:r>
            <a:endParaRPr lang="en-US" sz="1800" dirty="0">
              <a:latin typeface="+mn-lt"/>
            </a:endParaRPr>
          </a:p>
          <a:p>
            <a:pPr marL="1257300" lvl="2" indent="-342900">
              <a:buFont typeface="Wingdings" panose="05000000000000000000" pitchFamily="2" charset="2"/>
              <a:buChar char="§"/>
            </a:pPr>
            <a:r>
              <a:rPr lang="en-US" sz="1800" dirty="0" smtClean="0">
                <a:latin typeface="+mn-lt"/>
              </a:rPr>
              <a:t>Resilience</a:t>
            </a:r>
            <a:endParaRPr lang="en-US" sz="1800" dirty="0">
              <a:latin typeface="+mn-lt"/>
            </a:endParaRPr>
          </a:p>
          <a:p>
            <a:pPr marL="1257300" lvl="2" indent="-342900">
              <a:buFont typeface="Wingdings" panose="05000000000000000000" pitchFamily="2" charset="2"/>
              <a:buChar char="§"/>
            </a:pPr>
            <a:r>
              <a:rPr lang="en-US" sz="1800" dirty="0" smtClean="0">
                <a:latin typeface="+mn-lt"/>
              </a:rPr>
              <a:t>Flexibility</a:t>
            </a:r>
            <a:endParaRPr lang="en-US" sz="1800" dirty="0">
              <a:latin typeface="+mn-lt"/>
            </a:endParaRPr>
          </a:p>
          <a:p>
            <a:pPr marL="366713" lvl="1" indent="-342900">
              <a:spcBef>
                <a:spcPts val="1200"/>
              </a:spcBef>
              <a:buFont typeface="+mj-lt"/>
              <a:buAutoNum type="arabicPeriod"/>
            </a:pPr>
            <a:r>
              <a:rPr lang="en-US" sz="1800" dirty="0" smtClean="0">
                <a:latin typeface="+mn-lt"/>
              </a:rPr>
              <a:t>The </a:t>
            </a:r>
            <a:r>
              <a:rPr lang="en-US" sz="1800" dirty="0">
                <a:latin typeface="+mn-lt"/>
              </a:rPr>
              <a:t>original quantification of the targets as described in the stakeholder declaration shall serve as a benchmark in the new formulation</a:t>
            </a:r>
          </a:p>
          <a:p>
            <a:pPr lvl="1"/>
            <a:r>
              <a:rPr lang="en-US" sz="1800" dirty="0">
                <a:latin typeface="+mn-lt"/>
              </a:rPr>
              <a:t>Example:</a:t>
            </a:r>
          </a:p>
          <a:p>
            <a:pPr marL="800100" lvl="1" indent="-342900">
              <a:buFont typeface="Wingdings" panose="05000000000000000000" pitchFamily="2" charset="2"/>
              <a:buChar char="§"/>
            </a:pPr>
            <a:r>
              <a:rPr lang="en-US" sz="1800" dirty="0">
                <a:latin typeface="+mn-lt"/>
              </a:rPr>
              <a:t>Original formulation: ”… the percentage of substations … equipped with remotely accessible monitoring and control devices should be 80% or higher for HV and MV substations and around 25% for LV substations. …”</a:t>
            </a:r>
          </a:p>
          <a:p>
            <a:pPr marL="800100" lvl="1" indent="-342900">
              <a:buFont typeface="Wingdings" panose="05000000000000000000" pitchFamily="2" charset="2"/>
              <a:buChar char="§"/>
            </a:pPr>
            <a:r>
              <a:rPr lang="en-US" sz="1800" dirty="0">
                <a:latin typeface="+mn-lt"/>
              </a:rPr>
              <a:t>New formulation</a:t>
            </a:r>
            <a:r>
              <a:rPr lang="en-US" sz="1800" dirty="0" smtClean="0">
                <a:latin typeface="+mn-lt"/>
              </a:rPr>
              <a:t>: ”</a:t>
            </a:r>
            <a:r>
              <a:rPr lang="en-US" sz="1800" dirty="0">
                <a:latin typeface="+mn-lt"/>
              </a:rPr>
              <a:t>Develop and implement solutions in order to shorten time to fix faults in the grid, at least at the same level that would be achievable by monitoring and control of 80% of devices in the HV and MV substations and 25% for LV substations”</a:t>
            </a:r>
            <a:endParaRPr lang="en-US" sz="1800" dirty="0" smtClean="0">
              <a:latin typeface="+mn-lt"/>
            </a:endParaRPr>
          </a:p>
        </p:txBody>
      </p:sp>
      <p:sp>
        <p:nvSpPr>
          <p:cNvPr id="9" name="2 Título"/>
          <p:cNvSpPr txBox="1">
            <a:spLocks/>
          </p:cNvSpPr>
          <p:nvPr/>
        </p:nvSpPr>
        <p:spPr>
          <a:xfrm>
            <a:off x="3258016" y="371602"/>
            <a:ext cx="6053252" cy="540000"/>
          </a:xfrm>
          <a:prstGeom prst="rect">
            <a:avLst/>
          </a:prstGeom>
        </p:spPr>
        <p:txBody>
          <a:bodyPr/>
          <a:lstStyle>
            <a:lvl1pPr algn="l" defTabSz="914400" rtl="0" eaLnBrk="1" latinLnBrk="0" hangingPunct="1">
              <a:lnSpc>
                <a:spcPct val="90000"/>
              </a:lnSpc>
              <a:spcBef>
                <a:spcPct val="0"/>
              </a:spcBef>
              <a:buNone/>
              <a:defRPr lang="es-ES" sz="3200" b="1" kern="1200" dirty="0">
                <a:solidFill>
                  <a:srgbClr val="3F3F3D"/>
                </a:solidFill>
                <a:latin typeface="+mj-lt"/>
                <a:ea typeface="Helvetica" charset="0"/>
                <a:cs typeface="Helvetica" charset="0"/>
              </a:defRPr>
            </a:lvl1pPr>
          </a:lstStyle>
          <a:p>
            <a:r>
              <a:rPr lang="fr-BE" sz="2800" b="0" smtClean="0"/>
              <a:t>WORK SCHEDULE FOR 2017</a:t>
            </a:r>
            <a:endParaRPr lang="en-GB" sz="2800" b="0"/>
          </a:p>
        </p:txBody>
      </p:sp>
    </p:spTree>
    <p:extLst>
      <p:ext uri="{BB962C8B-B14F-4D97-AF65-F5344CB8AC3E}">
        <p14:creationId xmlns:p14="http://schemas.microsoft.com/office/powerpoint/2010/main" val="1306334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646176" y="1417716"/>
            <a:ext cx="10911840" cy="5053656"/>
          </a:xfrm>
        </p:spPr>
        <p:txBody>
          <a:bodyPr/>
          <a:lstStyle/>
          <a:p>
            <a:pPr marL="0" indent="0">
              <a:buNone/>
            </a:pPr>
            <a:r>
              <a:rPr lang="en-GB" sz="2800" b="1" dirty="0" smtClean="0">
                <a:solidFill>
                  <a:srgbClr val="C00000"/>
                </a:solidFill>
                <a:latin typeface="Arial" pitchFamily="34" charset="0"/>
                <a:cs typeface="Arial" pitchFamily="34" charset="0"/>
              </a:rPr>
              <a:t>TFs 2 &amp; </a:t>
            </a:r>
            <a:r>
              <a:rPr lang="en-GB" sz="2800" b="1" dirty="0" smtClean="0">
                <a:solidFill>
                  <a:srgbClr val="C00000"/>
                </a:solidFill>
                <a:latin typeface="Arial" pitchFamily="34" charset="0"/>
                <a:cs typeface="Arial" pitchFamily="34" charset="0"/>
              </a:rPr>
              <a:t>3      </a:t>
            </a:r>
            <a:r>
              <a:rPr lang="en-GB" sz="2800" b="1" dirty="0" smtClean="0">
                <a:solidFill>
                  <a:srgbClr val="C00000"/>
                </a:solidFill>
                <a:latin typeface="Arial" pitchFamily="34" charset="0"/>
                <a:cs typeface="Arial" pitchFamily="34" charset="0"/>
              </a:rPr>
              <a:t>Inputs to TWG Action 4.</a:t>
            </a:r>
          </a:p>
          <a:p>
            <a:pPr lvl="1">
              <a:buNone/>
            </a:pPr>
            <a:endParaRPr lang="en-GB" sz="2000" dirty="0"/>
          </a:p>
        </p:txBody>
      </p:sp>
      <p:pic>
        <p:nvPicPr>
          <p:cNvPr id="3" name="Imagen 2"/>
          <p:cNvPicPr>
            <a:picLocks noChangeAspect="1"/>
          </p:cNvPicPr>
          <p:nvPr/>
        </p:nvPicPr>
        <p:blipFill>
          <a:blip r:embed="rId3"/>
          <a:stretch>
            <a:fillRect/>
          </a:stretch>
        </p:blipFill>
        <p:spPr>
          <a:xfrm>
            <a:off x="269950" y="1888778"/>
            <a:ext cx="6997810" cy="4831927"/>
          </a:xfrm>
          <a:prstGeom prst="rect">
            <a:avLst/>
          </a:prstGeom>
        </p:spPr>
      </p:pic>
      <p:sp>
        <p:nvSpPr>
          <p:cNvPr id="5" name="2 Título"/>
          <p:cNvSpPr txBox="1">
            <a:spLocks/>
          </p:cNvSpPr>
          <p:nvPr/>
        </p:nvSpPr>
        <p:spPr>
          <a:xfrm>
            <a:off x="3258016" y="371602"/>
            <a:ext cx="6053252" cy="540000"/>
          </a:xfrm>
          <a:prstGeom prst="rect">
            <a:avLst/>
          </a:prstGeom>
        </p:spPr>
        <p:txBody>
          <a:bodyPr/>
          <a:lstStyle>
            <a:lvl1pPr algn="l" defTabSz="914400" rtl="0" eaLnBrk="1" latinLnBrk="0" hangingPunct="1">
              <a:lnSpc>
                <a:spcPct val="90000"/>
              </a:lnSpc>
              <a:spcBef>
                <a:spcPct val="0"/>
              </a:spcBef>
              <a:buNone/>
              <a:defRPr lang="es-ES" sz="3200" b="1" kern="1200" dirty="0">
                <a:solidFill>
                  <a:srgbClr val="3F3F3D"/>
                </a:solidFill>
                <a:latin typeface="+mj-lt"/>
                <a:ea typeface="Helvetica" charset="0"/>
                <a:cs typeface="Helvetica" charset="0"/>
              </a:defRPr>
            </a:lvl1pPr>
          </a:lstStyle>
          <a:p>
            <a:r>
              <a:rPr lang="en-US" sz="2800" b="0" dirty="0">
                <a:solidFill>
                  <a:schemeClr val="tx1"/>
                </a:solidFill>
              </a:rPr>
              <a:t>WG1 </a:t>
            </a:r>
            <a:r>
              <a:rPr lang="en-US" sz="2800" b="0" dirty="0" smtClean="0">
                <a:solidFill>
                  <a:schemeClr val="tx1"/>
                </a:solidFill>
              </a:rPr>
              <a:t>ACTIVITY: TWG 4 </a:t>
            </a:r>
            <a:endParaRPr lang="en-US" sz="2800" b="0" dirty="0">
              <a:solidFill>
                <a:schemeClr val="tx1"/>
              </a:solidFill>
            </a:endParaRPr>
          </a:p>
        </p:txBody>
      </p:sp>
      <p:pic>
        <p:nvPicPr>
          <p:cNvPr id="4" name="Imagen 3"/>
          <p:cNvPicPr>
            <a:picLocks noChangeAspect="1"/>
          </p:cNvPicPr>
          <p:nvPr/>
        </p:nvPicPr>
        <p:blipFill>
          <a:blip r:embed="rId4"/>
          <a:stretch>
            <a:fillRect/>
          </a:stretch>
        </p:blipFill>
        <p:spPr>
          <a:xfrm>
            <a:off x="7853536" y="1384466"/>
            <a:ext cx="3748263" cy="5336239"/>
          </a:xfrm>
          <a:prstGeom prst="rect">
            <a:avLst/>
          </a:prstGeom>
        </p:spPr>
      </p:pic>
      <p:sp>
        <p:nvSpPr>
          <p:cNvPr id="6" name="Flecha derecha 5"/>
          <p:cNvSpPr/>
          <p:nvPr/>
        </p:nvSpPr>
        <p:spPr>
          <a:xfrm>
            <a:off x="7134410" y="3600450"/>
            <a:ext cx="821863" cy="952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65931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3063239" y="354329"/>
            <a:ext cx="7827341" cy="691551"/>
          </a:xfrm>
          <a:prstGeom prst="rect">
            <a:avLst/>
          </a:prstGeom>
        </p:spPr>
        <p:txBody>
          <a:bodyPr>
            <a:normAutofit/>
          </a:bodyPr>
          <a:lstStyle/>
          <a:p>
            <a:r>
              <a:rPr lang="es-ES" sz="2800" dirty="0" smtClean="0"/>
              <a:t>SUMMARY</a:t>
            </a:r>
            <a:endParaRPr lang="es-ES" sz="2800" dirty="0"/>
          </a:p>
        </p:txBody>
      </p:sp>
      <p:sp>
        <p:nvSpPr>
          <p:cNvPr id="3" name="2 Subtítulo"/>
          <p:cNvSpPr>
            <a:spLocks noGrp="1"/>
          </p:cNvSpPr>
          <p:nvPr>
            <p:ph type="subTitle" idx="1"/>
          </p:nvPr>
        </p:nvSpPr>
        <p:spPr>
          <a:xfrm>
            <a:off x="682752" y="1769633"/>
            <a:ext cx="11161416" cy="4545106"/>
          </a:xfrm>
        </p:spPr>
        <p:txBody>
          <a:bodyPr>
            <a:normAutofit/>
          </a:bodyPr>
          <a:lstStyle/>
          <a:p>
            <a:pPr marL="457200" indent="-457200" algn="l">
              <a:spcBef>
                <a:spcPts val="1800"/>
              </a:spcBef>
              <a:buFont typeface="+mj-lt"/>
              <a:buAutoNum type="arabicPeriod"/>
            </a:pPr>
            <a:r>
              <a:rPr lang="en-US" sz="2000" dirty="0" smtClean="0">
                <a:solidFill>
                  <a:schemeClr val="tx1"/>
                </a:solidFill>
                <a:latin typeface="Arial" pitchFamily="34" charset="0"/>
                <a:cs typeface="Arial" pitchFamily="34" charset="0"/>
              </a:rPr>
              <a:t>ETIP-SNET’s </a:t>
            </a:r>
            <a:r>
              <a:rPr lang="en-US" sz="2000" dirty="0">
                <a:solidFill>
                  <a:schemeClr val="tx1"/>
                </a:solidFill>
                <a:latin typeface="Arial" pitchFamily="34" charset="0"/>
                <a:cs typeface="Arial" pitchFamily="34" charset="0"/>
              </a:rPr>
              <a:t>role is </a:t>
            </a:r>
            <a:r>
              <a:rPr lang="en-US" sz="2000" b="1" dirty="0">
                <a:solidFill>
                  <a:schemeClr val="tx1"/>
                </a:solidFill>
                <a:latin typeface="Arial" pitchFamily="34" charset="0"/>
                <a:cs typeface="Arial" pitchFamily="34" charset="0"/>
              </a:rPr>
              <a:t>to guide Research, Development &amp; Innovation </a:t>
            </a:r>
            <a:r>
              <a:rPr lang="en-US" sz="2000" dirty="0">
                <a:solidFill>
                  <a:schemeClr val="tx1"/>
                </a:solidFill>
                <a:latin typeface="Arial" pitchFamily="34" charset="0"/>
                <a:cs typeface="Arial" pitchFamily="34" charset="0"/>
              </a:rPr>
              <a:t>(RD&amp;I) to support Europe’s </a:t>
            </a:r>
            <a:r>
              <a:rPr lang="en-US" sz="2000" b="1" dirty="0">
                <a:solidFill>
                  <a:schemeClr val="tx1"/>
                </a:solidFill>
                <a:latin typeface="Arial" pitchFamily="34" charset="0"/>
                <a:cs typeface="Arial" pitchFamily="34" charset="0"/>
              </a:rPr>
              <a:t>energy transition</a:t>
            </a:r>
            <a:r>
              <a:rPr lang="en-US" sz="2000" dirty="0">
                <a:solidFill>
                  <a:schemeClr val="tx1"/>
                </a:solidFill>
                <a:latin typeface="Arial" pitchFamily="34" charset="0"/>
                <a:cs typeface="Arial" pitchFamily="34" charset="0"/>
              </a:rPr>
              <a:t>.</a:t>
            </a:r>
          </a:p>
          <a:p>
            <a:pPr marL="457200" indent="-457200" algn="l">
              <a:spcBef>
                <a:spcPts val="3000"/>
              </a:spcBef>
              <a:buFont typeface="+mj-lt"/>
              <a:buAutoNum type="arabicPeriod"/>
            </a:pPr>
            <a:r>
              <a:rPr lang="en-US" sz="2000" dirty="0" smtClean="0">
                <a:solidFill>
                  <a:schemeClr val="tx1"/>
                </a:solidFill>
                <a:latin typeface="Arial" pitchFamily="34" charset="0"/>
                <a:cs typeface="Arial" pitchFamily="34" charset="0"/>
              </a:rPr>
              <a:t>WG1 is focused </a:t>
            </a:r>
            <a:r>
              <a:rPr lang="en-US" sz="2000" dirty="0">
                <a:solidFill>
                  <a:schemeClr val="tx1"/>
                </a:solidFill>
                <a:latin typeface="Arial" pitchFamily="34" charset="0"/>
                <a:cs typeface="Arial" pitchFamily="34" charset="0"/>
              </a:rPr>
              <a:t>on </a:t>
            </a:r>
            <a:r>
              <a:rPr lang="en-US" sz="2000" b="1" dirty="0">
                <a:solidFill>
                  <a:schemeClr val="tx1"/>
                </a:solidFill>
                <a:latin typeface="Arial" pitchFamily="34" charset="0"/>
                <a:cs typeface="Arial" pitchFamily="34" charset="0"/>
              </a:rPr>
              <a:t>system aspects</a:t>
            </a:r>
            <a:r>
              <a:rPr lang="en-US" sz="2000" dirty="0">
                <a:solidFill>
                  <a:schemeClr val="tx1"/>
                </a:solidFill>
                <a:latin typeface="Arial" pitchFamily="34" charset="0"/>
                <a:cs typeface="Arial" pitchFamily="34" charset="0"/>
              </a:rPr>
              <a:t>, addressing the </a:t>
            </a:r>
            <a:r>
              <a:rPr lang="en-US" sz="2000" b="1" dirty="0">
                <a:solidFill>
                  <a:schemeClr val="tx1"/>
                </a:solidFill>
                <a:latin typeface="Arial" pitchFamily="34" charset="0"/>
                <a:cs typeface="Arial" pitchFamily="34" charset="0"/>
              </a:rPr>
              <a:t>main functionalities</a:t>
            </a:r>
            <a:r>
              <a:rPr lang="en-US" sz="2000" dirty="0">
                <a:solidFill>
                  <a:schemeClr val="tx1"/>
                </a:solidFill>
                <a:latin typeface="Arial" pitchFamily="34" charset="0"/>
                <a:cs typeface="Arial" pitchFamily="34" charset="0"/>
              </a:rPr>
              <a:t>, </a:t>
            </a:r>
            <a:r>
              <a:rPr lang="en-US" sz="2000" b="1" dirty="0">
                <a:solidFill>
                  <a:schemeClr val="tx1"/>
                </a:solidFill>
                <a:latin typeface="Arial" pitchFamily="34" charset="0"/>
                <a:cs typeface="Arial" pitchFamily="34" charset="0"/>
              </a:rPr>
              <a:t>quality and efficiency of the electricity system</a:t>
            </a:r>
            <a:r>
              <a:rPr lang="en-US" sz="2000" dirty="0">
                <a:solidFill>
                  <a:schemeClr val="tx1"/>
                </a:solidFill>
                <a:latin typeface="Arial" pitchFamily="34" charset="0"/>
                <a:cs typeface="Arial" pitchFamily="34" charset="0"/>
              </a:rPr>
              <a:t> as such and considering the benefits of its i</a:t>
            </a:r>
            <a:r>
              <a:rPr lang="en-US" sz="2000" b="1" dirty="0">
                <a:solidFill>
                  <a:schemeClr val="tx1"/>
                </a:solidFill>
                <a:latin typeface="Arial" pitchFamily="34" charset="0"/>
                <a:cs typeface="Arial" pitchFamily="34" charset="0"/>
              </a:rPr>
              <a:t>ntegration with the other energy </a:t>
            </a:r>
            <a:r>
              <a:rPr lang="en-US" sz="2000" b="1" dirty="0" smtClean="0">
                <a:solidFill>
                  <a:schemeClr val="tx1"/>
                </a:solidFill>
                <a:latin typeface="Arial" pitchFamily="34" charset="0"/>
                <a:cs typeface="Arial" pitchFamily="34" charset="0"/>
              </a:rPr>
              <a:t>vectors.</a:t>
            </a:r>
            <a:endParaRPr lang="en-US" sz="2000" b="1" dirty="0">
              <a:solidFill>
                <a:schemeClr val="tx1"/>
              </a:solidFill>
              <a:latin typeface="Arial" pitchFamily="34" charset="0"/>
              <a:cs typeface="Arial" pitchFamily="34" charset="0"/>
            </a:endParaRPr>
          </a:p>
          <a:p>
            <a:pPr marL="457200" indent="-457200" algn="l">
              <a:spcBef>
                <a:spcPts val="3000"/>
              </a:spcBef>
              <a:buFont typeface="+mj-lt"/>
              <a:buAutoNum type="arabicPeriod"/>
            </a:pPr>
            <a:r>
              <a:rPr lang="en-US" sz="2000" dirty="0" smtClean="0">
                <a:solidFill>
                  <a:schemeClr val="tx1"/>
                </a:solidFill>
                <a:latin typeface="Arial" pitchFamily="34" charset="0"/>
                <a:cs typeface="Arial" pitchFamily="34" charset="0"/>
              </a:rPr>
              <a:t>WG1 activity is mainly devoted to provide support in developing:</a:t>
            </a:r>
            <a:endParaRPr lang="en-US" sz="2000" dirty="0">
              <a:solidFill>
                <a:schemeClr val="tx1"/>
              </a:solidFill>
              <a:latin typeface="Arial" pitchFamily="34" charset="0"/>
              <a:cs typeface="Arial" pitchFamily="34" charset="0"/>
            </a:endParaRPr>
          </a:p>
          <a:p>
            <a:pPr marL="971550" lvl="1" indent="-514350" algn="l">
              <a:buFont typeface="+mj-lt"/>
              <a:buAutoNum type="romanLcPeriod"/>
            </a:pPr>
            <a:r>
              <a:rPr lang="en-US" sz="2000" dirty="0" smtClean="0">
                <a:solidFill>
                  <a:schemeClr val="tx1"/>
                </a:solidFill>
                <a:latin typeface="Arial" pitchFamily="34" charset="0"/>
                <a:cs typeface="Arial" pitchFamily="34" charset="0"/>
              </a:rPr>
              <a:t>ETIP </a:t>
            </a:r>
            <a:r>
              <a:rPr lang="en-US" sz="2000" dirty="0">
                <a:solidFill>
                  <a:schemeClr val="tx1"/>
                </a:solidFill>
                <a:latin typeface="Arial" pitchFamily="34" charset="0"/>
                <a:cs typeface="Arial" pitchFamily="34" charset="0"/>
              </a:rPr>
              <a:t>SNET vision, </a:t>
            </a:r>
          </a:p>
          <a:p>
            <a:pPr marL="971550" lvl="1" indent="-514350" algn="l">
              <a:buFont typeface="+mj-lt"/>
              <a:buAutoNum type="romanLcPeriod"/>
            </a:pPr>
            <a:r>
              <a:rPr lang="en-US" sz="2000" dirty="0" smtClean="0">
                <a:solidFill>
                  <a:schemeClr val="tx1"/>
                </a:solidFill>
                <a:latin typeface="Arial" pitchFamily="34" charset="0"/>
                <a:cs typeface="Arial" pitchFamily="34" charset="0"/>
              </a:rPr>
              <a:t>SET </a:t>
            </a:r>
            <a:r>
              <a:rPr lang="en-US" sz="2000" dirty="0">
                <a:solidFill>
                  <a:schemeClr val="tx1"/>
                </a:solidFill>
                <a:latin typeface="Arial" pitchFamily="34" charset="0"/>
                <a:cs typeface="Arial" pitchFamily="34" charset="0"/>
              </a:rPr>
              <a:t>Plan Action 4.1 </a:t>
            </a:r>
            <a:r>
              <a:rPr lang="en-US" sz="2000" dirty="0" smtClean="0">
                <a:solidFill>
                  <a:schemeClr val="tx1"/>
                </a:solidFill>
                <a:latin typeface="Arial" pitchFamily="34" charset="0"/>
                <a:cs typeface="Arial" pitchFamily="34" charset="0"/>
              </a:rPr>
              <a:t>Implementation Plan and </a:t>
            </a:r>
            <a:endParaRPr lang="en-US" sz="2000" dirty="0">
              <a:solidFill>
                <a:schemeClr val="tx1"/>
              </a:solidFill>
              <a:latin typeface="Arial" pitchFamily="34" charset="0"/>
              <a:cs typeface="Arial" pitchFamily="34" charset="0"/>
            </a:endParaRPr>
          </a:p>
          <a:p>
            <a:pPr marL="971550" lvl="1" indent="-514350" algn="l">
              <a:buFont typeface="+mj-lt"/>
              <a:buAutoNum type="romanLcPeriod"/>
            </a:pPr>
            <a:r>
              <a:rPr lang="en-US" sz="2000" dirty="0" smtClean="0">
                <a:solidFill>
                  <a:schemeClr val="tx1"/>
                </a:solidFill>
                <a:latin typeface="Arial" pitchFamily="34" charset="0"/>
                <a:cs typeface="Arial" pitchFamily="34" charset="0"/>
              </a:rPr>
              <a:t>SET </a:t>
            </a:r>
            <a:r>
              <a:rPr lang="en-US" sz="2000" dirty="0">
                <a:solidFill>
                  <a:schemeClr val="tx1"/>
                </a:solidFill>
                <a:latin typeface="Arial" pitchFamily="34" charset="0"/>
                <a:cs typeface="Arial" pitchFamily="34" charset="0"/>
              </a:rPr>
              <a:t>Plan Action 4.2 Implementation Plan </a:t>
            </a:r>
          </a:p>
          <a:p>
            <a:pPr marL="457200" indent="-457200" algn="l">
              <a:spcBef>
                <a:spcPts val="3000"/>
              </a:spcBef>
              <a:buFont typeface="+mj-lt"/>
              <a:buAutoNum type="arabicPeriod"/>
            </a:pPr>
            <a:r>
              <a:rPr lang="en-US" sz="2000" dirty="0" smtClean="0">
                <a:solidFill>
                  <a:schemeClr val="tx1"/>
                </a:solidFill>
                <a:latin typeface="Arial" pitchFamily="34" charset="0"/>
                <a:cs typeface="Arial" pitchFamily="34" charset="0"/>
              </a:rPr>
              <a:t>Next year activities will be concentrated on </a:t>
            </a:r>
            <a:r>
              <a:rPr lang="en-US" sz="2000" b="1" dirty="0" smtClean="0">
                <a:solidFill>
                  <a:schemeClr val="tx1"/>
                </a:solidFill>
                <a:latin typeface="Arial" pitchFamily="34" charset="0"/>
                <a:cs typeface="Arial" pitchFamily="34" charset="0"/>
              </a:rPr>
              <a:t>on-going </a:t>
            </a:r>
            <a:r>
              <a:rPr lang="en-US" sz="2000" b="1" dirty="0" smtClean="0">
                <a:solidFill>
                  <a:schemeClr val="tx1"/>
                </a:solidFill>
                <a:latin typeface="Arial" pitchFamily="34" charset="0"/>
                <a:cs typeface="Arial" pitchFamily="34" charset="0"/>
              </a:rPr>
              <a:t>projects, </a:t>
            </a:r>
            <a:r>
              <a:rPr lang="en-US" sz="2000" b="1" dirty="0" smtClean="0">
                <a:solidFill>
                  <a:schemeClr val="tx1"/>
                </a:solidFill>
                <a:latin typeface="Arial" pitchFamily="34" charset="0"/>
                <a:cs typeface="Arial" pitchFamily="34" charset="0"/>
              </a:rPr>
              <a:t>monitoring and knowledge sharing</a:t>
            </a:r>
            <a:r>
              <a:rPr lang="en-US" sz="2000" dirty="0" smtClean="0">
                <a:solidFill>
                  <a:schemeClr val="tx1"/>
                </a:solidFill>
                <a:latin typeface="Arial" pitchFamily="34" charset="0"/>
                <a:cs typeface="Arial" pitchFamily="34" charset="0"/>
              </a:rPr>
              <a:t>, </a:t>
            </a:r>
            <a:r>
              <a:rPr lang="en-US" sz="2000" b="1" dirty="0" smtClean="0">
                <a:solidFill>
                  <a:schemeClr val="tx1"/>
                </a:solidFill>
                <a:latin typeface="Arial" pitchFamily="34" charset="0"/>
                <a:cs typeface="Arial" pitchFamily="34" charset="0"/>
              </a:rPr>
              <a:t>updating ETIP-SNET 10-year roadmap</a:t>
            </a:r>
            <a:r>
              <a:rPr lang="en-US" sz="2000" dirty="0" smtClean="0">
                <a:solidFill>
                  <a:schemeClr val="tx1"/>
                </a:solidFill>
                <a:latin typeface="Arial" pitchFamily="34" charset="0"/>
                <a:cs typeface="Arial" pitchFamily="34" charset="0"/>
              </a:rPr>
              <a:t>, interacting with EC in the definition of the new </a:t>
            </a:r>
            <a:r>
              <a:rPr lang="en-US" sz="2000" b="1" dirty="0" smtClean="0">
                <a:solidFill>
                  <a:schemeClr val="tx1"/>
                </a:solidFill>
                <a:latin typeface="Arial" pitchFamily="34" charset="0"/>
                <a:cs typeface="Arial" pitchFamily="34" charset="0"/>
              </a:rPr>
              <a:t>framework program for Research &amp; </a:t>
            </a:r>
            <a:r>
              <a:rPr lang="en-US" sz="2000" b="1" dirty="0" smtClean="0">
                <a:solidFill>
                  <a:schemeClr val="tx1"/>
                </a:solidFill>
                <a:latin typeface="Arial" pitchFamily="34" charset="0"/>
                <a:cs typeface="Arial" pitchFamily="34" charset="0"/>
              </a:rPr>
              <a:t>Innovation,</a:t>
            </a:r>
            <a:endParaRPr lang="en-US" sz="2000" b="1" dirty="0">
              <a:solidFill>
                <a:schemeClr val="tx1"/>
              </a:solidFill>
              <a:latin typeface="Arial" pitchFamily="34" charset="0"/>
              <a:cs typeface="Arial" pitchFamily="34" charset="0"/>
            </a:endParaRPr>
          </a:p>
        </p:txBody>
      </p:sp>
      <p:sp>
        <p:nvSpPr>
          <p:cNvPr id="4"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E92F0-9425-46DD-8A1D-C66709825F81}" type="slidenum">
              <a:rPr lang="es-ES" smtClean="0"/>
              <a:t>2</a:t>
            </a:fld>
            <a:endParaRPr lang="es-ES" dirty="0"/>
          </a:p>
        </p:txBody>
      </p:sp>
    </p:spTree>
    <p:extLst>
      <p:ext uri="{BB962C8B-B14F-4D97-AF65-F5344CB8AC3E}">
        <p14:creationId xmlns:p14="http://schemas.microsoft.com/office/powerpoint/2010/main" val="510414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3063239" y="354329"/>
            <a:ext cx="7827341" cy="691551"/>
          </a:xfrm>
          <a:prstGeom prst="rect">
            <a:avLst/>
          </a:prstGeom>
        </p:spPr>
        <p:txBody>
          <a:bodyPr>
            <a:normAutofit/>
          </a:bodyPr>
          <a:lstStyle/>
          <a:p>
            <a:r>
              <a:rPr lang="es-ES" sz="2800" dirty="0" smtClean="0"/>
              <a:t>CONTENTS</a:t>
            </a:r>
            <a:endParaRPr lang="es-ES" sz="2800" dirty="0"/>
          </a:p>
        </p:txBody>
      </p:sp>
      <p:sp>
        <p:nvSpPr>
          <p:cNvPr id="3" name="2 Subtítulo"/>
          <p:cNvSpPr>
            <a:spLocks noGrp="1"/>
          </p:cNvSpPr>
          <p:nvPr>
            <p:ph type="subTitle" idx="1"/>
          </p:nvPr>
        </p:nvSpPr>
        <p:spPr>
          <a:xfrm>
            <a:off x="682752" y="1769633"/>
            <a:ext cx="11161416" cy="4545106"/>
          </a:xfrm>
        </p:spPr>
        <p:txBody>
          <a:bodyPr>
            <a:normAutofit/>
          </a:bodyPr>
          <a:lstStyle/>
          <a:p>
            <a:pPr marL="457200" indent="-457200" algn="l">
              <a:buFont typeface="+mj-lt"/>
              <a:buAutoNum type="arabicPeriod"/>
            </a:pPr>
            <a:r>
              <a:rPr lang="en-US" sz="2400" b="1" dirty="0" smtClean="0">
                <a:solidFill>
                  <a:schemeClr val="tx1"/>
                </a:solidFill>
                <a:latin typeface="Arial" pitchFamily="34" charset="0"/>
                <a:cs typeface="Arial" pitchFamily="34" charset="0"/>
              </a:rPr>
              <a:t>WG1 mission</a:t>
            </a:r>
            <a:endParaRPr lang="en-US" sz="2400" b="1" dirty="0">
              <a:solidFill>
                <a:schemeClr val="tx1"/>
              </a:solidFill>
              <a:latin typeface="Arial" pitchFamily="34" charset="0"/>
              <a:cs typeface="Arial" pitchFamily="34" charset="0"/>
            </a:endParaRPr>
          </a:p>
          <a:p>
            <a:pPr marL="457200" indent="-457200" algn="l">
              <a:buFont typeface="+mj-lt"/>
              <a:buAutoNum type="arabicPeriod"/>
            </a:pPr>
            <a:endParaRPr lang="en-US" sz="2400" dirty="0" smtClean="0">
              <a:solidFill>
                <a:schemeClr val="tx1"/>
              </a:solidFill>
              <a:latin typeface="Arial" pitchFamily="34" charset="0"/>
              <a:cs typeface="Arial" pitchFamily="34" charset="0"/>
            </a:endParaRPr>
          </a:p>
          <a:p>
            <a:pPr marL="457200" indent="-457200" algn="l">
              <a:buFont typeface="+mj-lt"/>
              <a:buAutoNum type="arabicPeriod"/>
            </a:pPr>
            <a:r>
              <a:rPr lang="en-US" sz="2400" b="1" dirty="0" smtClean="0">
                <a:solidFill>
                  <a:schemeClr val="tx1"/>
                </a:solidFill>
                <a:latin typeface="Arial" pitchFamily="34" charset="0"/>
                <a:cs typeface="Arial" pitchFamily="34" charset="0"/>
              </a:rPr>
              <a:t>WG activity</a:t>
            </a:r>
            <a:endParaRPr lang="en-US" sz="2400" b="1" dirty="0">
              <a:solidFill>
                <a:schemeClr val="tx1"/>
              </a:solidFill>
              <a:latin typeface="Arial" pitchFamily="34" charset="0"/>
              <a:cs typeface="Arial" pitchFamily="34" charset="0"/>
            </a:endParaRPr>
          </a:p>
          <a:p>
            <a:pPr marL="971550" lvl="1" indent="-514350" algn="l">
              <a:buFont typeface="+mj-lt"/>
              <a:buAutoNum type="romanLcPeriod"/>
            </a:pPr>
            <a:r>
              <a:rPr lang="en-US" dirty="0" smtClean="0">
                <a:solidFill>
                  <a:schemeClr val="tx1"/>
                </a:solidFill>
                <a:latin typeface="Arial" pitchFamily="34" charset="0"/>
                <a:cs typeface="Arial" pitchFamily="34" charset="0"/>
              </a:rPr>
              <a:t>ETIP </a:t>
            </a:r>
            <a:r>
              <a:rPr lang="en-US" dirty="0">
                <a:solidFill>
                  <a:schemeClr val="tx1"/>
                </a:solidFill>
                <a:latin typeface="Arial" pitchFamily="34" charset="0"/>
                <a:cs typeface="Arial" pitchFamily="34" charset="0"/>
              </a:rPr>
              <a:t>SNET vision, </a:t>
            </a:r>
          </a:p>
          <a:p>
            <a:pPr marL="971550" lvl="1" indent="-514350" algn="l">
              <a:buFont typeface="+mj-lt"/>
              <a:buAutoNum type="romanLcPeriod"/>
            </a:pPr>
            <a:r>
              <a:rPr lang="en-US" dirty="0" smtClean="0">
                <a:solidFill>
                  <a:schemeClr val="tx1"/>
                </a:solidFill>
                <a:latin typeface="Arial" pitchFamily="34" charset="0"/>
                <a:cs typeface="Arial" pitchFamily="34" charset="0"/>
              </a:rPr>
              <a:t>SET </a:t>
            </a:r>
            <a:r>
              <a:rPr lang="en-US" dirty="0">
                <a:solidFill>
                  <a:schemeClr val="tx1"/>
                </a:solidFill>
                <a:latin typeface="Arial" pitchFamily="34" charset="0"/>
                <a:cs typeface="Arial" pitchFamily="34" charset="0"/>
              </a:rPr>
              <a:t>Plan Action 4.1 </a:t>
            </a:r>
            <a:r>
              <a:rPr lang="en-US" dirty="0" smtClean="0">
                <a:solidFill>
                  <a:schemeClr val="tx1"/>
                </a:solidFill>
                <a:latin typeface="Arial" pitchFamily="34" charset="0"/>
                <a:cs typeface="Arial" pitchFamily="34" charset="0"/>
              </a:rPr>
              <a:t>Implementation Plan and </a:t>
            </a:r>
            <a:endParaRPr lang="en-US" dirty="0">
              <a:solidFill>
                <a:schemeClr val="tx1"/>
              </a:solidFill>
              <a:latin typeface="Arial" pitchFamily="34" charset="0"/>
              <a:cs typeface="Arial" pitchFamily="34" charset="0"/>
            </a:endParaRPr>
          </a:p>
          <a:p>
            <a:pPr marL="971550" lvl="1" indent="-514350" algn="l">
              <a:buFont typeface="+mj-lt"/>
              <a:buAutoNum type="romanLcPeriod"/>
            </a:pPr>
            <a:r>
              <a:rPr lang="en-US" dirty="0" smtClean="0">
                <a:solidFill>
                  <a:schemeClr val="tx1"/>
                </a:solidFill>
                <a:latin typeface="Arial" pitchFamily="34" charset="0"/>
                <a:cs typeface="Arial" pitchFamily="34" charset="0"/>
              </a:rPr>
              <a:t>SET </a:t>
            </a:r>
            <a:r>
              <a:rPr lang="en-US" dirty="0">
                <a:solidFill>
                  <a:schemeClr val="tx1"/>
                </a:solidFill>
                <a:latin typeface="Arial" pitchFamily="34" charset="0"/>
                <a:cs typeface="Arial" pitchFamily="34" charset="0"/>
              </a:rPr>
              <a:t>Plan Action 4.2 Implementation Plan </a:t>
            </a:r>
          </a:p>
        </p:txBody>
      </p:sp>
      <p:sp>
        <p:nvSpPr>
          <p:cNvPr id="4" name="2 Marcador de número de diapositiva"/>
          <p:cNvSpPr>
            <a:spLocks noGrp="1"/>
          </p:cNvSpPr>
          <p:nvPr>
            <p:ph type="sldNum" sz="quarter" idx="4"/>
          </p:nvPr>
        </p:nvSpPr>
        <p:spPr>
          <a:xfrm>
            <a:off x="8693420" y="65865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E92F0-9425-46DD-8A1D-C66709825F81}" type="slidenum">
              <a:rPr lang="es-ES" smtClean="0"/>
              <a:t>3</a:t>
            </a:fld>
            <a:endParaRPr lang="es-ES" dirty="0"/>
          </a:p>
        </p:txBody>
      </p:sp>
    </p:spTree>
    <p:extLst>
      <p:ext uri="{BB962C8B-B14F-4D97-AF65-F5344CB8AC3E}">
        <p14:creationId xmlns:p14="http://schemas.microsoft.com/office/powerpoint/2010/main" val="1760804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27381" y="1337335"/>
            <a:ext cx="11233248" cy="4994615"/>
          </a:xfrm>
        </p:spPr>
        <p:txBody>
          <a:bodyPr>
            <a:normAutofit lnSpcReduction="10000"/>
          </a:bodyPr>
          <a:lstStyle/>
          <a:p>
            <a:pPr algn="just">
              <a:lnSpc>
                <a:spcPct val="100000"/>
              </a:lnSpc>
            </a:pPr>
            <a:r>
              <a:rPr lang="en-GB" b="1" dirty="0" smtClean="0">
                <a:solidFill>
                  <a:srgbClr val="C00000"/>
                </a:solidFill>
                <a:latin typeface="Arial" pitchFamily="34" charset="0"/>
                <a:cs typeface="Arial" pitchFamily="34" charset="0"/>
              </a:rPr>
              <a:t>Specific objectives</a:t>
            </a:r>
            <a:endParaRPr lang="en-GB" b="1" dirty="0">
              <a:solidFill>
                <a:srgbClr val="C00000"/>
              </a:solidFill>
              <a:latin typeface="Arial" pitchFamily="34" charset="0"/>
              <a:cs typeface="Arial" pitchFamily="34" charset="0"/>
            </a:endParaRPr>
          </a:p>
          <a:p>
            <a:pPr marL="285750" indent="-285750" algn="just">
              <a:lnSpc>
                <a:spcPct val="100000"/>
              </a:lnSpc>
              <a:buFont typeface="Arial" panose="020B0604020202020204" pitchFamily="34" charset="0"/>
              <a:buChar char="•"/>
            </a:pPr>
            <a:r>
              <a:rPr lang="en-GB" sz="2000" dirty="0" smtClean="0">
                <a:solidFill>
                  <a:schemeClr val="tx1"/>
                </a:solidFill>
                <a:latin typeface="Arial" pitchFamily="34" charset="0"/>
                <a:cs typeface="Arial" pitchFamily="34" charset="0"/>
              </a:rPr>
              <a:t>Addresses </a:t>
            </a:r>
            <a:r>
              <a:rPr lang="en-GB" sz="2000" dirty="0">
                <a:solidFill>
                  <a:schemeClr val="tx1"/>
                </a:solidFill>
                <a:latin typeface="Arial" pitchFamily="34" charset="0"/>
                <a:cs typeface="Arial" pitchFamily="34" charset="0"/>
              </a:rPr>
              <a:t>the mid and long-term business and technology trends contributing to the overall </a:t>
            </a:r>
            <a:r>
              <a:rPr lang="en-GB" sz="2000" b="1" dirty="0">
                <a:solidFill>
                  <a:schemeClr val="tx1"/>
                </a:solidFill>
                <a:latin typeface="Arial" pitchFamily="34" charset="0"/>
                <a:cs typeface="Arial" pitchFamily="34" charset="0"/>
              </a:rPr>
              <a:t>energy system optimization</a:t>
            </a:r>
            <a:r>
              <a:rPr lang="en-GB" sz="2000" dirty="0">
                <a:solidFill>
                  <a:schemeClr val="tx1"/>
                </a:solidFill>
                <a:latin typeface="Arial" pitchFamily="34" charset="0"/>
                <a:cs typeface="Arial" pitchFamily="34" charset="0"/>
              </a:rPr>
              <a:t> at affordable investment and operation costs, with particular reference to </a:t>
            </a:r>
            <a:r>
              <a:rPr lang="en-GB" sz="2000" b="1" dirty="0">
                <a:solidFill>
                  <a:schemeClr val="tx1"/>
                </a:solidFill>
                <a:latin typeface="Arial" pitchFamily="34" charset="0"/>
                <a:cs typeface="Arial" pitchFamily="34" charset="0"/>
              </a:rPr>
              <a:t>system development scenarios, network planning, operation, observability and control, asset management, flexibility as seen from the system aspects and </a:t>
            </a:r>
            <a:r>
              <a:rPr lang="en-GB" sz="2000" b="1" dirty="0" smtClean="0">
                <a:solidFill>
                  <a:schemeClr val="tx1"/>
                </a:solidFill>
                <a:latin typeface="Arial" pitchFamily="34" charset="0"/>
                <a:cs typeface="Arial" pitchFamily="34" charset="0"/>
              </a:rPr>
              <a:t>resilience</a:t>
            </a:r>
          </a:p>
          <a:p>
            <a:pPr marL="285750" indent="-285750" algn="just">
              <a:lnSpc>
                <a:spcPct val="100000"/>
              </a:lnSpc>
              <a:spcBef>
                <a:spcPts val="2400"/>
              </a:spcBef>
              <a:buFont typeface="Arial" panose="020B0604020202020204" pitchFamily="34" charset="0"/>
              <a:buChar char="•"/>
            </a:pPr>
            <a:r>
              <a:rPr lang="en-GB" sz="2000" b="1" dirty="0" smtClean="0">
                <a:solidFill>
                  <a:schemeClr val="tx1"/>
                </a:solidFill>
                <a:latin typeface="Arial" pitchFamily="34" charset="0"/>
                <a:cs typeface="Arial" pitchFamily="34" charset="0"/>
              </a:rPr>
              <a:t>Focus </a:t>
            </a:r>
            <a:r>
              <a:rPr lang="en-GB" sz="2000" b="1" dirty="0">
                <a:solidFill>
                  <a:schemeClr val="tx1"/>
                </a:solidFill>
                <a:latin typeface="Arial" pitchFamily="34" charset="0"/>
                <a:cs typeface="Arial" pitchFamily="34" charset="0"/>
              </a:rPr>
              <a:t>on system aspects, </a:t>
            </a:r>
            <a:r>
              <a:rPr lang="en-GB" sz="2000" dirty="0">
                <a:solidFill>
                  <a:schemeClr val="tx1"/>
                </a:solidFill>
                <a:latin typeface="Arial" pitchFamily="34" charset="0"/>
                <a:cs typeface="Arial" pitchFamily="34" charset="0"/>
              </a:rPr>
              <a:t>addressing the main functionalities, quality and efficiency of the electricity system </a:t>
            </a:r>
            <a:r>
              <a:rPr lang="en-GB" sz="2000" dirty="0" smtClean="0">
                <a:solidFill>
                  <a:schemeClr val="tx1"/>
                </a:solidFill>
                <a:latin typeface="Arial" pitchFamily="34" charset="0"/>
                <a:cs typeface="Arial" pitchFamily="34" charset="0"/>
              </a:rPr>
              <a:t>as </a:t>
            </a:r>
            <a:r>
              <a:rPr lang="en-GB" sz="2000" dirty="0">
                <a:solidFill>
                  <a:schemeClr val="tx1"/>
                </a:solidFill>
                <a:latin typeface="Arial" pitchFamily="34" charset="0"/>
                <a:cs typeface="Arial" pitchFamily="34" charset="0"/>
              </a:rPr>
              <a:t>such and considering the benefits of its integration with the other energy </a:t>
            </a:r>
            <a:r>
              <a:rPr lang="en-GB" sz="2000" dirty="0" smtClean="0">
                <a:solidFill>
                  <a:schemeClr val="tx1"/>
                </a:solidFill>
                <a:latin typeface="Arial" pitchFamily="34" charset="0"/>
                <a:cs typeface="Arial" pitchFamily="34" charset="0"/>
              </a:rPr>
              <a:t>vectors</a:t>
            </a:r>
          </a:p>
          <a:p>
            <a:pPr marL="285750" indent="-285750" algn="just">
              <a:lnSpc>
                <a:spcPct val="100000"/>
              </a:lnSpc>
              <a:spcBef>
                <a:spcPts val="2400"/>
              </a:spcBef>
              <a:buFont typeface="Arial" panose="020B0604020202020204" pitchFamily="34" charset="0"/>
              <a:buChar char="•"/>
            </a:pPr>
            <a:r>
              <a:rPr lang="en-US" sz="2000" dirty="0" smtClean="0">
                <a:solidFill>
                  <a:schemeClr val="tx1"/>
                </a:solidFill>
                <a:latin typeface="Arial" pitchFamily="34" charset="0"/>
                <a:cs typeface="Arial" pitchFamily="34" charset="0"/>
              </a:rPr>
              <a:t>WG1 </a:t>
            </a:r>
            <a:r>
              <a:rPr lang="en-US" sz="2000" dirty="0">
                <a:solidFill>
                  <a:schemeClr val="tx1"/>
                </a:solidFill>
                <a:latin typeface="Arial" pitchFamily="34" charset="0"/>
                <a:cs typeface="Arial" pitchFamily="34" charset="0"/>
              </a:rPr>
              <a:t>follows on </a:t>
            </a:r>
            <a:r>
              <a:rPr lang="en-US" sz="2000" b="1" dirty="0" smtClean="0">
                <a:solidFill>
                  <a:schemeClr val="tx1"/>
                </a:solidFill>
                <a:latin typeface="Arial" pitchFamily="34" charset="0"/>
                <a:cs typeface="Arial" pitchFamily="34" charset="0"/>
              </a:rPr>
              <a:t>Set </a:t>
            </a:r>
            <a:r>
              <a:rPr lang="en-US" sz="2000" b="1" dirty="0">
                <a:solidFill>
                  <a:schemeClr val="tx1"/>
                </a:solidFill>
                <a:latin typeface="Arial" pitchFamily="34" charset="0"/>
                <a:cs typeface="Arial" pitchFamily="34" charset="0"/>
              </a:rPr>
              <a:t>Plan Action 4</a:t>
            </a:r>
            <a:r>
              <a:rPr lang="en-US" sz="2000" dirty="0">
                <a:solidFill>
                  <a:schemeClr val="tx1"/>
                </a:solidFill>
                <a:latin typeface="Arial" pitchFamily="34" charset="0"/>
                <a:cs typeface="Arial" pitchFamily="34" charset="0"/>
              </a:rPr>
              <a:t>: Grid smartening in the sense of </a:t>
            </a:r>
            <a:r>
              <a:rPr lang="en-US" sz="2000" b="1" dirty="0">
                <a:solidFill>
                  <a:schemeClr val="tx1"/>
                </a:solidFill>
                <a:latin typeface="Arial" pitchFamily="34" charset="0"/>
                <a:cs typeface="Arial" pitchFamily="34" charset="0"/>
              </a:rPr>
              <a:t>grid observability and controllability, which bring to the system improved forecasting and operation, tools for managing the variability and uncertainty of operational conditions </a:t>
            </a:r>
            <a:r>
              <a:rPr lang="en-US" sz="2000" dirty="0">
                <a:solidFill>
                  <a:schemeClr val="tx1"/>
                </a:solidFill>
                <a:latin typeface="Arial" pitchFamily="34" charset="0"/>
                <a:cs typeface="Arial" pitchFamily="34" charset="0"/>
              </a:rPr>
              <a:t>at several timescales and increased grid hosting capacity. </a:t>
            </a:r>
            <a:r>
              <a:rPr lang="en-US" sz="2000" b="1" dirty="0">
                <a:solidFill>
                  <a:schemeClr val="tx1"/>
                </a:solidFill>
                <a:latin typeface="Arial" pitchFamily="34" charset="0"/>
                <a:cs typeface="Arial" pitchFamily="34" charset="0"/>
              </a:rPr>
              <a:t>The economic efficiency of the system </a:t>
            </a:r>
            <a:r>
              <a:rPr lang="en-US" sz="2000" dirty="0">
                <a:solidFill>
                  <a:schemeClr val="tx1"/>
                </a:solidFill>
                <a:latin typeface="Arial" pitchFamily="34" charset="0"/>
                <a:cs typeface="Arial" pitchFamily="34" charset="0"/>
              </a:rPr>
              <a:t>through the use of ICT (Information and Communication Technology) equipment’s as well as through the implementation of appropriate market </a:t>
            </a:r>
            <a:r>
              <a:rPr lang="en-US" sz="2000" dirty="0" smtClean="0">
                <a:solidFill>
                  <a:schemeClr val="tx1"/>
                </a:solidFill>
                <a:latin typeface="Arial" pitchFamily="34" charset="0"/>
                <a:cs typeface="Arial" pitchFamily="34" charset="0"/>
              </a:rPr>
              <a:t>design</a:t>
            </a:r>
            <a:endParaRPr lang="en-US" sz="2000" dirty="0">
              <a:solidFill>
                <a:schemeClr val="tx1"/>
              </a:solidFill>
              <a:latin typeface="Arial" pitchFamily="34" charset="0"/>
              <a:cs typeface="Arial" pitchFamily="34" charset="0"/>
            </a:endParaRPr>
          </a:p>
        </p:txBody>
      </p:sp>
      <p:sp>
        <p:nvSpPr>
          <p:cNvPr id="5" name="1 Título"/>
          <p:cNvSpPr txBox="1">
            <a:spLocks/>
          </p:cNvSpPr>
          <p:nvPr/>
        </p:nvSpPr>
        <p:spPr>
          <a:xfrm>
            <a:off x="3063239" y="277437"/>
            <a:ext cx="6756264" cy="6915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latin typeface="Arial" pitchFamily="34" charset="0"/>
                <a:cs typeface="Arial" pitchFamily="34" charset="0"/>
              </a:rPr>
              <a:t>WG1 MISSION</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4050470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2018727572"/>
              </p:ext>
            </p:extLst>
          </p:nvPr>
        </p:nvGraphicFramePr>
        <p:xfrm>
          <a:off x="1450848" y="2243328"/>
          <a:ext cx="9314688" cy="424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Subtítulo"/>
          <p:cNvSpPr>
            <a:spLocks noGrp="1"/>
          </p:cNvSpPr>
          <p:nvPr>
            <p:ph type="subTitle" idx="1"/>
          </p:nvPr>
        </p:nvSpPr>
        <p:spPr>
          <a:xfrm>
            <a:off x="527381" y="1337335"/>
            <a:ext cx="11233248" cy="4994615"/>
          </a:xfrm>
        </p:spPr>
        <p:txBody>
          <a:bodyPr>
            <a:normAutofit/>
          </a:bodyPr>
          <a:lstStyle/>
          <a:p>
            <a:pPr algn="just">
              <a:lnSpc>
                <a:spcPct val="100000"/>
              </a:lnSpc>
            </a:pPr>
            <a:r>
              <a:rPr lang="en-US" b="1" dirty="0" smtClean="0">
                <a:solidFill>
                  <a:srgbClr val="C00000"/>
                </a:solidFill>
                <a:latin typeface="Arial" pitchFamily="34" charset="0"/>
                <a:cs typeface="Arial" pitchFamily="34" charset="0"/>
              </a:rPr>
              <a:t>Subjects to be considered</a:t>
            </a:r>
            <a:endParaRPr lang="en-GB" b="1" dirty="0">
              <a:solidFill>
                <a:srgbClr val="C00000"/>
              </a:solidFill>
              <a:latin typeface="Arial" pitchFamily="34" charset="0"/>
              <a:cs typeface="Arial" pitchFamily="34" charset="0"/>
            </a:endParaRPr>
          </a:p>
        </p:txBody>
      </p:sp>
      <p:sp>
        <p:nvSpPr>
          <p:cNvPr id="6" name="1 Título"/>
          <p:cNvSpPr txBox="1">
            <a:spLocks/>
          </p:cNvSpPr>
          <p:nvPr/>
        </p:nvSpPr>
        <p:spPr>
          <a:xfrm>
            <a:off x="3063239" y="277437"/>
            <a:ext cx="6756264" cy="6915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latin typeface="Arial" pitchFamily="34" charset="0"/>
                <a:cs typeface="Arial" pitchFamily="34" charset="0"/>
              </a:rPr>
              <a:t>WG1 MISSION</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138534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636611" y="1405388"/>
            <a:ext cx="11116595" cy="4492625"/>
          </a:xfrm>
        </p:spPr>
        <p:txBody>
          <a:bodyPr/>
          <a:lstStyle/>
          <a:p>
            <a:r>
              <a:rPr lang="en-GB" sz="2800" b="1" dirty="0" smtClean="0">
                <a:solidFill>
                  <a:srgbClr val="C00000"/>
                </a:solidFill>
                <a:latin typeface="Arial" pitchFamily="34" charset="0"/>
                <a:cs typeface="Arial" pitchFamily="34" charset="0"/>
              </a:rPr>
              <a:t>Five fields of activity in 2017</a:t>
            </a:r>
            <a:endParaRPr lang="en-GB" b="1" dirty="0">
              <a:solidFill>
                <a:srgbClr val="C00000"/>
              </a:solidFill>
              <a:latin typeface="Arial" pitchFamily="34" charset="0"/>
              <a:cs typeface="Arial" pitchFamily="34" charset="0"/>
            </a:endParaRPr>
          </a:p>
          <a:p>
            <a:endParaRPr lang="it-IT" dirty="0" smtClean="0">
              <a:solidFill>
                <a:srgbClr val="000000"/>
              </a:solidFill>
            </a:endParaRPr>
          </a:p>
          <a:p>
            <a:pPr marL="514350" indent="-514350">
              <a:buFont typeface="+mj-lt"/>
              <a:buAutoNum type="arabicPeriod"/>
            </a:pPr>
            <a:r>
              <a:rPr lang="it-IT" sz="2400" dirty="0">
                <a:solidFill>
                  <a:srgbClr val="000000"/>
                </a:solidFill>
              </a:rPr>
              <a:t>Comments on EU WP 2018-2020</a:t>
            </a:r>
          </a:p>
          <a:p>
            <a:pPr marL="514350" indent="-514350">
              <a:buFont typeface="+mj-lt"/>
              <a:buAutoNum type="arabicPeriod"/>
            </a:pPr>
            <a:r>
              <a:rPr lang="it-IT" sz="2400" dirty="0">
                <a:solidFill>
                  <a:srgbClr val="000000"/>
                </a:solidFill>
              </a:rPr>
              <a:t>Comments on Intensys4EU Implementation Plan</a:t>
            </a:r>
          </a:p>
          <a:p>
            <a:pPr marL="514350" indent="-514350">
              <a:buFont typeface="+mj-lt"/>
              <a:buAutoNum type="arabicPeriod"/>
            </a:pPr>
            <a:r>
              <a:rPr lang="it-IT" sz="2400" dirty="0" smtClean="0">
                <a:solidFill>
                  <a:srgbClr val="000000"/>
                </a:solidFill>
              </a:rPr>
              <a:t>TF 1: Colaboration on </a:t>
            </a:r>
            <a:r>
              <a:rPr lang="en-US" sz="2400" dirty="0" smtClean="0">
                <a:solidFill>
                  <a:srgbClr val="000000"/>
                </a:solidFill>
              </a:rPr>
              <a:t>ETIP </a:t>
            </a:r>
            <a:r>
              <a:rPr lang="en-US" sz="2400" dirty="0">
                <a:solidFill>
                  <a:srgbClr val="000000"/>
                </a:solidFill>
              </a:rPr>
              <a:t>SNET </a:t>
            </a:r>
            <a:r>
              <a:rPr lang="en-US" sz="2400" dirty="0" smtClean="0">
                <a:solidFill>
                  <a:srgbClr val="000000"/>
                </a:solidFill>
              </a:rPr>
              <a:t>Vision </a:t>
            </a:r>
            <a:r>
              <a:rPr lang="en-US" sz="2400" dirty="0">
                <a:solidFill>
                  <a:srgbClr val="000000"/>
                </a:solidFill>
              </a:rPr>
              <a:t>of </a:t>
            </a:r>
            <a:r>
              <a:rPr lang="en-US" sz="2400" dirty="0" smtClean="0">
                <a:solidFill>
                  <a:srgbClr val="000000"/>
                </a:solidFill>
              </a:rPr>
              <a:t>the Energy System</a:t>
            </a:r>
          </a:p>
          <a:p>
            <a:pPr marL="514350" indent="-514350">
              <a:buFont typeface="+mj-lt"/>
              <a:buAutoNum type="arabicPeriod"/>
            </a:pPr>
            <a:r>
              <a:rPr lang="en-US" sz="2400" dirty="0" smtClean="0">
                <a:solidFill>
                  <a:srgbClr val="000000"/>
                </a:solidFill>
              </a:rPr>
              <a:t>TF 2: Input on SET Plan TWG4: 4.1 Targets &amp; Action Plan </a:t>
            </a:r>
          </a:p>
          <a:p>
            <a:pPr marL="514350" indent="-514350">
              <a:buFont typeface="+mj-lt"/>
              <a:buAutoNum type="arabicPeriod"/>
            </a:pPr>
            <a:r>
              <a:rPr lang="en-US" sz="2400" dirty="0">
                <a:solidFill>
                  <a:srgbClr val="000000"/>
                </a:solidFill>
              </a:rPr>
              <a:t>TF </a:t>
            </a:r>
            <a:r>
              <a:rPr lang="en-US" sz="2400" dirty="0" smtClean="0">
                <a:solidFill>
                  <a:srgbClr val="000000"/>
                </a:solidFill>
              </a:rPr>
              <a:t>3: </a:t>
            </a:r>
            <a:r>
              <a:rPr lang="en-US" sz="2400" dirty="0">
                <a:solidFill>
                  <a:srgbClr val="000000"/>
                </a:solidFill>
              </a:rPr>
              <a:t>Input on SET Plan TWG4: </a:t>
            </a:r>
            <a:r>
              <a:rPr lang="en-US" sz="2400" dirty="0" smtClean="0">
                <a:solidFill>
                  <a:srgbClr val="000000"/>
                </a:solidFill>
              </a:rPr>
              <a:t>4.3 </a:t>
            </a:r>
            <a:r>
              <a:rPr lang="en-US" sz="2400" dirty="0">
                <a:solidFill>
                  <a:srgbClr val="000000"/>
                </a:solidFill>
              </a:rPr>
              <a:t>Targets &amp; Action Plan  </a:t>
            </a:r>
            <a:endParaRPr lang="en-US" sz="2400" dirty="0" smtClean="0">
              <a:solidFill>
                <a:srgbClr val="000000"/>
              </a:solidFill>
            </a:endParaRPr>
          </a:p>
          <a:p>
            <a:endParaRPr lang="en-US" sz="2400" dirty="0" smtClean="0">
              <a:solidFill>
                <a:srgbClr val="000000"/>
              </a:solidFill>
            </a:endParaRPr>
          </a:p>
          <a:p>
            <a:r>
              <a:rPr lang="en-US" sz="2400" dirty="0" smtClean="0">
                <a:solidFill>
                  <a:srgbClr val="000000"/>
                </a:solidFill>
              </a:rPr>
              <a:t>Additionally, WG1 is providing support </a:t>
            </a:r>
            <a:r>
              <a:rPr lang="en-US" sz="2400" dirty="0">
                <a:solidFill>
                  <a:srgbClr val="000000"/>
                </a:solidFill>
              </a:rPr>
              <a:t>to </a:t>
            </a:r>
            <a:r>
              <a:rPr lang="en-US" sz="2400" i="1" dirty="0">
                <a:solidFill>
                  <a:srgbClr val="000000"/>
                </a:solidFill>
              </a:rPr>
              <a:t>Intensys4EU</a:t>
            </a:r>
            <a:r>
              <a:rPr lang="en-US" sz="2400" dirty="0">
                <a:solidFill>
                  <a:srgbClr val="000000"/>
                </a:solidFill>
              </a:rPr>
              <a:t> </a:t>
            </a:r>
            <a:r>
              <a:rPr lang="en-US" sz="2400" dirty="0" smtClean="0">
                <a:solidFill>
                  <a:srgbClr val="000000"/>
                </a:solidFill>
              </a:rPr>
              <a:t>team on the Regional workshops for outstanding national/regional projects monitoring &amp; knowledge </a:t>
            </a:r>
            <a:r>
              <a:rPr lang="en-US" sz="2400" dirty="0" smtClean="0">
                <a:solidFill>
                  <a:srgbClr val="000000"/>
                </a:solidFill>
              </a:rPr>
              <a:t>sharing.</a:t>
            </a:r>
            <a:endParaRPr lang="it-IT" sz="2400" dirty="0" smtClean="0">
              <a:solidFill>
                <a:srgbClr val="000000"/>
              </a:solidFill>
            </a:endParaRPr>
          </a:p>
        </p:txBody>
      </p:sp>
      <p:sp>
        <p:nvSpPr>
          <p:cNvPr id="4" name="Titel 2"/>
          <p:cNvSpPr txBox="1">
            <a:spLocks/>
          </p:cNvSpPr>
          <p:nvPr/>
        </p:nvSpPr>
        <p:spPr>
          <a:xfrm>
            <a:off x="3351901" y="209394"/>
            <a:ext cx="6293904" cy="866547"/>
          </a:xfrm>
          <a:prstGeom prst="rect">
            <a:avLst/>
          </a:prstGeom>
        </p:spPr>
        <p:txBody>
          <a:bodyPr/>
          <a:lstStyle>
            <a:lvl1pPr algn="l" defTabSz="914400" rtl="0" eaLnBrk="1" latinLnBrk="0" hangingPunct="1">
              <a:lnSpc>
                <a:spcPct val="90000"/>
              </a:lnSpc>
              <a:spcBef>
                <a:spcPct val="0"/>
              </a:spcBef>
              <a:buNone/>
              <a:defRPr lang="es-ES" sz="3200" b="1" kern="1200" dirty="0">
                <a:solidFill>
                  <a:srgbClr val="3F3F3D"/>
                </a:solidFill>
                <a:latin typeface="+mj-lt"/>
                <a:ea typeface="Helvetica" charset="0"/>
                <a:cs typeface="Helvetica" charset="0"/>
              </a:defRPr>
            </a:lvl1pPr>
          </a:lstStyle>
          <a:p>
            <a:r>
              <a:rPr lang="en-US" sz="2800" b="0" dirty="0">
                <a:solidFill>
                  <a:schemeClr val="tx1"/>
                </a:solidFill>
                <a:ea typeface="+mj-ea"/>
                <a:cs typeface="+mj-cs"/>
              </a:rPr>
              <a:t>WG1 </a:t>
            </a:r>
            <a:r>
              <a:rPr lang="en-US" sz="2800" b="0" dirty="0" smtClean="0">
                <a:solidFill>
                  <a:schemeClr val="tx1"/>
                </a:solidFill>
                <a:ea typeface="+mj-ea"/>
                <a:cs typeface="+mj-cs"/>
              </a:rPr>
              <a:t>ACTIVITY </a:t>
            </a:r>
            <a:endParaRPr lang="en-US" sz="2800" b="0" dirty="0">
              <a:solidFill>
                <a:schemeClr val="tx1"/>
              </a:solidFill>
              <a:ea typeface="+mj-ea"/>
              <a:cs typeface="+mj-cs"/>
            </a:endParaRPr>
          </a:p>
        </p:txBody>
      </p:sp>
    </p:spTree>
    <p:extLst>
      <p:ext uri="{BB962C8B-B14F-4D97-AF65-F5344CB8AC3E}">
        <p14:creationId xmlns:p14="http://schemas.microsoft.com/office/powerpoint/2010/main" val="2459269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37841" y="1265215"/>
            <a:ext cx="11137784" cy="540000"/>
          </a:xfrm>
        </p:spPr>
        <p:txBody>
          <a:bodyPr/>
          <a:lstStyle/>
          <a:p>
            <a:r>
              <a:rPr lang="de-DE" altLang="de-DE" sz="2400" dirty="0"/>
              <a:t/>
            </a:r>
            <a:br>
              <a:rPr lang="de-DE" altLang="de-DE" sz="2400" dirty="0"/>
            </a:br>
            <a:endParaRPr lang="en-GB" sz="2400" dirty="0"/>
          </a:p>
        </p:txBody>
      </p:sp>
      <p:sp>
        <p:nvSpPr>
          <p:cNvPr id="7" name="Rectangle 1"/>
          <p:cNvSpPr>
            <a:spLocks noGrp="1" noChangeArrowheads="1"/>
          </p:cNvSpPr>
          <p:nvPr>
            <p:ph type="body" sz="quarter" idx="10"/>
          </p:nvPr>
        </p:nvSpPr>
        <p:spPr bwMode="auto">
          <a:xfrm>
            <a:off x="140433" y="1368118"/>
            <a:ext cx="10223382"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eaLnBrk="0" fontAlgn="base" hangingPunct="0">
              <a:lnSpc>
                <a:spcPct val="100000"/>
              </a:lnSpc>
              <a:spcBef>
                <a:spcPct val="0"/>
              </a:spcBef>
              <a:spcAft>
                <a:spcPct val="0"/>
              </a:spcAft>
            </a:pPr>
            <a:r>
              <a:rPr lang="en-GB" sz="2800" b="1" dirty="0">
                <a:solidFill>
                  <a:srgbClr val="C00000"/>
                </a:solidFill>
                <a:latin typeface="Arial" pitchFamily="34" charset="0"/>
                <a:cs typeface="Arial" pitchFamily="34" charset="0"/>
              </a:rPr>
              <a:t>TF </a:t>
            </a:r>
            <a:r>
              <a:rPr lang="en-GB" sz="2800" b="1" dirty="0" smtClean="0">
                <a:solidFill>
                  <a:srgbClr val="C00000"/>
                </a:solidFill>
                <a:latin typeface="Arial" pitchFamily="34" charset="0"/>
                <a:cs typeface="Arial" pitchFamily="34" charset="0"/>
              </a:rPr>
              <a:t>1    </a:t>
            </a:r>
            <a:r>
              <a:rPr lang="en-GB" sz="2800" b="1" dirty="0" smtClean="0">
                <a:solidFill>
                  <a:srgbClr val="C00000"/>
                </a:solidFill>
                <a:latin typeface="Arial" pitchFamily="34" charset="0"/>
                <a:cs typeface="Arial" pitchFamily="34" charset="0"/>
              </a:rPr>
              <a:t>ETIP </a:t>
            </a:r>
            <a:r>
              <a:rPr lang="en-GB" sz="2800" b="1" dirty="0">
                <a:solidFill>
                  <a:srgbClr val="C00000"/>
                </a:solidFill>
                <a:latin typeface="Arial" pitchFamily="34" charset="0"/>
                <a:cs typeface="Arial" pitchFamily="34" charset="0"/>
              </a:rPr>
              <a:t>SNET Vision</a:t>
            </a:r>
          </a:p>
          <a:p>
            <a:pPr marL="742950" lvl="1" indent="-285750" eaLnBrk="0" fontAlgn="base" hangingPunct="0">
              <a:lnSpc>
                <a:spcPct val="100000"/>
              </a:lnSpc>
              <a:spcBef>
                <a:spcPts val="1200"/>
              </a:spcBef>
              <a:spcAft>
                <a:spcPct val="0"/>
              </a:spcAft>
              <a:buFont typeface="Wingdings" panose="05000000000000000000" pitchFamily="2" charset="2"/>
              <a:buChar char="§"/>
            </a:pPr>
            <a:r>
              <a:rPr kumimoji="0" lang="en-GB" altLang="de-DE" sz="1800" b="0" i="0" u="none" strike="noStrike" cap="none" normalizeH="0" baseline="0" dirty="0" smtClean="0">
                <a:ln>
                  <a:noFill/>
                </a:ln>
                <a:solidFill>
                  <a:schemeClr val="tx1"/>
                </a:solidFill>
                <a:effectLst/>
                <a:latin typeface="+mj-lt"/>
              </a:rPr>
              <a:t>Is </a:t>
            </a:r>
            <a:r>
              <a:rPr kumimoji="0" lang="en-GB" altLang="de-DE" sz="1800" b="0" i="0" u="none" strike="noStrike" cap="none" normalizeH="0" baseline="0" dirty="0">
                <a:ln>
                  <a:noFill/>
                </a:ln>
                <a:solidFill>
                  <a:schemeClr val="tx1"/>
                </a:solidFill>
                <a:effectLst/>
                <a:latin typeface="+mj-lt"/>
              </a:rPr>
              <a:t>a </a:t>
            </a:r>
            <a:r>
              <a:rPr kumimoji="0" lang="en-GB" altLang="de-DE" sz="1800" b="0" i="0" u="none" strike="noStrike" cap="none" normalizeH="0" baseline="0" dirty="0">
                <a:ln>
                  <a:noFill/>
                </a:ln>
                <a:solidFill>
                  <a:schemeClr val="tx1"/>
                </a:solidFill>
                <a:effectLst/>
                <a:latin typeface="+mj-lt"/>
                <a:ea typeface="Arial Unicode MS"/>
              </a:rPr>
              <a:t>high level document</a:t>
            </a:r>
            <a:endParaRPr lang="en-GB" altLang="de-DE" sz="1800" dirty="0">
              <a:latin typeface="+mj-lt"/>
              <a:ea typeface="Arial Unicode MS"/>
            </a:endParaRPr>
          </a:p>
          <a:p>
            <a:pPr marL="1085850" lvl="2" indent="-171450" eaLnBrk="0" fontAlgn="base" hangingPunct="0">
              <a:lnSpc>
                <a:spcPct val="100000"/>
              </a:lnSpc>
              <a:spcBef>
                <a:spcPct val="0"/>
              </a:spcBef>
              <a:spcAft>
                <a:spcPct val="0"/>
              </a:spcAft>
              <a:buFontTx/>
              <a:buChar char="-"/>
            </a:pPr>
            <a:r>
              <a:rPr kumimoji="0" lang="en-GB" altLang="de-DE" sz="1800" b="0" i="0" u="none" strike="noStrike" cap="none" normalizeH="0" baseline="0" dirty="0">
                <a:ln>
                  <a:noFill/>
                </a:ln>
                <a:solidFill>
                  <a:schemeClr val="tx1"/>
                </a:solidFill>
                <a:effectLst/>
                <a:latin typeface="+mj-lt"/>
                <a:ea typeface="Arial Unicode MS"/>
              </a:rPr>
              <a:t>in line with </a:t>
            </a:r>
            <a:r>
              <a:rPr kumimoji="0" lang="en-GB" altLang="de-DE" sz="1800" b="0" i="0" u="none" strike="noStrike" cap="none" normalizeH="0" baseline="0" dirty="0">
                <a:ln>
                  <a:noFill/>
                </a:ln>
                <a:effectLst/>
                <a:latin typeface="+mj-lt"/>
                <a:ea typeface="Arial Unicode MS"/>
              </a:rPr>
              <a:t>the</a:t>
            </a:r>
            <a:r>
              <a:rPr lang="en-US" sz="1800" b="1" dirty="0">
                <a:latin typeface="+mj-lt"/>
                <a:ea typeface="Arial Unicode MS"/>
                <a:hlinkClick r:id="rId3"/>
              </a:rPr>
              <a:t> Vision and Strategy for European Electricity Networks of the Future</a:t>
            </a:r>
            <a:r>
              <a:rPr kumimoji="0" lang="en-GB" altLang="de-DE" sz="1800" b="0" i="0" u="none" strike="noStrike" cap="none" normalizeH="0" baseline="0" dirty="0">
                <a:ln>
                  <a:noFill/>
                </a:ln>
                <a:effectLst/>
                <a:latin typeface="+mj-lt"/>
                <a:ea typeface="Arial Unicode MS"/>
              </a:rPr>
              <a:t> </a:t>
            </a:r>
            <a:r>
              <a:rPr kumimoji="0" lang="en-GB" altLang="de-DE" sz="1800" b="0" i="0" u="none" strike="noStrike" cap="none" normalizeH="0" baseline="0" dirty="0" smtClean="0">
                <a:ln>
                  <a:noFill/>
                </a:ln>
                <a:effectLst/>
                <a:latin typeface="+mj-lt"/>
                <a:ea typeface="Arial Unicode MS"/>
              </a:rPr>
              <a:t/>
            </a:r>
            <a:br>
              <a:rPr kumimoji="0" lang="en-GB" altLang="de-DE" sz="1800" b="0" i="0" u="none" strike="noStrike" cap="none" normalizeH="0" baseline="0" dirty="0" smtClean="0">
                <a:ln>
                  <a:noFill/>
                </a:ln>
                <a:effectLst/>
                <a:latin typeface="+mj-lt"/>
                <a:ea typeface="Arial Unicode MS"/>
              </a:rPr>
            </a:br>
            <a:r>
              <a:rPr kumimoji="0" lang="en-GB" altLang="de-DE" sz="1800" b="0" i="0" u="none" strike="noStrike" cap="none" normalizeH="0" baseline="0" dirty="0" smtClean="0">
                <a:ln>
                  <a:noFill/>
                </a:ln>
                <a:effectLst/>
                <a:latin typeface="+mj-lt"/>
                <a:ea typeface="Arial Unicode MS"/>
              </a:rPr>
              <a:t>(</a:t>
            </a:r>
            <a:r>
              <a:rPr kumimoji="0" lang="en-GB" altLang="de-DE" sz="1800" b="0" i="0" u="none" strike="noStrike" cap="none" normalizeH="0" baseline="0" dirty="0">
                <a:ln>
                  <a:noFill/>
                </a:ln>
                <a:effectLst/>
                <a:latin typeface="+mj-lt"/>
                <a:ea typeface="Arial Unicode MS"/>
              </a:rPr>
              <a:t>ETP Smart Grids in 2006) and</a:t>
            </a:r>
          </a:p>
          <a:p>
            <a:pPr marL="1085850" lvl="2" indent="-171450" eaLnBrk="0" fontAlgn="base" hangingPunct="0">
              <a:lnSpc>
                <a:spcPct val="100000"/>
              </a:lnSpc>
              <a:spcBef>
                <a:spcPct val="0"/>
              </a:spcBef>
              <a:spcAft>
                <a:spcPct val="0"/>
              </a:spcAft>
              <a:buFontTx/>
              <a:buChar char="-"/>
            </a:pPr>
            <a:r>
              <a:rPr kumimoji="0" lang="en-GB" altLang="de-DE" sz="1800" b="0" i="0" u="none" strike="noStrike" cap="none" normalizeH="0" baseline="0" dirty="0">
                <a:ln>
                  <a:noFill/>
                </a:ln>
                <a:effectLst/>
                <a:latin typeface="+mj-lt"/>
                <a:ea typeface="Arial Unicode MS"/>
              </a:rPr>
              <a:t>with the</a:t>
            </a:r>
            <a:r>
              <a:rPr kumimoji="0" lang="en-GB" altLang="de-DE" sz="1800" b="0" i="0" u="none" strike="noStrike" cap="none" normalizeH="0" baseline="0" dirty="0">
                <a:ln>
                  <a:noFill/>
                </a:ln>
                <a:effectLst/>
                <a:latin typeface="+mj-lt"/>
                <a:ea typeface="Arial Unicode MS"/>
                <a:hlinkClick r:id="rId4"/>
              </a:rPr>
              <a:t> </a:t>
            </a:r>
            <a:r>
              <a:rPr lang="en-GB" altLang="de-DE" sz="1800" b="1" dirty="0">
                <a:latin typeface="+mj-lt"/>
                <a:ea typeface="Arial Unicode MS"/>
                <a:hlinkClick r:id="rId4"/>
              </a:rPr>
              <a:t>Vision document developed at European level for the Aviation sector</a:t>
            </a:r>
            <a:r>
              <a:rPr lang="en-GB" altLang="de-DE" sz="1800" b="1" dirty="0">
                <a:latin typeface="+mj-lt"/>
                <a:ea typeface="Arial Unicode MS"/>
              </a:rPr>
              <a:t>. </a:t>
            </a:r>
          </a:p>
          <a:p>
            <a:pPr marL="742950" lvl="1" indent="-285750" eaLnBrk="0" fontAlgn="base" hangingPunct="0">
              <a:lnSpc>
                <a:spcPct val="100000"/>
              </a:lnSpc>
              <a:spcBef>
                <a:spcPts val="1200"/>
              </a:spcBef>
              <a:spcAft>
                <a:spcPct val="0"/>
              </a:spcAft>
              <a:buFont typeface="Wingdings" panose="05000000000000000000" pitchFamily="2" charset="2"/>
              <a:buChar char="§"/>
            </a:pPr>
            <a:r>
              <a:rPr lang="en-GB" altLang="de-DE" sz="1800" dirty="0" smtClean="0">
                <a:latin typeface="+mj-lt"/>
                <a:ea typeface="Arial Unicode MS"/>
              </a:rPr>
              <a:t>C</a:t>
            </a:r>
            <a:r>
              <a:rPr kumimoji="0" lang="en-GB" altLang="de-DE" sz="1800" b="0" i="0" u="none" strike="noStrike" cap="none" normalizeH="0" baseline="0" dirty="0" smtClean="0">
                <a:ln>
                  <a:noFill/>
                </a:ln>
                <a:solidFill>
                  <a:schemeClr val="tx1"/>
                </a:solidFill>
                <a:effectLst/>
                <a:latin typeface="+mj-lt"/>
                <a:ea typeface="Arial Unicode MS"/>
              </a:rPr>
              <a:t>onsiders </a:t>
            </a:r>
            <a:r>
              <a:rPr kumimoji="0" lang="en-GB" altLang="de-DE" sz="1800" b="0" i="0" u="none" strike="noStrike" cap="none" normalizeH="0" baseline="0" dirty="0">
                <a:ln>
                  <a:noFill/>
                </a:ln>
                <a:solidFill>
                  <a:schemeClr val="tx1"/>
                </a:solidFill>
                <a:effectLst/>
                <a:latin typeface="+mj-lt"/>
                <a:ea typeface="Arial Unicode MS"/>
              </a:rPr>
              <a:t>aspects such as </a:t>
            </a:r>
            <a:r>
              <a:rPr kumimoji="0" lang="en-GB" altLang="de-DE" sz="1800" b="0" i="0" u="none" strike="noStrike" cap="none" normalizeH="0" baseline="0" dirty="0" smtClean="0">
                <a:ln>
                  <a:noFill/>
                </a:ln>
                <a:solidFill>
                  <a:schemeClr val="tx1"/>
                </a:solidFill>
                <a:effectLst/>
                <a:latin typeface="+mj-lt"/>
                <a:ea typeface="Arial Unicode MS"/>
              </a:rPr>
              <a:t>the </a:t>
            </a:r>
            <a:r>
              <a:rPr kumimoji="0" lang="en-GB" altLang="de-DE" sz="1800" b="0" i="0" u="none" strike="noStrike" cap="none" normalizeH="0" baseline="0" dirty="0">
                <a:ln>
                  <a:noFill/>
                </a:ln>
                <a:solidFill>
                  <a:schemeClr val="tx1"/>
                </a:solidFill>
                <a:effectLst/>
                <a:latin typeface="+mj-lt"/>
                <a:ea typeface="Arial Unicode MS"/>
              </a:rPr>
              <a:t>central role of Europe as sector leader, </a:t>
            </a:r>
            <a:r>
              <a:rPr kumimoji="0" lang="en-GB" altLang="de-DE" sz="1800" b="0" i="0" u="none" strike="noStrike" cap="none" normalizeH="0" baseline="0" dirty="0" smtClean="0">
                <a:ln>
                  <a:noFill/>
                </a:ln>
                <a:solidFill>
                  <a:schemeClr val="tx1"/>
                </a:solidFill>
                <a:effectLst/>
                <a:latin typeface="+mj-lt"/>
                <a:ea typeface="Arial Unicode MS"/>
              </a:rPr>
              <a:t>the </a:t>
            </a:r>
            <a:r>
              <a:rPr kumimoji="0" lang="en-GB" altLang="de-DE" sz="1800" b="0" i="0" u="none" strike="noStrike" cap="none" normalizeH="0" baseline="0" dirty="0">
                <a:ln>
                  <a:noFill/>
                </a:ln>
                <a:solidFill>
                  <a:schemeClr val="tx1"/>
                </a:solidFill>
                <a:effectLst/>
                <a:latin typeface="+mj-lt"/>
                <a:ea typeface="Arial Unicode MS"/>
              </a:rPr>
              <a:t>environmental concerns, </a:t>
            </a:r>
            <a:r>
              <a:rPr kumimoji="0" lang="en-GB" altLang="de-DE" sz="1800" b="0" i="0" u="none" strike="noStrike" cap="none" normalizeH="0" baseline="0" dirty="0" smtClean="0">
                <a:ln>
                  <a:noFill/>
                </a:ln>
                <a:solidFill>
                  <a:schemeClr val="tx1"/>
                </a:solidFill>
                <a:effectLst/>
                <a:latin typeface="+mj-lt"/>
                <a:ea typeface="Arial Unicode MS"/>
              </a:rPr>
              <a:t>the </a:t>
            </a:r>
            <a:r>
              <a:rPr kumimoji="0" lang="en-GB" altLang="de-DE" sz="1800" b="1" i="0" strike="noStrike" cap="none" normalizeH="0" baseline="0" dirty="0">
                <a:ln>
                  <a:noFill/>
                </a:ln>
                <a:solidFill>
                  <a:schemeClr val="tx1"/>
                </a:solidFill>
                <a:effectLst/>
                <a:latin typeface="+mj-lt"/>
                <a:ea typeface="Arial Unicode MS"/>
              </a:rPr>
              <a:t>energy</a:t>
            </a:r>
            <a:r>
              <a:rPr kumimoji="0" lang="en-GB" altLang="de-DE" sz="1800" b="0" i="0" u="none" strike="noStrike" cap="none" normalizeH="0" baseline="0" dirty="0">
                <a:ln>
                  <a:noFill/>
                </a:ln>
                <a:solidFill>
                  <a:schemeClr val="tx1"/>
                </a:solidFill>
                <a:effectLst/>
                <a:latin typeface="+mj-lt"/>
                <a:ea typeface="Arial Unicode MS"/>
              </a:rPr>
              <a:t> system scenarios, </a:t>
            </a:r>
            <a:r>
              <a:rPr kumimoji="0" lang="en-GB" altLang="de-DE" sz="1800" b="0" i="0" u="none" strike="noStrike" cap="none" normalizeH="0" baseline="0" dirty="0" smtClean="0">
                <a:ln>
                  <a:noFill/>
                </a:ln>
                <a:solidFill>
                  <a:schemeClr val="tx1"/>
                </a:solidFill>
                <a:effectLst/>
                <a:latin typeface="+mj-lt"/>
                <a:ea typeface="Arial Unicode MS"/>
              </a:rPr>
              <a:t>the </a:t>
            </a:r>
            <a:r>
              <a:rPr kumimoji="0" lang="en-GB" altLang="de-DE" sz="1800" b="0" i="0" u="none" strike="noStrike" cap="none" normalizeH="0" baseline="0" dirty="0">
                <a:ln>
                  <a:noFill/>
                </a:ln>
                <a:solidFill>
                  <a:schemeClr val="tx1"/>
                </a:solidFill>
                <a:effectLst/>
                <a:latin typeface="+mj-lt"/>
                <a:ea typeface="Arial Unicode MS"/>
              </a:rPr>
              <a:t>inclusion of the consumer, </a:t>
            </a:r>
            <a:r>
              <a:rPr kumimoji="0" lang="en-GB" altLang="de-DE" sz="1800" b="0" i="0" u="none" strike="noStrike" cap="none" normalizeH="0" baseline="0" dirty="0" smtClean="0">
                <a:ln>
                  <a:noFill/>
                </a:ln>
                <a:solidFill>
                  <a:schemeClr val="tx1"/>
                </a:solidFill>
                <a:effectLst/>
                <a:latin typeface="+mj-lt"/>
                <a:ea typeface="Arial Unicode MS"/>
              </a:rPr>
              <a:t>the </a:t>
            </a:r>
            <a:r>
              <a:rPr kumimoji="0" lang="en-GB" altLang="de-DE" sz="1800" b="0" i="0" u="none" strike="noStrike" cap="none" normalizeH="0" baseline="0" dirty="0">
                <a:ln>
                  <a:noFill/>
                </a:ln>
                <a:solidFill>
                  <a:schemeClr val="tx1"/>
                </a:solidFill>
                <a:effectLst/>
                <a:latin typeface="+mj-lt"/>
                <a:ea typeface="Arial Unicode MS"/>
              </a:rPr>
              <a:t>necessary innovation requirements etc. </a:t>
            </a:r>
          </a:p>
          <a:p>
            <a:pPr marL="742950" lvl="1" indent="-285750" eaLnBrk="0" fontAlgn="base" hangingPunct="0">
              <a:lnSpc>
                <a:spcPct val="100000"/>
              </a:lnSpc>
              <a:spcBef>
                <a:spcPts val="1200"/>
              </a:spcBef>
              <a:spcAft>
                <a:spcPct val="0"/>
              </a:spcAft>
              <a:buFont typeface="Wingdings" panose="05000000000000000000" pitchFamily="2" charset="2"/>
              <a:buChar char="§"/>
            </a:pPr>
            <a:r>
              <a:rPr kumimoji="0" lang="en-GB" altLang="de-DE" sz="1800" b="0" i="0" u="none" strike="noStrike" cap="none" normalizeH="0" baseline="0" dirty="0" smtClean="0">
                <a:ln>
                  <a:noFill/>
                </a:ln>
                <a:solidFill>
                  <a:schemeClr val="tx1"/>
                </a:solidFill>
                <a:effectLst/>
                <a:latin typeface="+mj-lt"/>
                <a:ea typeface="Arial Unicode MS"/>
              </a:rPr>
              <a:t>Considers </a:t>
            </a:r>
            <a:r>
              <a:rPr kumimoji="0" lang="en-GB" altLang="de-DE" sz="1800" b="0" i="0" u="none" strike="noStrike" cap="none" normalizeH="0" baseline="0" dirty="0">
                <a:ln>
                  <a:noFill/>
                </a:ln>
                <a:solidFill>
                  <a:schemeClr val="tx1"/>
                </a:solidFill>
                <a:effectLst/>
                <a:latin typeface="+mj-lt"/>
                <a:ea typeface="Arial Unicode MS"/>
              </a:rPr>
              <a:t>targets 2030 and progressively 2050 </a:t>
            </a:r>
          </a:p>
          <a:p>
            <a:pPr marL="742950" lvl="1" indent="-285750" eaLnBrk="0" fontAlgn="base" hangingPunct="0">
              <a:lnSpc>
                <a:spcPct val="100000"/>
              </a:lnSpc>
              <a:spcBef>
                <a:spcPts val="1200"/>
              </a:spcBef>
              <a:spcAft>
                <a:spcPct val="0"/>
              </a:spcAft>
              <a:buFont typeface="Wingdings" panose="05000000000000000000" pitchFamily="2" charset="2"/>
              <a:buChar char="§"/>
            </a:pPr>
            <a:r>
              <a:rPr kumimoji="0" lang="en-GB" altLang="de-DE" sz="1800" b="0" i="0" u="none" strike="noStrike" cap="none" normalizeH="0" baseline="0" dirty="0" smtClean="0">
                <a:ln>
                  <a:noFill/>
                </a:ln>
                <a:solidFill>
                  <a:schemeClr val="tx1"/>
                </a:solidFill>
                <a:effectLst/>
                <a:latin typeface="+mj-lt"/>
                <a:ea typeface="Arial Unicode MS"/>
              </a:rPr>
              <a:t>Leverages </a:t>
            </a:r>
            <a:r>
              <a:rPr kumimoji="0" lang="en-GB" altLang="de-DE" sz="1800" b="0" i="0" u="none" strike="noStrike" cap="none" normalizeH="0" baseline="0" dirty="0">
                <a:ln>
                  <a:noFill/>
                </a:ln>
                <a:solidFill>
                  <a:schemeClr val="tx1"/>
                </a:solidFill>
                <a:effectLst/>
                <a:latin typeface="+mj-lt"/>
                <a:ea typeface="Arial Unicode MS"/>
              </a:rPr>
              <a:t>the </a:t>
            </a:r>
          </a:p>
          <a:p>
            <a:pPr marL="1085850" lvl="2" indent="-171450" eaLnBrk="0" fontAlgn="base" hangingPunct="0">
              <a:lnSpc>
                <a:spcPct val="100000"/>
              </a:lnSpc>
              <a:spcBef>
                <a:spcPct val="0"/>
              </a:spcBef>
              <a:spcAft>
                <a:spcPct val="0"/>
              </a:spcAft>
              <a:buFontTx/>
              <a:buChar char="-"/>
            </a:pPr>
            <a:r>
              <a:rPr kumimoji="0" lang="en-GB" altLang="de-DE" sz="1800" b="0" i="0" u="none" strike="noStrike" cap="none" normalizeH="0" baseline="0" dirty="0">
                <a:ln>
                  <a:noFill/>
                </a:ln>
                <a:solidFill>
                  <a:schemeClr val="tx1"/>
                </a:solidFill>
                <a:effectLst/>
                <a:latin typeface="+mj-lt"/>
                <a:ea typeface="Arial Unicode MS"/>
              </a:rPr>
              <a:t>European Energy Scenarios (2030 and 2050), </a:t>
            </a:r>
          </a:p>
          <a:p>
            <a:pPr marL="1085850" lvl="2" indent="-171450" eaLnBrk="0" fontAlgn="base" hangingPunct="0">
              <a:lnSpc>
                <a:spcPct val="100000"/>
              </a:lnSpc>
              <a:spcBef>
                <a:spcPct val="0"/>
              </a:spcBef>
              <a:spcAft>
                <a:spcPct val="0"/>
              </a:spcAft>
              <a:buFontTx/>
              <a:buChar char="-"/>
            </a:pPr>
            <a:r>
              <a:rPr lang="en-GB" altLang="de-DE" sz="1800" dirty="0">
                <a:latin typeface="+mj-lt"/>
                <a:ea typeface="Arial Unicode MS"/>
              </a:rPr>
              <a:t>EHighWay2050-</a:t>
            </a:r>
            <a:r>
              <a:rPr kumimoji="0" lang="en-GB" altLang="de-DE" sz="1800" b="0" i="0" u="none" strike="noStrike" cap="none" normalizeH="0" baseline="0" dirty="0">
                <a:ln>
                  <a:noFill/>
                </a:ln>
                <a:solidFill>
                  <a:schemeClr val="tx1"/>
                </a:solidFill>
                <a:effectLst/>
                <a:latin typeface="+mj-lt"/>
                <a:ea typeface="Arial Unicode MS"/>
              </a:rPr>
              <a:t>Scenario analyses, </a:t>
            </a:r>
          </a:p>
          <a:p>
            <a:pPr marL="1085850" lvl="2" indent="-171450" eaLnBrk="0" fontAlgn="base" hangingPunct="0">
              <a:lnSpc>
                <a:spcPct val="100000"/>
              </a:lnSpc>
              <a:spcBef>
                <a:spcPct val="0"/>
              </a:spcBef>
              <a:spcAft>
                <a:spcPct val="0"/>
              </a:spcAft>
              <a:buFontTx/>
              <a:buChar char="-"/>
            </a:pPr>
            <a:r>
              <a:rPr kumimoji="0" lang="en-GB" altLang="de-DE" sz="1800" b="0" i="0" u="none" strike="noStrike" cap="none" normalizeH="0" baseline="0" dirty="0">
                <a:ln>
                  <a:noFill/>
                </a:ln>
                <a:solidFill>
                  <a:schemeClr val="tx1"/>
                </a:solidFill>
                <a:effectLst/>
                <a:latin typeface="+mj-lt"/>
                <a:ea typeface="Arial Unicode MS"/>
              </a:rPr>
              <a:t>TYNDP 2016/2018 (Draft) Scenarios </a:t>
            </a:r>
          </a:p>
          <a:p>
            <a:pPr marL="742950" lvl="1" indent="-285750" eaLnBrk="0" fontAlgn="base" hangingPunct="0">
              <a:lnSpc>
                <a:spcPct val="100000"/>
              </a:lnSpc>
              <a:spcBef>
                <a:spcPts val="1200"/>
              </a:spcBef>
              <a:spcAft>
                <a:spcPct val="0"/>
              </a:spcAft>
              <a:buFont typeface="Wingdings" panose="05000000000000000000" pitchFamily="2" charset="2"/>
              <a:buChar char="§"/>
            </a:pPr>
            <a:r>
              <a:rPr lang="en-GB" altLang="de-DE" sz="1800" dirty="0" smtClean="0">
                <a:latin typeface="+mj-lt"/>
                <a:ea typeface="Arial Unicode MS"/>
              </a:rPr>
              <a:t>Vision </a:t>
            </a:r>
            <a:r>
              <a:rPr lang="en-GB" altLang="de-DE" sz="1800" dirty="0">
                <a:latin typeface="+mj-lt"/>
                <a:ea typeface="Arial Unicode MS"/>
              </a:rPr>
              <a:t>(document publication) target date is in 12 - 18 </a:t>
            </a:r>
            <a:r>
              <a:rPr lang="en-GB" altLang="de-DE" sz="1800" dirty="0" smtClean="0">
                <a:latin typeface="+mj-lt"/>
                <a:ea typeface="Arial Unicode MS"/>
              </a:rPr>
              <a:t>months</a:t>
            </a:r>
          </a:p>
          <a:p>
            <a:pPr marL="742950" lvl="1" indent="-285750" eaLnBrk="0" fontAlgn="base" hangingPunct="0">
              <a:lnSpc>
                <a:spcPct val="100000"/>
              </a:lnSpc>
              <a:spcBef>
                <a:spcPts val="1200"/>
              </a:spcBef>
              <a:spcAft>
                <a:spcPct val="0"/>
              </a:spcAft>
              <a:buFont typeface="Wingdings" panose="05000000000000000000" pitchFamily="2" charset="2"/>
              <a:buChar char="§"/>
            </a:pPr>
            <a:r>
              <a:rPr lang="en-US" altLang="de-DE" sz="1800" dirty="0" smtClean="0">
                <a:latin typeface="+mj-lt"/>
                <a:ea typeface="Arial Unicode MS"/>
              </a:rPr>
              <a:t>INTENSYS4EU </a:t>
            </a:r>
            <a:r>
              <a:rPr lang="en-US" altLang="de-DE" sz="1800" dirty="0">
                <a:latin typeface="+mj-lt"/>
                <a:ea typeface="Arial Unicode MS"/>
              </a:rPr>
              <a:t>coordinates the work of gathering and distilling the final vision document</a:t>
            </a:r>
            <a:r>
              <a:rPr lang="en-US" altLang="de-DE" sz="1800" dirty="0" smtClean="0">
                <a:latin typeface="+mj-lt"/>
                <a:ea typeface="Arial Unicode MS"/>
              </a:rPr>
              <a:t>.</a:t>
            </a:r>
            <a:endParaRPr lang="en-GB" altLang="de-DE" sz="1800" dirty="0" smtClean="0">
              <a:latin typeface="+mj-lt"/>
              <a:ea typeface="Arial Unicode MS"/>
            </a:endParaRPr>
          </a:p>
        </p:txBody>
      </p:sp>
      <p:sp>
        <p:nvSpPr>
          <p:cNvPr id="9" name="2 Título"/>
          <p:cNvSpPr txBox="1">
            <a:spLocks/>
          </p:cNvSpPr>
          <p:nvPr/>
        </p:nvSpPr>
        <p:spPr>
          <a:xfrm>
            <a:off x="3258016" y="371602"/>
            <a:ext cx="6053252" cy="540000"/>
          </a:xfrm>
          <a:prstGeom prst="rect">
            <a:avLst/>
          </a:prstGeom>
        </p:spPr>
        <p:txBody>
          <a:bodyPr/>
          <a:lstStyle>
            <a:lvl1pPr algn="l" defTabSz="914400" rtl="0" eaLnBrk="1" latinLnBrk="0" hangingPunct="1">
              <a:lnSpc>
                <a:spcPct val="90000"/>
              </a:lnSpc>
              <a:spcBef>
                <a:spcPct val="0"/>
              </a:spcBef>
              <a:buNone/>
              <a:defRPr lang="es-ES" sz="3200" b="1" kern="1200" dirty="0">
                <a:solidFill>
                  <a:srgbClr val="3F3F3D"/>
                </a:solidFill>
                <a:latin typeface="+mj-lt"/>
                <a:ea typeface="Helvetica" charset="0"/>
                <a:cs typeface="Helvetica" charset="0"/>
              </a:defRPr>
            </a:lvl1pPr>
          </a:lstStyle>
          <a:p>
            <a:r>
              <a:rPr lang="en-US" sz="2800" b="0" dirty="0">
                <a:solidFill>
                  <a:schemeClr val="tx1"/>
                </a:solidFill>
              </a:rPr>
              <a:t>WG1 </a:t>
            </a:r>
            <a:r>
              <a:rPr lang="en-US" sz="2800" b="0" dirty="0" smtClean="0">
                <a:solidFill>
                  <a:schemeClr val="tx1"/>
                </a:solidFill>
              </a:rPr>
              <a:t>ACTIVITY: Vision </a:t>
            </a:r>
            <a:endParaRPr lang="en-US" sz="2800" b="0" dirty="0">
              <a:solidFill>
                <a:schemeClr val="tx1"/>
              </a:solidFill>
            </a:endParaRPr>
          </a:p>
        </p:txBody>
      </p:sp>
    </p:spTree>
    <p:extLst>
      <p:ext uri="{BB962C8B-B14F-4D97-AF65-F5344CB8AC3E}">
        <p14:creationId xmlns:p14="http://schemas.microsoft.com/office/powerpoint/2010/main" val="1784692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646176" y="1384466"/>
            <a:ext cx="10911840" cy="5053656"/>
          </a:xfrm>
        </p:spPr>
        <p:txBody>
          <a:bodyPr/>
          <a:lstStyle/>
          <a:p>
            <a:pPr marL="0" indent="0">
              <a:buNone/>
            </a:pPr>
            <a:r>
              <a:rPr lang="en-GB" sz="2800" b="1" dirty="0">
                <a:solidFill>
                  <a:srgbClr val="C00000"/>
                </a:solidFill>
                <a:latin typeface="Arial" pitchFamily="34" charset="0"/>
                <a:cs typeface="Arial" pitchFamily="34" charset="0"/>
              </a:rPr>
              <a:t>TFs 2 &amp; </a:t>
            </a:r>
            <a:r>
              <a:rPr lang="en-GB" sz="2800" b="1" dirty="0" smtClean="0">
                <a:solidFill>
                  <a:srgbClr val="C00000"/>
                </a:solidFill>
                <a:latin typeface="Arial" pitchFamily="34" charset="0"/>
                <a:cs typeface="Arial" pitchFamily="34" charset="0"/>
              </a:rPr>
              <a:t>3    </a:t>
            </a:r>
            <a:r>
              <a:rPr lang="en-GB" sz="2800" b="1" dirty="0">
                <a:solidFill>
                  <a:srgbClr val="C00000"/>
                </a:solidFill>
                <a:latin typeface="Arial" pitchFamily="34" charset="0"/>
                <a:cs typeface="Arial" pitchFamily="34" charset="0"/>
              </a:rPr>
              <a:t>Updating targets Action 4.1 &amp; 4.2. </a:t>
            </a:r>
          </a:p>
          <a:p>
            <a:pPr lvl="1">
              <a:buNone/>
            </a:pPr>
            <a:endParaRPr lang="en-GB" sz="1800" b="1" dirty="0" smtClean="0">
              <a:latin typeface="+mn-lt"/>
            </a:endParaRPr>
          </a:p>
          <a:p>
            <a:pPr marL="365125" lvl="1" indent="-365125">
              <a:buFont typeface="Arial" panose="020B0604020202020204" pitchFamily="34" charset="0"/>
              <a:buChar char="•"/>
            </a:pPr>
            <a:r>
              <a:rPr lang="en-US" sz="1800" dirty="0" smtClean="0">
                <a:latin typeface="+mn-lt"/>
              </a:rPr>
              <a:t>SET </a:t>
            </a:r>
            <a:r>
              <a:rPr lang="en-US" sz="1800" dirty="0">
                <a:latin typeface="+mn-lt"/>
              </a:rPr>
              <a:t>Plan – Declaration on Strategic Targets in the context of an Initiative on Energy Systems (Brussels, 19th October </a:t>
            </a:r>
            <a:r>
              <a:rPr lang="en-US" sz="1800" dirty="0" smtClean="0">
                <a:latin typeface="+mn-lt"/>
              </a:rPr>
              <a:t>2016)</a:t>
            </a:r>
          </a:p>
          <a:p>
            <a:pPr marL="365125" lvl="1" indent="-365125"/>
            <a:endParaRPr lang="en-US" sz="1800" dirty="0">
              <a:latin typeface="+mn-lt"/>
            </a:endParaRPr>
          </a:p>
          <a:p>
            <a:pPr marL="365125" lvl="1" indent="-365125">
              <a:buFont typeface="Wingdings" panose="05000000000000000000" pitchFamily="2" charset="2"/>
              <a:buChar char="§"/>
            </a:pPr>
            <a:r>
              <a:rPr lang="en-US" sz="1800" dirty="0">
                <a:latin typeface="+mn-lt"/>
              </a:rPr>
              <a:t>Strategic </a:t>
            </a:r>
            <a:r>
              <a:rPr lang="en-US" sz="1800" dirty="0" smtClean="0">
                <a:latin typeface="+mn-lt"/>
              </a:rPr>
              <a:t>Targets for Action 4.1</a:t>
            </a:r>
            <a:r>
              <a:rPr lang="en-US" sz="1800" dirty="0">
                <a:latin typeface="+mn-lt"/>
              </a:rPr>
              <a:t>) An </a:t>
            </a:r>
            <a:r>
              <a:rPr lang="en-US" sz="1800" dirty="0" err="1">
                <a:latin typeface="+mn-lt"/>
              </a:rPr>
              <a:t>optimised</a:t>
            </a:r>
            <a:r>
              <a:rPr lang="en-US" sz="1800" dirty="0">
                <a:latin typeface="+mn-lt"/>
              </a:rPr>
              <a:t> European power </a:t>
            </a:r>
            <a:r>
              <a:rPr lang="en-US" sz="1800" dirty="0" smtClean="0">
                <a:latin typeface="+mn-lt"/>
              </a:rPr>
              <a:t>grid (by 2030)</a:t>
            </a:r>
          </a:p>
          <a:p>
            <a:pPr marL="365125" lvl="2"/>
            <a:r>
              <a:rPr lang="en-GB" sz="1800" b="1" dirty="0" smtClean="0">
                <a:latin typeface="+mn-lt"/>
              </a:rPr>
              <a:t>Grid </a:t>
            </a:r>
            <a:r>
              <a:rPr lang="en-GB" sz="1800" b="1" dirty="0">
                <a:latin typeface="+mn-lt"/>
              </a:rPr>
              <a:t>observability and </a:t>
            </a:r>
            <a:r>
              <a:rPr lang="en-GB" sz="1800" b="1" dirty="0" smtClean="0">
                <a:latin typeface="+mn-lt"/>
              </a:rPr>
              <a:t>controllability, Demand response, flexible Generation, </a:t>
            </a:r>
            <a:r>
              <a:rPr lang="en-US" sz="1800" b="1" dirty="0" smtClean="0">
                <a:latin typeface="+mn-lt"/>
              </a:rPr>
              <a:t>Energy storage</a:t>
            </a:r>
          </a:p>
          <a:p>
            <a:pPr marL="365125" lvl="2" indent="-365125"/>
            <a:endParaRPr lang="en-US" sz="1800" dirty="0" smtClean="0">
              <a:latin typeface="+mn-lt"/>
            </a:endParaRPr>
          </a:p>
          <a:p>
            <a:pPr marL="365125" lvl="1" indent="-365125">
              <a:buFont typeface="Wingdings" panose="05000000000000000000" pitchFamily="2" charset="2"/>
              <a:buChar char="§"/>
            </a:pPr>
            <a:r>
              <a:rPr lang="en-US" sz="1800" dirty="0" smtClean="0">
                <a:latin typeface="+mn-lt"/>
              </a:rPr>
              <a:t>Strategic </a:t>
            </a:r>
            <a:r>
              <a:rPr lang="en-US" sz="1800" dirty="0">
                <a:latin typeface="+mn-lt"/>
              </a:rPr>
              <a:t>Targets for Action 4.2) Integrated local and regional energy systems</a:t>
            </a:r>
          </a:p>
          <a:p>
            <a:pPr marL="365125" lvl="2"/>
            <a:r>
              <a:rPr lang="en-US" sz="1800" b="1" dirty="0">
                <a:latin typeface="+mn-lt"/>
              </a:rPr>
              <a:t>Integrated local and regional energy </a:t>
            </a:r>
            <a:r>
              <a:rPr lang="en-US" sz="1800" b="1" dirty="0" smtClean="0">
                <a:latin typeface="+mn-lt"/>
              </a:rPr>
              <a:t>systems, Management </a:t>
            </a:r>
            <a:r>
              <a:rPr lang="en-US" sz="1800" b="1" dirty="0">
                <a:latin typeface="+mn-lt"/>
              </a:rPr>
              <a:t>of energy </a:t>
            </a:r>
            <a:r>
              <a:rPr lang="en-US" sz="1800" b="1" dirty="0" smtClean="0">
                <a:latin typeface="+mn-lt"/>
              </a:rPr>
              <a:t>networks, </a:t>
            </a:r>
            <a:r>
              <a:rPr lang="en-US" sz="1800" b="1" dirty="0" err="1" smtClean="0">
                <a:latin typeface="+mn-lt"/>
              </a:rPr>
              <a:t>Minimising</a:t>
            </a:r>
            <a:r>
              <a:rPr lang="en-US" sz="1800" b="1" dirty="0" smtClean="0">
                <a:latin typeface="+mn-lt"/>
              </a:rPr>
              <a:t> </a:t>
            </a:r>
            <a:r>
              <a:rPr lang="en-US" sz="1800" b="1" dirty="0">
                <a:latin typeface="+mn-lt"/>
              </a:rPr>
              <a:t>the consumption of non-renewable </a:t>
            </a:r>
            <a:r>
              <a:rPr lang="en-US" sz="1800" b="1" dirty="0" smtClean="0">
                <a:latin typeface="+mn-lt"/>
              </a:rPr>
              <a:t>resources, Flexibility </a:t>
            </a:r>
            <a:r>
              <a:rPr lang="en-US" sz="1800" b="1" dirty="0">
                <a:latin typeface="+mn-lt"/>
              </a:rPr>
              <a:t>of the energy </a:t>
            </a:r>
            <a:r>
              <a:rPr lang="en-US" sz="1800" b="1" dirty="0" smtClean="0">
                <a:latin typeface="+mn-lt"/>
              </a:rPr>
              <a:t>system, Resiliency, ….</a:t>
            </a:r>
            <a:endParaRPr lang="en-US" sz="1800" dirty="0">
              <a:latin typeface="+mn-lt"/>
            </a:endParaRPr>
          </a:p>
          <a:p>
            <a:pPr marL="1257300" lvl="2" indent="-342900">
              <a:buFont typeface="Courier New" panose="02070309020205020404" pitchFamily="49" charset="0"/>
              <a:buChar char="o"/>
            </a:pPr>
            <a:endParaRPr lang="en-GB" sz="1800" dirty="0">
              <a:latin typeface="+mn-lt"/>
            </a:endParaRPr>
          </a:p>
        </p:txBody>
      </p:sp>
      <p:sp>
        <p:nvSpPr>
          <p:cNvPr id="4" name="2 Título"/>
          <p:cNvSpPr txBox="1">
            <a:spLocks/>
          </p:cNvSpPr>
          <p:nvPr/>
        </p:nvSpPr>
        <p:spPr>
          <a:xfrm>
            <a:off x="3258016" y="371602"/>
            <a:ext cx="6053252" cy="540000"/>
          </a:xfrm>
          <a:prstGeom prst="rect">
            <a:avLst/>
          </a:prstGeom>
        </p:spPr>
        <p:txBody>
          <a:bodyPr/>
          <a:lstStyle>
            <a:lvl1pPr algn="l" defTabSz="914400" rtl="0" eaLnBrk="1" latinLnBrk="0" hangingPunct="1">
              <a:lnSpc>
                <a:spcPct val="90000"/>
              </a:lnSpc>
              <a:spcBef>
                <a:spcPct val="0"/>
              </a:spcBef>
              <a:buNone/>
              <a:defRPr lang="es-ES" sz="3200" b="1" kern="1200" dirty="0">
                <a:solidFill>
                  <a:srgbClr val="3F3F3D"/>
                </a:solidFill>
                <a:latin typeface="+mj-lt"/>
                <a:ea typeface="Helvetica" charset="0"/>
                <a:cs typeface="Helvetica" charset="0"/>
              </a:defRPr>
            </a:lvl1pPr>
          </a:lstStyle>
          <a:p>
            <a:r>
              <a:rPr lang="en-US" sz="2800" b="0" dirty="0">
                <a:solidFill>
                  <a:schemeClr val="tx1"/>
                </a:solidFill>
              </a:rPr>
              <a:t>WG1 </a:t>
            </a:r>
            <a:r>
              <a:rPr lang="en-US" sz="2800" b="0" dirty="0" smtClean="0">
                <a:solidFill>
                  <a:schemeClr val="tx1"/>
                </a:solidFill>
              </a:rPr>
              <a:t>ACTIVITY: TWG 4 </a:t>
            </a:r>
            <a:endParaRPr lang="en-US" sz="2800" b="0" dirty="0">
              <a:solidFill>
                <a:schemeClr val="tx1"/>
              </a:solidFill>
            </a:endParaRPr>
          </a:p>
        </p:txBody>
      </p:sp>
    </p:spTree>
    <p:extLst>
      <p:ext uri="{BB962C8B-B14F-4D97-AF65-F5344CB8AC3E}">
        <p14:creationId xmlns:p14="http://schemas.microsoft.com/office/powerpoint/2010/main" val="2844241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646176" y="1384466"/>
            <a:ext cx="10911840" cy="5053656"/>
          </a:xfrm>
        </p:spPr>
        <p:txBody>
          <a:bodyPr/>
          <a:lstStyle/>
          <a:p>
            <a:pPr marL="0" indent="0">
              <a:buNone/>
            </a:pPr>
            <a:r>
              <a:rPr lang="en-GB" sz="2800" b="1" dirty="0" smtClean="0">
                <a:solidFill>
                  <a:srgbClr val="C00000"/>
                </a:solidFill>
                <a:latin typeface="Arial" pitchFamily="34" charset="0"/>
                <a:cs typeface="Arial" pitchFamily="34" charset="0"/>
              </a:rPr>
              <a:t>TF </a:t>
            </a:r>
            <a:r>
              <a:rPr lang="en-GB" sz="2800" b="1" dirty="0" smtClean="0">
                <a:solidFill>
                  <a:srgbClr val="C00000"/>
                </a:solidFill>
                <a:latin typeface="Arial" pitchFamily="34" charset="0"/>
                <a:cs typeface="Arial" pitchFamily="34" charset="0"/>
              </a:rPr>
              <a:t>2   </a:t>
            </a:r>
            <a:r>
              <a:rPr lang="en-GB" sz="2800" b="1" dirty="0" smtClean="0">
                <a:solidFill>
                  <a:srgbClr val="C00000"/>
                </a:solidFill>
                <a:latin typeface="Arial" pitchFamily="34" charset="0"/>
                <a:cs typeface="Arial" pitchFamily="34" charset="0"/>
              </a:rPr>
              <a:t>ETIP </a:t>
            </a:r>
            <a:r>
              <a:rPr lang="en-GB" sz="2800" b="1" dirty="0">
                <a:solidFill>
                  <a:srgbClr val="C00000"/>
                </a:solidFill>
                <a:latin typeface="Arial" pitchFamily="34" charset="0"/>
                <a:cs typeface="Arial" pitchFamily="34" charset="0"/>
              </a:rPr>
              <a:t>SNET Vision – </a:t>
            </a:r>
            <a:r>
              <a:rPr lang="en-GB" sz="2800" b="1" dirty="0" smtClean="0">
                <a:solidFill>
                  <a:srgbClr val="C00000"/>
                </a:solidFill>
                <a:latin typeface="Arial" pitchFamily="34" charset="0"/>
                <a:cs typeface="Arial" pitchFamily="34" charset="0"/>
              </a:rPr>
              <a:t>Inputs to TWG Action 4.1</a:t>
            </a:r>
          </a:p>
          <a:p>
            <a:pPr lvl="1"/>
            <a:r>
              <a:rPr lang="en-US" sz="2000" dirty="0" smtClean="0"/>
              <a:t>Time schedule:</a:t>
            </a:r>
            <a:endParaRPr lang="en-US" sz="2000" dirty="0"/>
          </a:p>
          <a:p>
            <a:pPr marL="800100" lvl="1" indent="-342900">
              <a:buFont typeface="Wingdings" panose="05000000000000000000" pitchFamily="2" charset="2"/>
              <a:buChar char="v"/>
            </a:pPr>
            <a:endParaRPr lang="en-US" sz="2000" dirty="0" smtClean="0"/>
          </a:p>
          <a:p>
            <a:pPr marL="800100" lvl="1" indent="-342900">
              <a:buFont typeface="Wingdings" panose="05000000000000000000" pitchFamily="2" charset="2"/>
              <a:buChar char="§"/>
            </a:pPr>
            <a:r>
              <a:rPr lang="en-US" sz="2000" dirty="0" smtClean="0"/>
              <a:t>for </a:t>
            </a:r>
            <a:r>
              <a:rPr lang="en-US" sz="2000" dirty="0"/>
              <a:t>reformulating the </a:t>
            </a:r>
            <a:r>
              <a:rPr lang="en-US" sz="2000" dirty="0" smtClean="0"/>
              <a:t>targets</a:t>
            </a:r>
          </a:p>
          <a:p>
            <a:pPr marL="800100" lvl="1" indent="-342900">
              <a:buFont typeface="Wingdings" panose="05000000000000000000" pitchFamily="2" charset="2"/>
              <a:buChar char="v"/>
            </a:pPr>
            <a:endParaRPr lang="en-US" sz="2000" dirty="0"/>
          </a:p>
          <a:p>
            <a:pPr marL="800100" lvl="1" indent="-342900">
              <a:buFont typeface="Wingdings" panose="05000000000000000000" pitchFamily="2" charset="2"/>
              <a:buChar char="v"/>
            </a:pPr>
            <a:endParaRPr lang="en-US" sz="2000" dirty="0" smtClean="0"/>
          </a:p>
          <a:p>
            <a:pPr marL="800100" lvl="1" indent="-342900">
              <a:buFont typeface="Wingdings" panose="05000000000000000000" pitchFamily="2" charset="2"/>
              <a:buChar char="v"/>
            </a:pPr>
            <a:endParaRPr lang="en-US" sz="2000" dirty="0"/>
          </a:p>
          <a:p>
            <a:pPr marL="800100" lvl="1" indent="-342900">
              <a:buFont typeface="Wingdings" panose="05000000000000000000" pitchFamily="2" charset="2"/>
              <a:buChar char="v"/>
            </a:pPr>
            <a:endParaRPr lang="en-US" sz="2000" dirty="0" smtClean="0"/>
          </a:p>
          <a:p>
            <a:pPr marL="800100" lvl="1" indent="-342900">
              <a:buFont typeface="Wingdings" panose="05000000000000000000" pitchFamily="2" charset="2"/>
              <a:buChar char="v"/>
            </a:pPr>
            <a:endParaRPr lang="en-US" sz="2000" dirty="0"/>
          </a:p>
          <a:p>
            <a:pPr marL="800100" lvl="1" indent="-342900">
              <a:buFont typeface="Wingdings" panose="05000000000000000000" pitchFamily="2" charset="2"/>
              <a:buChar char="v"/>
            </a:pPr>
            <a:endParaRPr lang="en-US" sz="2000" dirty="0" smtClean="0"/>
          </a:p>
          <a:p>
            <a:pPr marL="800100" lvl="1" indent="-342900">
              <a:buFont typeface="Wingdings" panose="05000000000000000000" pitchFamily="2" charset="2"/>
              <a:buChar char="v"/>
            </a:pPr>
            <a:endParaRPr lang="en-US" sz="2000" dirty="0" smtClean="0"/>
          </a:p>
          <a:p>
            <a:pPr marL="800100" lvl="1" indent="-342900">
              <a:buFont typeface="Arial" panose="020B0604020202020204" pitchFamily="34" charset="0"/>
              <a:buChar char="•"/>
            </a:pPr>
            <a:r>
              <a:rPr lang="en-US" sz="2000" dirty="0" smtClean="0"/>
              <a:t>for developing </a:t>
            </a:r>
            <a:r>
              <a:rPr lang="en-US" sz="2000" dirty="0"/>
              <a:t>a joint action </a:t>
            </a:r>
            <a:r>
              <a:rPr lang="en-US" sz="2000" dirty="0" smtClean="0"/>
              <a:t>plan</a:t>
            </a:r>
          </a:p>
          <a:p>
            <a:pPr lvl="1"/>
            <a:r>
              <a:rPr lang="en-US" sz="2000" dirty="0"/>
              <a:t>	End May – End October</a:t>
            </a:r>
          </a:p>
        </p:txBody>
      </p:sp>
      <p:sp>
        <p:nvSpPr>
          <p:cNvPr id="9" name="2 Título"/>
          <p:cNvSpPr txBox="1">
            <a:spLocks/>
          </p:cNvSpPr>
          <p:nvPr/>
        </p:nvSpPr>
        <p:spPr>
          <a:xfrm>
            <a:off x="3258016" y="371602"/>
            <a:ext cx="6053252" cy="540000"/>
          </a:xfrm>
          <a:prstGeom prst="rect">
            <a:avLst/>
          </a:prstGeom>
        </p:spPr>
        <p:txBody>
          <a:bodyPr/>
          <a:lstStyle>
            <a:lvl1pPr algn="l" defTabSz="914400" rtl="0" eaLnBrk="1" latinLnBrk="0" hangingPunct="1">
              <a:lnSpc>
                <a:spcPct val="90000"/>
              </a:lnSpc>
              <a:spcBef>
                <a:spcPct val="0"/>
              </a:spcBef>
              <a:buNone/>
              <a:defRPr lang="es-ES" sz="3200" b="1" kern="1200" dirty="0">
                <a:solidFill>
                  <a:srgbClr val="3F3F3D"/>
                </a:solidFill>
                <a:latin typeface="+mj-lt"/>
                <a:ea typeface="Helvetica" charset="0"/>
                <a:cs typeface="Helvetica" charset="0"/>
              </a:defRPr>
            </a:lvl1pPr>
          </a:lstStyle>
          <a:p>
            <a:r>
              <a:rPr lang="fr-BE" sz="2800" b="0" smtClean="0"/>
              <a:t>WORK SCHEDULE FOR 2017</a:t>
            </a:r>
            <a:endParaRPr lang="en-GB" sz="2800" b="0"/>
          </a:p>
        </p:txBody>
      </p:sp>
      <p:graphicFrame>
        <p:nvGraphicFramePr>
          <p:cNvPr id="3" name="Tabla 2"/>
          <p:cNvGraphicFramePr>
            <a:graphicFrameLocks noGrp="1"/>
          </p:cNvGraphicFramePr>
          <p:nvPr>
            <p:extLst>
              <p:ext uri="{D42A27DB-BD31-4B8C-83A1-F6EECF244321}">
                <p14:modId xmlns:p14="http://schemas.microsoft.com/office/powerpoint/2010/main" val="2587181347"/>
              </p:ext>
            </p:extLst>
          </p:nvPr>
        </p:nvGraphicFramePr>
        <p:xfrm>
          <a:off x="1527464" y="2901755"/>
          <a:ext cx="9923318" cy="1920240"/>
        </p:xfrm>
        <a:graphic>
          <a:graphicData uri="http://schemas.openxmlformats.org/drawingml/2006/table">
            <a:tbl>
              <a:tblPr bandRow="1">
                <a:tableStyleId>{5C22544A-7EE6-4342-B048-85BDC9FD1C3A}</a:tableStyleId>
              </a:tblPr>
              <a:tblGrid>
                <a:gridCol w="1363046"/>
                <a:gridCol w="8560272"/>
              </a:tblGrid>
              <a:tr h="370840">
                <a:tc>
                  <a:txBody>
                    <a:bodyPr/>
                    <a:lstStyle/>
                    <a:p>
                      <a:r>
                        <a:rPr lang="en-US" sz="1800" dirty="0" smtClean="0"/>
                        <a:t>April 28 </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Initial proposal from TWG A4 chairs for reformulation of Targets 4.1 to member states nominated members of TWG A4</a:t>
                      </a:r>
                    </a:p>
                  </a:txBody>
                  <a:tcPr/>
                </a:tc>
              </a:tr>
              <a:tr h="370840">
                <a:tc>
                  <a:txBody>
                    <a:bodyPr/>
                    <a:lstStyle/>
                    <a:p>
                      <a:r>
                        <a:rPr lang="es-ES" dirty="0" err="1" smtClean="0"/>
                        <a:t>April</a:t>
                      </a:r>
                      <a:r>
                        <a:rPr lang="es-ES" dirty="0" smtClean="0"/>
                        <a:t> 28 – </a:t>
                      </a:r>
                      <a:r>
                        <a:rPr lang="es-ES" dirty="0" err="1" smtClean="0"/>
                        <a:t>May</a:t>
                      </a:r>
                      <a:r>
                        <a:rPr lang="es-ES" dirty="0" smtClean="0"/>
                        <a:t> 30</a:t>
                      </a:r>
                      <a:endParaRPr lang="es-ES" dirty="0"/>
                    </a:p>
                  </a:txBody>
                  <a:tcPr/>
                </a:tc>
                <a:tc>
                  <a:txBody>
                    <a:bodyPr/>
                    <a:lstStyle/>
                    <a:p>
                      <a:r>
                        <a:rPr lang="en-US" dirty="0" smtClean="0"/>
                        <a:t>Collection of feedback / input from MS nominated TWG A4 participants as well as collection of initial feedback from ETIP SNET and it´s WGs</a:t>
                      </a:r>
                      <a:endParaRPr lang="es-ES" dirty="0"/>
                    </a:p>
                  </a:txBody>
                  <a:tcPr/>
                </a:tc>
              </a:tr>
              <a:tr h="370840">
                <a:tc>
                  <a:txBody>
                    <a:bodyPr/>
                    <a:lstStyle/>
                    <a:p>
                      <a:r>
                        <a:rPr lang="es-ES" dirty="0" err="1" smtClean="0"/>
                        <a:t>May</a:t>
                      </a:r>
                      <a:r>
                        <a:rPr lang="es-ES" dirty="0" smtClean="0"/>
                        <a:t> 30</a:t>
                      </a:r>
                      <a:endParaRPr lang="es-ES" dirty="0"/>
                    </a:p>
                  </a:txBody>
                  <a:tcPr/>
                </a:tc>
                <a:tc>
                  <a:txBody>
                    <a:bodyPr/>
                    <a:lstStyle/>
                    <a:p>
                      <a:r>
                        <a:rPr lang="en-US" dirty="0" smtClean="0"/>
                        <a:t>ETIP SNET governing board meeting - Discussion and consolidation of feedback on targets from ETIP SNET and its WGs</a:t>
                      </a:r>
                      <a:endParaRPr lang="es-ES" dirty="0"/>
                    </a:p>
                  </a:txBody>
                  <a:tcPr/>
                </a:tc>
              </a:tr>
            </a:tbl>
          </a:graphicData>
        </a:graphic>
      </p:graphicFrame>
    </p:spTree>
    <p:extLst>
      <p:ext uri="{BB962C8B-B14F-4D97-AF65-F5344CB8AC3E}">
        <p14:creationId xmlns:p14="http://schemas.microsoft.com/office/powerpoint/2010/main" val="947670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ETIP SNET">
      <a:dk1>
        <a:srgbClr val="181616"/>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TIP SNET">
      <a:majorFont>
        <a:latin typeface="Arial"/>
        <a:ea typeface=""/>
        <a:cs typeface=""/>
      </a:majorFont>
      <a:minorFont>
        <a:latin typeface="Arial"/>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85251E9BE04E44F987287D7446C6E13" ma:contentTypeVersion="0" ma:contentTypeDescription="Crear nuevo documento." ma:contentTypeScope="" ma:versionID="b9cc2c8639dd6f969789c3076d388698">
  <xsd:schema xmlns:xsd="http://www.w3.org/2001/XMLSchema" xmlns:xs="http://www.w3.org/2001/XMLSchema" xmlns:p="http://schemas.microsoft.com/office/2006/metadata/properties" targetNamespace="http://schemas.microsoft.com/office/2006/metadata/properties" ma:root="true" ma:fieldsID="b2697f474f8a28bea7b8c74d7b0b0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76340A-B82D-47BE-8A05-DB776BFF36E5}">
  <ds:schemaRefs>
    <ds:schemaRef ds:uri="http://schemas.microsoft.com/sharepoint/v3/contenttype/forms"/>
  </ds:schemaRefs>
</ds:datastoreItem>
</file>

<file path=customXml/itemProps2.xml><?xml version="1.0" encoding="utf-8"?>
<ds:datastoreItem xmlns:ds="http://schemas.openxmlformats.org/officeDocument/2006/customXml" ds:itemID="{C11931C1-FB4F-4FA7-AEB5-94D963D1B454}">
  <ds:schemaRef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573C7622-7FB2-4FE7-85CB-605AA20745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1799</TotalTime>
  <Words>1811</Words>
  <Application>Microsoft Office PowerPoint</Application>
  <PresentationFormat>Custom</PresentationFormat>
  <Paragraphs>218</Paragraphs>
  <Slides>18</Slides>
  <Notes>18</Notes>
  <HiddenSlides>8</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Tema de Office</vt:lpstr>
      <vt:lpstr>1_Tema de Office</vt:lpstr>
      <vt:lpstr>Personalizza struttura</vt:lpstr>
      <vt:lpstr>    WG1: RELIABLE, ECONOMIC AND EFFICIENT SMART GRID SYSTEM </vt:lpstr>
      <vt:lpstr>SUMMARY</vt:lpstr>
      <vt:lpstr>CONTENTS</vt:lpstr>
      <vt:lpstr>PowerPoint Presentation</vt:lpstr>
      <vt:lpstr>PowerPoint Presentation</vt:lpstr>
      <vt:lpstr>PowerPoint Presentation</vt:lpstr>
      <vt:lpstr> </vt:lpstr>
      <vt:lpstr>PowerPoint Presentation</vt:lpstr>
      <vt:lpstr>PowerPoint Presentation</vt:lpstr>
      <vt:lpstr>Thank you for your attention</vt:lpstr>
      <vt:lpstr>CONTENTS</vt:lpstr>
      <vt:lpstr>ETIP-SNET MISSION &amp; STRUCTURE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Gutiérrez</dc:creator>
  <cp:lastModifiedBy>T_FW</cp:lastModifiedBy>
  <cp:revision>149</cp:revision>
  <dcterms:created xsi:type="dcterms:W3CDTF">2017-01-10T16:39:39Z</dcterms:created>
  <dcterms:modified xsi:type="dcterms:W3CDTF">2017-09-17T20:40:51Z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0x010100085251E9BE04E44F987287D7446C6E13</vt:lpwstr>
  </property>
  <property fmtid="{D5CDD505-2E9C-101B-9397-08002B2CF9AE}" pid="3" name="_dlc_DocIdItemGuid">
    <vt:lpwstr>0d9995be-6662-410e-bbb3-04d57c8c4fe7</vt:lpwstr>
  </property>
</Properties>
</file>