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88" r:id="rId6"/>
    <p:sldMasterId id="2147483700" r:id="rId7"/>
    <p:sldMasterId id="2147483712" r:id="rId8"/>
    <p:sldMasterId id="2147483724" r:id="rId9"/>
    <p:sldMasterId id="2147483736" r:id="rId10"/>
    <p:sldMasterId id="2147483748" r:id="rId11"/>
  </p:sldMasterIdLst>
  <p:notesMasterIdLst>
    <p:notesMasterId r:id="rId29"/>
  </p:notesMasterIdLst>
  <p:sldIdLst>
    <p:sldId id="297" r:id="rId12"/>
    <p:sldId id="296" r:id="rId13"/>
    <p:sldId id="298" r:id="rId14"/>
    <p:sldId id="299" r:id="rId15"/>
    <p:sldId id="300" r:id="rId16"/>
    <p:sldId id="301" r:id="rId17"/>
    <p:sldId id="304" r:id="rId18"/>
    <p:sldId id="315" r:id="rId19"/>
    <p:sldId id="318" r:id="rId20"/>
    <p:sldId id="319" r:id="rId21"/>
    <p:sldId id="310" r:id="rId22"/>
    <p:sldId id="311" r:id="rId23"/>
    <p:sldId id="313" r:id="rId24"/>
    <p:sldId id="312" r:id="rId25"/>
    <p:sldId id="320" r:id="rId26"/>
    <p:sldId id="321" r:id="rId27"/>
    <p:sldId id="322" r:id="rId28"/>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50F2"/>
    <a:srgbClr val="85B4D7"/>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autoAdjust="0"/>
  </p:normalViewPr>
  <p:slideViewPr>
    <p:cSldViewPr snapToGrid="0">
      <p:cViewPr varScale="1">
        <p:scale>
          <a:sx n="75" d="100"/>
          <a:sy n="75" d="100"/>
        </p:scale>
        <p:origin x="138" y="72"/>
      </p:cViewPr>
      <p:guideLst>
        <p:guide orient="horz" pos="2160"/>
        <p:guide pos="3840"/>
      </p:guideLst>
    </p:cSldViewPr>
  </p:slideViewPr>
  <p:outlineViewPr>
    <p:cViewPr>
      <p:scale>
        <a:sx n="33" d="100"/>
        <a:sy n="33" d="100"/>
      </p:scale>
      <p:origin x="0" y="12114"/>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3.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10" Type="http://schemas.openxmlformats.org/officeDocument/2006/relationships/slideMaster" Target="slideMasters/slideMaster6.xml"/><Relationship Id="rId19" Type="http://schemas.openxmlformats.org/officeDocument/2006/relationships/slide" Target="slides/slide8.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ialaura\AppData\Local\Temp\ETIP-%20SNET-%20WG2%20statistic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ifs.hidrive.strato.com\root\public\EASE\Policy\Technology%20&amp;%20Innovation\SET%20Plan\ETIP%20SNET\Working%20Groups\2017.06.30_WG2%20contact%20li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r" defTabSz="914400" rtl="0" eaLnBrk="1" fontAlgn="auto" latinLnBrk="0" hangingPunct="1">
              <a:lnSpc>
                <a:spcPct val="100000"/>
              </a:lnSpc>
              <a:spcBef>
                <a:spcPts val="0"/>
              </a:spcBef>
              <a:spcAft>
                <a:spcPts val="0"/>
              </a:spcAft>
              <a:buClrTx/>
              <a:buSzTx/>
              <a:buFontTx/>
              <a:buNone/>
              <a:tabLst/>
              <a:defRPr lang="it-IT" sz="1400" b="1" u="none" kern="1200">
                <a:solidFill>
                  <a:srgbClr val="3F3F3D"/>
                </a:solidFill>
                <a:latin typeface="+mn-lt"/>
                <a:ea typeface="+mn-ea"/>
                <a:cs typeface="+mn-cs"/>
              </a:defRPr>
            </a:pPr>
            <a:r>
              <a:rPr lang="en-GB" sz="1400" b="1" u="none" kern="1200" dirty="0">
                <a:solidFill>
                  <a:srgbClr val="3F3F3D"/>
                </a:solidFill>
                <a:latin typeface="+mn-lt"/>
                <a:ea typeface="+mn-ea"/>
                <a:cs typeface="+mn-cs"/>
              </a:rPr>
              <a:t>WG2 Expert per geographical area</a:t>
            </a:r>
            <a:r>
              <a:rPr lang="it-IT" sz="1400" b="1" u="none" kern="1200" dirty="0">
                <a:solidFill>
                  <a:srgbClr val="3F3F3D"/>
                </a:solidFill>
                <a:latin typeface="+mn-lt"/>
                <a:ea typeface="+mn-ea"/>
                <a:cs typeface="+mn-cs"/>
              </a:rPr>
              <a:t> Tier 1</a:t>
            </a:r>
            <a:r>
              <a:rPr lang="en-GB" sz="1400" b="1" u="none" kern="1200" dirty="0">
                <a:solidFill>
                  <a:srgbClr val="3F3F3D"/>
                </a:solidFill>
                <a:latin typeface="+mn-lt"/>
                <a:ea typeface="+mn-ea"/>
                <a:cs typeface="+mn-cs"/>
              </a:rPr>
              <a:t> (%)</a:t>
            </a:r>
            <a:endParaRPr lang="it-IT" sz="1400" b="1" u="none" kern="1200" dirty="0">
              <a:solidFill>
                <a:srgbClr val="3F3F3D"/>
              </a:solidFill>
              <a:latin typeface="+mn-lt"/>
              <a:ea typeface="+mn-ea"/>
              <a:cs typeface="+mn-cs"/>
            </a:endParaRPr>
          </a:p>
        </c:rich>
      </c:tx>
      <c:layout>
        <c:manualLayout>
          <c:xMode val="edge"/>
          <c:yMode val="edge"/>
          <c:x val="0.10174808012582801"/>
          <c:y val="0"/>
        </c:manualLayout>
      </c:layout>
      <c:overlay val="1"/>
    </c:title>
    <c:autoTitleDeleted val="0"/>
    <c:view3D>
      <c:rotX val="30"/>
      <c:rotY val="0"/>
      <c:rAngAx val="0"/>
    </c:view3D>
    <c:floor>
      <c:thickness val="0"/>
    </c:floor>
    <c:sideWall>
      <c:thickness val="0"/>
    </c:sideWall>
    <c:backWall>
      <c:thickness val="0"/>
    </c:backWall>
    <c:plotArea>
      <c:layout>
        <c:manualLayout>
          <c:layoutTarget val="inner"/>
          <c:xMode val="edge"/>
          <c:yMode val="edge"/>
          <c:x val="1.7746775457095001E-3"/>
          <c:y val="0.167676999771285"/>
          <c:w val="0.74148029665217297"/>
          <c:h val="0.82849997035179701"/>
        </c:manualLayout>
      </c:layout>
      <c:pie3DChart>
        <c:varyColors val="1"/>
        <c:ser>
          <c:idx val="0"/>
          <c:order val="0"/>
          <c:explosion val="28"/>
          <c:dPt>
            <c:idx val="0"/>
            <c:bubble3D val="0"/>
            <c:spPr>
              <a:solidFill>
                <a:srgbClr val="0070C0"/>
              </a:solidFill>
            </c:spPr>
            <c:extLst>
              <c:ext xmlns:c16="http://schemas.microsoft.com/office/drawing/2014/chart" uri="{C3380CC4-5D6E-409C-BE32-E72D297353CC}">
                <c16:uniqueId val="{00000001-CA51-4DC4-A14B-CA21DABAA03E}"/>
              </c:ext>
            </c:extLst>
          </c:dPt>
          <c:dPt>
            <c:idx val="1"/>
            <c:bubble3D val="0"/>
            <c:spPr>
              <a:solidFill>
                <a:srgbClr val="92D050"/>
              </a:solidFill>
            </c:spPr>
            <c:extLst>
              <c:ext xmlns:c16="http://schemas.microsoft.com/office/drawing/2014/chart" uri="{C3380CC4-5D6E-409C-BE32-E72D297353CC}">
                <c16:uniqueId val="{00000003-CA51-4DC4-A14B-CA21DABAA03E}"/>
              </c:ext>
            </c:extLst>
          </c:dPt>
          <c:dPt>
            <c:idx val="2"/>
            <c:bubble3D val="0"/>
            <c:spPr>
              <a:solidFill>
                <a:srgbClr val="FCDF0C"/>
              </a:solidFill>
            </c:spPr>
            <c:extLst>
              <c:ext xmlns:c16="http://schemas.microsoft.com/office/drawing/2014/chart" uri="{C3380CC4-5D6E-409C-BE32-E72D297353CC}">
                <c16:uniqueId val="{00000005-CA51-4DC4-A14B-CA21DABAA03E}"/>
              </c:ext>
            </c:extLst>
          </c:dPt>
          <c:dPt>
            <c:idx val="3"/>
            <c:bubble3D val="0"/>
            <c:spPr>
              <a:solidFill>
                <a:srgbClr val="FF0000"/>
              </a:solidFill>
            </c:spPr>
            <c:extLst>
              <c:ext xmlns:c16="http://schemas.microsoft.com/office/drawing/2014/chart" uri="{C3380CC4-5D6E-409C-BE32-E72D297353CC}">
                <c16:uniqueId val="{00000007-CA51-4DC4-A14B-CA21DABAA03E}"/>
              </c:ext>
            </c:extLst>
          </c:dPt>
          <c:dPt>
            <c:idx val="4"/>
            <c:bubble3D val="0"/>
            <c:spPr>
              <a:solidFill>
                <a:schemeClr val="bg1">
                  <a:lumMod val="65000"/>
                </a:schemeClr>
              </a:solidFill>
            </c:spPr>
            <c:extLst>
              <c:ext xmlns:c16="http://schemas.microsoft.com/office/drawing/2014/chart" uri="{C3380CC4-5D6E-409C-BE32-E72D297353CC}">
                <c16:uniqueId val="{00000009-CA51-4DC4-A14B-CA21DABAA03E}"/>
              </c:ext>
            </c:extLst>
          </c:dPt>
          <c:dLbls>
            <c:spPr>
              <a:noFill/>
              <a:ln>
                <a:noFill/>
              </a:ln>
              <a:effectLst/>
            </c:spPr>
            <c:txPr>
              <a:bodyPr/>
              <a:lstStyle/>
              <a:p>
                <a:pPr>
                  <a:defRPr sz="1050" b="1"/>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'[ETIP- SNET- WG2 statistics.xlsx]WG statistics'!$B$22:$B$26</c:f>
              <c:strCache>
                <c:ptCount val="5"/>
                <c:pt idx="0">
                  <c:v>Northen Europe</c:v>
                </c:pt>
                <c:pt idx="1">
                  <c:v>Central Europe</c:v>
                </c:pt>
                <c:pt idx="2">
                  <c:v>Southern Europe</c:v>
                </c:pt>
                <c:pt idx="3">
                  <c:v>Eastern Europe</c:v>
                </c:pt>
                <c:pt idx="4">
                  <c:v>Extra Europe</c:v>
                </c:pt>
              </c:strCache>
            </c:strRef>
          </c:cat>
          <c:val>
            <c:numRef>
              <c:f>'[ETIP- SNET- WG2 statistics.xlsx]WG statistics'!$E$22:$E$26</c:f>
              <c:numCache>
                <c:formatCode>General</c:formatCode>
                <c:ptCount val="5"/>
                <c:pt idx="0">
                  <c:v>4</c:v>
                </c:pt>
                <c:pt idx="1">
                  <c:v>22</c:v>
                </c:pt>
                <c:pt idx="2">
                  <c:v>7</c:v>
                </c:pt>
                <c:pt idx="3">
                  <c:v>2</c:v>
                </c:pt>
              </c:numCache>
            </c:numRef>
          </c:val>
          <c:extLst>
            <c:ext xmlns:c16="http://schemas.microsoft.com/office/drawing/2014/chart" uri="{C3380CC4-5D6E-409C-BE32-E72D297353CC}">
              <c16:uniqueId val="{0000000A-CA51-4DC4-A14B-CA21DABAA03E}"/>
            </c:ext>
          </c:extLst>
        </c:ser>
        <c:dLbls>
          <c:showLegendKey val="0"/>
          <c:showVal val="0"/>
          <c:showCatName val="0"/>
          <c:showSerName val="0"/>
          <c:showPercent val="0"/>
          <c:showBubbleSize val="0"/>
          <c:showLeaderLines val="0"/>
        </c:dLbls>
      </c:pie3DChart>
    </c:plotArea>
    <c:legend>
      <c:legendPos val="r"/>
      <c:layout>
        <c:manualLayout>
          <c:xMode val="edge"/>
          <c:yMode val="edge"/>
          <c:x val="0.71839794929852974"/>
          <c:y val="0.19603546166262878"/>
          <c:w val="0.277513276397366"/>
          <c:h val="0.65499498098279596"/>
        </c:manualLayout>
      </c:layout>
      <c:overlay val="0"/>
      <c:txPr>
        <a:bodyPr/>
        <a:lstStyle/>
        <a:p>
          <a:pPr>
            <a:defRPr sz="1100"/>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Breakdown of experts by</a:t>
            </a:r>
            <a:r>
              <a:rPr lang="en-GB" baseline="0" dirty="0"/>
              <a:t> sector</a:t>
            </a:r>
            <a:endParaRPr lang="en-GB" dirty="0"/>
          </a:p>
        </c:rich>
      </c:tx>
      <c:overlay val="0"/>
    </c:title>
    <c:autoTitleDeleted val="0"/>
    <c:plotArea>
      <c:layout/>
      <c:barChart>
        <c:barDir val="col"/>
        <c:grouping val="clustered"/>
        <c:varyColors val="0"/>
        <c:ser>
          <c:idx val="0"/>
          <c:order val="0"/>
          <c:spPr>
            <a:solidFill>
              <a:srgbClr val="85B4D7"/>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'[2017.06.30_WG2 contact list.xlsx]Sheet1'!$B$3:$B$11</c:f>
              <c:strCache>
                <c:ptCount val="9"/>
                <c:pt idx="0">
                  <c:v>Sector interface</c:v>
                </c:pt>
                <c:pt idx="1">
                  <c:v>Reseach and Academia</c:v>
                </c:pt>
                <c:pt idx="2">
                  <c:v>Renewable energy sources</c:v>
                </c:pt>
                <c:pt idx="3">
                  <c:v>DSO</c:v>
                </c:pt>
                <c:pt idx="4">
                  <c:v>Flexible generation</c:v>
                </c:pt>
                <c:pt idx="5">
                  <c:v>Storage technology</c:v>
                </c:pt>
                <c:pt idx="6">
                  <c:v>TSO</c:v>
                </c:pt>
                <c:pt idx="7">
                  <c:v>Equipment suppliers (non ICT)</c:v>
                </c:pt>
                <c:pt idx="8">
                  <c:v>Aggregator</c:v>
                </c:pt>
              </c:strCache>
            </c:strRef>
          </c:cat>
          <c:val>
            <c:numRef>
              <c:f>'[2017.06.30_WG2 contact list.xlsx]Sheet1'!$C$3:$C$11</c:f>
              <c:numCache>
                <c:formatCode>General</c:formatCode>
                <c:ptCount val="9"/>
                <c:pt idx="0">
                  <c:v>3</c:v>
                </c:pt>
                <c:pt idx="1">
                  <c:v>9</c:v>
                </c:pt>
                <c:pt idx="2">
                  <c:v>2</c:v>
                </c:pt>
                <c:pt idx="3">
                  <c:v>4</c:v>
                </c:pt>
                <c:pt idx="4">
                  <c:v>1</c:v>
                </c:pt>
                <c:pt idx="5">
                  <c:v>8</c:v>
                </c:pt>
                <c:pt idx="6">
                  <c:v>5</c:v>
                </c:pt>
                <c:pt idx="7">
                  <c:v>2</c:v>
                </c:pt>
                <c:pt idx="8">
                  <c:v>1</c:v>
                </c:pt>
              </c:numCache>
            </c:numRef>
          </c:val>
          <c:extLst>
            <c:ext xmlns:c16="http://schemas.microsoft.com/office/drawing/2014/chart" uri="{C3380CC4-5D6E-409C-BE32-E72D297353CC}">
              <c16:uniqueId val="{00000000-695D-4523-BD71-09178FA3F60D}"/>
            </c:ext>
          </c:extLst>
        </c:ser>
        <c:dLbls>
          <c:showLegendKey val="0"/>
          <c:showVal val="1"/>
          <c:showCatName val="0"/>
          <c:showSerName val="0"/>
          <c:showPercent val="0"/>
          <c:showBubbleSize val="0"/>
        </c:dLbls>
        <c:gapWidth val="150"/>
        <c:overlap val="-25"/>
        <c:axId val="85310848"/>
        <c:axId val="85312640"/>
      </c:barChart>
      <c:catAx>
        <c:axId val="85310848"/>
        <c:scaling>
          <c:orientation val="minMax"/>
        </c:scaling>
        <c:delete val="0"/>
        <c:axPos val="b"/>
        <c:numFmt formatCode="General" sourceLinked="0"/>
        <c:majorTickMark val="none"/>
        <c:minorTickMark val="none"/>
        <c:tickLblPos val="nextTo"/>
        <c:crossAx val="85312640"/>
        <c:crosses val="autoZero"/>
        <c:auto val="1"/>
        <c:lblAlgn val="ctr"/>
        <c:lblOffset val="100"/>
        <c:noMultiLvlLbl val="0"/>
      </c:catAx>
      <c:valAx>
        <c:axId val="85312640"/>
        <c:scaling>
          <c:orientation val="minMax"/>
        </c:scaling>
        <c:delete val="1"/>
        <c:axPos val="l"/>
        <c:numFmt formatCode="General" sourceLinked="1"/>
        <c:majorTickMark val="none"/>
        <c:minorTickMark val="none"/>
        <c:tickLblPos val="nextTo"/>
        <c:crossAx val="8531084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2C86D9F-AA69-44E5-AAE7-8AB8AFBFF79F}" type="datetimeFigureOut">
              <a:rPr lang="es-ES" smtClean="0"/>
              <a:t>17/09/2017</a:t>
            </a:fld>
            <a:endParaRPr lang="es-ES"/>
          </a:p>
        </p:txBody>
      </p:sp>
      <p:sp>
        <p:nvSpPr>
          <p:cNvPr id="4" name="3 Marcador de imagen de diapositiva"/>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DBB1C32-E6CC-4B92-B4D4-764B3669C5DD}" type="slidenum">
              <a:rPr lang="es-ES" smtClean="0"/>
              <a:t>‹#›</a:t>
            </a:fld>
            <a:endParaRPr lang="es-ES"/>
          </a:p>
        </p:txBody>
      </p:sp>
    </p:spTree>
    <p:extLst>
      <p:ext uri="{BB962C8B-B14F-4D97-AF65-F5344CB8AC3E}">
        <p14:creationId xmlns:p14="http://schemas.microsoft.com/office/powerpoint/2010/main" val="1523676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2</a:t>
            </a:fld>
            <a:endParaRPr lang="es-ES_tradnl">
              <a:solidFill>
                <a:prstClr val="black"/>
              </a:solidFill>
            </a:endParaRPr>
          </a:p>
        </p:txBody>
      </p:sp>
    </p:spTree>
    <p:extLst>
      <p:ext uri="{BB962C8B-B14F-4D97-AF65-F5344CB8AC3E}">
        <p14:creationId xmlns:p14="http://schemas.microsoft.com/office/powerpoint/2010/main" val="1869444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11</a:t>
            </a:fld>
            <a:endParaRPr lang="es-ES_tradnl">
              <a:solidFill>
                <a:prstClr val="black"/>
              </a:solidFill>
            </a:endParaRPr>
          </a:p>
        </p:txBody>
      </p:sp>
    </p:spTree>
    <p:extLst>
      <p:ext uri="{BB962C8B-B14F-4D97-AF65-F5344CB8AC3E}">
        <p14:creationId xmlns:p14="http://schemas.microsoft.com/office/powerpoint/2010/main" val="1998607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12</a:t>
            </a:fld>
            <a:endParaRPr lang="es-ES_tradnl">
              <a:solidFill>
                <a:prstClr val="black"/>
              </a:solidFill>
            </a:endParaRPr>
          </a:p>
        </p:txBody>
      </p:sp>
    </p:spTree>
    <p:extLst>
      <p:ext uri="{BB962C8B-B14F-4D97-AF65-F5344CB8AC3E}">
        <p14:creationId xmlns:p14="http://schemas.microsoft.com/office/powerpoint/2010/main" val="1869444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13</a:t>
            </a:fld>
            <a:endParaRPr lang="es-ES_tradnl">
              <a:solidFill>
                <a:prstClr val="black"/>
              </a:solidFill>
            </a:endParaRPr>
          </a:p>
        </p:txBody>
      </p:sp>
    </p:spTree>
    <p:extLst>
      <p:ext uri="{BB962C8B-B14F-4D97-AF65-F5344CB8AC3E}">
        <p14:creationId xmlns:p14="http://schemas.microsoft.com/office/powerpoint/2010/main" val="1998607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14</a:t>
            </a:fld>
            <a:endParaRPr lang="es-ES_tradnl">
              <a:solidFill>
                <a:prstClr val="black"/>
              </a:solidFill>
            </a:endParaRPr>
          </a:p>
        </p:txBody>
      </p:sp>
    </p:spTree>
    <p:extLst>
      <p:ext uri="{BB962C8B-B14F-4D97-AF65-F5344CB8AC3E}">
        <p14:creationId xmlns:p14="http://schemas.microsoft.com/office/powerpoint/2010/main" val="1522254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15</a:t>
            </a:fld>
            <a:endParaRPr lang="es-ES_tradnl">
              <a:solidFill>
                <a:prstClr val="black"/>
              </a:solidFill>
            </a:endParaRPr>
          </a:p>
        </p:txBody>
      </p:sp>
    </p:spTree>
    <p:extLst>
      <p:ext uri="{BB962C8B-B14F-4D97-AF65-F5344CB8AC3E}">
        <p14:creationId xmlns:p14="http://schemas.microsoft.com/office/powerpoint/2010/main" val="2919217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16</a:t>
            </a:fld>
            <a:endParaRPr lang="es-ES_tradnl">
              <a:solidFill>
                <a:prstClr val="black"/>
              </a:solidFill>
            </a:endParaRPr>
          </a:p>
        </p:txBody>
      </p:sp>
    </p:spTree>
    <p:extLst>
      <p:ext uri="{BB962C8B-B14F-4D97-AF65-F5344CB8AC3E}">
        <p14:creationId xmlns:p14="http://schemas.microsoft.com/office/powerpoint/2010/main" val="3289745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17</a:t>
            </a:fld>
            <a:endParaRPr lang="es-ES_tradnl">
              <a:solidFill>
                <a:prstClr val="black"/>
              </a:solidFill>
            </a:endParaRPr>
          </a:p>
        </p:txBody>
      </p:sp>
    </p:spTree>
    <p:extLst>
      <p:ext uri="{BB962C8B-B14F-4D97-AF65-F5344CB8AC3E}">
        <p14:creationId xmlns:p14="http://schemas.microsoft.com/office/powerpoint/2010/main" val="4027828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3</a:t>
            </a:fld>
            <a:endParaRPr lang="es-ES_tradnl">
              <a:solidFill>
                <a:prstClr val="black"/>
              </a:solidFill>
            </a:endParaRPr>
          </a:p>
        </p:txBody>
      </p:sp>
    </p:spTree>
    <p:extLst>
      <p:ext uri="{BB962C8B-B14F-4D97-AF65-F5344CB8AC3E}">
        <p14:creationId xmlns:p14="http://schemas.microsoft.com/office/powerpoint/2010/main" val="1869444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4</a:t>
            </a:fld>
            <a:endParaRPr lang="es-ES_tradnl">
              <a:solidFill>
                <a:prstClr val="black"/>
              </a:solidFill>
            </a:endParaRPr>
          </a:p>
        </p:txBody>
      </p:sp>
    </p:spTree>
    <p:extLst>
      <p:ext uri="{BB962C8B-B14F-4D97-AF65-F5344CB8AC3E}">
        <p14:creationId xmlns:p14="http://schemas.microsoft.com/office/powerpoint/2010/main" val="1869444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5</a:t>
            </a:fld>
            <a:endParaRPr lang="es-ES_tradnl">
              <a:solidFill>
                <a:prstClr val="black"/>
              </a:solidFill>
            </a:endParaRPr>
          </a:p>
        </p:txBody>
      </p:sp>
    </p:spTree>
    <p:extLst>
      <p:ext uri="{BB962C8B-B14F-4D97-AF65-F5344CB8AC3E}">
        <p14:creationId xmlns:p14="http://schemas.microsoft.com/office/powerpoint/2010/main" val="1869444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6</a:t>
            </a:fld>
            <a:endParaRPr lang="es-ES_tradnl">
              <a:solidFill>
                <a:prstClr val="black"/>
              </a:solidFill>
            </a:endParaRPr>
          </a:p>
        </p:txBody>
      </p:sp>
    </p:spTree>
    <p:extLst>
      <p:ext uri="{BB962C8B-B14F-4D97-AF65-F5344CB8AC3E}">
        <p14:creationId xmlns:p14="http://schemas.microsoft.com/office/powerpoint/2010/main" val="1869444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7</a:t>
            </a:fld>
            <a:endParaRPr lang="es-ES_tradnl">
              <a:solidFill>
                <a:prstClr val="black"/>
              </a:solidFill>
            </a:endParaRPr>
          </a:p>
        </p:txBody>
      </p:sp>
    </p:spTree>
    <p:extLst>
      <p:ext uri="{BB962C8B-B14F-4D97-AF65-F5344CB8AC3E}">
        <p14:creationId xmlns:p14="http://schemas.microsoft.com/office/powerpoint/2010/main" val="1869444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8</a:t>
            </a:fld>
            <a:endParaRPr lang="es-ES_tradnl">
              <a:solidFill>
                <a:prstClr val="black"/>
              </a:solidFill>
            </a:endParaRPr>
          </a:p>
        </p:txBody>
      </p:sp>
    </p:spTree>
    <p:extLst>
      <p:ext uri="{BB962C8B-B14F-4D97-AF65-F5344CB8AC3E}">
        <p14:creationId xmlns:p14="http://schemas.microsoft.com/office/powerpoint/2010/main" val="4176382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9</a:t>
            </a:fld>
            <a:endParaRPr lang="es-ES_tradnl">
              <a:solidFill>
                <a:prstClr val="black"/>
              </a:solidFill>
            </a:endParaRPr>
          </a:p>
        </p:txBody>
      </p:sp>
    </p:spTree>
    <p:extLst>
      <p:ext uri="{BB962C8B-B14F-4D97-AF65-F5344CB8AC3E}">
        <p14:creationId xmlns:p14="http://schemas.microsoft.com/office/powerpoint/2010/main" val="963199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CA13242B-4E3E-D144-BFB7-3397598489DA}" type="slidenum">
              <a:rPr lang="es-ES_tradnl" smtClean="0">
                <a:solidFill>
                  <a:prstClr val="black"/>
                </a:solidFill>
              </a:rPr>
              <a:pPr/>
              <a:t>10</a:t>
            </a:fld>
            <a:endParaRPr lang="es-ES_tradnl">
              <a:solidFill>
                <a:prstClr val="black"/>
              </a:solidFill>
            </a:endParaRPr>
          </a:p>
        </p:txBody>
      </p:sp>
    </p:spTree>
    <p:extLst>
      <p:ext uri="{BB962C8B-B14F-4D97-AF65-F5344CB8AC3E}">
        <p14:creationId xmlns:p14="http://schemas.microsoft.com/office/powerpoint/2010/main" val="411745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sp>
        <p:nvSpPr>
          <p:cNvPr id="4" name="Marcador de contenido 2"/>
          <p:cNvSpPr>
            <a:spLocks noGrp="1"/>
          </p:cNvSpPr>
          <p:nvPr>
            <p:ph sz="quarter" idx="10" hasCustomPrompt="1"/>
          </p:nvPr>
        </p:nvSpPr>
        <p:spPr>
          <a:xfrm>
            <a:off x="706437" y="1700215"/>
            <a:ext cx="11116595" cy="4492625"/>
          </a:xfrm>
          <a:prstGeom prst="rect">
            <a:avLst/>
          </a:prstGeom>
        </p:spPr>
        <p:txBody>
          <a:bodyPr/>
          <a:lstStyle>
            <a:lvl1pPr marL="0" indent="0">
              <a:buFontTx/>
              <a:buNone/>
              <a:defRPr sz="2000">
                <a:solidFill>
                  <a:schemeClr val="tx1">
                    <a:lumMod val="65000"/>
                    <a:lumOff val="35000"/>
                  </a:schemeClr>
                </a:solidFill>
                <a:latin typeface="+mj-lt"/>
              </a:defRPr>
            </a:lvl1pPr>
            <a:lvl2pPr marL="176213" indent="-176213">
              <a:defRPr sz="2000">
                <a:solidFill>
                  <a:schemeClr val="tx1">
                    <a:lumMod val="65000"/>
                    <a:lumOff val="35000"/>
                  </a:schemeClr>
                </a:solidFill>
                <a:latin typeface="+mj-lt"/>
              </a:defRPr>
            </a:lvl2pPr>
            <a:lvl3pPr marL="352425" indent="-176213">
              <a:buFontTx/>
              <a:buChar char="-"/>
              <a:defRPr sz="2000">
                <a:solidFill>
                  <a:schemeClr val="tx1">
                    <a:lumMod val="65000"/>
                    <a:lumOff val="35000"/>
                  </a:schemeClr>
                </a:solidFill>
                <a:latin typeface="+mj-lt"/>
              </a:defRPr>
            </a:lvl3pPr>
            <a:lvl4pPr marL="546100" indent="-193675">
              <a:buFont typeface="Wingdings" panose="05000000000000000000" pitchFamily="2" charset="2"/>
              <a:buChar char="§"/>
              <a:tabLst/>
              <a:defRPr sz="2000">
                <a:solidFill>
                  <a:schemeClr val="tx1">
                    <a:lumMod val="65000"/>
                    <a:lumOff val="35000"/>
                  </a:schemeClr>
                </a:solidFill>
                <a:latin typeface="+mj-lt"/>
              </a:defRPr>
            </a:lvl4pPr>
            <a:lvl5pPr marL="889000" indent="-342900">
              <a:buFont typeface="Wingdings" panose="05000000000000000000" pitchFamily="2" charset="2"/>
              <a:buChar char="ü"/>
              <a:defRPr sz="2000" baseline="0">
                <a:solidFill>
                  <a:schemeClr val="tx1">
                    <a:lumMod val="65000"/>
                    <a:lumOff val="35000"/>
                  </a:schemeClr>
                </a:solidFill>
                <a:latin typeface="+mj-lt"/>
              </a:defRPr>
            </a:lvl5pPr>
          </a:lstStyle>
          <a:p>
            <a:pPr lvl="0"/>
            <a:r>
              <a:rPr lang="es-ES" dirty="0"/>
              <a:t>Haga clic para agregar texto</a:t>
            </a:r>
          </a:p>
          <a:p>
            <a:pPr lvl="1"/>
            <a:r>
              <a:rPr lang="es-ES" dirty="0"/>
              <a:t>Segundo nivel</a:t>
            </a:r>
          </a:p>
          <a:p>
            <a:pPr lvl="2"/>
            <a:r>
              <a:rPr lang="es-ES" dirty="0"/>
              <a:t>Tercer nivel</a:t>
            </a:r>
          </a:p>
          <a:p>
            <a:pPr lvl="3"/>
            <a:r>
              <a:rPr lang="es-ES" dirty="0"/>
              <a:t>Cuarto nivel</a:t>
            </a:r>
          </a:p>
          <a:p>
            <a:pPr lvl="4"/>
            <a:r>
              <a:rPr lang="es-ES" dirty="0"/>
              <a:t>Quinto nivel</a:t>
            </a:r>
          </a:p>
        </p:txBody>
      </p:sp>
    </p:spTree>
    <p:extLst>
      <p:ext uri="{BB962C8B-B14F-4D97-AF65-F5344CB8AC3E}">
        <p14:creationId xmlns:p14="http://schemas.microsoft.com/office/powerpoint/2010/main" val="3799828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p:cNvSpPr>
            <a:spLocks noGrp="1"/>
          </p:cNvSpPr>
          <p:nvPr>
            <p:ph type="dt" sz="half" idx="10"/>
          </p:nvPr>
        </p:nvSpPr>
        <p:spPr/>
        <p:txBody>
          <a:bodyPr/>
          <a:lstStyle/>
          <a:p>
            <a:fld id="{FDFC283B-4EAC-4758-968B-8CE98DF897E1}" type="datetimeFigureOut">
              <a:rPr lang="en-GB" smtClean="0"/>
              <a:t>17/09/2017</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262935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n-GB"/>
          </a:p>
        </p:txBody>
      </p:sp>
      <p:sp>
        <p:nvSpPr>
          <p:cNvPr id="3" name="Segnaposto testo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p:cNvSpPr>
            <a:spLocks noGrp="1"/>
          </p:cNvSpPr>
          <p:nvPr>
            <p:ph type="dt" sz="half" idx="10"/>
          </p:nvPr>
        </p:nvSpPr>
        <p:spPr/>
        <p:txBody>
          <a:bodyPr/>
          <a:lstStyle/>
          <a:p>
            <a:fld id="{FDFC283B-4EAC-4758-968B-8CE98DF897E1}" type="datetimeFigureOut">
              <a:rPr lang="en-GB" smtClean="0"/>
              <a:t>17/09/2017</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2260174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data 2"/>
          <p:cNvSpPr>
            <a:spLocks noGrp="1"/>
          </p:cNvSpPr>
          <p:nvPr>
            <p:ph type="dt" sz="half" idx="10"/>
          </p:nvPr>
        </p:nvSpPr>
        <p:spPr/>
        <p:txBody>
          <a:bodyPr/>
          <a:lstStyle/>
          <a:p>
            <a:fld id="{FDFC283B-4EAC-4758-968B-8CE98DF897E1}" type="datetimeFigureOut">
              <a:rPr lang="en-GB" smtClean="0"/>
              <a:t>17/09/2017</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2744170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FC283B-4EAC-4758-968B-8CE98DF897E1}" type="datetimeFigureOut">
              <a:rPr lang="en-GB" smtClean="0"/>
              <a:t>17/09/2017</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2352127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4011613" cy="1162050"/>
          </a:xfrm>
        </p:spPr>
        <p:txBody>
          <a:bodyPr anchor="b"/>
          <a:lstStyle>
            <a:lvl1pPr algn="l">
              <a:defRPr sz="2000" b="1"/>
            </a:lvl1pPr>
          </a:lstStyle>
          <a:p>
            <a:r>
              <a:rPr lang="it-IT"/>
              <a:t>Fare clic per modificare lo stile del titolo</a:t>
            </a:r>
            <a:endParaRPr lang="en-GB"/>
          </a:p>
        </p:txBody>
      </p:sp>
      <p:sp>
        <p:nvSpPr>
          <p:cNvPr id="3" name="Segnaposto contenuto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FC283B-4EAC-4758-968B-8CE98DF897E1}" type="datetimeFigureOut">
              <a:rPr lang="en-GB" smtClean="0"/>
              <a:t>17/09/2017</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3669473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188" y="4800600"/>
            <a:ext cx="7315200" cy="566738"/>
          </a:xfrm>
        </p:spPr>
        <p:txBody>
          <a:bodyPr anchor="b"/>
          <a:lstStyle>
            <a:lvl1pPr algn="l">
              <a:defRPr sz="2000" b="1"/>
            </a:lvl1pPr>
          </a:lstStyle>
          <a:p>
            <a:r>
              <a:rPr lang="it-IT"/>
              <a:t>Fare clic per modificare lo stile del titolo</a:t>
            </a:r>
            <a:endParaRPr lang="en-GB"/>
          </a:p>
        </p:txBody>
      </p:sp>
      <p:sp>
        <p:nvSpPr>
          <p:cNvPr id="3" name="Segnaposto immagine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FC283B-4EAC-4758-968B-8CE98DF897E1}" type="datetimeFigureOut">
              <a:rPr lang="en-GB" smtClean="0"/>
              <a:t>17/09/2017</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297586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DFC283B-4EAC-4758-968B-8CE98DF897E1}" type="datetimeFigureOut">
              <a:rPr lang="en-GB" smtClean="0"/>
              <a:t>17/09/2017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1054347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8"/>
            <a:ext cx="2743200" cy="5851525"/>
          </a:xfrm>
        </p:spPr>
        <p:txBody>
          <a:bodyPr vert="eaVert"/>
          <a:lstStyle/>
          <a:p>
            <a:r>
              <a:rPr lang="it-IT"/>
              <a:t>Fare clic per modificare lo stile del titolo</a:t>
            </a:r>
            <a:endParaRPr lang="en-GB"/>
          </a:p>
        </p:txBody>
      </p:sp>
      <p:sp>
        <p:nvSpPr>
          <p:cNvPr id="3" name="Segnaposto testo verticale 2"/>
          <p:cNvSpPr>
            <a:spLocks noGrp="1"/>
          </p:cNvSpPr>
          <p:nvPr>
            <p:ph type="body" orient="vert" idx="1"/>
          </p:nvPr>
        </p:nvSpPr>
        <p:spPr>
          <a:xfrm>
            <a:off x="609600" y="274638"/>
            <a:ext cx="80772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DFC283B-4EAC-4758-968B-8CE98DF897E1}" type="datetimeFigureOut">
              <a:rPr lang="en-GB" smtClean="0"/>
              <a:t>17/09/2017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135055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endParaRPr lang="en-US" dirty="0"/>
          </a:p>
        </p:txBody>
      </p:sp>
      <p:sp>
        <p:nvSpPr>
          <p:cNvPr id="4" name="Date Placeholder 3"/>
          <p:cNvSpPr>
            <a:spLocks noGrp="1"/>
          </p:cNvSpPr>
          <p:nvPr>
            <p:ph type="dt" sz="half" idx="10"/>
          </p:nvPr>
        </p:nvSpPr>
        <p:spPr/>
        <p:txBody>
          <a:bodyPr/>
          <a:lstStyle/>
          <a:p>
            <a:fld id="{F82A018E-0817-3345-94F4-DC45568746BD}"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0473869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5DBC77A5-20C2-F740-97FE-A40394992F7E}"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11030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Marcador de contenido 2"/>
          <p:cNvSpPr>
            <a:spLocks noGrp="1"/>
          </p:cNvSpPr>
          <p:nvPr>
            <p:ph sz="quarter" idx="10" hasCustomPrompt="1"/>
          </p:nvPr>
        </p:nvSpPr>
        <p:spPr>
          <a:xfrm>
            <a:off x="706437" y="1700215"/>
            <a:ext cx="6977731" cy="4492625"/>
          </a:xfrm>
          <a:prstGeom prst="rect">
            <a:avLst/>
          </a:prstGeom>
        </p:spPr>
        <p:txBody>
          <a:bodyPr/>
          <a:lstStyle>
            <a:lvl1pPr marL="0" indent="0">
              <a:buFontTx/>
              <a:buNone/>
              <a:defRPr sz="2000">
                <a:solidFill>
                  <a:schemeClr val="tx1">
                    <a:lumMod val="65000"/>
                    <a:lumOff val="35000"/>
                  </a:schemeClr>
                </a:solidFill>
                <a:latin typeface="+mj-lt"/>
              </a:defRPr>
            </a:lvl1pPr>
            <a:lvl2pPr marL="176213" indent="-176213">
              <a:defRPr sz="2000">
                <a:solidFill>
                  <a:schemeClr val="tx1">
                    <a:lumMod val="65000"/>
                    <a:lumOff val="35000"/>
                  </a:schemeClr>
                </a:solidFill>
                <a:latin typeface="+mj-lt"/>
              </a:defRPr>
            </a:lvl2pPr>
            <a:lvl3pPr marL="352425" indent="-176213">
              <a:buFontTx/>
              <a:buChar char="-"/>
              <a:defRPr sz="2000">
                <a:solidFill>
                  <a:schemeClr val="tx1">
                    <a:lumMod val="65000"/>
                    <a:lumOff val="35000"/>
                  </a:schemeClr>
                </a:solidFill>
                <a:latin typeface="+mj-lt"/>
              </a:defRPr>
            </a:lvl3pPr>
            <a:lvl4pPr marL="546100" indent="-193675">
              <a:buFont typeface="Wingdings" panose="05000000000000000000" pitchFamily="2" charset="2"/>
              <a:buChar char="§"/>
              <a:tabLst/>
              <a:defRPr sz="2000">
                <a:solidFill>
                  <a:schemeClr val="tx1">
                    <a:lumMod val="65000"/>
                    <a:lumOff val="35000"/>
                  </a:schemeClr>
                </a:solidFill>
                <a:latin typeface="+mj-lt"/>
              </a:defRPr>
            </a:lvl4pPr>
            <a:lvl5pPr marL="889000" indent="-342900">
              <a:buFont typeface="Wingdings" panose="05000000000000000000" pitchFamily="2" charset="2"/>
              <a:buChar char="ü"/>
              <a:defRPr sz="2000">
                <a:solidFill>
                  <a:schemeClr val="tx1">
                    <a:lumMod val="65000"/>
                    <a:lumOff val="35000"/>
                  </a:schemeClr>
                </a:solidFill>
                <a:latin typeface="+mj-lt"/>
              </a:defRPr>
            </a:lvl5pPr>
          </a:lstStyle>
          <a:p>
            <a:pPr lvl="0"/>
            <a:r>
              <a:rPr lang="es-ES" dirty="0"/>
              <a:t>Haga clic para agregar texto</a:t>
            </a:r>
          </a:p>
          <a:p>
            <a:pPr lvl="1"/>
            <a:r>
              <a:rPr lang="es-ES" dirty="0"/>
              <a:t>Segundo nivel</a:t>
            </a:r>
          </a:p>
          <a:p>
            <a:pPr lvl="2"/>
            <a:r>
              <a:rPr lang="es-ES" dirty="0"/>
              <a:t>Tercer nivel</a:t>
            </a:r>
          </a:p>
          <a:p>
            <a:pPr lvl="3"/>
            <a:r>
              <a:rPr lang="es-ES" dirty="0"/>
              <a:t>Cuarto nivel</a:t>
            </a:r>
          </a:p>
          <a:p>
            <a:pPr lvl="4"/>
            <a:r>
              <a:rPr lang="es-ES" dirty="0"/>
              <a:t>Quinto nivel</a:t>
            </a:r>
          </a:p>
          <a:p>
            <a:pPr lvl="4"/>
            <a:endParaRPr lang="es-ES" dirty="0"/>
          </a:p>
        </p:txBody>
      </p:sp>
      <p:cxnSp>
        <p:nvCxnSpPr>
          <p:cNvPr id="7" name="Conector recto 6"/>
          <p:cNvCxnSpPr/>
          <p:nvPr userDrawn="1"/>
        </p:nvCxnSpPr>
        <p:spPr>
          <a:xfrm>
            <a:off x="8132599" y="1700215"/>
            <a:ext cx="0" cy="44926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Marcador de contenido 8"/>
          <p:cNvSpPr>
            <a:spLocks noGrp="1"/>
          </p:cNvSpPr>
          <p:nvPr>
            <p:ph sz="quarter" idx="11"/>
          </p:nvPr>
        </p:nvSpPr>
        <p:spPr>
          <a:xfrm>
            <a:off x="8484778" y="1700212"/>
            <a:ext cx="3417887" cy="4492626"/>
          </a:xfrm>
          <a:prstGeom prst="rect">
            <a:avLst/>
          </a:prstGeom>
        </p:spPr>
        <p:txBody>
          <a:bodyPr/>
          <a:lstStyle>
            <a:lvl1pPr marL="0" indent="0">
              <a:buNone/>
              <a:defRPr sz="2000">
                <a:solidFill>
                  <a:schemeClr val="tx1">
                    <a:lumMod val="65000"/>
                    <a:lumOff val="35000"/>
                  </a:schemeClr>
                </a:solidFill>
                <a:latin typeface="+mj-lt"/>
              </a:defRPr>
            </a:lvl1pPr>
          </a:lstStyle>
          <a:p>
            <a:pPr lvl="0"/>
            <a:endParaRPr lang="es-ES" dirty="0"/>
          </a:p>
        </p:txBody>
      </p:sp>
    </p:spTree>
    <p:extLst>
      <p:ext uri="{BB962C8B-B14F-4D97-AF65-F5344CB8AC3E}">
        <p14:creationId xmlns:p14="http://schemas.microsoft.com/office/powerpoint/2010/main" val="3055472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43A86AE5-AE03-5A40-8D74-401B73715D48}"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7183443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Date Placeholder 4"/>
          <p:cNvSpPr>
            <a:spLocks noGrp="1"/>
          </p:cNvSpPr>
          <p:nvPr>
            <p:ph type="dt" sz="half" idx="10"/>
          </p:nvPr>
        </p:nvSpPr>
        <p:spPr/>
        <p:txBody>
          <a:bodyPr/>
          <a:lstStyle/>
          <a:p>
            <a:fld id="{2687799E-7F27-8740-9C00-D80E2F0781B2}"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1238253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_tradnl"/>
              <a:t>Clic para editar título</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12CF5339-5F68-BD4B-B1DC-0EFCD56ACC96}" type="datetime1">
              <a:rPr lang="es-ES" smtClean="0">
                <a:solidFill>
                  <a:srgbClr val="181616">
                    <a:tint val="75000"/>
                  </a:srgbClr>
                </a:solidFill>
              </a:rPr>
              <a:pPr/>
              <a:t>17/09/2017</a:t>
            </a:fld>
            <a:endParaRPr lang="es-ES_tradnl">
              <a:solidFill>
                <a:srgbClr val="181616">
                  <a:tint val="75000"/>
                </a:srgbClr>
              </a:solidFill>
            </a:endParaRPr>
          </a:p>
        </p:txBody>
      </p:sp>
      <p:sp>
        <p:nvSpPr>
          <p:cNvPr id="8" name="Footer Placeholder 7"/>
          <p:cNvSpPr>
            <a:spLocks noGrp="1"/>
          </p:cNvSpPr>
          <p:nvPr>
            <p:ph type="ftr" sz="quarter" idx="11"/>
          </p:nvPr>
        </p:nvSpPr>
        <p:spPr/>
        <p:txBody>
          <a:bodyPr/>
          <a:lstStyle/>
          <a:p>
            <a:endParaRPr lang="es-ES_tradnl">
              <a:solidFill>
                <a:srgbClr val="181616">
                  <a:tint val="75000"/>
                </a:srgbClr>
              </a:solidFill>
            </a:endParaRPr>
          </a:p>
        </p:txBody>
      </p:sp>
      <p:sp>
        <p:nvSpPr>
          <p:cNvPr id="9" name="Slide Number Placeholder 8"/>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14795833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Date Placeholder 2"/>
          <p:cNvSpPr>
            <a:spLocks noGrp="1"/>
          </p:cNvSpPr>
          <p:nvPr>
            <p:ph type="dt" sz="half" idx="10"/>
          </p:nvPr>
        </p:nvSpPr>
        <p:spPr/>
        <p:txBody>
          <a:bodyPr/>
          <a:lstStyle/>
          <a:p>
            <a:fld id="{4E73FADF-C865-C649-86CE-026C3A5DFEE0}" type="datetime1">
              <a:rPr lang="es-ES" smtClean="0">
                <a:solidFill>
                  <a:srgbClr val="181616">
                    <a:tint val="75000"/>
                  </a:srgbClr>
                </a:solidFill>
              </a:rPr>
              <a:pPr/>
              <a:t>17/09/2017</a:t>
            </a:fld>
            <a:endParaRPr lang="es-ES_tradnl">
              <a:solidFill>
                <a:srgbClr val="181616">
                  <a:tint val="75000"/>
                </a:srgbClr>
              </a:solidFill>
            </a:endParaRPr>
          </a:p>
        </p:txBody>
      </p:sp>
      <p:sp>
        <p:nvSpPr>
          <p:cNvPr id="4" name="Footer Placeholder 3"/>
          <p:cNvSpPr>
            <a:spLocks noGrp="1"/>
          </p:cNvSpPr>
          <p:nvPr>
            <p:ph type="ftr" sz="quarter" idx="11"/>
          </p:nvPr>
        </p:nvSpPr>
        <p:spPr/>
        <p:txBody>
          <a:bodyPr/>
          <a:lstStyle/>
          <a:p>
            <a:endParaRPr lang="es-ES_tradnl">
              <a:solidFill>
                <a:srgbClr val="181616">
                  <a:tint val="75000"/>
                </a:srgbClr>
              </a:solidFill>
            </a:endParaRPr>
          </a:p>
        </p:txBody>
      </p:sp>
      <p:sp>
        <p:nvSpPr>
          <p:cNvPr id="5" name="Slide Number Placeholder 4"/>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0195072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F8A06-93F9-784D-B428-822635E36650}" type="datetime1">
              <a:rPr lang="es-ES" smtClean="0">
                <a:solidFill>
                  <a:srgbClr val="181616">
                    <a:tint val="75000"/>
                  </a:srgbClr>
                </a:solidFill>
              </a:rPr>
              <a:pPr/>
              <a:t>17/09/2017</a:t>
            </a:fld>
            <a:endParaRPr lang="es-ES_tradnl">
              <a:solidFill>
                <a:srgbClr val="181616">
                  <a:tint val="75000"/>
                </a:srgbClr>
              </a:solidFill>
            </a:endParaRPr>
          </a:p>
        </p:txBody>
      </p:sp>
      <p:sp>
        <p:nvSpPr>
          <p:cNvPr id="3" name="Footer Placeholder 2"/>
          <p:cNvSpPr>
            <a:spLocks noGrp="1"/>
          </p:cNvSpPr>
          <p:nvPr>
            <p:ph type="ftr" sz="quarter" idx="11"/>
          </p:nvPr>
        </p:nvSpPr>
        <p:spPr/>
        <p:txBody>
          <a:bodyPr/>
          <a:lstStyle/>
          <a:p>
            <a:endParaRPr lang="es-ES_tradnl">
              <a:solidFill>
                <a:srgbClr val="181616">
                  <a:tint val="75000"/>
                </a:srgbClr>
              </a:solidFill>
            </a:endParaRPr>
          </a:p>
        </p:txBody>
      </p:sp>
      <p:sp>
        <p:nvSpPr>
          <p:cNvPr id="4" name="Slide Number Placeholder 3"/>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5129271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240F790-BB3A-8F45-85A5-4933F1C7CF9F}"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41289683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agregarla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FC81979-CC0D-1E4D-AE77-B58D181AD9CE}"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576221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7E59DBD1-F10E-3B4D-A9E2-E540B51C90F0}"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4819692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_tradnl"/>
              <a:t>Clic para editar título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CF5BDC5A-D641-794D-9035-DD2C85CE4106}"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124471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endParaRPr lang="en-US" dirty="0"/>
          </a:p>
        </p:txBody>
      </p:sp>
      <p:sp>
        <p:nvSpPr>
          <p:cNvPr id="4" name="Date Placeholder 3"/>
          <p:cNvSpPr>
            <a:spLocks noGrp="1"/>
          </p:cNvSpPr>
          <p:nvPr>
            <p:ph type="dt" sz="half" idx="10"/>
          </p:nvPr>
        </p:nvSpPr>
        <p:spPr/>
        <p:txBody>
          <a:bodyPr/>
          <a:lstStyle/>
          <a:p>
            <a:fld id="{F82A018E-0817-3345-94F4-DC45568746BD}"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98943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
        <p:nvSpPr>
          <p:cNvPr id="4" name="Marcador de contenido 5"/>
          <p:cNvSpPr>
            <a:spLocks noGrp="1"/>
          </p:cNvSpPr>
          <p:nvPr>
            <p:ph sz="quarter" idx="20" hasCustomPrompt="1"/>
          </p:nvPr>
        </p:nvSpPr>
        <p:spPr>
          <a:xfrm>
            <a:off x="657728" y="1652335"/>
            <a:ext cx="4892841" cy="4042612"/>
          </a:xfrm>
          <a:prstGeom prst="rect">
            <a:avLst/>
          </a:prstGeom>
        </p:spPr>
        <p:txBody>
          <a:bodyPr/>
          <a:lstStyle>
            <a:lvl1pPr>
              <a:defRPr sz="2000" baseline="0">
                <a:solidFill>
                  <a:schemeClr val="tx1">
                    <a:lumMod val="65000"/>
                    <a:lumOff val="35000"/>
                  </a:schemeClr>
                </a:solidFill>
                <a:latin typeface="+mj-lt"/>
              </a:defRPr>
            </a:lvl1pPr>
          </a:lstStyle>
          <a:p>
            <a:r>
              <a:rPr lang="es-ES" dirty="0"/>
              <a:t>Haga </a:t>
            </a:r>
            <a:r>
              <a:rPr lang="es-ES" dirty="0" err="1"/>
              <a:t>click</a:t>
            </a:r>
            <a:r>
              <a:rPr lang="es-ES" dirty="0"/>
              <a:t> para agregar texto</a:t>
            </a:r>
          </a:p>
        </p:txBody>
      </p:sp>
      <p:sp>
        <p:nvSpPr>
          <p:cNvPr id="5" name="Marcador de contenido 5"/>
          <p:cNvSpPr>
            <a:spLocks noGrp="1"/>
          </p:cNvSpPr>
          <p:nvPr>
            <p:ph sz="quarter" idx="21" hasCustomPrompt="1"/>
          </p:nvPr>
        </p:nvSpPr>
        <p:spPr>
          <a:xfrm>
            <a:off x="6689557" y="1652335"/>
            <a:ext cx="4892841" cy="4042613"/>
          </a:xfrm>
          <a:prstGeom prst="rect">
            <a:avLst/>
          </a:prstGeom>
        </p:spPr>
        <p:txBody>
          <a:bodyPr/>
          <a:lstStyle>
            <a:lvl1pPr>
              <a:defRPr sz="2000" baseline="0">
                <a:solidFill>
                  <a:schemeClr val="tx1">
                    <a:lumMod val="65000"/>
                    <a:lumOff val="35000"/>
                  </a:schemeClr>
                </a:solidFill>
                <a:latin typeface="+mj-lt"/>
              </a:defRPr>
            </a:lvl1pPr>
          </a:lstStyle>
          <a:p>
            <a:r>
              <a:rPr lang="es-ES" dirty="0"/>
              <a:t>Haga </a:t>
            </a:r>
            <a:r>
              <a:rPr lang="es-ES" dirty="0" err="1"/>
              <a:t>click</a:t>
            </a:r>
            <a:r>
              <a:rPr lang="es-ES" dirty="0"/>
              <a:t> para agregar texto</a:t>
            </a:r>
          </a:p>
        </p:txBody>
      </p:sp>
      <p:cxnSp>
        <p:nvCxnSpPr>
          <p:cNvPr id="6" name="Conector recto 5"/>
          <p:cNvCxnSpPr/>
          <p:nvPr userDrawn="1"/>
        </p:nvCxnSpPr>
        <p:spPr>
          <a:xfrm>
            <a:off x="6143377" y="1844841"/>
            <a:ext cx="0" cy="361006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9524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5DBC77A5-20C2-F740-97FE-A40394992F7E}"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2967039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43A86AE5-AE03-5A40-8D74-401B73715D48}"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9778866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Date Placeholder 4"/>
          <p:cNvSpPr>
            <a:spLocks noGrp="1"/>
          </p:cNvSpPr>
          <p:nvPr>
            <p:ph type="dt" sz="half" idx="10"/>
          </p:nvPr>
        </p:nvSpPr>
        <p:spPr/>
        <p:txBody>
          <a:bodyPr/>
          <a:lstStyle/>
          <a:p>
            <a:fld id="{2687799E-7F27-8740-9C00-D80E2F0781B2}"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1321643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_tradnl"/>
              <a:t>Clic para editar título</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12CF5339-5F68-BD4B-B1DC-0EFCD56ACC96}" type="datetime1">
              <a:rPr lang="es-ES" smtClean="0">
                <a:solidFill>
                  <a:srgbClr val="181616">
                    <a:tint val="75000"/>
                  </a:srgbClr>
                </a:solidFill>
              </a:rPr>
              <a:pPr/>
              <a:t>17/09/2017</a:t>
            </a:fld>
            <a:endParaRPr lang="es-ES_tradnl">
              <a:solidFill>
                <a:srgbClr val="181616">
                  <a:tint val="75000"/>
                </a:srgbClr>
              </a:solidFill>
            </a:endParaRPr>
          </a:p>
        </p:txBody>
      </p:sp>
      <p:sp>
        <p:nvSpPr>
          <p:cNvPr id="8" name="Footer Placeholder 7"/>
          <p:cNvSpPr>
            <a:spLocks noGrp="1"/>
          </p:cNvSpPr>
          <p:nvPr>
            <p:ph type="ftr" sz="quarter" idx="11"/>
          </p:nvPr>
        </p:nvSpPr>
        <p:spPr/>
        <p:txBody>
          <a:bodyPr/>
          <a:lstStyle/>
          <a:p>
            <a:endParaRPr lang="es-ES_tradnl">
              <a:solidFill>
                <a:srgbClr val="181616">
                  <a:tint val="75000"/>
                </a:srgbClr>
              </a:solidFill>
            </a:endParaRPr>
          </a:p>
        </p:txBody>
      </p:sp>
      <p:sp>
        <p:nvSpPr>
          <p:cNvPr id="9" name="Slide Number Placeholder 8"/>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17488870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Date Placeholder 2"/>
          <p:cNvSpPr>
            <a:spLocks noGrp="1"/>
          </p:cNvSpPr>
          <p:nvPr>
            <p:ph type="dt" sz="half" idx="10"/>
          </p:nvPr>
        </p:nvSpPr>
        <p:spPr/>
        <p:txBody>
          <a:bodyPr/>
          <a:lstStyle/>
          <a:p>
            <a:fld id="{4E73FADF-C865-C649-86CE-026C3A5DFEE0}" type="datetime1">
              <a:rPr lang="es-ES" smtClean="0">
                <a:solidFill>
                  <a:srgbClr val="181616">
                    <a:tint val="75000"/>
                  </a:srgbClr>
                </a:solidFill>
              </a:rPr>
              <a:pPr/>
              <a:t>17/09/2017</a:t>
            </a:fld>
            <a:endParaRPr lang="es-ES_tradnl">
              <a:solidFill>
                <a:srgbClr val="181616">
                  <a:tint val="75000"/>
                </a:srgbClr>
              </a:solidFill>
            </a:endParaRPr>
          </a:p>
        </p:txBody>
      </p:sp>
      <p:sp>
        <p:nvSpPr>
          <p:cNvPr id="4" name="Footer Placeholder 3"/>
          <p:cNvSpPr>
            <a:spLocks noGrp="1"/>
          </p:cNvSpPr>
          <p:nvPr>
            <p:ph type="ftr" sz="quarter" idx="11"/>
          </p:nvPr>
        </p:nvSpPr>
        <p:spPr/>
        <p:txBody>
          <a:bodyPr/>
          <a:lstStyle/>
          <a:p>
            <a:endParaRPr lang="es-ES_tradnl">
              <a:solidFill>
                <a:srgbClr val="181616">
                  <a:tint val="75000"/>
                </a:srgbClr>
              </a:solidFill>
            </a:endParaRPr>
          </a:p>
        </p:txBody>
      </p:sp>
      <p:sp>
        <p:nvSpPr>
          <p:cNvPr id="5" name="Slide Number Placeholder 4"/>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1070003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F8A06-93F9-784D-B428-822635E36650}" type="datetime1">
              <a:rPr lang="es-ES" smtClean="0">
                <a:solidFill>
                  <a:srgbClr val="181616">
                    <a:tint val="75000"/>
                  </a:srgbClr>
                </a:solidFill>
              </a:rPr>
              <a:pPr/>
              <a:t>17/09/2017</a:t>
            </a:fld>
            <a:endParaRPr lang="es-ES_tradnl">
              <a:solidFill>
                <a:srgbClr val="181616">
                  <a:tint val="75000"/>
                </a:srgbClr>
              </a:solidFill>
            </a:endParaRPr>
          </a:p>
        </p:txBody>
      </p:sp>
      <p:sp>
        <p:nvSpPr>
          <p:cNvPr id="3" name="Footer Placeholder 2"/>
          <p:cNvSpPr>
            <a:spLocks noGrp="1"/>
          </p:cNvSpPr>
          <p:nvPr>
            <p:ph type="ftr" sz="quarter" idx="11"/>
          </p:nvPr>
        </p:nvSpPr>
        <p:spPr/>
        <p:txBody>
          <a:bodyPr/>
          <a:lstStyle/>
          <a:p>
            <a:endParaRPr lang="es-ES_tradnl">
              <a:solidFill>
                <a:srgbClr val="181616">
                  <a:tint val="75000"/>
                </a:srgbClr>
              </a:solidFill>
            </a:endParaRPr>
          </a:p>
        </p:txBody>
      </p:sp>
      <p:sp>
        <p:nvSpPr>
          <p:cNvPr id="4" name="Slide Number Placeholder 3"/>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5780633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240F790-BB3A-8F45-85A5-4933F1C7CF9F}"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076186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agregarla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FC81979-CC0D-1E4D-AE77-B58D181AD9CE}"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3754125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7E59DBD1-F10E-3B4D-A9E2-E540B51C90F0}"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7813237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_tradnl"/>
              <a:t>Clic para editar título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CF5BDC5A-D641-794D-9035-DD2C85CE4106}"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19970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7" name="Marcador de contenido 5"/>
          <p:cNvSpPr>
            <a:spLocks noGrp="1"/>
          </p:cNvSpPr>
          <p:nvPr>
            <p:ph sz="quarter" idx="20" hasCustomPrompt="1"/>
          </p:nvPr>
        </p:nvSpPr>
        <p:spPr>
          <a:xfrm>
            <a:off x="336885" y="1700462"/>
            <a:ext cx="3240504" cy="4026569"/>
          </a:xfrm>
          <a:prstGeom prst="rect">
            <a:avLst/>
          </a:prstGeom>
        </p:spPr>
        <p:txBody>
          <a:bodyPr/>
          <a:lstStyle>
            <a:lvl1pPr>
              <a:defRPr sz="2000" baseline="0">
                <a:solidFill>
                  <a:schemeClr val="tx1">
                    <a:lumMod val="65000"/>
                    <a:lumOff val="35000"/>
                  </a:schemeClr>
                </a:solidFill>
                <a:latin typeface="Century Gothic" panose="020B0502020202020204" pitchFamily="34" charset="0"/>
              </a:defRPr>
            </a:lvl1pPr>
          </a:lstStyle>
          <a:p>
            <a:r>
              <a:rPr lang="es-ES" dirty="0"/>
              <a:t>Haga </a:t>
            </a:r>
            <a:r>
              <a:rPr lang="es-ES" dirty="0" err="1"/>
              <a:t>click</a:t>
            </a:r>
            <a:r>
              <a:rPr lang="es-ES" dirty="0"/>
              <a:t> para agregar texto</a:t>
            </a:r>
          </a:p>
        </p:txBody>
      </p:sp>
      <p:sp>
        <p:nvSpPr>
          <p:cNvPr id="9" name="Marcador de contenido 5"/>
          <p:cNvSpPr>
            <a:spLocks noGrp="1"/>
          </p:cNvSpPr>
          <p:nvPr>
            <p:ph sz="quarter" idx="21" hasCustomPrompt="1"/>
          </p:nvPr>
        </p:nvSpPr>
        <p:spPr>
          <a:xfrm>
            <a:off x="4499811" y="1700462"/>
            <a:ext cx="3240504" cy="4026569"/>
          </a:xfrm>
          <a:prstGeom prst="rect">
            <a:avLst/>
          </a:prstGeom>
        </p:spPr>
        <p:txBody>
          <a:bodyPr/>
          <a:lstStyle>
            <a:lvl1pPr>
              <a:defRPr sz="2000" baseline="0">
                <a:solidFill>
                  <a:schemeClr val="tx1">
                    <a:lumMod val="65000"/>
                    <a:lumOff val="35000"/>
                  </a:schemeClr>
                </a:solidFill>
                <a:latin typeface="Century Gothic" panose="020B0502020202020204" pitchFamily="34" charset="0"/>
              </a:defRPr>
            </a:lvl1pPr>
          </a:lstStyle>
          <a:p>
            <a:r>
              <a:rPr lang="es-ES" dirty="0"/>
              <a:t>Haga </a:t>
            </a:r>
            <a:r>
              <a:rPr lang="es-ES" dirty="0" err="1"/>
              <a:t>click</a:t>
            </a:r>
            <a:r>
              <a:rPr lang="es-ES" dirty="0"/>
              <a:t> para agregar texto</a:t>
            </a:r>
          </a:p>
        </p:txBody>
      </p:sp>
      <p:sp>
        <p:nvSpPr>
          <p:cNvPr id="10" name="Marcador de contenido 5"/>
          <p:cNvSpPr>
            <a:spLocks noGrp="1"/>
          </p:cNvSpPr>
          <p:nvPr>
            <p:ph sz="quarter" idx="22" hasCustomPrompt="1"/>
          </p:nvPr>
        </p:nvSpPr>
        <p:spPr>
          <a:xfrm>
            <a:off x="8662739" y="1700462"/>
            <a:ext cx="3240504" cy="4026569"/>
          </a:xfrm>
          <a:prstGeom prst="rect">
            <a:avLst/>
          </a:prstGeom>
        </p:spPr>
        <p:txBody>
          <a:bodyPr/>
          <a:lstStyle>
            <a:lvl1pPr>
              <a:defRPr sz="2000" baseline="0">
                <a:solidFill>
                  <a:schemeClr val="tx1">
                    <a:lumMod val="65000"/>
                    <a:lumOff val="35000"/>
                  </a:schemeClr>
                </a:solidFill>
                <a:latin typeface="Century Gothic" panose="020B0502020202020204" pitchFamily="34" charset="0"/>
              </a:defRPr>
            </a:lvl1pPr>
          </a:lstStyle>
          <a:p>
            <a:r>
              <a:rPr lang="es-ES" dirty="0"/>
              <a:t>Haga </a:t>
            </a:r>
            <a:r>
              <a:rPr lang="es-ES" dirty="0" err="1"/>
              <a:t>click</a:t>
            </a:r>
            <a:r>
              <a:rPr lang="es-ES" dirty="0"/>
              <a:t> para agregar texto</a:t>
            </a:r>
          </a:p>
        </p:txBody>
      </p:sp>
      <p:cxnSp>
        <p:nvCxnSpPr>
          <p:cNvPr id="5" name="Conector recto 4"/>
          <p:cNvCxnSpPr/>
          <p:nvPr userDrawn="1"/>
        </p:nvCxnSpPr>
        <p:spPr>
          <a:xfrm>
            <a:off x="4042611" y="1700462"/>
            <a:ext cx="0" cy="4026569"/>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cxnSp>
        <p:nvCxnSpPr>
          <p:cNvPr id="14" name="Conector recto 13"/>
          <p:cNvCxnSpPr/>
          <p:nvPr userDrawn="1"/>
        </p:nvCxnSpPr>
        <p:spPr>
          <a:xfrm>
            <a:off x="8221579" y="1724527"/>
            <a:ext cx="0" cy="4026569"/>
          </a:xfrm>
          <a:prstGeom prst="line">
            <a:avLst/>
          </a:prstGeom>
          <a:ln w="19050">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520230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endParaRPr lang="en-US" dirty="0"/>
          </a:p>
        </p:txBody>
      </p:sp>
      <p:sp>
        <p:nvSpPr>
          <p:cNvPr id="4" name="Date Placeholder 3"/>
          <p:cNvSpPr>
            <a:spLocks noGrp="1"/>
          </p:cNvSpPr>
          <p:nvPr>
            <p:ph type="dt" sz="half" idx="10"/>
          </p:nvPr>
        </p:nvSpPr>
        <p:spPr/>
        <p:txBody>
          <a:bodyPr/>
          <a:lstStyle/>
          <a:p>
            <a:fld id="{F82A018E-0817-3345-94F4-DC45568746BD}"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2167619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5DBC77A5-20C2-F740-97FE-A40394992F7E}"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7315271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43A86AE5-AE03-5A40-8D74-401B73715D48}"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2114226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Date Placeholder 4"/>
          <p:cNvSpPr>
            <a:spLocks noGrp="1"/>
          </p:cNvSpPr>
          <p:nvPr>
            <p:ph type="dt" sz="half" idx="10"/>
          </p:nvPr>
        </p:nvSpPr>
        <p:spPr/>
        <p:txBody>
          <a:bodyPr/>
          <a:lstStyle/>
          <a:p>
            <a:fld id="{2687799E-7F27-8740-9C00-D80E2F0781B2}"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16200625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_tradnl"/>
              <a:t>Clic para editar título</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12CF5339-5F68-BD4B-B1DC-0EFCD56ACC96}" type="datetime1">
              <a:rPr lang="es-ES" smtClean="0">
                <a:solidFill>
                  <a:srgbClr val="181616">
                    <a:tint val="75000"/>
                  </a:srgbClr>
                </a:solidFill>
              </a:rPr>
              <a:pPr/>
              <a:t>17/09/2017</a:t>
            </a:fld>
            <a:endParaRPr lang="es-ES_tradnl">
              <a:solidFill>
                <a:srgbClr val="181616">
                  <a:tint val="75000"/>
                </a:srgbClr>
              </a:solidFill>
            </a:endParaRPr>
          </a:p>
        </p:txBody>
      </p:sp>
      <p:sp>
        <p:nvSpPr>
          <p:cNvPr id="8" name="Footer Placeholder 7"/>
          <p:cNvSpPr>
            <a:spLocks noGrp="1"/>
          </p:cNvSpPr>
          <p:nvPr>
            <p:ph type="ftr" sz="quarter" idx="11"/>
          </p:nvPr>
        </p:nvSpPr>
        <p:spPr/>
        <p:txBody>
          <a:bodyPr/>
          <a:lstStyle/>
          <a:p>
            <a:endParaRPr lang="es-ES_tradnl">
              <a:solidFill>
                <a:srgbClr val="181616">
                  <a:tint val="75000"/>
                </a:srgbClr>
              </a:solidFill>
            </a:endParaRPr>
          </a:p>
        </p:txBody>
      </p:sp>
      <p:sp>
        <p:nvSpPr>
          <p:cNvPr id="9" name="Slide Number Placeholder 8"/>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0543287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Date Placeholder 2"/>
          <p:cNvSpPr>
            <a:spLocks noGrp="1"/>
          </p:cNvSpPr>
          <p:nvPr>
            <p:ph type="dt" sz="half" idx="10"/>
          </p:nvPr>
        </p:nvSpPr>
        <p:spPr/>
        <p:txBody>
          <a:bodyPr/>
          <a:lstStyle/>
          <a:p>
            <a:fld id="{4E73FADF-C865-C649-86CE-026C3A5DFEE0}" type="datetime1">
              <a:rPr lang="es-ES" smtClean="0">
                <a:solidFill>
                  <a:srgbClr val="181616">
                    <a:tint val="75000"/>
                  </a:srgbClr>
                </a:solidFill>
              </a:rPr>
              <a:pPr/>
              <a:t>17/09/2017</a:t>
            </a:fld>
            <a:endParaRPr lang="es-ES_tradnl">
              <a:solidFill>
                <a:srgbClr val="181616">
                  <a:tint val="75000"/>
                </a:srgbClr>
              </a:solidFill>
            </a:endParaRPr>
          </a:p>
        </p:txBody>
      </p:sp>
      <p:sp>
        <p:nvSpPr>
          <p:cNvPr id="4" name="Footer Placeholder 3"/>
          <p:cNvSpPr>
            <a:spLocks noGrp="1"/>
          </p:cNvSpPr>
          <p:nvPr>
            <p:ph type="ftr" sz="quarter" idx="11"/>
          </p:nvPr>
        </p:nvSpPr>
        <p:spPr/>
        <p:txBody>
          <a:bodyPr/>
          <a:lstStyle/>
          <a:p>
            <a:endParaRPr lang="es-ES_tradnl">
              <a:solidFill>
                <a:srgbClr val="181616">
                  <a:tint val="75000"/>
                </a:srgbClr>
              </a:solidFill>
            </a:endParaRPr>
          </a:p>
        </p:txBody>
      </p:sp>
      <p:sp>
        <p:nvSpPr>
          <p:cNvPr id="5" name="Slide Number Placeholder 4"/>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16985137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F8A06-93F9-784D-B428-822635E36650}" type="datetime1">
              <a:rPr lang="es-ES" smtClean="0">
                <a:solidFill>
                  <a:srgbClr val="181616">
                    <a:tint val="75000"/>
                  </a:srgbClr>
                </a:solidFill>
              </a:rPr>
              <a:pPr/>
              <a:t>17/09/2017</a:t>
            </a:fld>
            <a:endParaRPr lang="es-ES_tradnl">
              <a:solidFill>
                <a:srgbClr val="181616">
                  <a:tint val="75000"/>
                </a:srgbClr>
              </a:solidFill>
            </a:endParaRPr>
          </a:p>
        </p:txBody>
      </p:sp>
      <p:sp>
        <p:nvSpPr>
          <p:cNvPr id="3" name="Footer Placeholder 2"/>
          <p:cNvSpPr>
            <a:spLocks noGrp="1"/>
          </p:cNvSpPr>
          <p:nvPr>
            <p:ph type="ftr" sz="quarter" idx="11"/>
          </p:nvPr>
        </p:nvSpPr>
        <p:spPr/>
        <p:txBody>
          <a:bodyPr/>
          <a:lstStyle/>
          <a:p>
            <a:endParaRPr lang="es-ES_tradnl">
              <a:solidFill>
                <a:srgbClr val="181616">
                  <a:tint val="75000"/>
                </a:srgbClr>
              </a:solidFill>
            </a:endParaRPr>
          </a:p>
        </p:txBody>
      </p:sp>
      <p:sp>
        <p:nvSpPr>
          <p:cNvPr id="4" name="Slide Number Placeholder 3"/>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852774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240F790-BB3A-8F45-85A5-4933F1C7CF9F}"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42483648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agregarla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FC81979-CC0D-1E4D-AE77-B58D181AD9CE}"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8894637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7E59DBD1-F10E-3B4D-A9E2-E540B51C90F0}"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568064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cxnSp>
        <p:nvCxnSpPr>
          <p:cNvPr id="6" name="Conector recto 2"/>
          <p:cNvCxnSpPr/>
          <p:nvPr userDrawn="1"/>
        </p:nvCxnSpPr>
        <p:spPr>
          <a:xfrm>
            <a:off x="731839"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sp>
        <p:nvSpPr>
          <p:cNvPr id="4" name="Marcador de contenido 2"/>
          <p:cNvSpPr>
            <a:spLocks noGrp="1"/>
          </p:cNvSpPr>
          <p:nvPr>
            <p:ph sz="quarter" idx="10" hasCustomPrompt="1"/>
          </p:nvPr>
        </p:nvSpPr>
        <p:spPr>
          <a:xfrm>
            <a:off x="4941553" y="1700215"/>
            <a:ext cx="6977731" cy="4492625"/>
          </a:xfrm>
          <a:prstGeom prst="rect">
            <a:avLst/>
          </a:prstGeom>
        </p:spPr>
        <p:txBody>
          <a:bodyPr/>
          <a:lstStyle>
            <a:lvl1pPr marL="0" indent="0">
              <a:buFontTx/>
              <a:buNone/>
              <a:defRPr sz="2000">
                <a:solidFill>
                  <a:schemeClr val="tx1">
                    <a:lumMod val="65000"/>
                    <a:lumOff val="35000"/>
                  </a:schemeClr>
                </a:solidFill>
                <a:latin typeface="Century Gothic" panose="020B0502020202020204" pitchFamily="34" charset="0"/>
              </a:defRPr>
            </a:lvl1pPr>
            <a:lvl2pPr marL="176213" indent="-176213">
              <a:defRPr sz="2000">
                <a:solidFill>
                  <a:schemeClr val="tx1">
                    <a:lumMod val="65000"/>
                    <a:lumOff val="35000"/>
                  </a:schemeClr>
                </a:solidFill>
                <a:latin typeface="Century Gothic" panose="020B0502020202020204" pitchFamily="34" charset="0"/>
              </a:defRPr>
            </a:lvl2pPr>
            <a:lvl3pPr marL="352425" indent="-176213">
              <a:buFontTx/>
              <a:buChar char="-"/>
              <a:defRPr sz="2000">
                <a:solidFill>
                  <a:schemeClr val="tx1">
                    <a:lumMod val="65000"/>
                    <a:lumOff val="35000"/>
                  </a:schemeClr>
                </a:solidFill>
                <a:latin typeface="Century Gothic" panose="020B0502020202020204" pitchFamily="34" charset="0"/>
              </a:defRPr>
            </a:lvl3pPr>
            <a:lvl4pPr marL="546100" indent="-193675">
              <a:buFont typeface="Wingdings" panose="05000000000000000000" pitchFamily="2" charset="2"/>
              <a:buChar char="§"/>
              <a:tabLst/>
              <a:defRPr sz="2000">
                <a:solidFill>
                  <a:schemeClr val="tx1">
                    <a:lumMod val="65000"/>
                    <a:lumOff val="35000"/>
                  </a:schemeClr>
                </a:solidFill>
                <a:latin typeface="Century Gothic" panose="020B0502020202020204" pitchFamily="34" charset="0"/>
              </a:defRPr>
            </a:lvl4pPr>
            <a:lvl5pPr marL="889000" indent="-342900">
              <a:buFont typeface="Wingdings" panose="05000000000000000000" pitchFamily="2" charset="2"/>
              <a:buChar char="ü"/>
              <a:defRPr sz="2000">
                <a:solidFill>
                  <a:schemeClr val="tx1">
                    <a:lumMod val="65000"/>
                    <a:lumOff val="35000"/>
                  </a:schemeClr>
                </a:solidFill>
                <a:latin typeface="Century Gothic" panose="020B0502020202020204" pitchFamily="34" charset="0"/>
              </a:defRPr>
            </a:lvl5pPr>
          </a:lstStyle>
          <a:p>
            <a:pPr lvl="0"/>
            <a:r>
              <a:rPr lang="es-ES" dirty="0"/>
              <a:t>Haga clic para agregar texto</a:t>
            </a:r>
          </a:p>
          <a:p>
            <a:pPr lvl="1"/>
            <a:r>
              <a:rPr lang="es-ES" dirty="0"/>
              <a:t>Segundo nivel</a:t>
            </a:r>
          </a:p>
          <a:p>
            <a:pPr lvl="2"/>
            <a:r>
              <a:rPr lang="es-ES" dirty="0"/>
              <a:t>Tercer nivel</a:t>
            </a:r>
          </a:p>
          <a:p>
            <a:pPr lvl="3"/>
            <a:r>
              <a:rPr lang="es-ES" dirty="0"/>
              <a:t>Cuarto nivel</a:t>
            </a:r>
          </a:p>
          <a:p>
            <a:pPr lvl="4"/>
            <a:r>
              <a:rPr lang="es-ES" dirty="0"/>
              <a:t>Quinto nivel</a:t>
            </a:r>
          </a:p>
          <a:p>
            <a:pPr lvl="4"/>
            <a:endParaRPr lang="es-ES" dirty="0"/>
          </a:p>
        </p:txBody>
      </p:sp>
      <p:cxnSp>
        <p:nvCxnSpPr>
          <p:cNvPr id="7" name="Conector recto 6"/>
          <p:cNvCxnSpPr/>
          <p:nvPr userDrawn="1"/>
        </p:nvCxnSpPr>
        <p:spPr>
          <a:xfrm>
            <a:off x="4378745" y="1700215"/>
            <a:ext cx="0" cy="44926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Marcador de contenido 8"/>
          <p:cNvSpPr>
            <a:spLocks noGrp="1"/>
          </p:cNvSpPr>
          <p:nvPr>
            <p:ph sz="quarter" idx="11"/>
          </p:nvPr>
        </p:nvSpPr>
        <p:spPr>
          <a:xfrm>
            <a:off x="346831" y="1700213"/>
            <a:ext cx="3417887" cy="4492626"/>
          </a:xfrm>
          <a:prstGeom prst="rect">
            <a:avLst/>
          </a:prstGeom>
        </p:spPr>
        <p:txBody>
          <a:bodyPr/>
          <a:lstStyle>
            <a:lvl1pPr marL="0" indent="0">
              <a:buNone/>
              <a:defRPr sz="2000">
                <a:solidFill>
                  <a:schemeClr val="tx1">
                    <a:lumMod val="65000"/>
                    <a:lumOff val="35000"/>
                  </a:schemeClr>
                </a:solidFill>
                <a:latin typeface="Century Gothic" panose="020B0502020202020204" pitchFamily="34" charset="0"/>
              </a:defRPr>
            </a:lvl1pPr>
          </a:lstStyle>
          <a:p>
            <a:pPr lvl="0"/>
            <a:endParaRPr lang="es-ES" dirty="0"/>
          </a:p>
        </p:txBody>
      </p:sp>
    </p:spTree>
    <p:extLst>
      <p:ext uri="{BB962C8B-B14F-4D97-AF65-F5344CB8AC3E}">
        <p14:creationId xmlns:p14="http://schemas.microsoft.com/office/powerpoint/2010/main" val="3393998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_tradnl"/>
              <a:t>Clic para editar título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CF5BDC5A-D641-794D-9035-DD2C85CE4106}"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14165371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endParaRPr lang="en-US" dirty="0"/>
          </a:p>
        </p:txBody>
      </p:sp>
      <p:sp>
        <p:nvSpPr>
          <p:cNvPr id="4" name="Date Placeholder 3"/>
          <p:cNvSpPr>
            <a:spLocks noGrp="1"/>
          </p:cNvSpPr>
          <p:nvPr>
            <p:ph type="dt" sz="half" idx="10"/>
          </p:nvPr>
        </p:nvSpPr>
        <p:spPr/>
        <p:txBody>
          <a:bodyPr/>
          <a:lstStyle/>
          <a:p>
            <a:fld id="{F82A018E-0817-3345-94F4-DC45568746BD}"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0638423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5DBC77A5-20C2-F740-97FE-A40394992F7E}"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7544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43A86AE5-AE03-5A40-8D74-401B73715D48}"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41051057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Date Placeholder 4"/>
          <p:cNvSpPr>
            <a:spLocks noGrp="1"/>
          </p:cNvSpPr>
          <p:nvPr>
            <p:ph type="dt" sz="half" idx="10"/>
          </p:nvPr>
        </p:nvSpPr>
        <p:spPr/>
        <p:txBody>
          <a:bodyPr/>
          <a:lstStyle/>
          <a:p>
            <a:fld id="{2687799E-7F27-8740-9C00-D80E2F0781B2}"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13582449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_tradnl"/>
              <a:t>Clic para editar título</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12CF5339-5F68-BD4B-B1DC-0EFCD56ACC96}" type="datetime1">
              <a:rPr lang="es-ES" smtClean="0">
                <a:solidFill>
                  <a:srgbClr val="181616">
                    <a:tint val="75000"/>
                  </a:srgbClr>
                </a:solidFill>
              </a:rPr>
              <a:pPr/>
              <a:t>17/09/2017</a:t>
            </a:fld>
            <a:endParaRPr lang="es-ES_tradnl">
              <a:solidFill>
                <a:srgbClr val="181616">
                  <a:tint val="75000"/>
                </a:srgbClr>
              </a:solidFill>
            </a:endParaRPr>
          </a:p>
        </p:txBody>
      </p:sp>
      <p:sp>
        <p:nvSpPr>
          <p:cNvPr id="8" name="Footer Placeholder 7"/>
          <p:cNvSpPr>
            <a:spLocks noGrp="1"/>
          </p:cNvSpPr>
          <p:nvPr>
            <p:ph type="ftr" sz="quarter" idx="11"/>
          </p:nvPr>
        </p:nvSpPr>
        <p:spPr/>
        <p:txBody>
          <a:bodyPr/>
          <a:lstStyle/>
          <a:p>
            <a:endParaRPr lang="es-ES_tradnl">
              <a:solidFill>
                <a:srgbClr val="181616">
                  <a:tint val="75000"/>
                </a:srgbClr>
              </a:solidFill>
            </a:endParaRPr>
          </a:p>
        </p:txBody>
      </p:sp>
      <p:sp>
        <p:nvSpPr>
          <p:cNvPr id="9" name="Slide Number Placeholder 8"/>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926847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Date Placeholder 2"/>
          <p:cNvSpPr>
            <a:spLocks noGrp="1"/>
          </p:cNvSpPr>
          <p:nvPr>
            <p:ph type="dt" sz="half" idx="10"/>
          </p:nvPr>
        </p:nvSpPr>
        <p:spPr/>
        <p:txBody>
          <a:bodyPr/>
          <a:lstStyle/>
          <a:p>
            <a:fld id="{4E73FADF-C865-C649-86CE-026C3A5DFEE0}" type="datetime1">
              <a:rPr lang="es-ES" smtClean="0">
                <a:solidFill>
                  <a:srgbClr val="181616">
                    <a:tint val="75000"/>
                  </a:srgbClr>
                </a:solidFill>
              </a:rPr>
              <a:pPr/>
              <a:t>17/09/2017</a:t>
            </a:fld>
            <a:endParaRPr lang="es-ES_tradnl">
              <a:solidFill>
                <a:srgbClr val="181616">
                  <a:tint val="75000"/>
                </a:srgbClr>
              </a:solidFill>
            </a:endParaRPr>
          </a:p>
        </p:txBody>
      </p:sp>
      <p:sp>
        <p:nvSpPr>
          <p:cNvPr id="4" name="Footer Placeholder 3"/>
          <p:cNvSpPr>
            <a:spLocks noGrp="1"/>
          </p:cNvSpPr>
          <p:nvPr>
            <p:ph type="ftr" sz="quarter" idx="11"/>
          </p:nvPr>
        </p:nvSpPr>
        <p:spPr/>
        <p:txBody>
          <a:bodyPr/>
          <a:lstStyle/>
          <a:p>
            <a:endParaRPr lang="es-ES_tradnl">
              <a:solidFill>
                <a:srgbClr val="181616">
                  <a:tint val="75000"/>
                </a:srgbClr>
              </a:solidFill>
            </a:endParaRPr>
          </a:p>
        </p:txBody>
      </p:sp>
      <p:sp>
        <p:nvSpPr>
          <p:cNvPr id="5" name="Slide Number Placeholder 4"/>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46737067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F8A06-93F9-784D-B428-822635E36650}" type="datetime1">
              <a:rPr lang="es-ES" smtClean="0">
                <a:solidFill>
                  <a:srgbClr val="181616">
                    <a:tint val="75000"/>
                  </a:srgbClr>
                </a:solidFill>
              </a:rPr>
              <a:pPr/>
              <a:t>17/09/2017</a:t>
            </a:fld>
            <a:endParaRPr lang="es-ES_tradnl">
              <a:solidFill>
                <a:srgbClr val="181616">
                  <a:tint val="75000"/>
                </a:srgbClr>
              </a:solidFill>
            </a:endParaRPr>
          </a:p>
        </p:txBody>
      </p:sp>
      <p:sp>
        <p:nvSpPr>
          <p:cNvPr id="3" name="Footer Placeholder 2"/>
          <p:cNvSpPr>
            <a:spLocks noGrp="1"/>
          </p:cNvSpPr>
          <p:nvPr>
            <p:ph type="ftr" sz="quarter" idx="11"/>
          </p:nvPr>
        </p:nvSpPr>
        <p:spPr/>
        <p:txBody>
          <a:bodyPr/>
          <a:lstStyle/>
          <a:p>
            <a:endParaRPr lang="es-ES_tradnl">
              <a:solidFill>
                <a:srgbClr val="181616">
                  <a:tint val="75000"/>
                </a:srgbClr>
              </a:solidFill>
            </a:endParaRPr>
          </a:p>
        </p:txBody>
      </p:sp>
      <p:sp>
        <p:nvSpPr>
          <p:cNvPr id="4" name="Slide Number Placeholder 3"/>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427148914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240F790-BB3A-8F45-85A5-4933F1C7CF9F}"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8322008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agregarla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FC81979-CC0D-1E4D-AE77-B58D181AD9CE}"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58014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ree Picture">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609600" y="3505201"/>
            <a:ext cx="3454400" cy="2819399"/>
          </a:xfrm>
          <a:prstGeom prst="rect">
            <a:avLst/>
          </a:prstGeo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0" name="Content Placeholder 3"/>
          <p:cNvSpPr>
            <a:spLocks noGrp="1"/>
          </p:cNvSpPr>
          <p:nvPr>
            <p:ph sz="half" idx="2"/>
          </p:nvPr>
        </p:nvSpPr>
        <p:spPr>
          <a:xfrm>
            <a:off x="4368800" y="3505201"/>
            <a:ext cx="3454400" cy="2819399"/>
          </a:xfrm>
          <a:prstGeom prst="rect">
            <a:avLst/>
          </a:prstGeo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1" name="Content Placeholder 3"/>
          <p:cNvSpPr>
            <a:spLocks noGrp="1"/>
          </p:cNvSpPr>
          <p:nvPr>
            <p:ph sz="half" idx="14"/>
          </p:nvPr>
        </p:nvSpPr>
        <p:spPr>
          <a:xfrm>
            <a:off x="8128000" y="3505201"/>
            <a:ext cx="3454400" cy="2819399"/>
          </a:xfrm>
          <a:prstGeom prst="rect">
            <a:avLst/>
          </a:prstGeo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5" name="Content Placeholder 2"/>
          <p:cNvSpPr>
            <a:spLocks noGrp="1"/>
          </p:cNvSpPr>
          <p:nvPr>
            <p:ph sz="half" idx="15"/>
          </p:nvPr>
        </p:nvSpPr>
        <p:spPr>
          <a:xfrm>
            <a:off x="609604" y="1219200"/>
            <a:ext cx="3454400" cy="2286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6" name="Content Placeholder 3"/>
          <p:cNvSpPr>
            <a:spLocks noGrp="1"/>
          </p:cNvSpPr>
          <p:nvPr>
            <p:ph sz="half" idx="16"/>
          </p:nvPr>
        </p:nvSpPr>
        <p:spPr>
          <a:xfrm>
            <a:off x="4368802" y="1219200"/>
            <a:ext cx="3454404" cy="2286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7" name="Content Placeholder 3"/>
          <p:cNvSpPr>
            <a:spLocks noGrp="1"/>
          </p:cNvSpPr>
          <p:nvPr>
            <p:ph sz="half" idx="17"/>
          </p:nvPr>
        </p:nvSpPr>
        <p:spPr>
          <a:xfrm>
            <a:off x="8128005" y="1219200"/>
            <a:ext cx="3454404" cy="2286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Title 4"/>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12" name="Footer Placeholder 2"/>
          <p:cNvSpPr>
            <a:spLocks noGrp="1"/>
          </p:cNvSpPr>
          <p:nvPr>
            <p:ph type="ftr" sz="quarter" idx="18"/>
          </p:nvPr>
        </p:nvSpPr>
        <p:spPr>
          <a:xfrm>
            <a:off x="4165600" y="6356351"/>
            <a:ext cx="3860800" cy="365125"/>
          </a:xfrm>
          <a:prstGeom prst="rect">
            <a:avLst/>
          </a:prstGeom>
        </p:spPr>
        <p:txBody>
          <a:bodyPr/>
          <a:lstStyle>
            <a:lvl1pPr>
              <a:defRPr>
                <a:solidFill>
                  <a:prstClr val="black">
                    <a:tint val="75000"/>
                  </a:prstClr>
                </a:solidFill>
              </a:defRPr>
            </a:lvl1pPr>
          </a:lstStyle>
          <a:p>
            <a:pPr>
              <a:defRPr/>
            </a:pPr>
            <a:endParaRPr lang="en-US"/>
          </a:p>
        </p:txBody>
      </p:sp>
      <p:sp>
        <p:nvSpPr>
          <p:cNvPr id="13" name="Slide Number Placeholder 3"/>
          <p:cNvSpPr>
            <a:spLocks noGrp="1"/>
          </p:cNvSpPr>
          <p:nvPr>
            <p:ph type="sldNum" sz="quarter" idx="19"/>
          </p:nvPr>
        </p:nvSpPr>
        <p:spPr>
          <a:xfrm>
            <a:off x="8737600" y="6356351"/>
            <a:ext cx="2844800" cy="365125"/>
          </a:xfrm>
          <a:prstGeom prst="rect">
            <a:avLst/>
          </a:prstGeom>
        </p:spPr>
        <p:txBody>
          <a:bodyPr/>
          <a:lstStyle>
            <a:lvl1pPr>
              <a:defRPr>
                <a:solidFill>
                  <a:prstClr val="black">
                    <a:tint val="75000"/>
                  </a:prstClr>
                </a:solidFill>
              </a:defRPr>
            </a:lvl1pPr>
          </a:lstStyle>
          <a:p>
            <a:pPr>
              <a:defRPr/>
            </a:pPr>
            <a:fld id="{3CE7EB9E-D312-4A3B-8D27-E52633D251E4}" type="slidenum">
              <a:rPr lang="en-US"/>
              <a:pPr>
                <a:defRPr/>
              </a:pPr>
              <a:t>‹#›</a:t>
            </a:fld>
            <a:endParaRPr lang="en-US" dirty="0"/>
          </a:p>
        </p:txBody>
      </p:sp>
    </p:spTree>
    <p:extLst>
      <p:ext uri="{BB962C8B-B14F-4D97-AF65-F5344CB8AC3E}">
        <p14:creationId xmlns:p14="http://schemas.microsoft.com/office/powerpoint/2010/main" val="35379363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7E59DBD1-F10E-3B4D-A9E2-E540B51C90F0}"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52506988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_tradnl"/>
              <a:t>Clic para editar título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CF5BDC5A-D641-794D-9035-DD2C85CE4106}"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8125588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endParaRPr lang="en-US" dirty="0"/>
          </a:p>
        </p:txBody>
      </p:sp>
      <p:sp>
        <p:nvSpPr>
          <p:cNvPr id="4" name="Date Placeholder 3"/>
          <p:cNvSpPr>
            <a:spLocks noGrp="1"/>
          </p:cNvSpPr>
          <p:nvPr>
            <p:ph type="dt" sz="half" idx="10"/>
          </p:nvPr>
        </p:nvSpPr>
        <p:spPr/>
        <p:txBody>
          <a:bodyPr/>
          <a:lstStyle/>
          <a:p>
            <a:fld id="{F82A018E-0817-3345-94F4-DC45568746BD}"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109860769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5DBC77A5-20C2-F740-97FE-A40394992F7E}"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6074672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43A86AE5-AE03-5A40-8D74-401B73715D48}"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57355675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Date Placeholder 4"/>
          <p:cNvSpPr>
            <a:spLocks noGrp="1"/>
          </p:cNvSpPr>
          <p:nvPr>
            <p:ph type="dt" sz="half" idx="10"/>
          </p:nvPr>
        </p:nvSpPr>
        <p:spPr/>
        <p:txBody>
          <a:bodyPr/>
          <a:lstStyle/>
          <a:p>
            <a:fld id="{2687799E-7F27-8740-9C00-D80E2F0781B2}"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146000734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_tradnl"/>
              <a:t>Clic para editar título</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12CF5339-5F68-BD4B-B1DC-0EFCD56ACC96}" type="datetime1">
              <a:rPr lang="es-ES" smtClean="0">
                <a:solidFill>
                  <a:srgbClr val="181616">
                    <a:tint val="75000"/>
                  </a:srgbClr>
                </a:solidFill>
              </a:rPr>
              <a:pPr/>
              <a:t>17/09/2017</a:t>
            </a:fld>
            <a:endParaRPr lang="es-ES_tradnl">
              <a:solidFill>
                <a:srgbClr val="181616">
                  <a:tint val="75000"/>
                </a:srgbClr>
              </a:solidFill>
            </a:endParaRPr>
          </a:p>
        </p:txBody>
      </p:sp>
      <p:sp>
        <p:nvSpPr>
          <p:cNvPr id="8" name="Footer Placeholder 7"/>
          <p:cNvSpPr>
            <a:spLocks noGrp="1"/>
          </p:cNvSpPr>
          <p:nvPr>
            <p:ph type="ftr" sz="quarter" idx="11"/>
          </p:nvPr>
        </p:nvSpPr>
        <p:spPr/>
        <p:txBody>
          <a:bodyPr/>
          <a:lstStyle/>
          <a:p>
            <a:endParaRPr lang="es-ES_tradnl">
              <a:solidFill>
                <a:srgbClr val="181616">
                  <a:tint val="75000"/>
                </a:srgbClr>
              </a:solidFill>
            </a:endParaRPr>
          </a:p>
        </p:txBody>
      </p:sp>
      <p:sp>
        <p:nvSpPr>
          <p:cNvPr id="9" name="Slide Number Placeholder 8"/>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8180708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Date Placeholder 2"/>
          <p:cNvSpPr>
            <a:spLocks noGrp="1"/>
          </p:cNvSpPr>
          <p:nvPr>
            <p:ph type="dt" sz="half" idx="10"/>
          </p:nvPr>
        </p:nvSpPr>
        <p:spPr/>
        <p:txBody>
          <a:bodyPr/>
          <a:lstStyle/>
          <a:p>
            <a:fld id="{4E73FADF-C865-C649-86CE-026C3A5DFEE0}" type="datetime1">
              <a:rPr lang="es-ES" smtClean="0">
                <a:solidFill>
                  <a:srgbClr val="181616">
                    <a:tint val="75000"/>
                  </a:srgbClr>
                </a:solidFill>
              </a:rPr>
              <a:pPr/>
              <a:t>17/09/2017</a:t>
            </a:fld>
            <a:endParaRPr lang="es-ES_tradnl">
              <a:solidFill>
                <a:srgbClr val="181616">
                  <a:tint val="75000"/>
                </a:srgbClr>
              </a:solidFill>
            </a:endParaRPr>
          </a:p>
        </p:txBody>
      </p:sp>
      <p:sp>
        <p:nvSpPr>
          <p:cNvPr id="4" name="Footer Placeholder 3"/>
          <p:cNvSpPr>
            <a:spLocks noGrp="1"/>
          </p:cNvSpPr>
          <p:nvPr>
            <p:ph type="ftr" sz="quarter" idx="11"/>
          </p:nvPr>
        </p:nvSpPr>
        <p:spPr/>
        <p:txBody>
          <a:bodyPr/>
          <a:lstStyle/>
          <a:p>
            <a:endParaRPr lang="es-ES_tradnl">
              <a:solidFill>
                <a:srgbClr val="181616">
                  <a:tint val="75000"/>
                </a:srgbClr>
              </a:solidFill>
            </a:endParaRPr>
          </a:p>
        </p:txBody>
      </p:sp>
      <p:sp>
        <p:nvSpPr>
          <p:cNvPr id="5" name="Slide Number Placeholder 4"/>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12560294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F8A06-93F9-784D-B428-822635E36650}" type="datetime1">
              <a:rPr lang="es-ES" smtClean="0">
                <a:solidFill>
                  <a:srgbClr val="181616">
                    <a:tint val="75000"/>
                  </a:srgbClr>
                </a:solidFill>
              </a:rPr>
              <a:pPr/>
              <a:t>17/09/2017</a:t>
            </a:fld>
            <a:endParaRPr lang="es-ES_tradnl">
              <a:solidFill>
                <a:srgbClr val="181616">
                  <a:tint val="75000"/>
                </a:srgbClr>
              </a:solidFill>
            </a:endParaRPr>
          </a:p>
        </p:txBody>
      </p:sp>
      <p:sp>
        <p:nvSpPr>
          <p:cNvPr id="3" name="Footer Placeholder 2"/>
          <p:cNvSpPr>
            <a:spLocks noGrp="1"/>
          </p:cNvSpPr>
          <p:nvPr>
            <p:ph type="ftr" sz="quarter" idx="11"/>
          </p:nvPr>
        </p:nvSpPr>
        <p:spPr/>
        <p:txBody>
          <a:bodyPr/>
          <a:lstStyle/>
          <a:p>
            <a:endParaRPr lang="es-ES_tradnl">
              <a:solidFill>
                <a:srgbClr val="181616">
                  <a:tint val="75000"/>
                </a:srgbClr>
              </a:solidFill>
            </a:endParaRPr>
          </a:p>
        </p:txBody>
      </p:sp>
      <p:sp>
        <p:nvSpPr>
          <p:cNvPr id="4" name="Slide Number Placeholder 3"/>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38095434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240F790-BB3A-8F45-85A5-4933F1C7CF9F}"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401604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5"/>
            <a:ext cx="10363200" cy="1470025"/>
          </a:xfrm>
        </p:spPr>
        <p:txBody>
          <a:bodyPr/>
          <a:lstStyle/>
          <a:p>
            <a:r>
              <a:rPr lang="it-IT"/>
              <a:t>Fare clic per modificare lo stile del titolo</a:t>
            </a:r>
            <a:endParaRPr lang="en-GB"/>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GB"/>
          </a:p>
        </p:txBody>
      </p:sp>
      <p:sp>
        <p:nvSpPr>
          <p:cNvPr id="4" name="Segnaposto data 3"/>
          <p:cNvSpPr>
            <a:spLocks noGrp="1"/>
          </p:cNvSpPr>
          <p:nvPr>
            <p:ph type="dt" sz="half" idx="10"/>
          </p:nvPr>
        </p:nvSpPr>
        <p:spPr/>
        <p:txBody>
          <a:bodyPr/>
          <a:lstStyle/>
          <a:p>
            <a:fld id="{FDFC283B-4EAC-4758-968B-8CE98DF897E1}" type="datetimeFigureOut">
              <a:rPr lang="en-GB" smtClean="0"/>
              <a:t>17/09/2017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420457862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agregarla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8FC81979-CC0D-1E4D-AE77-B58D181AD9CE}" type="datetime1">
              <a:rPr lang="es-ES" smtClean="0">
                <a:solidFill>
                  <a:srgbClr val="181616">
                    <a:tint val="75000"/>
                  </a:srgbClr>
                </a:solidFill>
              </a:rPr>
              <a:pPr/>
              <a:t>17/09/2017</a:t>
            </a:fld>
            <a:endParaRPr lang="es-ES_tradnl">
              <a:solidFill>
                <a:srgbClr val="181616">
                  <a:tint val="75000"/>
                </a:srgbClr>
              </a:solidFill>
            </a:endParaRPr>
          </a:p>
        </p:txBody>
      </p:sp>
      <p:sp>
        <p:nvSpPr>
          <p:cNvPr id="6" name="Footer Placeholder 5"/>
          <p:cNvSpPr>
            <a:spLocks noGrp="1"/>
          </p:cNvSpPr>
          <p:nvPr>
            <p:ph type="ftr" sz="quarter" idx="11"/>
          </p:nvPr>
        </p:nvSpPr>
        <p:spPr/>
        <p:txBody>
          <a:bodyPr/>
          <a:lstStyle/>
          <a:p>
            <a:endParaRPr lang="es-ES_tradnl">
              <a:solidFill>
                <a:srgbClr val="181616">
                  <a:tint val="75000"/>
                </a:srgbClr>
              </a:solidFill>
            </a:endParaRPr>
          </a:p>
        </p:txBody>
      </p:sp>
      <p:sp>
        <p:nvSpPr>
          <p:cNvPr id="7" name="Slide Number Placeholder 6"/>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354273271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7E59DBD1-F10E-3B4D-A9E2-E540B51C90F0}"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285209078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_tradnl"/>
              <a:t>Clic para editar título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CF5BDC5A-D641-794D-9035-DD2C85CE4106}" type="datetime1">
              <a:rPr lang="es-ES" smtClean="0">
                <a:solidFill>
                  <a:srgbClr val="181616">
                    <a:tint val="75000"/>
                  </a:srgbClr>
                </a:solidFill>
              </a:rPr>
              <a:pPr/>
              <a:t>17/09/2017</a:t>
            </a:fld>
            <a:endParaRPr lang="es-ES_tradnl">
              <a:solidFill>
                <a:srgbClr val="181616">
                  <a:tint val="75000"/>
                </a:srgbClr>
              </a:solidFill>
            </a:endParaRPr>
          </a:p>
        </p:txBody>
      </p:sp>
      <p:sp>
        <p:nvSpPr>
          <p:cNvPr id="5" name="Footer Placeholder 4"/>
          <p:cNvSpPr>
            <a:spLocks noGrp="1"/>
          </p:cNvSpPr>
          <p:nvPr>
            <p:ph type="ftr" sz="quarter" idx="11"/>
          </p:nvPr>
        </p:nvSpPr>
        <p:spPr/>
        <p:txBody>
          <a:bodyPr/>
          <a:lstStyle/>
          <a:p>
            <a:endParaRPr lang="es-ES_tradnl">
              <a:solidFill>
                <a:srgbClr val="181616">
                  <a:tint val="75000"/>
                </a:srgbClr>
              </a:solidFill>
            </a:endParaRPr>
          </a:p>
        </p:txBody>
      </p:sp>
      <p:sp>
        <p:nvSpPr>
          <p:cNvPr id="6" name="Slide Number Placeholder 5"/>
          <p:cNvSpPr>
            <a:spLocks noGrp="1"/>
          </p:cNvSpPr>
          <p:nvPr>
            <p:ph type="sldNum" sz="quarter" idx="12"/>
          </p:nvPr>
        </p:nvSpPr>
        <p:spPr/>
        <p:txBody>
          <a:bodyPr/>
          <a:lstStyle/>
          <a:p>
            <a:fld id="{5F73950C-52D5-FE48-8C9A-F4D1C6F87AA7}" type="slidenum">
              <a:rPr lang="es-ES_tradnl" smtClean="0">
                <a:solidFill>
                  <a:srgbClr val="181616">
                    <a:tint val="75000"/>
                  </a:srgbClr>
                </a:solidFill>
              </a:rPr>
              <a:pPr/>
              <a:t>‹#›</a:t>
            </a:fld>
            <a:endParaRPr lang="es-ES_tradnl">
              <a:solidFill>
                <a:srgbClr val="181616">
                  <a:tint val="75000"/>
                </a:srgbClr>
              </a:solidFill>
            </a:endParaRPr>
          </a:p>
        </p:txBody>
      </p:sp>
    </p:spTree>
    <p:extLst>
      <p:ext uri="{BB962C8B-B14F-4D97-AF65-F5344CB8AC3E}">
        <p14:creationId xmlns:p14="http://schemas.microsoft.com/office/powerpoint/2010/main" val="86395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DFC283B-4EAC-4758-968B-8CE98DF897E1}" type="datetimeFigureOut">
              <a:rPr lang="en-GB" smtClean="0"/>
              <a:t>17/09/2017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175442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613" y="4406900"/>
            <a:ext cx="10363200" cy="1362075"/>
          </a:xfrm>
        </p:spPr>
        <p:txBody>
          <a:bodyPr anchor="t"/>
          <a:lstStyle>
            <a:lvl1pPr algn="l">
              <a:defRPr sz="4000" b="1" cap="all"/>
            </a:lvl1pPr>
          </a:lstStyle>
          <a:p>
            <a:r>
              <a:rPr lang="it-IT"/>
              <a:t>Fare clic per modificare lo stile del titolo</a:t>
            </a:r>
            <a:endParaRPr lang="en-GB"/>
          </a:p>
        </p:txBody>
      </p:sp>
      <p:sp>
        <p:nvSpPr>
          <p:cNvPr id="3" name="Segnaposto testo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DFC283B-4EAC-4758-968B-8CE98DF897E1}" type="datetimeFigureOut">
              <a:rPr lang="en-GB" smtClean="0"/>
              <a:t>17/09/2017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F62A447-3636-46A3-B1E7-9663C9EE563A}" type="slidenum">
              <a:rPr lang="en-GB" smtClean="0"/>
              <a:t>‹#›</a:t>
            </a:fld>
            <a:endParaRPr lang="en-GB"/>
          </a:p>
        </p:txBody>
      </p:sp>
    </p:spTree>
    <p:extLst>
      <p:ext uri="{BB962C8B-B14F-4D97-AF65-F5344CB8AC3E}">
        <p14:creationId xmlns:p14="http://schemas.microsoft.com/office/powerpoint/2010/main" val="385937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6.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7.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DEEED"/>
        </a:solidFill>
        <a:effectLst/>
      </p:bgPr>
    </p:bg>
    <p:spTree>
      <p:nvGrpSpPr>
        <p:cNvPr id="1" name=""/>
        <p:cNvGrpSpPr/>
        <p:nvPr/>
      </p:nvGrpSpPr>
      <p:grpSpPr>
        <a:xfrm>
          <a:off x="0" y="0"/>
          <a:ext cx="0" cy="0"/>
          <a:chOff x="0" y="0"/>
          <a:chExt cx="0" cy="0"/>
        </a:xfrm>
      </p:grpSpPr>
      <p:sp>
        <p:nvSpPr>
          <p:cNvPr id="9" name="Rectángulo 8"/>
          <p:cNvSpPr/>
          <p:nvPr userDrawn="1"/>
        </p:nvSpPr>
        <p:spPr>
          <a:xfrm>
            <a:off x="0" y="-60181"/>
            <a:ext cx="12192000" cy="132859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latin typeface="Helvetica Regular" charset="0"/>
            </a:endParaRPr>
          </a:p>
        </p:txBody>
      </p:sp>
      <p:sp>
        <p:nvSpPr>
          <p:cNvPr id="21" name="Rectángulo 8"/>
          <p:cNvSpPr/>
          <p:nvPr userDrawn="1"/>
        </p:nvSpPr>
        <p:spPr>
          <a:xfrm>
            <a:off x="0" y="-60180"/>
            <a:ext cx="12192000" cy="132859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latin typeface="Helvetica Regular" charset="0"/>
            </a:endParaRPr>
          </a:p>
        </p:txBody>
      </p:sp>
      <p:pic>
        <p:nvPicPr>
          <p:cNvPr id="13" name="Imagen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1839" y="361156"/>
            <a:ext cx="2120900" cy="546100"/>
          </a:xfrm>
          <a:prstGeom prst="rect">
            <a:avLst/>
          </a:prstGeom>
        </p:spPr>
      </p:pic>
      <p:pic>
        <p:nvPicPr>
          <p:cNvPr id="14" name="Imagen 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cxnSp>
        <p:nvCxnSpPr>
          <p:cNvPr id="20" name="Conector recto 2"/>
          <p:cNvCxnSpPr/>
          <p:nvPr userDrawn="1"/>
        </p:nvCxnSpPr>
        <p:spPr>
          <a:xfrm>
            <a:off x="731839"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sp>
        <p:nvSpPr>
          <p:cNvPr id="8" name="CuadroTexto 11"/>
          <p:cNvSpPr txBox="1"/>
          <p:nvPr userDrawn="1"/>
        </p:nvSpPr>
        <p:spPr>
          <a:xfrm>
            <a:off x="6713033" y="460980"/>
            <a:ext cx="4747131" cy="276999"/>
          </a:xfrm>
          <a:prstGeom prst="rect">
            <a:avLst/>
          </a:prstGeom>
          <a:noFill/>
        </p:spPr>
        <p:txBody>
          <a:bodyPr wrap="square" rtlCol="0">
            <a:spAutoFit/>
          </a:bodyPr>
          <a:lstStyle/>
          <a:p>
            <a:pPr algn="r"/>
            <a:r>
              <a:rPr lang="es-ES_tradnl" sz="1200" b="1" kern="1200" dirty="0" err="1">
                <a:solidFill>
                  <a:srgbClr val="3F3F3D"/>
                </a:solidFill>
                <a:latin typeface="+mj-lt"/>
                <a:ea typeface="Helvetica" charset="0"/>
                <a:cs typeface="Helvetica" charset="0"/>
              </a:rPr>
              <a:t>Progress</a:t>
            </a:r>
            <a:r>
              <a:rPr lang="es-ES_tradnl" sz="1200" b="1" kern="1200" baseline="0" dirty="0">
                <a:solidFill>
                  <a:srgbClr val="3F3F3D"/>
                </a:solidFill>
                <a:latin typeface="+mj-lt"/>
                <a:ea typeface="Helvetica" charset="0"/>
                <a:cs typeface="Helvetica" charset="0"/>
              </a:rPr>
              <a:t> </a:t>
            </a:r>
            <a:r>
              <a:rPr lang="es-ES_tradnl" sz="1200" b="1" kern="1200" baseline="0" dirty="0" err="1">
                <a:solidFill>
                  <a:srgbClr val="3F3F3D"/>
                </a:solidFill>
                <a:latin typeface="+mj-lt"/>
                <a:ea typeface="Helvetica" charset="0"/>
                <a:cs typeface="Helvetica" charset="0"/>
              </a:rPr>
              <a:t>on</a:t>
            </a:r>
            <a:r>
              <a:rPr lang="es-ES_tradnl" sz="1200" b="1" kern="1200" baseline="0" dirty="0">
                <a:solidFill>
                  <a:srgbClr val="3F3F3D"/>
                </a:solidFill>
                <a:latin typeface="+mj-lt"/>
                <a:ea typeface="Helvetica" charset="0"/>
                <a:cs typeface="Helvetica" charset="0"/>
              </a:rPr>
              <a:t> ETIP SNET </a:t>
            </a:r>
            <a:r>
              <a:rPr lang="es-ES_tradnl" sz="1200" b="1" kern="1200" baseline="0" dirty="0" err="1">
                <a:solidFill>
                  <a:srgbClr val="3F3F3D"/>
                </a:solidFill>
                <a:latin typeface="+mj-lt"/>
                <a:ea typeface="Helvetica" charset="0"/>
                <a:cs typeface="Helvetica" charset="0"/>
              </a:rPr>
              <a:t>WGs</a:t>
            </a:r>
            <a:endParaRPr lang="es-ES_tradnl" sz="1100" b="0" dirty="0">
              <a:solidFill>
                <a:srgbClr val="3F3F3D"/>
              </a:solidFill>
              <a:latin typeface="+mn-lt"/>
              <a:ea typeface="Helvetica" charset="0"/>
              <a:cs typeface="Helvetica" charset="0"/>
            </a:endParaRPr>
          </a:p>
        </p:txBody>
      </p:sp>
    </p:spTree>
    <p:extLst>
      <p:ext uri="{BB962C8B-B14F-4D97-AF65-F5344CB8AC3E}">
        <p14:creationId xmlns:p14="http://schemas.microsoft.com/office/powerpoint/2010/main" val="42003952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4" r:id="rId4"/>
    <p:sldLayoutId id="2147483666" r:id="rId5"/>
    <p:sldLayoutId id="2147483686" r:id="rId6"/>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a:t>Fare clic per modificare lo stile del titolo</a:t>
            </a:r>
            <a:endParaRPr lang="en-GB"/>
          </a:p>
        </p:txBody>
      </p:sp>
      <p:sp>
        <p:nvSpPr>
          <p:cNvPr id="3" name="Segnaposto testo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C283B-4EAC-4758-968B-8CE98DF897E1}" type="datetimeFigureOut">
              <a:rPr lang="en-GB" smtClean="0"/>
              <a:t>17/09/2017</a:t>
            </a:fld>
            <a:endParaRPr lang="en-GB"/>
          </a:p>
        </p:txBody>
      </p:sp>
      <p:sp>
        <p:nvSpPr>
          <p:cNvPr id="5" name="Segnaposto piè di pagina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2A447-3636-46A3-B1E7-9663C9EE563A}" type="slidenum">
              <a:rPr lang="en-GB" smtClean="0"/>
              <a:t>‹#›</a:t>
            </a:fld>
            <a:endParaRPr lang="en-GB"/>
          </a:p>
        </p:txBody>
      </p:sp>
    </p:spTree>
    <p:extLst>
      <p:ext uri="{BB962C8B-B14F-4D97-AF65-F5344CB8AC3E}">
        <p14:creationId xmlns:p14="http://schemas.microsoft.com/office/powerpoint/2010/main" val="213411936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EDEEE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Regular" charset="0"/>
              </a:defRPr>
            </a:lvl1pPr>
          </a:lstStyle>
          <a:p>
            <a:fld id="{36CF0B52-6D87-5147-9B05-A274068D218E}" type="datetime1">
              <a:rPr lang="es-ES" smtClean="0">
                <a:solidFill>
                  <a:srgbClr val="181616">
                    <a:tint val="75000"/>
                  </a:srgbClr>
                </a:solidFill>
              </a:rPr>
              <a:pPr/>
              <a:t>17/09/2017</a:t>
            </a:fld>
            <a:endParaRPr lang="es-ES_tradnl" dirty="0">
              <a:solidFill>
                <a:srgbClr val="181616">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Regular" charset="0"/>
              </a:defRPr>
            </a:lvl1pPr>
          </a:lstStyle>
          <a:p>
            <a:endParaRPr lang="es-ES_tradnl" dirty="0">
              <a:solidFill>
                <a:srgbClr val="181616">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Helvetica Regular" charset="0"/>
              </a:defRPr>
            </a:lvl1pPr>
          </a:lstStyle>
          <a:p>
            <a:fld id="{5F73950C-52D5-FE48-8C9A-F4D1C6F87AA7}" type="slidenum">
              <a:rPr lang="es-ES_tradnl" smtClean="0">
                <a:solidFill>
                  <a:srgbClr val="181616">
                    <a:tint val="75000"/>
                  </a:srgbClr>
                </a:solidFill>
              </a:rPr>
              <a:pPr/>
              <a:t>‹#›</a:t>
            </a:fld>
            <a:endParaRPr lang="es-ES_tradnl" dirty="0">
              <a:solidFill>
                <a:srgbClr val="181616">
                  <a:tint val="75000"/>
                </a:srgbClr>
              </a:solidFill>
            </a:endParaRPr>
          </a:p>
        </p:txBody>
      </p:sp>
    </p:spTree>
    <p:extLst>
      <p:ext uri="{BB962C8B-B14F-4D97-AF65-F5344CB8AC3E}">
        <p14:creationId xmlns:p14="http://schemas.microsoft.com/office/powerpoint/2010/main" val="330668807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EDEEE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Regular" charset="0"/>
              </a:defRPr>
            </a:lvl1pPr>
          </a:lstStyle>
          <a:p>
            <a:fld id="{36CF0B52-6D87-5147-9B05-A274068D218E}" type="datetime1">
              <a:rPr lang="es-ES" smtClean="0">
                <a:solidFill>
                  <a:srgbClr val="181616">
                    <a:tint val="75000"/>
                  </a:srgbClr>
                </a:solidFill>
              </a:rPr>
              <a:pPr/>
              <a:t>17/09/2017</a:t>
            </a:fld>
            <a:endParaRPr lang="es-ES_tradnl" dirty="0">
              <a:solidFill>
                <a:srgbClr val="181616">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Regular" charset="0"/>
              </a:defRPr>
            </a:lvl1pPr>
          </a:lstStyle>
          <a:p>
            <a:endParaRPr lang="es-ES_tradnl" dirty="0">
              <a:solidFill>
                <a:srgbClr val="181616">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Helvetica Regular" charset="0"/>
              </a:defRPr>
            </a:lvl1pPr>
          </a:lstStyle>
          <a:p>
            <a:fld id="{5F73950C-52D5-FE48-8C9A-F4D1C6F87AA7}" type="slidenum">
              <a:rPr lang="es-ES_tradnl" smtClean="0">
                <a:solidFill>
                  <a:srgbClr val="181616">
                    <a:tint val="75000"/>
                  </a:srgbClr>
                </a:solidFill>
              </a:rPr>
              <a:pPr/>
              <a:t>‹#›</a:t>
            </a:fld>
            <a:endParaRPr lang="es-ES_tradnl" dirty="0">
              <a:solidFill>
                <a:srgbClr val="181616">
                  <a:tint val="75000"/>
                </a:srgbClr>
              </a:solidFill>
            </a:endParaRPr>
          </a:p>
        </p:txBody>
      </p:sp>
    </p:spTree>
    <p:extLst>
      <p:ext uri="{BB962C8B-B14F-4D97-AF65-F5344CB8AC3E}">
        <p14:creationId xmlns:p14="http://schemas.microsoft.com/office/powerpoint/2010/main" val="417005966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EDEEE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Regular" charset="0"/>
              </a:defRPr>
            </a:lvl1pPr>
          </a:lstStyle>
          <a:p>
            <a:fld id="{36CF0B52-6D87-5147-9B05-A274068D218E}" type="datetime1">
              <a:rPr lang="es-ES" smtClean="0">
                <a:solidFill>
                  <a:srgbClr val="181616">
                    <a:tint val="75000"/>
                  </a:srgbClr>
                </a:solidFill>
              </a:rPr>
              <a:pPr/>
              <a:t>17/09/2017</a:t>
            </a:fld>
            <a:endParaRPr lang="es-ES_tradnl" dirty="0">
              <a:solidFill>
                <a:srgbClr val="181616">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Regular" charset="0"/>
              </a:defRPr>
            </a:lvl1pPr>
          </a:lstStyle>
          <a:p>
            <a:endParaRPr lang="es-ES_tradnl" dirty="0">
              <a:solidFill>
                <a:srgbClr val="181616">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Helvetica Regular" charset="0"/>
              </a:defRPr>
            </a:lvl1pPr>
          </a:lstStyle>
          <a:p>
            <a:fld id="{5F73950C-52D5-FE48-8C9A-F4D1C6F87AA7}" type="slidenum">
              <a:rPr lang="es-ES_tradnl" smtClean="0">
                <a:solidFill>
                  <a:srgbClr val="181616">
                    <a:tint val="75000"/>
                  </a:srgbClr>
                </a:solidFill>
              </a:rPr>
              <a:pPr/>
              <a:t>‹#›</a:t>
            </a:fld>
            <a:endParaRPr lang="es-ES_tradnl" dirty="0">
              <a:solidFill>
                <a:srgbClr val="181616">
                  <a:tint val="75000"/>
                </a:srgbClr>
              </a:solidFill>
            </a:endParaRPr>
          </a:p>
        </p:txBody>
      </p:sp>
    </p:spTree>
    <p:extLst>
      <p:ext uri="{BB962C8B-B14F-4D97-AF65-F5344CB8AC3E}">
        <p14:creationId xmlns:p14="http://schemas.microsoft.com/office/powerpoint/2010/main" val="52009613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EDEEE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Regular" charset="0"/>
              </a:defRPr>
            </a:lvl1pPr>
          </a:lstStyle>
          <a:p>
            <a:fld id="{36CF0B52-6D87-5147-9B05-A274068D218E}" type="datetime1">
              <a:rPr lang="es-ES" smtClean="0">
                <a:solidFill>
                  <a:srgbClr val="181616">
                    <a:tint val="75000"/>
                  </a:srgbClr>
                </a:solidFill>
              </a:rPr>
              <a:pPr/>
              <a:t>17/09/2017</a:t>
            </a:fld>
            <a:endParaRPr lang="es-ES_tradnl" dirty="0">
              <a:solidFill>
                <a:srgbClr val="181616">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Regular" charset="0"/>
              </a:defRPr>
            </a:lvl1pPr>
          </a:lstStyle>
          <a:p>
            <a:endParaRPr lang="es-ES_tradnl" dirty="0">
              <a:solidFill>
                <a:srgbClr val="181616">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Helvetica Regular" charset="0"/>
              </a:defRPr>
            </a:lvl1pPr>
          </a:lstStyle>
          <a:p>
            <a:fld id="{5F73950C-52D5-FE48-8C9A-F4D1C6F87AA7}" type="slidenum">
              <a:rPr lang="es-ES_tradnl" smtClean="0">
                <a:solidFill>
                  <a:srgbClr val="181616">
                    <a:tint val="75000"/>
                  </a:srgbClr>
                </a:solidFill>
              </a:rPr>
              <a:pPr/>
              <a:t>‹#›</a:t>
            </a:fld>
            <a:endParaRPr lang="es-ES_tradnl" dirty="0">
              <a:solidFill>
                <a:srgbClr val="181616">
                  <a:tint val="75000"/>
                </a:srgbClr>
              </a:solidFill>
            </a:endParaRPr>
          </a:p>
        </p:txBody>
      </p:sp>
    </p:spTree>
    <p:extLst>
      <p:ext uri="{BB962C8B-B14F-4D97-AF65-F5344CB8AC3E}">
        <p14:creationId xmlns:p14="http://schemas.microsoft.com/office/powerpoint/2010/main" val="4245265483"/>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EDEEE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Regular" charset="0"/>
              </a:defRPr>
            </a:lvl1pPr>
          </a:lstStyle>
          <a:p>
            <a:fld id="{36CF0B52-6D87-5147-9B05-A274068D218E}" type="datetime1">
              <a:rPr lang="es-ES" smtClean="0">
                <a:solidFill>
                  <a:srgbClr val="181616">
                    <a:tint val="75000"/>
                  </a:srgbClr>
                </a:solidFill>
              </a:rPr>
              <a:pPr/>
              <a:t>17/09/2017</a:t>
            </a:fld>
            <a:endParaRPr lang="es-ES_tradnl" dirty="0">
              <a:solidFill>
                <a:srgbClr val="181616">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Regular" charset="0"/>
              </a:defRPr>
            </a:lvl1pPr>
          </a:lstStyle>
          <a:p>
            <a:endParaRPr lang="es-ES_tradnl" dirty="0">
              <a:solidFill>
                <a:srgbClr val="181616">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Helvetica Regular" charset="0"/>
              </a:defRPr>
            </a:lvl1pPr>
          </a:lstStyle>
          <a:p>
            <a:fld id="{5F73950C-52D5-FE48-8C9A-F4D1C6F87AA7}" type="slidenum">
              <a:rPr lang="es-ES_tradnl" smtClean="0">
                <a:solidFill>
                  <a:srgbClr val="181616">
                    <a:tint val="75000"/>
                  </a:srgbClr>
                </a:solidFill>
              </a:rPr>
              <a:pPr/>
              <a:t>‹#›</a:t>
            </a:fld>
            <a:endParaRPr lang="es-ES_tradnl" dirty="0">
              <a:solidFill>
                <a:srgbClr val="181616">
                  <a:tint val="75000"/>
                </a:srgbClr>
              </a:solidFill>
            </a:endParaRPr>
          </a:p>
        </p:txBody>
      </p:sp>
    </p:spTree>
    <p:extLst>
      <p:ext uri="{BB962C8B-B14F-4D97-AF65-F5344CB8AC3E}">
        <p14:creationId xmlns:p14="http://schemas.microsoft.com/office/powerpoint/2010/main" val="1992665106"/>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5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4.xml"/><Relationship Id="rId5" Type="http://schemas.openxmlformats.org/officeDocument/2006/relationships/image" Target="../media/image6.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8.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8.xml"/><Relationship Id="rId5" Type="http://schemas.openxmlformats.org/officeDocument/2006/relationships/image" Target="../media/image7.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8.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4.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7.xml"/><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0000"/>
          </a:schemeClr>
        </a:solidFill>
        <a:effectLst/>
      </p:bgPr>
    </p:bg>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46120" cy="6858000"/>
          </a:xfrm>
          <a:prstGeom prst="rect">
            <a:avLst/>
          </a:prstGeom>
        </p:spPr>
      </p:pic>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943" y="728663"/>
            <a:ext cx="1905000" cy="1955800"/>
          </a:xfrm>
          <a:prstGeom prst="rect">
            <a:avLst/>
          </a:prstGeom>
        </p:spPr>
      </p:pic>
      <p:sp>
        <p:nvSpPr>
          <p:cNvPr id="8" name="CuadroTexto 7"/>
          <p:cNvSpPr txBox="1"/>
          <p:nvPr/>
        </p:nvSpPr>
        <p:spPr>
          <a:xfrm>
            <a:off x="3117919" y="3136611"/>
            <a:ext cx="5945275" cy="1569660"/>
          </a:xfrm>
          <a:prstGeom prst="rect">
            <a:avLst/>
          </a:prstGeom>
          <a:noFill/>
        </p:spPr>
        <p:txBody>
          <a:bodyPr wrap="square" rtlCol="0">
            <a:spAutoFit/>
          </a:bodyPr>
          <a:lstStyle/>
          <a:p>
            <a:pPr algn="ctr"/>
            <a:r>
              <a:rPr lang="en-GB" sz="3200">
                <a:solidFill>
                  <a:srgbClr val="3F3F3D"/>
                </a:solidFill>
                <a:latin typeface="Arial Body"/>
                <a:cs typeface="Arial" panose="020B0604020202020204" pitchFamily="34" charset="0"/>
              </a:rPr>
              <a:t>WG2: </a:t>
            </a:r>
          </a:p>
          <a:p>
            <a:pPr algn="ctr"/>
            <a:r>
              <a:rPr lang="en-GB" sz="3200">
                <a:solidFill>
                  <a:srgbClr val="3F3F3D"/>
                </a:solidFill>
                <a:latin typeface="Arial Body"/>
                <a:cs typeface="Arial" panose="020B0604020202020204" pitchFamily="34" charset="0"/>
              </a:rPr>
              <a:t>Storage Technologies and Sector Interfaces</a:t>
            </a:r>
            <a:endParaRPr lang="en-GB" sz="3200" b="1">
              <a:solidFill>
                <a:srgbClr val="3F3F3D"/>
              </a:solidFill>
              <a:latin typeface="Arial Body"/>
              <a:ea typeface="Helvetica" charset="0"/>
              <a:cs typeface="Helvetica" charset="0"/>
            </a:endParaRPr>
          </a:p>
        </p:txBody>
      </p:sp>
      <p:sp>
        <p:nvSpPr>
          <p:cNvPr id="9" name="CuadroTexto 8"/>
          <p:cNvSpPr txBox="1"/>
          <p:nvPr/>
        </p:nvSpPr>
        <p:spPr>
          <a:xfrm>
            <a:off x="3592284" y="5081189"/>
            <a:ext cx="4996544" cy="707886"/>
          </a:xfrm>
          <a:prstGeom prst="rect">
            <a:avLst/>
          </a:prstGeom>
          <a:noFill/>
        </p:spPr>
        <p:txBody>
          <a:bodyPr wrap="square" rtlCol="0">
            <a:spAutoFit/>
          </a:bodyPr>
          <a:lstStyle/>
          <a:p>
            <a:pPr algn="ctr"/>
            <a:r>
              <a:rPr lang="en-GB" sz="2000" dirty="0">
                <a:solidFill>
                  <a:srgbClr val="3F3F3D"/>
                </a:solidFill>
                <a:ea typeface="Helvetica" charset="0"/>
                <a:cs typeface="Helvetica" charset="0"/>
              </a:rPr>
              <a:t>18 September 2017</a:t>
            </a:r>
          </a:p>
          <a:p>
            <a:pPr algn="ctr"/>
            <a:r>
              <a:rPr lang="en-GB" sz="2000" dirty="0">
                <a:solidFill>
                  <a:srgbClr val="3F3F3D"/>
                </a:solidFill>
                <a:ea typeface="Helvetica" charset="0"/>
                <a:cs typeface="Helvetica" charset="0"/>
              </a:rPr>
              <a:t>Mathilde Bieber (</a:t>
            </a:r>
            <a:r>
              <a:rPr lang="en-GB" sz="2000">
                <a:solidFill>
                  <a:srgbClr val="3F3F3D"/>
                </a:solidFill>
                <a:ea typeface="Helvetica" charset="0"/>
                <a:cs typeface="Helvetica" charset="0"/>
              </a:rPr>
              <a:t>General Electric)</a:t>
            </a:r>
          </a:p>
        </p:txBody>
      </p:sp>
      <p:cxnSp>
        <p:nvCxnSpPr>
          <p:cNvPr id="11" name="Conector recto 10"/>
          <p:cNvCxnSpPr/>
          <p:nvPr/>
        </p:nvCxnSpPr>
        <p:spPr>
          <a:xfrm>
            <a:off x="4974771" y="2917371"/>
            <a:ext cx="2231572"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03169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4" name="TextBox 3"/>
          <p:cNvSpPr txBox="1"/>
          <p:nvPr/>
        </p:nvSpPr>
        <p:spPr>
          <a:xfrm>
            <a:off x="612250" y="1693627"/>
            <a:ext cx="11211340" cy="369332"/>
          </a:xfrm>
          <a:prstGeom prst="rect">
            <a:avLst/>
          </a:prstGeom>
          <a:noFill/>
        </p:spPr>
        <p:txBody>
          <a:bodyPr wrap="square" rtlCol="0">
            <a:spAutoFit/>
          </a:bodyPr>
          <a:lstStyle/>
          <a:p>
            <a:endParaRPr lang="en-GB">
              <a:solidFill>
                <a:srgbClr val="181616"/>
              </a:solidFill>
            </a:endParaRPr>
          </a:p>
        </p:txBody>
      </p:sp>
      <p:sp>
        <p:nvSpPr>
          <p:cNvPr id="10" name="CuadroTexto 10"/>
          <p:cNvSpPr txBox="1"/>
          <p:nvPr/>
        </p:nvSpPr>
        <p:spPr>
          <a:xfrm>
            <a:off x="2991461" y="463680"/>
            <a:ext cx="10728325" cy="430887"/>
          </a:xfrm>
          <a:prstGeom prst="rect">
            <a:avLst/>
          </a:prstGeom>
          <a:noFill/>
        </p:spPr>
        <p:txBody>
          <a:bodyPr wrap="square" rtlCol="0">
            <a:spAutoFit/>
          </a:bodyPr>
          <a:lstStyle/>
          <a:p>
            <a:r>
              <a:rPr lang="en-GB" sz="2000" b="1">
                <a:solidFill>
                  <a:srgbClr val="85B4D7"/>
                </a:solidFill>
                <a:ea typeface="Helvetica" charset="0"/>
                <a:cs typeface="Helvetica" charset="0"/>
              </a:rPr>
              <a:t>	</a:t>
            </a:r>
            <a:r>
              <a:rPr lang="en-GB" sz="2200" b="1">
                <a:solidFill>
                  <a:srgbClr val="85B4D7"/>
                </a:solidFill>
                <a:ea typeface="Helvetica" charset="0"/>
                <a:cs typeface="Helvetica" charset="0"/>
              </a:rPr>
              <a:t>WG2 activities</a:t>
            </a:r>
          </a:p>
        </p:txBody>
      </p:sp>
      <p:sp>
        <p:nvSpPr>
          <p:cNvPr id="11"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
        <p:nvSpPr>
          <p:cNvPr id="14" name="TextBox 13"/>
          <p:cNvSpPr txBox="1"/>
          <p:nvPr/>
        </p:nvSpPr>
        <p:spPr>
          <a:xfrm>
            <a:off x="731838" y="1534602"/>
            <a:ext cx="10728325" cy="5186035"/>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v"/>
            </a:pPr>
            <a:r>
              <a:rPr lang="en-GB" b="1" u="sng" dirty="0">
                <a:solidFill>
                  <a:srgbClr val="3F3F3D"/>
                </a:solidFill>
              </a:rPr>
              <a:t>ETIP SNET Implementation Plan 2017-2020</a:t>
            </a:r>
          </a:p>
          <a:p>
            <a:r>
              <a:rPr lang="en-GB" sz="1400" b="1" dirty="0">
                <a:solidFill>
                  <a:srgbClr val="3F3F3D"/>
                </a:solidFill>
              </a:rPr>
              <a:t>Topic 15: </a:t>
            </a:r>
            <a:r>
              <a:rPr lang="en-US" sz="1400" b="1" dirty="0">
                <a:solidFill>
                  <a:srgbClr val="3F3F3D"/>
                </a:solidFill>
              </a:rPr>
              <a:t>Multiservice storage applications to enable innovative synergies between system operators and market players </a:t>
            </a:r>
          </a:p>
          <a:p>
            <a:r>
              <a:rPr lang="en-US" sz="1400" dirty="0">
                <a:solidFill>
                  <a:srgbClr val="3F3F3D"/>
                </a:solidFill>
              </a:rPr>
              <a:t>Demonstration of bulk storage integration options in the transmission system aimed to valorize the multi (ancillary) services offered by these technologies</a:t>
            </a:r>
          </a:p>
          <a:p>
            <a:r>
              <a:rPr lang="de-DE" sz="1400" u="sng" dirty="0">
                <a:solidFill>
                  <a:srgbClr val="3F3F3D"/>
                </a:solidFill>
              </a:rPr>
              <a:t>Challenges:</a:t>
            </a:r>
            <a:r>
              <a:rPr lang="de-DE" sz="1400" dirty="0">
                <a:solidFill>
                  <a:srgbClr val="3F3F3D"/>
                </a:solidFill>
              </a:rPr>
              <a:t> </a:t>
            </a:r>
            <a:r>
              <a:rPr lang="en-US" sz="1400" dirty="0">
                <a:solidFill>
                  <a:srgbClr val="3F3F3D"/>
                </a:solidFill>
              </a:rPr>
              <a:t>storage facilities in transmission systems as promising solution for advanced grid services, for increased system flexibility and less back-up conventional energy</a:t>
            </a:r>
          </a:p>
          <a:p>
            <a:endParaRPr lang="en-GB" sz="1400" dirty="0">
              <a:solidFill>
                <a:srgbClr val="3F3F3D"/>
              </a:solidFill>
            </a:endParaRPr>
          </a:p>
          <a:p>
            <a:r>
              <a:rPr lang="en-GB" sz="1400" b="1" dirty="0">
                <a:solidFill>
                  <a:srgbClr val="3F3F3D"/>
                </a:solidFill>
              </a:rPr>
              <a:t>Topic 19: </a:t>
            </a:r>
            <a:r>
              <a:rPr lang="en-US" sz="1400" b="1" dirty="0">
                <a:solidFill>
                  <a:srgbClr val="3F3F3D"/>
                </a:solidFill>
              </a:rPr>
              <a:t>Towards fully </a:t>
            </a:r>
            <a:r>
              <a:rPr lang="en-US" sz="1400" b="1" dirty="0" err="1">
                <a:solidFill>
                  <a:srgbClr val="3F3F3D"/>
                </a:solidFill>
              </a:rPr>
              <a:t>dispatchable</a:t>
            </a:r>
            <a:r>
              <a:rPr lang="en-US" sz="1400" b="1" dirty="0">
                <a:solidFill>
                  <a:srgbClr val="3F3F3D"/>
                </a:solidFill>
              </a:rPr>
              <a:t> RES: Variable RES with Storage</a:t>
            </a:r>
          </a:p>
          <a:p>
            <a:r>
              <a:rPr lang="en-US" sz="1400" dirty="0">
                <a:solidFill>
                  <a:srgbClr val="3F3F3D"/>
                </a:solidFill>
              </a:rPr>
              <a:t>Demonstrate the local coupling of storage with solar and/or wind energy assets enabling renewable energy to be fully flexible and ensuring the sustainability of the future energy system</a:t>
            </a:r>
          </a:p>
          <a:p>
            <a:r>
              <a:rPr lang="de-DE" sz="1400" u="sng" dirty="0">
                <a:solidFill>
                  <a:srgbClr val="3F3F3D"/>
                </a:solidFill>
              </a:rPr>
              <a:t>Challenges:</a:t>
            </a:r>
            <a:r>
              <a:rPr lang="de-DE" sz="1400" dirty="0">
                <a:solidFill>
                  <a:srgbClr val="3F3F3D"/>
                </a:solidFill>
              </a:rPr>
              <a:t> Economic h</a:t>
            </a:r>
            <a:r>
              <a:rPr lang="en-US" sz="1400" dirty="0" err="1">
                <a:solidFill>
                  <a:srgbClr val="3F3F3D"/>
                </a:solidFill>
              </a:rPr>
              <a:t>ybrid</a:t>
            </a:r>
            <a:r>
              <a:rPr lang="en-US" sz="1400" dirty="0">
                <a:solidFill>
                  <a:srgbClr val="3F3F3D"/>
                </a:solidFill>
              </a:rPr>
              <a:t> systems with storage units localized at the generation plant to make renewable </a:t>
            </a:r>
            <a:r>
              <a:rPr lang="en-US" sz="1400" dirty="0" err="1">
                <a:solidFill>
                  <a:srgbClr val="3F3F3D"/>
                </a:solidFill>
              </a:rPr>
              <a:t>dispatchable</a:t>
            </a:r>
            <a:r>
              <a:rPr lang="en-US" sz="1400" dirty="0">
                <a:solidFill>
                  <a:srgbClr val="3F3F3D"/>
                </a:solidFill>
              </a:rPr>
              <a:t>, predictable, flexible.	</a:t>
            </a:r>
          </a:p>
          <a:p>
            <a:endParaRPr lang="en-US" sz="1400" dirty="0">
              <a:solidFill>
                <a:srgbClr val="3F3F3D"/>
              </a:solidFill>
            </a:endParaRPr>
          </a:p>
          <a:p>
            <a:r>
              <a:rPr lang="en-GB" sz="1400" b="1" dirty="0">
                <a:solidFill>
                  <a:srgbClr val="3F3F3D"/>
                </a:solidFill>
              </a:rPr>
              <a:t>Topic 31: </a:t>
            </a:r>
            <a:r>
              <a:rPr lang="en-US" sz="1400" b="1" dirty="0">
                <a:solidFill>
                  <a:srgbClr val="3F3F3D"/>
                </a:solidFill>
              </a:rPr>
              <a:t>Advanced energy storage technologies for energy and power applications</a:t>
            </a:r>
          </a:p>
          <a:p>
            <a:r>
              <a:rPr lang="en-US" sz="1400" dirty="0">
                <a:solidFill>
                  <a:srgbClr val="3F3F3D"/>
                </a:solidFill>
              </a:rPr>
              <a:t>Validation in demonstrations of different technological options, together with R&amp;I activities related to integration issues and business models (degradation and failure mechanisms which impact profitability) and with a focus on multiservice business models which might be a solution for profitability provided that the system services brought by storage are valued on a fair basis</a:t>
            </a:r>
          </a:p>
          <a:p>
            <a:r>
              <a:rPr lang="de-DE" sz="1400" u="sng" dirty="0">
                <a:solidFill>
                  <a:srgbClr val="3F3F3D"/>
                </a:solidFill>
              </a:rPr>
              <a:t>Challenges:</a:t>
            </a:r>
            <a:r>
              <a:rPr lang="de-DE" sz="1400" dirty="0">
                <a:solidFill>
                  <a:srgbClr val="3F3F3D"/>
                </a:solidFill>
              </a:rPr>
              <a:t> </a:t>
            </a:r>
            <a:r>
              <a:rPr lang="en-US" sz="1400" dirty="0">
                <a:solidFill>
                  <a:srgbClr val="3F3F3D"/>
                </a:solidFill>
              </a:rPr>
              <a:t>energy storage technologies for energy and power applications far from meeting technical and economic targets, strong need to optimize and demonstrate especially for intraweek and seasonal modulation</a:t>
            </a:r>
            <a:r>
              <a:rPr lang="en-US" sz="1400" dirty="0"/>
              <a:t>	</a:t>
            </a:r>
          </a:p>
          <a:p>
            <a:endParaRPr lang="en-US" sz="1400" dirty="0">
              <a:solidFill>
                <a:srgbClr val="3F3F3D"/>
              </a:solidFill>
            </a:endParaRPr>
          </a:p>
          <a:p>
            <a:r>
              <a:rPr lang="en-GB" sz="1400" b="1" dirty="0">
                <a:solidFill>
                  <a:srgbClr val="3F3F3D"/>
                </a:solidFill>
              </a:rPr>
              <a:t>Topic 32: </a:t>
            </a:r>
            <a:r>
              <a:rPr lang="en-US" sz="1400" b="1" dirty="0">
                <a:solidFill>
                  <a:srgbClr val="3F3F3D"/>
                </a:solidFill>
              </a:rPr>
              <a:t>Coupling of electricity and transport networks</a:t>
            </a:r>
          </a:p>
          <a:p>
            <a:r>
              <a:rPr lang="en-US" sz="1400" dirty="0">
                <a:solidFill>
                  <a:srgbClr val="3F3F3D"/>
                </a:solidFill>
              </a:rPr>
              <a:t>How to unlock the potential of V2G (vehicle to grid) applications by e.g. testing new business models and market mechanisms.</a:t>
            </a:r>
          </a:p>
          <a:p>
            <a:r>
              <a:rPr lang="de-DE" sz="1400" u="sng" dirty="0">
                <a:solidFill>
                  <a:srgbClr val="3F3F3D"/>
                </a:solidFill>
              </a:rPr>
              <a:t>Challenges:</a:t>
            </a:r>
            <a:r>
              <a:rPr lang="de-DE" sz="1400" dirty="0">
                <a:solidFill>
                  <a:srgbClr val="3F3F3D"/>
                </a:solidFill>
              </a:rPr>
              <a:t> energy transition in transport sector using intermittent rewable energy sources</a:t>
            </a:r>
            <a:endParaRPr lang="en-GB" sz="1400" dirty="0">
              <a:solidFill>
                <a:srgbClr val="3F3F3D"/>
              </a:solidFill>
            </a:endParaRPr>
          </a:p>
        </p:txBody>
      </p:sp>
    </p:spTree>
    <p:extLst>
      <p:ext uri="{BB962C8B-B14F-4D97-AF65-F5344CB8AC3E}">
        <p14:creationId xmlns:p14="http://schemas.microsoft.com/office/powerpoint/2010/main" val="2874675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4" name="TextBox 3"/>
          <p:cNvSpPr txBox="1"/>
          <p:nvPr/>
        </p:nvSpPr>
        <p:spPr>
          <a:xfrm>
            <a:off x="612250" y="1693627"/>
            <a:ext cx="11211340" cy="369332"/>
          </a:xfrm>
          <a:prstGeom prst="rect">
            <a:avLst/>
          </a:prstGeom>
          <a:noFill/>
        </p:spPr>
        <p:txBody>
          <a:bodyPr wrap="square" rtlCol="0">
            <a:spAutoFit/>
          </a:bodyPr>
          <a:lstStyle/>
          <a:p>
            <a:endParaRPr lang="en-GB">
              <a:solidFill>
                <a:srgbClr val="181616"/>
              </a:solidFill>
            </a:endParaRPr>
          </a:p>
        </p:txBody>
      </p:sp>
      <p:sp>
        <p:nvSpPr>
          <p:cNvPr id="5" name="TextBox 4"/>
          <p:cNvSpPr txBox="1"/>
          <p:nvPr/>
        </p:nvSpPr>
        <p:spPr>
          <a:xfrm>
            <a:off x="731838" y="1534602"/>
            <a:ext cx="10728325" cy="1523494"/>
          </a:xfrm>
          <a:prstGeom prst="rect">
            <a:avLst/>
          </a:prstGeom>
          <a:noFill/>
        </p:spPr>
        <p:txBody>
          <a:bodyPr wrap="square" rtlCol="0">
            <a:spAutoFit/>
          </a:bodyPr>
          <a:lstStyle/>
          <a:p>
            <a:pPr marL="285750" indent="-285750" algn="just">
              <a:spcAft>
                <a:spcPts val="1800"/>
              </a:spcAft>
              <a:buFont typeface="Wingdings" panose="05000000000000000000" pitchFamily="2" charset="2"/>
              <a:buChar char="v"/>
            </a:pPr>
            <a:r>
              <a:rPr lang="en-GB" b="1" u="sng" dirty="0">
                <a:solidFill>
                  <a:srgbClr val="3F3F3D"/>
                </a:solidFill>
              </a:rPr>
              <a:t>Horizon 2020 Work Package 2018-2020 contribution</a:t>
            </a:r>
          </a:p>
          <a:p>
            <a:pPr algn="just">
              <a:spcAft>
                <a:spcPts val="1200"/>
              </a:spcAft>
            </a:pPr>
            <a:r>
              <a:rPr lang="en-GB" sz="1600" dirty="0">
                <a:solidFill>
                  <a:srgbClr val="3F3F3D"/>
                </a:solidFill>
              </a:rPr>
              <a:t>Finally, the WG2 provided input to the draft of the Horizon 2020 Energy Work Programme 2018-2020. WG2 recommendations included:</a:t>
            </a:r>
          </a:p>
          <a:p>
            <a:pPr marL="800100" lvl="1" indent="-342900" algn="just">
              <a:buFont typeface="Wingdings" panose="05000000000000000000" pitchFamily="2" charset="2"/>
              <a:buChar char="Ø"/>
            </a:pPr>
            <a:endParaRPr lang="en-GB" dirty="0">
              <a:solidFill>
                <a:srgbClr val="3F3F3D"/>
              </a:solidFill>
            </a:endParaRPr>
          </a:p>
        </p:txBody>
      </p:sp>
      <p:sp>
        <p:nvSpPr>
          <p:cNvPr id="10" name="CuadroTexto 10"/>
          <p:cNvSpPr txBox="1"/>
          <p:nvPr/>
        </p:nvSpPr>
        <p:spPr>
          <a:xfrm>
            <a:off x="2991461" y="463680"/>
            <a:ext cx="10728325" cy="430887"/>
          </a:xfrm>
          <a:prstGeom prst="rect">
            <a:avLst/>
          </a:prstGeom>
          <a:noFill/>
        </p:spPr>
        <p:txBody>
          <a:bodyPr wrap="square" rtlCol="0">
            <a:spAutoFit/>
          </a:bodyPr>
          <a:lstStyle/>
          <a:p>
            <a:r>
              <a:rPr lang="en-GB" sz="2000" b="1">
                <a:solidFill>
                  <a:srgbClr val="85B4D7"/>
                </a:solidFill>
                <a:ea typeface="Helvetica" charset="0"/>
                <a:cs typeface="Helvetica" charset="0"/>
              </a:rPr>
              <a:t>	</a:t>
            </a:r>
            <a:r>
              <a:rPr lang="en-GB" sz="2200" b="1">
                <a:solidFill>
                  <a:srgbClr val="85B4D7"/>
                </a:solidFill>
                <a:ea typeface="Helvetica" charset="0"/>
                <a:cs typeface="Helvetica" charset="0"/>
              </a:rPr>
              <a:t>WG2 activities</a:t>
            </a:r>
          </a:p>
        </p:txBody>
      </p:sp>
      <p:sp>
        <p:nvSpPr>
          <p:cNvPr id="11"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
        <p:nvSpPr>
          <p:cNvPr id="12" name="TextBox 11"/>
          <p:cNvSpPr txBox="1"/>
          <p:nvPr/>
        </p:nvSpPr>
        <p:spPr>
          <a:xfrm>
            <a:off x="731839" y="2637295"/>
            <a:ext cx="5169089" cy="4124206"/>
          </a:xfrm>
          <a:prstGeom prst="rect">
            <a:avLst/>
          </a:prstGeom>
          <a:noFill/>
        </p:spPr>
        <p:txBody>
          <a:bodyPr wrap="square" rtlCol="0">
            <a:spAutoFit/>
          </a:bodyPr>
          <a:lstStyle/>
          <a:p>
            <a:pPr algn="just">
              <a:spcBef>
                <a:spcPts val="600"/>
              </a:spcBef>
            </a:pPr>
            <a:r>
              <a:rPr lang="en-GB" sz="1600" dirty="0">
                <a:solidFill>
                  <a:srgbClr val="3F3F3D"/>
                </a:solidFill>
              </a:rPr>
              <a:t>General comments</a:t>
            </a:r>
          </a:p>
          <a:p>
            <a:pPr marL="742950" lvl="1" indent="-285750" algn="just">
              <a:buFont typeface="Wingdings" panose="05000000000000000000" pitchFamily="2" charset="2"/>
              <a:buChar char="Ø"/>
            </a:pPr>
            <a:r>
              <a:rPr lang="en-GB" sz="1600" dirty="0">
                <a:solidFill>
                  <a:srgbClr val="3F3F3D"/>
                </a:solidFill>
              </a:rPr>
              <a:t>Low share of ‘Energy Systems’ topics compared to ‘Energy Efficiency’ and ‘Renewable Energy’</a:t>
            </a:r>
          </a:p>
          <a:p>
            <a:pPr marL="742950" lvl="1" indent="-285750" algn="just">
              <a:buFont typeface="Wingdings" panose="05000000000000000000" pitchFamily="2" charset="2"/>
              <a:buChar char="Ø"/>
            </a:pPr>
            <a:r>
              <a:rPr lang="en-GB" sz="1600" dirty="0">
                <a:solidFill>
                  <a:srgbClr val="3F3F3D"/>
                </a:solidFill>
              </a:rPr>
              <a:t>Development of technologies should be considered on top of integration strategies</a:t>
            </a:r>
          </a:p>
          <a:p>
            <a:pPr>
              <a:spcBef>
                <a:spcPts val="600"/>
              </a:spcBef>
            </a:pPr>
            <a:r>
              <a:rPr lang="en-GB" sz="1600" dirty="0">
                <a:solidFill>
                  <a:srgbClr val="3F3F3D"/>
                </a:solidFill>
              </a:rPr>
              <a:t>Topic ES1 – Consumer and demand response</a:t>
            </a:r>
          </a:p>
          <a:p>
            <a:pPr marL="800100" lvl="1" indent="-342900">
              <a:buFont typeface="Wingdings" panose="05000000000000000000" pitchFamily="2" charset="2"/>
              <a:buChar char="Ø"/>
            </a:pPr>
            <a:r>
              <a:rPr lang="en-GB" sz="1600" dirty="0">
                <a:solidFill>
                  <a:srgbClr val="3F3F3D"/>
                </a:solidFill>
              </a:rPr>
              <a:t>Explicitly mention energy storage solutions to allow automation in demand management. </a:t>
            </a:r>
          </a:p>
          <a:p>
            <a:pPr>
              <a:spcBef>
                <a:spcPts val="600"/>
              </a:spcBef>
            </a:pPr>
            <a:r>
              <a:rPr lang="en-GB" sz="1600" dirty="0">
                <a:solidFill>
                  <a:srgbClr val="3F3F3D"/>
                </a:solidFill>
              </a:rPr>
              <a:t>Topic ES2 - Distribution Grid	</a:t>
            </a:r>
          </a:p>
          <a:p>
            <a:pPr marL="800100" lvl="1" indent="-342900" algn="just">
              <a:spcAft>
                <a:spcPts val="1200"/>
              </a:spcAft>
              <a:buFont typeface="Wingdings" panose="05000000000000000000" pitchFamily="2" charset="2"/>
              <a:buChar char="Ø"/>
            </a:pPr>
            <a:r>
              <a:rPr lang="en-GB" sz="1600" dirty="0">
                <a:solidFill>
                  <a:srgbClr val="3F3F3D"/>
                </a:solidFill>
              </a:rPr>
              <a:t>Include demonstration of small scale storage integration in low-voltage network, focusing on the role of the aggregators, and propose solutions of full scale virtual power plants</a:t>
            </a:r>
          </a:p>
          <a:p>
            <a:pPr marL="800100" lvl="1" indent="-342900" algn="just">
              <a:buFont typeface="Wingdings" panose="05000000000000000000" pitchFamily="2" charset="2"/>
              <a:buChar char="Ø"/>
            </a:pPr>
            <a:endParaRPr lang="en-GB" dirty="0">
              <a:solidFill>
                <a:srgbClr val="3F3F3D"/>
              </a:solidFill>
            </a:endParaRPr>
          </a:p>
        </p:txBody>
      </p:sp>
      <p:sp>
        <p:nvSpPr>
          <p:cNvPr id="13" name="TextBox 12"/>
          <p:cNvSpPr txBox="1"/>
          <p:nvPr/>
        </p:nvSpPr>
        <p:spPr>
          <a:xfrm>
            <a:off x="6147102" y="2637295"/>
            <a:ext cx="5313061" cy="4047262"/>
          </a:xfrm>
          <a:prstGeom prst="rect">
            <a:avLst/>
          </a:prstGeom>
          <a:noFill/>
        </p:spPr>
        <p:txBody>
          <a:bodyPr wrap="square" rtlCol="0">
            <a:spAutoFit/>
          </a:bodyPr>
          <a:lstStyle/>
          <a:p>
            <a:r>
              <a:rPr lang="en-GB" sz="1600" dirty="0">
                <a:solidFill>
                  <a:srgbClr val="3F3F3D"/>
                </a:solidFill>
              </a:rPr>
              <a:t>Topic ES3 – Transmission Grid 	</a:t>
            </a:r>
          </a:p>
          <a:p>
            <a:pPr marL="800100" lvl="1" indent="-342900" algn="just">
              <a:buFont typeface="Wingdings" panose="05000000000000000000" pitchFamily="2" charset="2"/>
              <a:buChar char="Ø"/>
            </a:pPr>
            <a:r>
              <a:rPr lang="en-GB" sz="1600" dirty="0">
                <a:solidFill>
                  <a:srgbClr val="3F3F3D"/>
                </a:solidFill>
              </a:rPr>
              <a:t>Include s</a:t>
            </a:r>
            <a:r>
              <a:rPr lang="en-US" sz="1600" dirty="0" err="1">
                <a:solidFill>
                  <a:srgbClr val="3F3F3D"/>
                </a:solidFill>
              </a:rPr>
              <a:t>tand</a:t>
            </a:r>
            <a:r>
              <a:rPr lang="en-US" sz="1600" dirty="0">
                <a:solidFill>
                  <a:srgbClr val="3F3F3D"/>
                </a:solidFill>
              </a:rPr>
              <a:t>-alone storage installation at utility scale in specific transmission network nodes</a:t>
            </a:r>
          </a:p>
          <a:p>
            <a:pPr algn="just">
              <a:spcBef>
                <a:spcPts val="600"/>
              </a:spcBef>
            </a:pPr>
            <a:r>
              <a:rPr lang="en-GB" sz="1600" dirty="0">
                <a:solidFill>
                  <a:srgbClr val="3F3F3D"/>
                </a:solidFill>
              </a:rPr>
              <a:t>Topic ES4 – Integrated Energy Systems 	</a:t>
            </a:r>
          </a:p>
          <a:p>
            <a:pPr marL="800100" lvl="1" indent="-342900" algn="just">
              <a:buFont typeface="Wingdings" panose="05000000000000000000" pitchFamily="2" charset="2"/>
              <a:buChar char="Ø"/>
            </a:pPr>
            <a:r>
              <a:rPr lang="en-GB" sz="1600" dirty="0">
                <a:solidFill>
                  <a:srgbClr val="3F3F3D"/>
                </a:solidFill>
              </a:rPr>
              <a:t>Better express the need of introducing thermal storage capacity to increase flexibility and reliability of fully integrated energy systems. </a:t>
            </a:r>
          </a:p>
          <a:p>
            <a:pPr algn="just">
              <a:spcBef>
                <a:spcPts val="600"/>
              </a:spcBef>
            </a:pPr>
            <a:r>
              <a:rPr lang="en-GB" sz="1600" dirty="0">
                <a:solidFill>
                  <a:srgbClr val="3F3F3D"/>
                </a:solidFill>
              </a:rPr>
              <a:t>Topic ES5 – Islands</a:t>
            </a:r>
          </a:p>
          <a:p>
            <a:pPr marL="742950" lvl="1" indent="-285750">
              <a:buFont typeface="Wingdings" panose="05000000000000000000" pitchFamily="2" charset="2"/>
              <a:buChar char="Ø"/>
            </a:pPr>
            <a:r>
              <a:rPr lang="en-US" sz="1600" dirty="0">
                <a:solidFill>
                  <a:srgbClr val="3F3F3D"/>
                </a:solidFill>
              </a:rPr>
              <a:t>Include storage coordinated with conventional generators and renewables to provide a reliable and efficient hybrid system operation in an isolated system </a:t>
            </a:r>
            <a:r>
              <a:rPr lang="en-US" dirty="0"/>
              <a:t>	</a:t>
            </a:r>
          </a:p>
          <a:p>
            <a:pPr>
              <a:spcBef>
                <a:spcPts val="600"/>
              </a:spcBef>
            </a:pPr>
            <a:r>
              <a:rPr lang="en-GB" sz="1600" dirty="0">
                <a:solidFill>
                  <a:srgbClr val="3F3F3D"/>
                </a:solidFill>
              </a:rPr>
              <a:t>Topic ES7 – Advanced tools</a:t>
            </a:r>
          </a:p>
          <a:p>
            <a:pPr marL="800100" lvl="1" indent="-342900" algn="just">
              <a:buFont typeface="Wingdings" panose="05000000000000000000" pitchFamily="2" charset="2"/>
              <a:buChar char="Ø"/>
            </a:pPr>
            <a:r>
              <a:rPr lang="en-GB" sz="1600" dirty="0">
                <a:solidFill>
                  <a:srgbClr val="3F3F3D"/>
                </a:solidFill>
              </a:rPr>
              <a:t>Add advanced technologies (storage and hybrid)</a:t>
            </a:r>
            <a:endParaRPr lang="en-GB" dirty="0">
              <a:solidFill>
                <a:srgbClr val="3F3F3D"/>
              </a:solidFill>
            </a:endParaRPr>
          </a:p>
        </p:txBody>
      </p:sp>
    </p:spTree>
    <p:extLst>
      <p:ext uri="{BB962C8B-B14F-4D97-AF65-F5344CB8AC3E}">
        <p14:creationId xmlns:p14="http://schemas.microsoft.com/office/powerpoint/2010/main" val="226947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sp>
        <p:nvSpPr>
          <p:cNvPr id="12" name="CuadroTexto 11"/>
          <p:cNvSpPr txBox="1"/>
          <p:nvPr/>
        </p:nvSpPr>
        <p:spPr>
          <a:xfrm>
            <a:off x="731838" y="2028177"/>
            <a:ext cx="7365880" cy="3877985"/>
          </a:xfrm>
          <a:prstGeom prst="rect">
            <a:avLst/>
          </a:prstGeom>
          <a:noFill/>
        </p:spPr>
        <p:txBody>
          <a:bodyPr wrap="square" rtlCol="0">
            <a:spAutoFit/>
          </a:bodyPr>
          <a:lstStyle/>
          <a:p>
            <a:pPr marL="342900" indent="-342900">
              <a:buFont typeface="+mj-lt"/>
              <a:buAutoNum type="arabicPeriod"/>
            </a:pPr>
            <a:r>
              <a:rPr lang="en-GB">
                <a:solidFill>
                  <a:srgbClr val="E7E6E6">
                    <a:lumMod val="90000"/>
                  </a:srgbClr>
                </a:solidFill>
                <a:ea typeface="Helvetica" charset="0"/>
                <a:cs typeface="Helvetica" charset="0"/>
              </a:rPr>
              <a:t>WG2 scope</a:t>
            </a:r>
          </a:p>
          <a:p>
            <a:pPr marL="342900" indent="-342900">
              <a:buFont typeface="+mj-lt"/>
              <a:buAutoNum type="arabicPeriod"/>
            </a:pPr>
            <a:endParaRPr lang="en-GB">
              <a:solidFill>
                <a:srgbClr val="3F3F3D"/>
              </a:solidFill>
              <a:ea typeface="Helvetica" charset="0"/>
              <a:cs typeface="Helvetica" charset="0"/>
            </a:endParaRPr>
          </a:p>
          <a:p>
            <a:pPr marL="342900" indent="-342900">
              <a:buFont typeface="+mj-lt"/>
              <a:buAutoNum type="arabicPeriod"/>
            </a:pPr>
            <a:r>
              <a:rPr lang="en-GB">
                <a:solidFill>
                  <a:srgbClr val="E7E6E6">
                    <a:lumMod val="90000"/>
                  </a:srgbClr>
                </a:solidFill>
                <a:ea typeface="Helvetica" charset="0"/>
                <a:cs typeface="Helvetica" charset="0"/>
              </a:rPr>
              <a:t>WG2 organisation</a:t>
            </a:r>
          </a:p>
          <a:p>
            <a:pPr marL="342900" indent="-342900">
              <a:buFont typeface="+mj-lt"/>
              <a:buAutoNum type="arabicPeriod"/>
            </a:pPr>
            <a:endParaRPr lang="en-GB">
              <a:solidFill>
                <a:srgbClr val="E7E6E6">
                  <a:lumMod val="90000"/>
                </a:srgbClr>
              </a:solidFill>
              <a:ea typeface="Helvetica" charset="0"/>
              <a:cs typeface="Helvetica" charset="0"/>
            </a:endParaRPr>
          </a:p>
          <a:p>
            <a:pPr marL="342900" indent="-342900">
              <a:spcAft>
                <a:spcPts val="600"/>
              </a:spcAft>
              <a:buFont typeface="+mj-lt"/>
              <a:buAutoNum type="arabicPeriod"/>
            </a:pPr>
            <a:r>
              <a:rPr lang="en-GB">
                <a:solidFill>
                  <a:srgbClr val="E7E6E6">
                    <a:lumMod val="90000"/>
                  </a:srgbClr>
                </a:solidFill>
                <a:ea typeface="Helvetica" charset="0"/>
                <a:cs typeface="Helvetica" charset="0"/>
              </a:rPr>
              <a:t>WG2 activities</a:t>
            </a:r>
          </a:p>
          <a:p>
            <a:pPr marL="857250" lvl="2" indent="-400050">
              <a:spcAft>
                <a:spcPts val="600"/>
              </a:spcAft>
              <a:buFont typeface="+mj-lt"/>
              <a:buAutoNum type="romanLcPeriod"/>
            </a:pPr>
            <a:r>
              <a:rPr lang="en-GB">
                <a:solidFill>
                  <a:srgbClr val="E7E6E6">
                    <a:lumMod val="90000"/>
                  </a:srgbClr>
                </a:solidFill>
                <a:ea typeface="Helvetica" charset="0"/>
                <a:cs typeface="Helvetica" charset="0"/>
              </a:rPr>
              <a:t>Regional workshops</a:t>
            </a:r>
          </a:p>
          <a:p>
            <a:pPr marL="857250" lvl="2" indent="-400050">
              <a:spcAft>
                <a:spcPts val="600"/>
              </a:spcAft>
              <a:buFont typeface="+mj-lt"/>
              <a:buAutoNum type="romanLcPeriod"/>
            </a:pPr>
            <a:r>
              <a:rPr lang="en-GB">
                <a:solidFill>
                  <a:srgbClr val="E7E6E6">
                    <a:lumMod val="90000"/>
                  </a:srgbClr>
                </a:solidFill>
                <a:ea typeface="Helvetica" charset="0"/>
                <a:cs typeface="Helvetica" charset="0"/>
              </a:rPr>
              <a:t>ETIP SNET Vision</a:t>
            </a:r>
          </a:p>
          <a:p>
            <a:pPr marL="857250" lvl="2" indent="-400050">
              <a:spcAft>
                <a:spcPts val="600"/>
              </a:spcAft>
              <a:buFont typeface="+mj-lt"/>
              <a:buAutoNum type="romanLcPeriod"/>
            </a:pPr>
            <a:r>
              <a:rPr lang="en-GB">
                <a:solidFill>
                  <a:srgbClr val="E7E6E6">
                    <a:lumMod val="90000"/>
                  </a:srgbClr>
                </a:solidFill>
                <a:ea typeface="Helvetica" charset="0"/>
                <a:cs typeface="Helvetica" charset="0"/>
              </a:rPr>
              <a:t>SET Plan Implementation Plan</a:t>
            </a:r>
          </a:p>
          <a:p>
            <a:pPr marL="857250" lvl="2" indent="-400050">
              <a:spcAft>
                <a:spcPts val="600"/>
              </a:spcAft>
              <a:buFont typeface="+mj-lt"/>
              <a:buAutoNum type="romanLcPeriod"/>
            </a:pPr>
            <a:r>
              <a:rPr lang="en-GB">
                <a:solidFill>
                  <a:srgbClr val="E7E6E6">
                    <a:lumMod val="90000"/>
                  </a:srgbClr>
                </a:solidFill>
                <a:ea typeface="Helvetica" charset="0"/>
                <a:cs typeface="Helvetica" charset="0"/>
              </a:rPr>
              <a:t>ETIP SNET Implementation Plan 2017-2020</a:t>
            </a:r>
          </a:p>
          <a:p>
            <a:pPr marL="857250" lvl="2" indent="-400050">
              <a:spcAft>
                <a:spcPts val="600"/>
              </a:spcAft>
              <a:buFont typeface="+mj-lt"/>
              <a:buAutoNum type="romanLcPeriod"/>
            </a:pPr>
            <a:r>
              <a:rPr lang="en-GB">
                <a:solidFill>
                  <a:srgbClr val="E7E6E6">
                    <a:lumMod val="90000"/>
                  </a:srgbClr>
                </a:solidFill>
                <a:ea typeface="Helvetica" charset="0"/>
                <a:cs typeface="Helvetica" charset="0"/>
              </a:rPr>
              <a:t>H2020 Work Package 2018-2020 lobbying</a:t>
            </a:r>
          </a:p>
          <a:p>
            <a:pPr marL="342900" indent="-342900">
              <a:buFont typeface="+mj-lt"/>
              <a:buAutoNum type="arabicPeriod"/>
            </a:pPr>
            <a:endParaRPr lang="en-GB">
              <a:solidFill>
                <a:srgbClr val="E7E6E6">
                  <a:lumMod val="90000"/>
                </a:srgbClr>
              </a:solidFill>
              <a:ea typeface="Helvetica" charset="0"/>
              <a:cs typeface="Helvetica" charset="0"/>
            </a:endParaRPr>
          </a:p>
          <a:p>
            <a:pPr marL="342900" indent="-342900">
              <a:buFont typeface="+mj-lt"/>
              <a:buAutoNum type="arabicPeriod"/>
            </a:pPr>
            <a:r>
              <a:rPr lang="en-GB">
                <a:solidFill>
                  <a:srgbClr val="3F3F3D"/>
                </a:solidFill>
                <a:ea typeface="Helvetica" charset="0"/>
                <a:cs typeface="Helvetica" charset="0"/>
              </a:rPr>
              <a:t>WG2 next steps</a:t>
            </a:r>
          </a:p>
        </p:txBody>
      </p:sp>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13"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Tree>
    <p:extLst>
      <p:ext uri="{BB962C8B-B14F-4D97-AF65-F5344CB8AC3E}">
        <p14:creationId xmlns:p14="http://schemas.microsoft.com/office/powerpoint/2010/main" val="1092743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4" name="TextBox 3"/>
          <p:cNvSpPr txBox="1"/>
          <p:nvPr/>
        </p:nvSpPr>
        <p:spPr>
          <a:xfrm>
            <a:off x="612250" y="1693627"/>
            <a:ext cx="11211340" cy="369332"/>
          </a:xfrm>
          <a:prstGeom prst="rect">
            <a:avLst/>
          </a:prstGeom>
          <a:noFill/>
        </p:spPr>
        <p:txBody>
          <a:bodyPr wrap="square" rtlCol="0">
            <a:spAutoFit/>
          </a:bodyPr>
          <a:lstStyle/>
          <a:p>
            <a:endParaRPr lang="en-GB">
              <a:solidFill>
                <a:srgbClr val="181616"/>
              </a:solidFill>
            </a:endParaRPr>
          </a:p>
        </p:txBody>
      </p:sp>
      <p:sp>
        <p:nvSpPr>
          <p:cNvPr id="5" name="TextBox 4"/>
          <p:cNvSpPr txBox="1"/>
          <p:nvPr/>
        </p:nvSpPr>
        <p:spPr>
          <a:xfrm>
            <a:off x="731838" y="1534602"/>
            <a:ext cx="10728325" cy="1077218"/>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Ø"/>
            </a:pPr>
            <a:endParaRPr lang="en-GB">
              <a:solidFill>
                <a:srgbClr val="3F3F3D"/>
              </a:solidFill>
            </a:endParaRPr>
          </a:p>
          <a:p>
            <a:pPr algn="just">
              <a:spcAft>
                <a:spcPts val="600"/>
              </a:spcAft>
            </a:pPr>
            <a:endParaRPr lang="en-GB">
              <a:solidFill>
                <a:srgbClr val="3F3F3D"/>
              </a:solidFill>
            </a:endParaRPr>
          </a:p>
          <a:p>
            <a:pPr algn="just">
              <a:spcAft>
                <a:spcPts val="600"/>
              </a:spcAft>
            </a:pPr>
            <a:endParaRPr lang="en-GB">
              <a:solidFill>
                <a:srgbClr val="3F3F3D"/>
              </a:solidFill>
            </a:endParaRPr>
          </a:p>
        </p:txBody>
      </p:sp>
      <p:sp>
        <p:nvSpPr>
          <p:cNvPr id="10" name="CuadroTexto 10"/>
          <p:cNvSpPr txBox="1"/>
          <p:nvPr/>
        </p:nvSpPr>
        <p:spPr>
          <a:xfrm>
            <a:off x="2991461" y="463680"/>
            <a:ext cx="10728325" cy="430887"/>
          </a:xfrm>
          <a:prstGeom prst="rect">
            <a:avLst/>
          </a:prstGeom>
          <a:noFill/>
        </p:spPr>
        <p:txBody>
          <a:bodyPr wrap="square" rtlCol="0">
            <a:spAutoFit/>
          </a:bodyPr>
          <a:lstStyle/>
          <a:p>
            <a:r>
              <a:rPr lang="en-GB" sz="2000" b="1">
                <a:solidFill>
                  <a:srgbClr val="85B4D7"/>
                </a:solidFill>
                <a:ea typeface="Helvetica" charset="0"/>
                <a:cs typeface="Helvetica" charset="0"/>
              </a:rPr>
              <a:t>	</a:t>
            </a:r>
            <a:r>
              <a:rPr lang="en-GB" sz="2200" b="1">
                <a:solidFill>
                  <a:srgbClr val="85B4D7"/>
                </a:solidFill>
                <a:ea typeface="Helvetica" charset="0"/>
                <a:cs typeface="Helvetica" charset="0"/>
              </a:rPr>
              <a:t>WG2 next steps</a:t>
            </a:r>
          </a:p>
        </p:txBody>
      </p:sp>
      <p:sp>
        <p:nvSpPr>
          <p:cNvPr id="11"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77727" y="2221984"/>
            <a:ext cx="9036546" cy="3457531"/>
          </a:xfrm>
          <a:prstGeom prst="rect">
            <a:avLst/>
          </a:prstGeom>
        </p:spPr>
      </p:pic>
    </p:spTree>
    <p:extLst>
      <p:ext uri="{BB962C8B-B14F-4D97-AF65-F5344CB8AC3E}">
        <p14:creationId xmlns:p14="http://schemas.microsoft.com/office/powerpoint/2010/main" val="963097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sp>
        <p:nvSpPr>
          <p:cNvPr id="11" name="CuadroTexto 10"/>
          <p:cNvSpPr txBox="1"/>
          <p:nvPr/>
        </p:nvSpPr>
        <p:spPr>
          <a:xfrm>
            <a:off x="3822813" y="2687792"/>
            <a:ext cx="4031548" cy="1077218"/>
          </a:xfrm>
          <a:prstGeom prst="rect">
            <a:avLst/>
          </a:prstGeom>
          <a:noFill/>
        </p:spPr>
        <p:txBody>
          <a:bodyPr wrap="square" rtlCol="0">
            <a:spAutoFit/>
          </a:bodyPr>
          <a:lstStyle/>
          <a:p>
            <a:pPr algn="ctr"/>
            <a:r>
              <a:rPr lang="en-GB" sz="3200" b="1">
                <a:solidFill>
                  <a:srgbClr val="3F3F3D"/>
                </a:solidFill>
                <a:ea typeface="Helvetica" charset="0"/>
                <a:cs typeface="Helvetica" charset="0"/>
              </a:rPr>
              <a:t>Thank you for your attention ! </a:t>
            </a:r>
            <a:endParaRPr lang="en-GB" sz="3200">
              <a:solidFill>
                <a:srgbClr val="3F3F3D"/>
              </a:solidFill>
              <a:ea typeface="Helvetica" charset="0"/>
              <a:cs typeface="Helvetica" charset="0"/>
            </a:endParaRPr>
          </a:p>
        </p:txBody>
      </p:sp>
      <p:pic>
        <p:nvPicPr>
          <p:cNvPr id="14" name="Imagen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10"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Tree>
    <p:extLst>
      <p:ext uri="{BB962C8B-B14F-4D97-AF65-F5344CB8AC3E}">
        <p14:creationId xmlns:p14="http://schemas.microsoft.com/office/powerpoint/2010/main" val="257201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4" name="TextBox 3"/>
          <p:cNvSpPr txBox="1"/>
          <p:nvPr/>
        </p:nvSpPr>
        <p:spPr>
          <a:xfrm>
            <a:off x="612250" y="1693627"/>
            <a:ext cx="11211340" cy="369332"/>
          </a:xfrm>
          <a:prstGeom prst="rect">
            <a:avLst/>
          </a:prstGeom>
          <a:noFill/>
        </p:spPr>
        <p:txBody>
          <a:bodyPr wrap="square" rtlCol="0">
            <a:spAutoFit/>
          </a:bodyPr>
          <a:lstStyle/>
          <a:p>
            <a:endParaRPr lang="en-GB">
              <a:solidFill>
                <a:srgbClr val="181616"/>
              </a:solidFill>
            </a:endParaRPr>
          </a:p>
        </p:txBody>
      </p:sp>
      <p:sp>
        <p:nvSpPr>
          <p:cNvPr id="5" name="TextBox 4"/>
          <p:cNvSpPr txBox="1"/>
          <p:nvPr/>
        </p:nvSpPr>
        <p:spPr>
          <a:xfrm>
            <a:off x="731837" y="1702770"/>
            <a:ext cx="5611813" cy="4524315"/>
          </a:xfrm>
          <a:prstGeom prst="rect">
            <a:avLst/>
          </a:prstGeom>
          <a:noFill/>
        </p:spPr>
        <p:txBody>
          <a:bodyPr wrap="square" rtlCol="0">
            <a:spAutoFit/>
          </a:bodyPr>
          <a:lstStyle/>
          <a:p>
            <a:pPr marL="285750" indent="-285750" algn="just">
              <a:spcAft>
                <a:spcPts val="1800"/>
              </a:spcAft>
              <a:buFont typeface="Wingdings" panose="05000000000000000000" pitchFamily="2" charset="2"/>
              <a:buChar char="v"/>
            </a:pPr>
            <a:r>
              <a:rPr lang="en-GB" b="1" u="sng" dirty="0">
                <a:solidFill>
                  <a:srgbClr val="3F3F3D"/>
                </a:solidFill>
              </a:rPr>
              <a:t>2017 regional workshops</a:t>
            </a:r>
          </a:p>
          <a:p>
            <a:pPr algn="just">
              <a:spcAft>
                <a:spcPts val="600"/>
              </a:spcAft>
            </a:pPr>
            <a:r>
              <a:rPr lang="en-GB" sz="1600" dirty="0">
                <a:solidFill>
                  <a:srgbClr val="3F3F3D"/>
                </a:solidFill>
              </a:rPr>
              <a:t>WG2 experts proposed relevant national and regional projects to enrich an initial list of candidate projects prepared by INTENSYS4EU (criteria: non H2020, European added value, system integration, maturity). The representatives of those projects selected were invited to participate as speakers, here for Central Region Workshop:</a:t>
            </a:r>
          </a:p>
          <a:p>
            <a:pPr marL="742950" lvl="1" indent="-285750" algn="just">
              <a:spcAft>
                <a:spcPts val="600"/>
              </a:spcAft>
              <a:buFontTx/>
              <a:buChar char="-"/>
            </a:pPr>
            <a:r>
              <a:rPr lang="en-GB" sz="1600" dirty="0" err="1">
                <a:solidFill>
                  <a:srgbClr val="3F3F3D"/>
                </a:solidFill>
              </a:rPr>
              <a:t>StEnSEA</a:t>
            </a:r>
            <a:endParaRPr lang="en-GB" sz="1600" dirty="0">
              <a:solidFill>
                <a:srgbClr val="3F3F3D"/>
              </a:solidFill>
            </a:endParaRPr>
          </a:p>
          <a:p>
            <a:pPr marL="742950" lvl="1" indent="-285750" algn="just">
              <a:spcAft>
                <a:spcPts val="1200"/>
              </a:spcAft>
              <a:buFontTx/>
              <a:buChar char="-"/>
            </a:pPr>
            <a:r>
              <a:rPr lang="en-GB" sz="1600" dirty="0" err="1">
                <a:solidFill>
                  <a:srgbClr val="3F3F3D"/>
                </a:solidFill>
              </a:rPr>
              <a:t>WESpe</a:t>
            </a:r>
            <a:endParaRPr lang="en-GB" sz="1600" dirty="0">
              <a:solidFill>
                <a:srgbClr val="3F3F3D"/>
              </a:solidFill>
            </a:endParaRPr>
          </a:p>
          <a:p>
            <a:pPr marL="742950" lvl="1" indent="-285750" algn="just">
              <a:spcAft>
                <a:spcPts val="1200"/>
              </a:spcAft>
              <a:buFontTx/>
              <a:buChar char="-"/>
            </a:pPr>
            <a:r>
              <a:rPr lang="en-GB" sz="1600" dirty="0">
                <a:solidFill>
                  <a:srgbClr val="3F3F3D"/>
                </a:solidFill>
              </a:rPr>
              <a:t>Underground Sun Storage</a:t>
            </a:r>
          </a:p>
          <a:p>
            <a:pPr marL="742950" lvl="1" indent="-285750" algn="just">
              <a:spcAft>
                <a:spcPts val="1200"/>
              </a:spcAft>
              <a:buFontTx/>
              <a:buChar char="-"/>
            </a:pPr>
            <a:r>
              <a:rPr lang="en-GB" sz="1600" dirty="0">
                <a:solidFill>
                  <a:srgbClr val="3F3F3D"/>
                </a:solidFill>
              </a:rPr>
              <a:t>SAVE</a:t>
            </a:r>
          </a:p>
          <a:p>
            <a:pPr algn="just">
              <a:spcAft>
                <a:spcPts val="600"/>
              </a:spcAft>
            </a:pPr>
            <a:r>
              <a:rPr lang="en-GB" sz="1600" dirty="0">
                <a:solidFill>
                  <a:srgbClr val="3F3F3D"/>
                </a:solidFill>
              </a:rPr>
              <a:t>Several WG2 experts will participate as attendants to the various regional workshops, taking part in the discussions.</a:t>
            </a:r>
          </a:p>
          <a:p>
            <a:pPr algn="just">
              <a:spcAft>
                <a:spcPts val="600"/>
              </a:spcAft>
            </a:pPr>
            <a:endParaRPr lang="en-GB" dirty="0">
              <a:solidFill>
                <a:srgbClr val="3F3F3D"/>
              </a:solidFill>
            </a:endParaRPr>
          </a:p>
        </p:txBody>
      </p:sp>
      <p:sp>
        <p:nvSpPr>
          <p:cNvPr id="10" name="CuadroTexto 10"/>
          <p:cNvSpPr txBox="1"/>
          <p:nvPr/>
        </p:nvSpPr>
        <p:spPr>
          <a:xfrm>
            <a:off x="2991461" y="463680"/>
            <a:ext cx="10728325" cy="430887"/>
          </a:xfrm>
          <a:prstGeom prst="rect">
            <a:avLst/>
          </a:prstGeom>
          <a:noFill/>
        </p:spPr>
        <p:txBody>
          <a:bodyPr wrap="square" rtlCol="0">
            <a:spAutoFit/>
          </a:bodyPr>
          <a:lstStyle/>
          <a:p>
            <a:r>
              <a:rPr lang="en-GB" sz="2000" b="1">
                <a:solidFill>
                  <a:srgbClr val="85B4D7"/>
                </a:solidFill>
                <a:ea typeface="Helvetica" charset="0"/>
                <a:cs typeface="Helvetica" charset="0"/>
              </a:rPr>
              <a:t>	</a:t>
            </a:r>
            <a:r>
              <a:rPr lang="en-GB" sz="2200" b="1">
                <a:solidFill>
                  <a:srgbClr val="85B4D7"/>
                </a:solidFill>
                <a:ea typeface="Helvetica" charset="0"/>
                <a:cs typeface="Helvetica" charset="0"/>
              </a:rPr>
              <a:t>WG2 activities</a:t>
            </a:r>
          </a:p>
        </p:txBody>
      </p:sp>
      <p:pic>
        <p:nvPicPr>
          <p:cNvPr id="11" name="Picture 2" descr="http://www.etip-snet.eu/wp-content/uploads/2017/06/regionalworkshopsfiina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8958" y="2018918"/>
            <a:ext cx="4601978" cy="3451483"/>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Tree>
    <p:extLst>
      <p:ext uri="{BB962C8B-B14F-4D97-AF65-F5344CB8AC3E}">
        <p14:creationId xmlns:p14="http://schemas.microsoft.com/office/powerpoint/2010/main" val="2881755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4" name="TextBox 3"/>
          <p:cNvSpPr txBox="1"/>
          <p:nvPr/>
        </p:nvSpPr>
        <p:spPr>
          <a:xfrm>
            <a:off x="612250" y="1693627"/>
            <a:ext cx="11211340" cy="369332"/>
          </a:xfrm>
          <a:prstGeom prst="rect">
            <a:avLst/>
          </a:prstGeom>
          <a:noFill/>
        </p:spPr>
        <p:txBody>
          <a:bodyPr wrap="square" rtlCol="0">
            <a:spAutoFit/>
          </a:bodyPr>
          <a:lstStyle/>
          <a:p>
            <a:endParaRPr lang="en-GB">
              <a:solidFill>
                <a:srgbClr val="181616"/>
              </a:solidFill>
            </a:endParaRPr>
          </a:p>
        </p:txBody>
      </p:sp>
      <p:sp>
        <p:nvSpPr>
          <p:cNvPr id="5" name="TextBox 4"/>
          <p:cNvSpPr txBox="1"/>
          <p:nvPr/>
        </p:nvSpPr>
        <p:spPr>
          <a:xfrm>
            <a:off x="731838" y="1534602"/>
            <a:ext cx="10728325" cy="4262705"/>
          </a:xfrm>
          <a:prstGeom prst="rect">
            <a:avLst/>
          </a:prstGeom>
          <a:noFill/>
        </p:spPr>
        <p:txBody>
          <a:bodyPr wrap="square" rtlCol="0">
            <a:spAutoFit/>
          </a:bodyPr>
          <a:lstStyle/>
          <a:p>
            <a:pPr marL="285750" indent="-285750" algn="just">
              <a:spcAft>
                <a:spcPts val="1800"/>
              </a:spcAft>
              <a:buFont typeface="Wingdings" panose="05000000000000000000" pitchFamily="2" charset="2"/>
              <a:buChar char="v"/>
            </a:pPr>
            <a:r>
              <a:rPr lang="en-GB" b="1" u="sng" dirty="0">
                <a:solidFill>
                  <a:srgbClr val="3F3F3D"/>
                </a:solidFill>
              </a:rPr>
              <a:t>ETIP SNET Vision</a:t>
            </a:r>
            <a:endParaRPr lang="en-GB" dirty="0">
              <a:solidFill>
                <a:srgbClr val="3F3F3D"/>
              </a:solidFill>
            </a:endParaRPr>
          </a:p>
          <a:p>
            <a:pPr algn="just">
              <a:spcAft>
                <a:spcPts val="1200"/>
              </a:spcAft>
            </a:pPr>
            <a:r>
              <a:rPr lang="en-GB" dirty="0">
                <a:solidFill>
                  <a:srgbClr val="3F3F3D"/>
                </a:solidFill>
              </a:rPr>
              <a:t>The WG2 members also participate in the elaboration of the ETIP SNET Vision, which is a document that should </a:t>
            </a:r>
            <a:r>
              <a:rPr lang="en-GB" b="1" dirty="0">
                <a:solidFill>
                  <a:srgbClr val="3F3F3D"/>
                </a:solidFill>
              </a:rPr>
              <a:t>highlight issues including and beyond those already documented, researched, implemented, developed</a:t>
            </a:r>
            <a:r>
              <a:rPr lang="en-GB" dirty="0">
                <a:solidFill>
                  <a:srgbClr val="3F3F3D"/>
                </a:solidFill>
              </a:rPr>
              <a:t>, and which are key for satisfying the needs of the future energy system towards 2050.</a:t>
            </a:r>
          </a:p>
          <a:p>
            <a:pPr algn="just">
              <a:spcAft>
                <a:spcPts val="1800"/>
              </a:spcAft>
            </a:pPr>
            <a:r>
              <a:rPr lang="en-GB" dirty="0">
                <a:solidFill>
                  <a:srgbClr val="3F3F3D"/>
                </a:solidFill>
              </a:rPr>
              <a:t>For developing this vision, the experts were asked to point at already published </a:t>
            </a:r>
            <a:r>
              <a:rPr lang="en-GB" b="1" dirty="0">
                <a:solidFill>
                  <a:srgbClr val="3F3F3D"/>
                </a:solidFill>
              </a:rPr>
              <a:t>extreme, “hard-to-solve” scenarios covering the whole energy system </a:t>
            </a:r>
            <a:r>
              <a:rPr lang="en-GB" dirty="0">
                <a:solidFill>
                  <a:srgbClr val="3F3F3D"/>
                </a:solidFill>
              </a:rPr>
              <a:t>for 2030 and 2050, considering in particular energy storage and sector interfaces issues.</a:t>
            </a:r>
          </a:p>
          <a:p>
            <a:pPr algn="just">
              <a:spcAft>
                <a:spcPts val="1800"/>
              </a:spcAft>
            </a:pPr>
            <a:r>
              <a:rPr lang="en-GB" dirty="0">
                <a:solidFill>
                  <a:srgbClr val="3F3F3D"/>
                </a:solidFill>
              </a:rPr>
              <a:t>The processing of the ~20 scenarios collected is ongoing.</a:t>
            </a:r>
          </a:p>
          <a:p>
            <a:pPr algn="just">
              <a:spcAft>
                <a:spcPts val="600"/>
              </a:spcAft>
            </a:pPr>
            <a:r>
              <a:rPr lang="en-GB" dirty="0">
                <a:solidFill>
                  <a:srgbClr val="3F3F3D"/>
                </a:solidFill>
              </a:rPr>
              <a:t>In addition, the experts are working on answering </a:t>
            </a:r>
            <a:r>
              <a:rPr lang="en-GB" b="1" dirty="0">
                <a:solidFill>
                  <a:srgbClr val="3F3F3D"/>
                </a:solidFill>
              </a:rPr>
              <a:t>7 open questions </a:t>
            </a:r>
            <a:r>
              <a:rPr lang="en-GB" dirty="0">
                <a:solidFill>
                  <a:srgbClr val="3F3F3D"/>
                </a:solidFill>
              </a:rPr>
              <a:t>addressing the future of smart energy networks to help frame the vision: international context, environmental sustainability, social welfare, challenges, network organization…</a:t>
            </a:r>
          </a:p>
        </p:txBody>
      </p:sp>
      <p:sp>
        <p:nvSpPr>
          <p:cNvPr id="10" name="CuadroTexto 10"/>
          <p:cNvSpPr txBox="1"/>
          <p:nvPr/>
        </p:nvSpPr>
        <p:spPr>
          <a:xfrm>
            <a:off x="2991461" y="463680"/>
            <a:ext cx="10728325" cy="430887"/>
          </a:xfrm>
          <a:prstGeom prst="rect">
            <a:avLst/>
          </a:prstGeom>
          <a:noFill/>
        </p:spPr>
        <p:txBody>
          <a:bodyPr wrap="square" rtlCol="0">
            <a:spAutoFit/>
          </a:bodyPr>
          <a:lstStyle/>
          <a:p>
            <a:r>
              <a:rPr lang="en-GB" sz="2000" b="1">
                <a:solidFill>
                  <a:srgbClr val="85B4D7"/>
                </a:solidFill>
                <a:ea typeface="Helvetica" charset="0"/>
                <a:cs typeface="Helvetica" charset="0"/>
              </a:rPr>
              <a:t>	</a:t>
            </a:r>
            <a:r>
              <a:rPr lang="en-GB" sz="2200" b="1">
                <a:solidFill>
                  <a:srgbClr val="85B4D7"/>
                </a:solidFill>
                <a:ea typeface="Helvetica" charset="0"/>
                <a:cs typeface="Helvetica" charset="0"/>
              </a:rPr>
              <a:t>WG2 activities</a:t>
            </a:r>
          </a:p>
        </p:txBody>
      </p:sp>
      <p:sp>
        <p:nvSpPr>
          <p:cNvPr id="11"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Tree>
    <p:extLst>
      <p:ext uri="{BB962C8B-B14F-4D97-AF65-F5344CB8AC3E}">
        <p14:creationId xmlns:p14="http://schemas.microsoft.com/office/powerpoint/2010/main" val="144080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4" name="TextBox 3"/>
          <p:cNvSpPr txBox="1"/>
          <p:nvPr/>
        </p:nvSpPr>
        <p:spPr>
          <a:xfrm>
            <a:off x="612250" y="1693627"/>
            <a:ext cx="11211340" cy="369332"/>
          </a:xfrm>
          <a:prstGeom prst="rect">
            <a:avLst/>
          </a:prstGeom>
          <a:noFill/>
        </p:spPr>
        <p:txBody>
          <a:bodyPr wrap="square" rtlCol="0">
            <a:spAutoFit/>
          </a:bodyPr>
          <a:lstStyle/>
          <a:p>
            <a:endParaRPr lang="en-GB">
              <a:solidFill>
                <a:srgbClr val="181616"/>
              </a:solidFill>
            </a:endParaRPr>
          </a:p>
        </p:txBody>
      </p:sp>
      <p:sp>
        <p:nvSpPr>
          <p:cNvPr id="5" name="TextBox 4"/>
          <p:cNvSpPr txBox="1"/>
          <p:nvPr/>
        </p:nvSpPr>
        <p:spPr>
          <a:xfrm>
            <a:off x="731838" y="1534602"/>
            <a:ext cx="10728325" cy="5832366"/>
          </a:xfrm>
          <a:prstGeom prst="rect">
            <a:avLst/>
          </a:prstGeom>
          <a:noFill/>
        </p:spPr>
        <p:txBody>
          <a:bodyPr wrap="square" rtlCol="0">
            <a:spAutoFit/>
          </a:bodyPr>
          <a:lstStyle/>
          <a:p>
            <a:pPr marL="285750" indent="-285750" algn="just">
              <a:spcAft>
                <a:spcPts val="2400"/>
              </a:spcAft>
              <a:buFont typeface="Wingdings" panose="05000000000000000000" pitchFamily="2" charset="2"/>
              <a:buChar char="v"/>
            </a:pPr>
            <a:r>
              <a:rPr lang="en-GB" b="1" u="sng" dirty="0">
                <a:solidFill>
                  <a:srgbClr val="3F3F3D"/>
                </a:solidFill>
              </a:rPr>
              <a:t>SET Plan Implementation Plan (IP)</a:t>
            </a:r>
          </a:p>
          <a:p>
            <a:pPr algn="just">
              <a:spcAft>
                <a:spcPts val="600"/>
              </a:spcAft>
            </a:pPr>
            <a:r>
              <a:rPr lang="en-GB" dirty="0">
                <a:solidFill>
                  <a:srgbClr val="3F3F3D"/>
                </a:solidFill>
              </a:rPr>
              <a:t>The WG2 experts were asked to:</a:t>
            </a:r>
          </a:p>
          <a:p>
            <a:pPr marL="285750" indent="-285750" algn="just">
              <a:spcAft>
                <a:spcPts val="600"/>
              </a:spcAft>
              <a:buFont typeface="Arial" panose="020B0604020202020204" pitchFamily="34" charset="0"/>
              <a:buChar char="•"/>
            </a:pPr>
            <a:r>
              <a:rPr lang="en-GB" dirty="0">
                <a:solidFill>
                  <a:srgbClr val="3F3F3D"/>
                </a:solidFill>
              </a:rPr>
              <a:t>Review the strategic targets of Action 4.1 “An optimised European power grid” of the SET PLAN - Declaration of Intent</a:t>
            </a:r>
          </a:p>
          <a:p>
            <a:pPr marL="285750" indent="-285750" algn="just">
              <a:spcAft>
                <a:spcPts val="600"/>
              </a:spcAft>
              <a:buFont typeface="Arial" panose="020B0604020202020204" pitchFamily="34" charset="0"/>
              <a:buChar char="•"/>
            </a:pPr>
            <a:r>
              <a:rPr lang="en-GB" dirty="0">
                <a:solidFill>
                  <a:srgbClr val="3F3F3D"/>
                </a:solidFill>
              </a:rPr>
              <a:t>Identify the objectives and KPIs which are relevant to energy storage and interaction between energy networks</a:t>
            </a:r>
          </a:p>
          <a:p>
            <a:pPr marL="285750" indent="-285750" algn="just">
              <a:spcAft>
                <a:spcPts val="2400"/>
              </a:spcAft>
              <a:buFont typeface="Arial" panose="020B0604020202020204" pitchFamily="34" charset="0"/>
              <a:buChar char="•"/>
            </a:pPr>
            <a:r>
              <a:rPr lang="en-GB" dirty="0">
                <a:solidFill>
                  <a:srgbClr val="3F3F3D"/>
                </a:solidFill>
              </a:rPr>
              <a:t>Discuss input for the reformulation of targets</a:t>
            </a:r>
          </a:p>
          <a:p>
            <a:pPr algn="just">
              <a:spcAft>
                <a:spcPts val="600"/>
              </a:spcAft>
            </a:pPr>
            <a:r>
              <a:rPr lang="en-GB" dirty="0">
                <a:solidFill>
                  <a:srgbClr val="3F3F3D"/>
                </a:solidFill>
              </a:rPr>
              <a:t>In the next weeks, WG2 experts will be also tasked with:</a:t>
            </a:r>
          </a:p>
          <a:p>
            <a:pPr marL="285750" indent="-285750" algn="just">
              <a:spcAft>
                <a:spcPts val="600"/>
              </a:spcAft>
              <a:buFont typeface="Arial" panose="020B0604020202020204" pitchFamily="34" charset="0"/>
              <a:buChar char="•"/>
            </a:pPr>
            <a:r>
              <a:rPr lang="en-GB" dirty="0">
                <a:solidFill>
                  <a:srgbClr val="3F3F3D"/>
                </a:solidFill>
              </a:rPr>
              <a:t>Consolidating the “innovation fiches” of the draft SET Plan IP document </a:t>
            </a:r>
          </a:p>
          <a:p>
            <a:pPr marL="285750" indent="-285750" algn="just">
              <a:spcAft>
                <a:spcPts val="600"/>
              </a:spcAft>
              <a:buFont typeface="Arial" panose="020B0604020202020204" pitchFamily="34" charset="0"/>
              <a:buChar char="•"/>
            </a:pPr>
            <a:r>
              <a:rPr lang="en-GB" dirty="0">
                <a:solidFill>
                  <a:srgbClr val="3F3F3D"/>
                </a:solidFill>
              </a:rPr>
              <a:t>Encouraging Member States to implement them, after the SET Plan IP has been published</a:t>
            </a:r>
          </a:p>
          <a:p>
            <a:pPr marL="742950" lvl="1" indent="-285750" algn="just">
              <a:spcAft>
                <a:spcPts val="600"/>
              </a:spcAft>
              <a:buFont typeface="Wingdings" panose="05000000000000000000" pitchFamily="2" charset="2"/>
              <a:buChar char="Ø"/>
            </a:pPr>
            <a:r>
              <a:rPr lang="en-GB" dirty="0">
                <a:solidFill>
                  <a:srgbClr val="3F3F3D"/>
                </a:solidFill>
              </a:rPr>
              <a:t>These “innovation fiches” represent in practice the actions of SET Plan Implementation Plan (IP) to be undertaken by Member States in order to address the targets and innovation challenges identified in the SET Plan’s Action 4.</a:t>
            </a:r>
          </a:p>
          <a:p>
            <a:pPr algn="just">
              <a:spcAft>
                <a:spcPts val="600"/>
              </a:spcAft>
            </a:pPr>
            <a:endParaRPr lang="en-GB" dirty="0">
              <a:solidFill>
                <a:srgbClr val="3F3F3D"/>
              </a:solidFill>
            </a:endParaRPr>
          </a:p>
          <a:p>
            <a:pPr algn="just">
              <a:spcAft>
                <a:spcPts val="600"/>
              </a:spcAft>
            </a:pPr>
            <a:endParaRPr lang="en-GB" dirty="0">
              <a:solidFill>
                <a:srgbClr val="3F3F3D"/>
              </a:solidFill>
            </a:endParaRPr>
          </a:p>
          <a:p>
            <a:pPr algn="just">
              <a:spcAft>
                <a:spcPts val="600"/>
              </a:spcAft>
            </a:pPr>
            <a:endParaRPr lang="en-GB" dirty="0">
              <a:solidFill>
                <a:srgbClr val="3F3F3D"/>
              </a:solidFill>
            </a:endParaRPr>
          </a:p>
        </p:txBody>
      </p:sp>
      <p:sp>
        <p:nvSpPr>
          <p:cNvPr id="10" name="CuadroTexto 10"/>
          <p:cNvSpPr txBox="1"/>
          <p:nvPr/>
        </p:nvSpPr>
        <p:spPr>
          <a:xfrm>
            <a:off x="2991461" y="463680"/>
            <a:ext cx="10728325" cy="430887"/>
          </a:xfrm>
          <a:prstGeom prst="rect">
            <a:avLst/>
          </a:prstGeom>
          <a:noFill/>
        </p:spPr>
        <p:txBody>
          <a:bodyPr wrap="square" rtlCol="0">
            <a:spAutoFit/>
          </a:bodyPr>
          <a:lstStyle/>
          <a:p>
            <a:r>
              <a:rPr lang="en-GB" sz="2000" b="1">
                <a:solidFill>
                  <a:srgbClr val="85B4D7"/>
                </a:solidFill>
                <a:ea typeface="Helvetica" charset="0"/>
                <a:cs typeface="Helvetica" charset="0"/>
              </a:rPr>
              <a:t>	</a:t>
            </a:r>
            <a:r>
              <a:rPr lang="en-GB" sz="2200" b="1">
                <a:solidFill>
                  <a:srgbClr val="85B4D7"/>
                </a:solidFill>
                <a:ea typeface="Helvetica" charset="0"/>
                <a:cs typeface="Helvetica" charset="0"/>
              </a:rPr>
              <a:t>WG2 activities</a:t>
            </a:r>
          </a:p>
        </p:txBody>
      </p:sp>
      <p:sp>
        <p:nvSpPr>
          <p:cNvPr id="11"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Tree>
    <p:extLst>
      <p:ext uri="{BB962C8B-B14F-4D97-AF65-F5344CB8AC3E}">
        <p14:creationId xmlns:p14="http://schemas.microsoft.com/office/powerpoint/2010/main" val="277721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sp>
        <p:nvSpPr>
          <p:cNvPr id="10"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
        <p:nvSpPr>
          <p:cNvPr id="11" name="CuadroTexto 10"/>
          <p:cNvSpPr txBox="1"/>
          <p:nvPr/>
        </p:nvSpPr>
        <p:spPr>
          <a:xfrm>
            <a:off x="2756023" y="423299"/>
            <a:ext cx="5076824" cy="584775"/>
          </a:xfrm>
          <a:prstGeom prst="rect">
            <a:avLst/>
          </a:prstGeom>
          <a:noFill/>
        </p:spPr>
        <p:txBody>
          <a:bodyPr wrap="square" rtlCol="0">
            <a:spAutoFit/>
          </a:bodyPr>
          <a:lstStyle/>
          <a:p>
            <a:pPr algn="ctr"/>
            <a:r>
              <a:rPr lang="en-GB" sz="3200" b="1">
                <a:solidFill>
                  <a:srgbClr val="85B4D7"/>
                </a:solidFill>
                <a:ea typeface="Helvetica" charset="0"/>
                <a:cs typeface="Helvetica" charset="0"/>
              </a:rPr>
              <a:t>Agenda</a:t>
            </a:r>
          </a:p>
        </p:txBody>
      </p:sp>
      <p:sp>
        <p:nvSpPr>
          <p:cNvPr id="12" name="CuadroTexto 11"/>
          <p:cNvSpPr txBox="1"/>
          <p:nvPr/>
        </p:nvSpPr>
        <p:spPr>
          <a:xfrm>
            <a:off x="731838" y="2028177"/>
            <a:ext cx="7365880" cy="3493264"/>
          </a:xfrm>
          <a:prstGeom prst="rect">
            <a:avLst/>
          </a:prstGeom>
          <a:noFill/>
        </p:spPr>
        <p:txBody>
          <a:bodyPr wrap="square" rtlCol="0">
            <a:spAutoFit/>
          </a:bodyPr>
          <a:lstStyle/>
          <a:p>
            <a:pPr marL="342900" indent="-342900">
              <a:buFont typeface="+mj-lt"/>
              <a:buAutoNum type="arabicPeriod"/>
            </a:pPr>
            <a:r>
              <a:rPr lang="en-GB" dirty="0">
                <a:solidFill>
                  <a:srgbClr val="3F3F3D"/>
                </a:solidFill>
                <a:ea typeface="Helvetica" charset="0"/>
                <a:cs typeface="Helvetica" charset="0"/>
              </a:rPr>
              <a:t>WG2 scope</a:t>
            </a:r>
          </a:p>
          <a:p>
            <a:pPr marL="342900" indent="-342900">
              <a:buFont typeface="+mj-lt"/>
              <a:buAutoNum type="arabicPeriod"/>
            </a:pPr>
            <a:endParaRPr lang="en-GB" dirty="0">
              <a:solidFill>
                <a:srgbClr val="3F3F3D"/>
              </a:solidFill>
              <a:ea typeface="Helvetica" charset="0"/>
              <a:cs typeface="Helvetica" charset="0"/>
            </a:endParaRPr>
          </a:p>
          <a:p>
            <a:pPr marL="342900" indent="-342900">
              <a:buFont typeface="+mj-lt"/>
              <a:buAutoNum type="arabicPeriod"/>
            </a:pPr>
            <a:r>
              <a:rPr lang="en-GB" dirty="0">
                <a:solidFill>
                  <a:srgbClr val="3F3F3D"/>
                </a:solidFill>
                <a:ea typeface="Helvetica" charset="0"/>
                <a:cs typeface="Helvetica" charset="0"/>
              </a:rPr>
              <a:t>WG2 organisation</a:t>
            </a:r>
          </a:p>
          <a:p>
            <a:pPr marL="342900" indent="-342900">
              <a:buFont typeface="+mj-lt"/>
              <a:buAutoNum type="arabicPeriod"/>
            </a:pPr>
            <a:endParaRPr lang="en-GB" dirty="0">
              <a:solidFill>
                <a:srgbClr val="3F3F3D"/>
              </a:solidFill>
              <a:ea typeface="Helvetica" charset="0"/>
              <a:cs typeface="Helvetica" charset="0"/>
            </a:endParaRPr>
          </a:p>
          <a:p>
            <a:pPr marL="342900" indent="-342900">
              <a:spcAft>
                <a:spcPts val="600"/>
              </a:spcAft>
              <a:buFont typeface="+mj-lt"/>
              <a:buAutoNum type="arabicPeriod"/>
            </a:pPr>
            <a:r>
              <a:rPr lang="en-GB" dirty="0">
                <a:solidFill>
                  <a:srgbClr val="3F3F3D"/>
                </a:solidFill>
                <a:ea typeface="Helvetica" charset="0"/>
                <a:cs typeface="Helvetica" charset="0"/>
              </a:rPr>
              <a:t>WG2 activities</a:t>
            </a:r>
          </a:p>
          <a:p>
            <a:pPr marL="857250" lvl="1" indent="-400050">
              <a:buFont typeface="+mj-lt"/>
              <a:buAutoNum type="romanLcPeriod"/>
            </a:pPr>
            <a:r>
              <a:rPr lang="en-GB" dirty="0">
                <a:solidFill>
                  <a:srgbClr val="3F3F3D"/>
                </a:solidFill>
                <a:ea typeface="Helvetica" charset="0"/>
                <a:cs typeface="Helvetica" charset="0"/>
              </a:rPr>
              <a:t>Regional workshops</a:t>
            </a:r>
          </a:p>
          <a:p>
            <a:pPr marL="857250" lvl="1" indent="-400050">
              <a:buFont typeface="+mj-lt"/>
              <a:buAutoNum type="romanLcPeriod"/>
            </a:pPr>
            <a:r>
              <a:rPr lang="en-GB" dirty="0">
                <a:solidFill>
                  <a:srgbClr val="3F3F3D"/>
                </a:solidFill>
                <a:ea typeface="Helvetica" charset="0"/>
                <a:cs typeface="Helvetica" charset="0"/>
              </a:rPr>
              <a:t>ETIP SNET Vision</a:t>
            </a:r>
          </a:p>
          <a:p>
            <a:pPr marL="857250" lvl="1" indent="-400050">
              <a:buFont typeface="+mj-lt"/>
              <a:buAutoNum type="romanLcPeriod"/>
            </a:pPr>
            <a:r>
              <a:rPr lang="en-GB" dirty="0">
                <a:solidFill>
                  <a:srgbClr val="3F3F3D"/>
                </a:solidFill>
                <a:ea typeface="Helvetica" charset="0"/>
                <a:cs typeface="Helvetica" charset="0"/>
              </a:rPr>
              <a:t>SET Plan Implementation Plan</a:t>
            </a:r>
          </a:p>
          <a:p>
            <a:pPr marL="857250" lvl="1" indent="-400050">
              <a:buFont typeface="+mj-lt"/>
              <a:buAutoNum type="romanLcPeriod"/>
            </a:pPr>
            <a:r>
              <a:rPr lang="en-GB" dirty="0">
                <a:solidFill>
                  <a:srgbClr val="3F3F3D"/>
                </a:solidFill>
                <a:ea typeface="Helvetica" charset="0"/>
                <a:cs typeface="Helvetica" charset="0"/>
              </a:rPr>
              <a:t>ETIP SNET Implementation Plan 2017-2020</a:t>
            </a:r>
          </a:p>
          <a:p>
            <a:pPr marL="857250" lvl="1" indent="-400050">
              <a:buFont typeface="+mj-lt"/>
              <a:buAutoNum type="romanLcPeriod"/>
            </a:pPr>
            <a:r>
              <a:rPr lang="en-GB" dirty="0">
                <a:solidFill>
                  <a:srgbClr val="3F3F3D"/>
                </a:solidFill>
                <a:ea typeface="Helvetica" charset="0"/>
                <a:cs typeface="Helvetica" charset="0"/>
              </a:rPr>
              <a:t>H2020 Work Package 2018-2020 lobbying</a:t>
            </a:r>
          </a:p>
          <a:p>
            <a:pPr marL="342900" indent="-342900">
              <a:buFont typeface="+mj-lt"/>
              <a:buAutoNum type="arabicPeriod"/>
            </a:pPr>
            <a:endParaRPr lang="en-GB" dirty="0">
              <a:solidFill>
                <a:srgbClr val="3F3F3D"/>
              </a:solidFill>
              <a:ea typeface="Helvetica" charset="0"/>
              <a:cs typeface="Helvetica" charset="0"/>
            </a:endParaRPr>
          </a:p>
          <a:p>
            <a:pPr marL="342900" indent="-342900">
              <a:buFont typeface="+mj-lt"/>
              <a:buAutoNum type="arabicPeriod"/>
            </a:pPr>
            <a:r>
              <a:rPr lang="en-GB" dirty="0">
                <a:solidFill>
                  <a:srgbClr val="3F3F3D"/>
                </a:solidFill>
                <a:ea typeface="Helvetica" charset="0"/>
                <a:cs typeface="Helvetica" charset="0"/>
              </a:rPr>
              <a:t>WG2 next steps</a:t>
            </a:r>
          </a:p>
        </p:txBody>
      </p:sp>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Tree>
    <p:extLst>
      <p:ext uri="{BB962C8B-B14F-4D97-AF65-F5344CB8AC3E}">
        <p14:creationId xmlns:p14="http://schemas.microsoft.com/office/powerpoint/2010/main" val="60814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sp>
        <p:nvSpPr>
          <p:cNvPr id="12" name="CuadroTexto 11"/>
          <p:cNvSpPr txBox="1"/>
          <p:nvPr/>
        </p:nvSpPr>
        <p:spPr>
          <a:xfrm>
            <a:off x="731838" y="2028177"/>
            <a:ext cx="7365880" cy="3493264"/>
          </a:xfrm>
          <a:prstGeom prst="rect">
            <a:avLst/>
          </a:prstGeom>
          <a:noFill/>
        </p:spPr>
        <p:txBody>
          <a:bodyPr wrap="square" rtlCol="0">
            <a:spAutoFit/>
          </a:bodyPr>
          <a:lstStyle/>
          <a:p>
            <a:pPr marL="342900" indent="-342900">
              <a:buFont typeface="+mj-lt"/>
              <a:buAutoNum type="arabicPeriod"/>
            </a:pPr>
            <a:r>
              <a:rPr lang="en-GB" dirty="0">
                <a:solidFill>
                  <a:srgbClr val="3F3F3D"/>
                </a:solidFill>
                <a:ea typeface="Helvetica" charset="0"/>
                <a:cs typeface="Helvetica" charset="0"/>
              </a:rPr>
              <a:t>WG2 scope</a:t>
            </a:r>
          </a:p>
          <a:p>
            <a:pPr marL="342900" indent="-342900">
              <a:buFont typeface="+mj-lt"/>
              <a:buAutoNum type="arabicPeriod"/>
            </a:pPr>
            <a:endParaRPr lang="en-GB" dirty="0">
              <a:solidFill>
                <a:srgbClr val="3F3F3D"/>
              </a:solidFill>
              <a:ea typeface="Helvetica" charset="0"/>
              <a:cs typeface="Helvetica" charset="0"/>
            </a:endParaRPr>
          </a:p>
          <a:p>
            <a:pPr marL="342900" indent="-342900">
              <a:buFont typeface="+mj-lt"/>
              <a:buAutoNum type="arabicPeriod"/>
            </a:pPr>
            <a:r>
              <a:rPr lang="en-GB" dirty="0">
                <a:solidFill>
                  <a:srgbClr val="E7E6E6">
                    <a:lumMod val="90000"/>
                  </a:srgbClr>
                </a:solidFill>
                <a:ea typeface="Helvetica" charset="0"/>
                <a:cs typeface="Helvetica" charset="0"/>
              </a:rPr>
              <a:t>WG2 organisation</a:t>
            </a:r>
          </a:p>
          <a:p>
            <a:pPr marL="342900" indent="-342900">
              <a:buFont typeface="+mj-lt"/>
              <a:buAutoNum type="arabicPeriod"/>
            </a:pPr>
            <a:endParaRPr lang="en-GB" dirty="0">
              <a:solidFill>
                <a:srgbClr val="E7E6E6">
                  <a:lumMod val="90000"/>
                </a:srgbClr>
              </a:solidFill>
              <a:ea typeface="Helvetica" charset="0"/>
              <a:cs typeface="Helvetica" charset="0"/>
            </a:endParaRPr>
          </a:p>
          <a:p>
            <a:pPr marL="342900" indent="-342900">
              <a:spcAft>
                <a:spcPts val="600"/>
              </a:spcAft>
              <a:buFont typeface="+mj-lt"/>
              <a:buAutoNum type="arabicPeriod"/>
            </a:pPr>
            <a:r>
              <a:rPr lang="en-GB" dirty="0">
                <a:solidFill>
                  <a:srgbClr val="E7E6E6">
                    <a:lumMod val="90000"/>
                  </a:srgbClr>
                </a:solidFill>
                <a:ea typeface="Helvetica" charset="0"/>
                <a:cs typeface="Helvetica" charset="0"/>
              </a:rPr>
              <a:t>WG2 activities</a:t>
            </a:r>
          </a:p>
          <a:p>
            <a:pPr marL="857250" lvl="1" indent="-400050">
              <a:buFont typeface="+mj-lt"/>
              <a:buAutoNum type="romanLcPeriod"/>
            </a:pPr>
            <a:r>
              <a:rPr lang="en-GB" dirty="0">
                <a:solidFill>
                  <a:srgbClr val="E7E6E6">
                    <a:lumMod val="90000"/>
                  </a:srgbClr>
                </a:solidFill>
                <a:ea typeface="Helvetica" charset="0"/>
                <a:cs typeface="Helvetica" charset="0"/>
              </a:rPr>
              <a:t>Regional workshops</a:t>
            </a:r>
          </a:p>
          <a:p>
            <a:pPr marL="857250" lvl="1" indent="-400050">
              <a:buFont typeface="+mj-lt"/>
              <a:buAutoNum type="romanLcPeriod"/>
            </a:pPr>
            <a:r>
              <a:rPr lang="en-GB" dirty="0">
                <a:solidFill>
                  <a:srgbClr val="E7E6E6">
                    <a:lumMod val="90000"/>
                  </a:srgbClr>
                </a:solidFill>
                <a:ea typeface="Helvetica" charset="0"/>
                <a:cs typeface="Helvetica" charset="0"/>
              </a:rPr>
              <a:t>ETIP SNET Vision</a:t>
            </a:r>
          </a:p>
          <a:p>
            <a:pPr marL="857250" lvl="1" indent="-400050">
              <a:buFont typeface="+mj-lt"/>
              <a:buAutoNum type="romanLcPeriod"/>
            </a:pPr>
            <a:r>
              <a:rPr lang="en-GB" dirty="0">
                <a:solidFill>
                  <a:srgbClr val="E7E6E6">
                    <a:lumMod val="90000"/>
                  </a:srgbClr>
                </a:solidFill>
                <a:ea typeface="Helvetica" charset="0"/>
                <a:cs typeface="Helvetica" charset="0"/>
              </a:rPr>
              <a:t>SET Plan Implementation Plan</a:t>
            </a:r>
          </a:p>
          <a:p>
            <a:pPr marL="857250" lvl="1" indent="-400050">
              <a:buFont typeface="+mj-lt"/>
              <a:buAutoNum type="romanLcPeriod"/>
            </a:pPr>
            <a:r>
              <a:rPr lang="en-GB" dirty="0">
                <a:solidFill>
                  <a:srgbClr val="E7E6E6">
                    <a:lumMod val="90000"/>
                  </a:srgbClr>
                </a:solidFill>
                <a:ea typeface="Helvetica" charset="0"/>
                <a:cs typeface="Helvetica" charset="0"/>
              </a:rPr>
              <a:t>ETIP SNET Implementation Plan 2017-2020</a:t>
            </a:r>
          </a:p>
          <a:p>
            <a:pPr marL="857250" lvl="1" indent="-400050">
              <a:buFont typeface="+mj-lt"/>
              <a:buAutoNum type="romanLcPeriod"/>
            </a:pPr>
            <a:r>
              <a:rPr lang="en-GB" dirty="0">
                <a:solidFill>
                  <a:srgbClr val="E7E6E6">
                    <a:lumMod val="90000"/>
                  </a:srgbClr>
                </a:solidFill>
                <a:ea typeface="Helvetica" charset="0"/>
                <a:cs typeface="Helvetica" charset="0"/>
              </a:rPr>
              <a:t>H2020 Work Package 2018-2020 lobbying</a:t>
            </a:r>
          </a:p>
          <a:p>
            <a:endParaRPr lang="en-GB" dirty="0">
              <a:solidFill>
                <a:srgbClr val="E7E6E6">
                  <a:lumMod val="90000"/>
                </a:srgbClr>
              </a:solidFill>
              <a:ea typeface="Helvetica" charset="0"/>
              <a:cs typeface="Helvetica" charset="0"/>
            </a:endParaRPr>
          </a:p>
          <a:p>
            <a:pPr marL="342900" indent="-342900">
              <a:buFont typeface="+mj-lt"/>
              <a:buAutoNum type="arabicPeriod"/>
            </a:pPr>
            <a:r>
              <a:rPr lang="en-GB" dirty="0">
                <a:solidFill>
                  <a:srgbClr val="E7E6E6">
                    <a:lumMod val="90000"/>
                  </a:srgbClr>
                </a:solidFill>
                <a:ea typeface="Helvetica" charset="0"/>
                <a:cs typeface="Helvetica" charset="0"/>
              </a:rPr>
              <a:t>WG2 next steps</a:t>
            </a:r>
          </a:p>
        </p:txBody>
      </p:sp>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13"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Tree>
    <p:extLst>
      <p:ext uri="{BB962C8B-B14F-4D97-AF65-F5344CB8AC3E}">
        <p14:creationId xmlns:p14="http://schemas.microsoft.com/office/powerpoint/2010/main" val="4243692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13" name="TextBox 12"/>
          <p:cNvSpPr txBox="1"/>
          <p:nvPr/>
        </p:nvSpPr>
        <p:spPr>
          <a:xfrm>
            <a:off x="731836" y="1340847"/>
            <a:ext cx="10728325" cy="4708981"/>
          </a:xfrm>
          <a:prstGeom prst="rect">
            <a:avLst/>
          </a:prstGeom>
          <a:noFill/>
        </p:spPr>
        <p:txBody>
          <a:bodyPr wrap="square" rtlCol="0">
            <a:spAutoFit/>
          </a:bodyPr>
          <a:lstStyle/>
          <a:p>
            <a:pPr>
              <a:lnSpc>
                <a:spcPct val="100000"/>
              </a:lnSpc>
              <a:spcAft>
                <a:spcPts val="1200"/>
              </a:spcAft>
            </a:pPr>
            <a:r>
              <a:rPr lang="en-GB" sz="1700" u="sng" dirty="0">
                <a:solidFill>
                  <a:srgbClr val="3F3F3D"/>
                </a:solidFill>
                <a:latin typeface="+mj-lt"/>
              </a:rPr>
              <a:t>Name</a:t>
            </a:r>
            <a:r>
              <a:rPr lang="en-GB" sz="1700" dirty="0">
                <a:solidFill>
                  <a:srgbClr val="3F3F3D"/>
                </a:solidFill>
                <a:latin typeface="+mj-lt"/>
              </a:rPr>
              <a:t>: </a:t>
            </a:r>
            <a:r>
              <a:rPr lang="en-GB" sz="1700" b="1" dirty="0">
                <a:solidFill>
                  <a:srgbClr val="3F3F3D"/>
                </a:solidFill>
                <a:latin typeface="+mj-lt"/>
              </a:rPr>
              <a:t>Storage Technologies and Sector Interfaces</a:t>
            </a:r>
            <a:endParaRPr lang="en-GB" sz="1700" dirty="0">
              <a:latin typeface="+mj-lt"/>
              <a:cs typeface="Arial" pitchFamily="34" charset="0"/>
            </a:endParaRPr>
          </a:p>
          <a:p>
            <a:pPr algn="just">
              <a:spcAft>
                <a:spcPts val="1200"/>
              </a:spcAft>
            </a:pPr>
            <a:r>
              <a:rPr lang="en-GB" sz="1700" u="sng" dirty="0">
                <a:solidFill>
                  <a:srgbClr val="3F3F3D"/>
                </a:solidFill>
                <a:latin typeface="+mj-lt"/>
              </a:rPr>
              <a:t>Specific objective:</a:t>
            </a:r>
            <a:r>
              <a:rPr lang="en-GB" sz="1700" dirty="0">
                <a:solidFill>
                  <a:srgbClr val="3F3F3D"/>
                </a:solidFill>
                <a:latin typeface="+mj-lt"/>
              </a:rPr>
              <a:t> addressing the technological and market developments related to energy storage solutions and the interfaces between energy sectors as tools to ensure the required level of flexibility for the transmission and distribution of electricity.</a:t>
            </a:r>
            <a:endParaRPr lang="en-GB" sz="1700" dirty="0">
              <a:latin typeface="+mj-lt"/>
              <a:cs typeface="Arial" pitchFamily="34" charset="0"/>
            </a:endParaRPr>
          </a:p>
          <a:p>
            <a:pPr algn="just">
              <a:lnSpc>
                <a:spcPct val="100000"/>
              </a:lnSpc>
              <a:spcAft>
                <a:spcPts val="600"/>
              </a:spcAft>
            </a:pPr>
            <a:r>
              <a:rPr lang="en-GB" sz="1700" b="1" dirty="0">
                <a:solidFill>
                  <a:srgbClr val="3F3F3D"/>
                </a:solidFill>
                <a:latin typeface="+mj-lt"/>
              </a:rPr>
              <a:t>All energy storage technologies </a:t>
            </a:r>
            <a:r>
              <a:rPr lang="en-GB" sz="1700" dirty="0">
                <a:solidFill>
                  <a:srgbClr val="3F3F3D"/>
                </a:solidFill>
                <a:latin typeface="+mj-lt"/>
              </a:rPr>
              <a:t>and </a:t>
            </a:r>
            <a:r>
              <a:rPr lang="en-GB" sz="1700" b="1" dirty="0">
                <a:solidFill>
                  <a:srgbClr val="3F3F3D"/>
                </a:solidFill>
                <a:latin typeface="+mj-lt"/>
              </a:rPr>
              <a:t>all possible interfaces</a:t>
            </a:r>
            <a:r>
              <a:rPr lang="en-GB" sz="1700" dirty="0">
                <a:solidFill>
                  <a:srgbClr val="3F3F3D"/>
                </a:solidFill>
                <a:latin typeface="+mj-lt"/>
              </a:rPr>
              <a:t> </a:t>
            </a:r>
            <a:r>
              <a:rPr lang="en-GB" sz="1700" b="1" dirty="0">
                <a:solidFill>
                  <a:srgbClr val="3F3F3D"/>
                </a:solidFill>
                <a:latin typeface="+mj-lt"/>
              </a:rPr>
              <a:t>are covered</a:t>
            </a:r>
            <a:r>
              <a:rPr lang="en-GB" sz="1700" dirty="0">
                <a:solidFill>
                  <a:srgbClr val="3F3F3D"/>
                </a:solidFill>
                <a:latin typeface="+mj-lt"/>
              </a:rPr>
              <a:t>, among others: </a:t>
            </a:r>
          </a:p>
          <a:p>
            <a:pPr marL="800100" lvl="1" indent="-342900" algn="just">
              <a:buFont typeface="Wingdings" panose="05000000000000000000" pitchFamily="2" charset="2"/>
              <a:buChar char="Ø"/>
            </a:pPr>
            <a:r>
              <a:rPr lang="en-GB" sz="1700" dirty="0">
                <a:solidFill>
                  <a:srgbClr val="3F3F3D"/>
                </a:solidFill>
                <a:latin typeface="+mj-lt"/>
              </a:rPr>
              <a:t>Power-to-power </a:t>
            </a:r>
          </a:p>
          <a:p>
            <a:pPr marL="800100" lvl="1" indent="-342900" algn="just">
              <a:lnSpc>
                <a:spcPct val="100000"/>
              </a:lnSpc>
              <a:buFont typeface="Wingdings" panose="05000000000000000000" pitchFamily="2" charset="2"/>
              <a:buChar char="Ø"/>
            </a:pPr>
            <a:r>
              <a:rPr lang="en-GB" sz="1700" dirty="0">
                <a:solidFill>
                  <a:srgbClr val="3F3F3D"/>
                </a:solidFill>
                <a:latin typeface="+mj-lt"/>
              </a:rPr>
              <a:t>Power-to-gas </a:t>
            </a:r>
          </a:p>
          <a:p>
            <a:pPr marL="800100" lvl="1" indent="-342900" algn="just">
              <a:lnSpc>
                <a:spcPct val="100000"/>
              </a:lnSpc>
              <a:buFont typeface="Wingdings" panose="05000000000000000000" pitchFamily="2" charset="2"/>
              <a:buChar char="Ø"/>
            </a:pPr>
            <a:r>
              <a:rPr lang="en-GB" sz="1700" dirty="0">
                <a:solidFill>
                  <a:srgbClr val="3F3F3D"/>
                </a:solidFill>
                <a:latin typeface="+mj-lt"/>
              </a:rPr>
              <a:t>Hydro and marine storage</a:t>
            </a:r>
          </a:p>
          <a:p>
            <a:pPr marL="800100" lvl="1" indent="-342900" algn="just">
              <a:lnSpc>
                <a:spcPct val="100000"/>
              </a:lnSpc>
              <a:buFont typeface="Wingdings" panose="05000000000000000000" pitchFamily="2" charset="2"/>
              <a:buChar char="Ø"/>
            </a:pPr>
            <a:r>
              <a:rPr lang="en-GB" sz="1700" dirty="0">
                <a:solidFill>
                  <a:srgbClr val="3F3F3D"/>
                </a:solidFill>
                <a:latin typeface="+mj-lt"/>
              </a:rPr>
              <a:t>Compressed air energy storage</a:t>
            </a:r>
          </a:p>
          <a:p>
            <a:pPr marL="800100" lvl="1" indent="-342900" algn="just">
              <a:lnSpc>
                <a:spcPct val="100000"/>
              </a:lnSpc>
              <a:buFont typeface="Wingdings" panose="05000000000000000000" pitchFamily="2" charset="2"/>
              <a:buChar char="Ø"/>
            </a:pPr>
            <a:r>
              <a:rPr lang="en-GB" sz="1700" dirty="0">
                <a:solidFill>
                  <a:srgbClr val="3F3F3D"/>
                </a:solidFill>
                <a:latin typeface="+mj-lt"/>
              </a:rPr>
              <a:t>Thermal mass of buildings</a:t>
            </a:r>
          </a:p>
          <a:p>
            <a:pPr marL="800100" lvl="1" indent="-342900" algn="just">
              <a:lnSpc>
                <a:spcPct val="100000"/>
              </a:lnSpc>
              <a:spcAft>
                <a:spcPts val="1200"/>
              </a:spcAft>
              <a:buFont typeface="Wingdings" panose="05000000000000000000" pitchFamily="2" charset="2"/>
              <a:buChar char="Ø"/>
            </a:pPr>
            <a:r>
              <a:rPr lang="en-GB" sz="1700" dirty="0">
                <a:solidFill>
                  <a:srgbClr val="3F3F3D"/>
                </a:solidFill>
                <a:latin typeface="+mj-lt"/>
              </a:rPr>
              <a:t>Hot water storage… </a:t>
            </a:r>
          </a:p>
          <a:p>
            <a:pPr algn="just">
              <a:spcAft>
                <a:spcPts val="1200"/>
              </a:spcAft>
            </a:pPr>
            <a:r>
              <a:rPr lang="en-GB" sz="1700" dirty="0">
                <a:solidFill>
                  <a:srgbClr val="3F3F3D"/>
                </a:solidFill>
                <a:latin typeface="+mj-lt"/>
              </a:rPr>
              <a:t>The </a:t>
            </a:r>
            <a:r>
              <a:rPr lang="en-GB" sz="1700" b="1" dirty="0">
                <a:solidFill>
                  <a:srgbClr val="3F3F3D"/>
                </a:solidFill>
                <a:latin typeface="+mj-lt"/>
              </a:rPr>
              <a:t>entire value chain of all energy storage options </a:t>
            </a:r>
            <a:r>
              <a:rPr lang="en-GB" sz="1700" dirty="0">
                <a:solidFill>
                  <a:srgbClr val="3F3F3D"/>
                </a:solidFill>
                <a:latin typeface="+mj-lt"/>
              </a:rPr>
              <a:t>is also covered, starting from the development and demonstration of new materials, technologies and solutions, addressing their integration into the overall energy system, the evaluation of their impact on flexibility and the related costs/benefits.</a:t>
            </a:r>
          </a:p>
          <a:p>
            <a:pPr algn="just">
              <a:spcAft>
                <a:spcPts val="1200"/>
              </a:spcAft>
            </a:pPr>
            <a:r>
              <a:rPr lang="en-GB" sz="1700" b="1" dirty="0">
                <a:solidFill>
                  <a:srgbClr val="3F3F3D"/>
                </a:solidFill>
                <a:latin typeface="+mj-lt"/>
              </a:rPr>
              <a:t>Interfaces between the power sector </a:t>
            </a:r>
            <a:r>
              <a:rPr lang="en-GB" sz="1700" dirty="0">
                <a:solidFill>
                  <a:srgbClr val="3F3F3D"/>
                </a:solidFill>
                <a:latin typeface="+mj-lt"/>
              </a:rPr>
              <a:t>and the sectors </a:t>
            </a:r>
            <a:r>
              <a:rPr lang="en-GB" sz="1700" b="1" dirty="0">
                <a:solidFill>
                  <a:srgbClr val="3F3F3D"/>
                </a:solidFill>
                <a:latin typeface="+mj-lt"/>
              </a:rPr>
              <a:t>heat, gas and transport </a:t>
            </a:r>
            <a:r>
              <a:rPr lang="en-GB" sz="1700" dirty="0">
                <a:solidFill>
                  <a:srgbClr val="3F3F3D"/>
                </a:solidFill>
                <a:latin typeface="+mj-lt"/>
              </a:rPr>
              <a:t>are also included.</a:t>
            </a:r>
          </a:p>
        </p:txBody>
      </p:sp>
      <p:sp>
        <p:nvSpPr>
          <p:cNvPr id="12" name="CuadroTexto 10"/>
          <p:cNvSpPr txBox="1"/>
          <p:nvPr/>
        </p:nvSpPr>
        <p:spPr>
          <a:xfrm>
            <a:off x="2991461" y="463680"/>
            <a:ext cx="10728325" cy="430887"/>
          </a:xfrm>
          <a:prstGeom prst="rect">
            <a:avLst/>
          </a:prstGeom>
          <a:noFill/>
        </p:spPr>
        <p:txBody>
          <a:bodyPr wrap="square" rtlCol="0">
            <a:spAutoFit/>
          </a:bodyPr>
          <a:lstStyle/>
          <a:p>
            <a:r>
              <a:rPr lang="en-GB" sz="2000" b="1">
                <a:solidFill>
                  <a:srgbClr val="85B4D7"/>
                </a:solidFill>
                <a:ea typeface="Helvetica" charset="0"/>
                <a:cs typeface="Helvetica" charset="0"/>
              </a:rPr>
              <a:t>	</a:t>
            </a:r>
            <a:r>
              <a:rPr lang="en-GB" sz="2200" b="1">
                <a:solidFill>
                  <a:srgbClr val="85B4D7"/>
                </a:solidFill>
                <a:ea typeface="Helvetica" charset="0"/>
                <a:cs typeface="Helvetica" charset="0"/>
              </a:rPr>
              <a:t>WG2 scope</a:t>
            </a:r>
          </a:p>
        </p:txBody>
      </p:sp>
      <p:sp>
        <p:nvSpPr>
          <p:cNvPr id="11"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Tree>
    <p:extLst>
      <p:ext uri="{BB962C8B-B14F-4D97-AF65-F5344CB8AC3E}">
        <p14:creationId xmlns:p14="http://schemas.microsoft.com/office/powerpoint/2010/main" val="62193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sp>
        <p:nvSpPr>
          <p:cNvPr id="11" name="CuadroTexto 10"/>
          <p:cNvSpPr txBox="1"/>
          <p:nvPr/>
        </p:nvSpPr>
        <p:spPr>
          <a:xfrm>
            <a:off x="2756023" y="423299"/>
            <a:ext cx="5076824" cy="584775"/>
          </a:xfrm>
          <a:prstGeom prst="rect">
            <a:avLst/>
          </a:prstGeom>
          <a:noFill/>
        </p:spPr>
        <p:txBody>
          <a:bodyPr wrap="square" rtlCol="0">
            <a:spAutoFit/>
          </a:bodyPr>
          <a:lstStyle/>
          <a:p>
            <a:pPr algn="ctr"/>
            <a:r>
              <a:rPr lang="en-GB" sz="3200" b="1">
                <a:solidFill>
                  <a:srgbClr val="85B4D7"/>
                </a:solidFill>
                <a:ea typeface="Helvetica" charset="0"/>
                <a:cs typeface="Helvetica" charset="0"/>
              </a:rPr>
              <a:t>Agenda</a:t>
            </a:r>
          </a:p>
        </p:txBody>
      </p:sp>
      <p:sp>
        <p:nvSpPr>
          <p:cNvPr id="12" name="CuadroTexto 11"/>
          <p:cNvSpPr txBox="1"/>
          <p:nvPr/>
        </p:nvSpPr>
        <p:spPr>
          <a:xfrm>
            <a:off x="731838" y="2028177"/>
            <a:ext cx="7365880" cy="3493264"/>
          </a:xfrm>
          <a:prstGeom prst="rect">
            <a:avLst/>
          </a:prstGeom>
          <a:noFill/>
        </p:spPr>
        <p:txBody>
          <a:bodyPr wrap="square" rtlCol="0">
            <a:spAutoFit/>
          </a:bodyPr>
          <a:lstStyle/>
          <a:p>
            <a:pPr marL="342900" indent="-342900">
              <a:buFont typeface="+mj-lt"/>
              <a:buAutoNum type="arabicPeriod"/>
            </a:pPr>
            <a:r>
              <a:rPr lang="en-GB">
                <a:solidFill>
                  <a:srgbClr val="E7E6E6">
                    <a:lumMod val="90000"/>
                  </a:srgbClr>
                </a:solidFill>
                <a:ea typeface="Helvetica" charset="0"/>
                <a:cs typeface="Helvetica" charset="0"/>
              </a:rPr>
              <a:t>WG2 scope</a:t>
            </a:r>
          </a:p>
          <a:p>
            <a:pPr marL="342900" indent="-342900">
              <a:buFont typeface="+mj-lt"/>
              <a:buAutoNum type="arabicPeriod"/>
            </a:pPr>
            <a:endParaRPr lang="en-GB">
              <a:solidFill>
                <a:srgbClr val="3F3F3D"/>
              </a:solidFill>
              <a:ea typeface="Helvetica" charset="0"/>
              <a:cs typeface="Helvetica" charset="0"/>
            </a:endParaRPr>
          </a:p>
          <a:p>
            <a:pPr marL="342900" indent="-342900">
              <a:buFont typeface="+mj-lt"/>
              <a:buAutoNum type="arabicPeriod"/>
            </a:pPr>
            <a:r>
              <a:rPr lang="en-GB">
                <a:solidFill>
                  <a:srgbClr val="3F3F3D"/>
                </a:solidFill>
                <a:ea typeface="Helvetica" charset="0"/>
                <a:cs typeface="Helvetica" charset="0"/>
              </a:rPr>
              <a:t>WG2 organisation</a:t>
            </a:r>
          </a:p>
          <a:p>
            <a:pPr marL="342900" indent="-342900">
              <a:buFont typeface="+mj-lt"/>
              <a:buAutoNum type="arabicPeriod"/>
            </a:pPr>
            <a:endParaRPr lang="en-GB">
              <a:solidFill>
                <a:srgbClr val="E7E6E6">
                  <a:lumMod val="90000"/>
                </a:srgbClr>
              </a:solidFill>
              <a:ea typeface="Helvetica" charset="0"/>
              <a:cs typeface="Helvetica" charset="0"/>
            </a:endParaRPr>
          </a:p>
          <a:p>
            <a:pPr marL="342900" indent="-342900">
              <a:spcAft>
                <a:spcPts val="600"/>
              </a:spcAft>
              <a:buFont typeface="+mj-lt"/>
              <a:buAutoNum type="arabicPeriod"/>
            </a:pPr>
            <a:r>
              <a:rPr lang="en-GB">
                <a:solidFill>
                  <a:srgbClr val="E7E6E6">
                    <a:lumMod val="90000"/>
                  </a:srgbClr>
                </a:solidFill>
                <a:ea typeface="Helvetica" charset="0"/>
                <a:cs typeface="Helvetica" charset="0"/>
              </a:rPr>
              <a:t>WG2 activities</a:t>
            </a:r>
          </a:p>
          <a:p>
            <a:pPr marL="857250" lvl="1" indent="-400050">
              <a:buFont typeface="+mj-lt"/>
              <a:buAutoNum type="romanLcPeriod"/>
            </a:pPr>
            <a:r>
              <a:rPr lang="en-GB">
                <a:solidFill>
                  <a:srgbClr val="E7E6E6">
                    <a:lumMod val="90000"/>
                  </a:srgbClr>
                </a:solidFill>
                <a:ea typeface="Helvetica" charset="0"/>
                <a:cs typeface="Helvetica" charset="0"/>
              </a:rPr>
              <a:t>Regional workshops</a:t>
            </a:r>
          </a:p>
          <a:p>
            <a:pPr marL="857250" lvl="1" indent="-400050">
              <a:buFont typeface="+mj-lt"/>
              <a:buAutoNum type="romanLcPeriod"/>
            </a:pPr>
            <a:r>
              <a:rPr lang="en-GB">
                <a:solidFill>
                  <a:srgbClr val="E7E6E6">
                    <a:lumMod val="90000"/>
                  </a:srgbClr>
                </a:solidFill>
                <a:ea typeface="Helvetica" charset="0"/>
                <a:cs typeface="Helvetica" charset="0"/>
              </a:rPr>
              <a:t>ETIP SNET Vision</a:t>
            </a:r>
          </a:p>
          <a:p>
            <a:pPr marL="857250" lvl="1" indent="-400050">
              <a:buFont typeface="+mj-lt"/>
              <a:buAutoNum type="romanLcPeriod"/>
            </a:pPr>
            <a:r>
              <a:rPr lang="en-GB">
                <a:solidFill>
                  <a:srgbClr val="E7E6E6">
                    <a:lumMod val="90000"/>
                  </a:srgbClr>
                </a:solidFill>
                <a:ea typeface="Helvetica" charset="0"/>
                <a:cs typeface="Helvetica" charset="0"/>
              </a:rPr>
              <a:t>SET Plan Implementation Plan</a:t>
            </a:r>
          </a:p>
          <a:p>
            <a:pPr marL="857250" lvl="1" indent="-400050">
              <a:buFont typeface="+mj-lt"/>
              <a:buAutoNum type="romanLcPeriod"/>
            </a:pPr>
            <a:r>
              <a:rPr lang="en-GB">
                <a:solidFill>
                  <a:srgbClr val="E7E6E6">
                    <a:lumMod val="90000"/>
                  </a:srgbClr>
                </a:solidFill>
                <a:ea typeface="Helvetica" charset="0"/>
                <a:cs typeface="Helvetica" charset="0"/>
              </a:rPr>
              <a:t>ETIP SNET Implementation Plan 2017-2020</a:t>
            </a:r>
          </a:p>
          <a:p>
            <a:pPr marL="857250" lvl="1" indent="-400050">
              <a:buFont typeface="+mj-lt"/>
              <a:buAutoNum type="romanLcPeriod"/>
            </a:pPr>
            <a:r>
              <a:rPr lang="en-GB">
                <a:solidFill>
                  <a:srgbClr val="E7E6E6">
                    <a:lumMod val="90000"/>
                  </a:srgbClr>
                </a:solidFill>
                <a:ea typeface="Helvetica" charset="0"/>
                <a:cs typeface="Helvetica" charset="0"/>
              </a:rPr>
              <a:t>H2020 Work Package 2018-2020 lobbying</a:t>
            </a:r>
          </a:p>
          <a:p>
            <a:pPr marL="342900" indent="-342900">
              <a:buFont typeface="+mj-lt"/>
              <a:buAutoNum type="arabicPeriod"/>
            </a:pPr>
            <a:endParaRPr lang="en-GB">
              <a:solidFill>
                <a:srgbClr val="E7E6E6">
                  <a:lumMod val="90000"/>
                </a:srgbClr>
              </a:solidFill>
              <a:ea typeface="Helvetica" charset="0"/>
              <a:cs typeface="Helvetica" charset="0"/>
            </a:endParaRPr>
          </a:p>
          <a:p>
            <a:pPr marL="342900" indent="-342900">
              <a:buFont typeface="+mj-lt"/>
              <a:buAutoNum type="arabicPeriod"/>
            </a:pPr>
            <a:r>
              <a:rPr lang="en-GB">
                <a:solidFill>
                  <a:srgbClr val="E7E6E6">
                    <a:lumMod val="90000"/>
                  </a:srgbClr>
                </a:solidFill>
                <a:ea typeface="Helvetica" charset="0"/>
                <a:cs typeface="Helvetica" charset="0"/>
              </a:rPr>
              <a:t>WG2 next steps</a:t>
            </a:r>
          </a:p>
        </p:txBody>
      </p:sp>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13"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Tree>
    <p:extLst>
      <p:ext uri="{BB962C8B-B14F-4D97-AF65-F5344CB8AC3E}">
        <p14:creationId xmlns:p14="http://schemas.microsoft.com/office/powerpoint/2010/main" val="222019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13" name="TextBox 12"/>
          <p:cNvSpPr txBox="1"/>
          <p:nvPr/>
        </p:nvSpPr>
        <p:spPr>
          <a:xfrm>
            <a:off x="731837" y="1464672"/>
            <a:ext cx="10728325" cy="2600712"/>
          </a:xfrm>
          <a:prstGeom prst="rect">
            <a:avLst/>
          </a:prstGeom>
          <a:noFill/>
        </p:spPr>
        <p:txBody>
          <a:bodyPr wrap="square" rtlCol="0">
            <a:spAutoFit/>
          </a:bodyPr>
          <a:lstStyle/>
          <a:p>
            <a:pPr>
              <a:spcAft>
                <a:spcPts val="300"/>
              </a:spcAft>
            </a:pPr>
            <a:r>
              <a:rPr lang="en-GB" sz="1700" b="1" u="sng" dirty="0">
                <a:solidFill>
                  <a:srgbClr val="3F3F3D"/>
                </a:solidFill>
              </a:rPr>
              <a:t>Chair</a:t>
            </a:r>
            <a:r>
              <a:rPr lang="en-GB" sz="1700" dirty="0">
                <a:solidFill>
                  <a:srgbClr val="3F3F3D"/>
                </a:solidFill>
              </a:rPr>
              <a:t>: Cristiana La Marca (Enel)</a:t>
            </a:r>
          </a:p>
          <a:p>
            <a:pPr>
              <a:spcAft>
                <a:spcPts val="300"/>
              </a:spcAft>
            </a:pPr>
            <a:r>
              <a:rPr lang="en-GB" sz="1700" b="1" u="sng" dirty="0">
                <a:solidFill>
                  <a:srgbClr val="3F3F3D"/>
                </a:solidFill>
              </a:rPr>
              <a:t>Co-chairs</a:t>
            </a:r>
            <a:r>
              <a:rPr lang="en-GB" sz="1700" dirty="0">
                <a:solidFill>
                  <a:srgbClr val="3F3F3D"/>
                </a:solidFill>
              </a:rPr>
              <a:t>: Mathilde Bieber (General Electric) and Carlos Arsuaga (Circe)</a:t>
            </a:r>
          </a:p>
          <a:p>
            <a:pPr>
              <a:spcAft>
                <a:spcPts val="300"/>
              </a:spcAft>
            </a:pPr>
            <a:r>
              <a:rPr lang="en-GB" sz="1700" b="1" u="sng" dirty="0">
                <a:solidFill>
                  <a:srgbClr val="3F3F3D"/>
                </a:solidFill>
              </a:rPr>
              <a:t>Special adviser:</a:t>
            </a:r>
            <a:r>
              <a:rPr lang="en-GB" sz="1700" dirty="0">
                <a:solidFill>
                  <a:srgbClr val="3F3F3D"/>
                </a:solidFill>
              </a:rPr>
              <a:t> Omar Perego (RSE)</a:t>
            </a:r>
          </a:p>
          <a:p>
            <a:pPr>
              <a:spcAft>
                <a:spcPts val="300"/>
              </a:spcAft>
            </a:pPr>
            <a:r>
              <a:rPr lang="en-GB" sz="1700" b="1" u="sng" dirty="0">
                <a:solidFill>
                  <a:srgbClr val="3F3F3D"/>
                </a:solidFill>
              </a:rPr>
              <a:t>Organizational support: </a:t>
            </a:r>
            <a:r>
              <a:rPr lang="en-GB" sz="1700" dirty="0">
                <a:solidFill>
                  <a:srgbClr val="3F3F3D"/>
                </a:solidFill>
              </a:rPr>
              <a:t>Marine </a:t>
            </a:r>
            <a:r>
              <a:rPr lang="en-GB" sz="1700" dirty="0" err="1">
                <a:solidFill>
                  <a:srgbClr val="3F3F3D"/>
                </a:solidFill>
              </a:rPr>
              <a:t>Delhommeau</a:t>
            </a:r>
            <a:r>
              <a:rPr lang="en-GB" sz="1700" dirty="0">
                <a:solidFill>
                  <a:srgbClr val="3F3F3D"/>
                </a:solidFill>
              </a:rPr>
              <a:t> (EASE), Maria-Laura </a:t>
            </a:r>
            <a:r>
              <a:rPr lang="en-GB" sz="1700" dirty="0" err="1">
                <a:solidFill>
                  <a:srgbClr val="3F3F3D"/>
                </a:solidFill>
              </a:rPr>
              <a:t>Trifiletti</a:t>
            </a:r>
            <a:r>
              <a:rPr lang="en-GB" sz="1700" dirty="0">
                <a:solidFill>
                  <a:srgbClr val="3F3F3D"/>
                </a:solidFill>
              </a:rPr>
              <a:t> (EASE)</a:t>
            </a:r>
          </a:p>
          <a:p>
            <a:endParaRPr lang="en-GB" sz="1700" b="1" dirty="0">
              <a:solidFill>
                <a:srgbClr val="181616"/>
              </a:solidFill>
              <a:cs typeface="Arial" pitchFamily="34" charset="0"/>
            </a:endParaRPr>
          </a:p>
          <a:p>
            <a:r>
              <a:rPr lang="en-GB" sz="1700" dirty="0">
                <a:solidFill>
                  <a:srgbClr val="3F3F3D"/>
                </a:solidFill>
              </a:rPr>
              <a:t>Experts are divided into:</a:t>
            </a:r>
          </a:p>
          <a:p>
            <a:pPr marL="285750" indent="-285750">
              <a:buFontTx/>
              <a:buChar char="-"/>
            </a:pPr>
            <a:r>
              <a:rPr lang="en-GB" sz="1700" dirty="0">
                <a:solidFill>
                  <a:srgbClr val="3F3F3D"/>
                </a:solidFill>
              </a:rPr>
              <a:t>Tier 1: 35 experts, actively participating in the WG2 activities</a:t>
            </a:r>
          </a:p>
          <a:p>
            <a:pPr marL="285750" indent="-285750">
              <a:buFontTx/>
              <a:buChar char="-"/>
            </a:pPr>
            <a:r>
              <a:rPr lang="en-GB" sz="1700" dirty="0">
                <a:solidFill>
                  <a:srgbClr val="3F3F3D"/>
                </a:solidFill>
              </a:rPr>
              <a:t>Tier 2: 54 experts, supporting Tier 1’s activities</a:t>
            </a:r>
          </a:p>
          <a:p>
            <a:endParaRPr lang="en-GB" sz="1700" b="1" dirty="0">
              <a:solidFill>
                <a:srgbClr val="181616"/>
              </a:solidFill>
              <a:cs typeface="Arial" pitchFamily="34" charset="0"/>
            </a:endParaRPr>
          </a:p>
        </p:txBody>
      </p:sp>
      <p:sp>
        <p:nvSpPr>
          <p:cNvPr id="12" name="CuadroTexto 10"/>
          <p:cNvSpPr txBox="1"/>
          <p:nvPr/>
        </p:nvSpPr>
        <p:spPr>
          <a:xfrm>
            <a:off x="2991461" y="463680"/>
            <a:ext cx="10728325" cy="430887"/>
          </a:xfrm>
          <a:prstGeom prst="rect">
            <a:avLst/>
          </a:prstGeom>
          <a:noFill/>
        </p:spPr>
        <p:txBody>
          <a:bodyPr wrap="square" rtlCol="0">
            <a:spAutoFit/>
          </a:bodyPr>
          <a:lstStyle/>
          <a:p>
            <a:r>
              <a:rPr lang="en-GB" sz="2000" b="1">
                <a:solidFill>
                  <a:srgbClr val="85B4D7"/>
                </a:solidFill>
                <a:ea typeface="Helvetica" charset="0"/>
                <a:cs typeface="Helvetica" charset="0"/>
              </a:rPr>
              <a:t>	</a:t>
            </a:r>
            <a:r>
              <a:rPr lang="en-GB" sz="2200" b="1">
                <a:solidFill>
                  <a:srgbClr val="85B4D7"/>
                </a:solidFill>
                <a:ea typeface="Helvetica" charset="0"/>
                <a:cs typeface="Helvetica" charset="0"/>
              </a:rPr>
              <a:t>WG2 organisation</a:t>
            </a:r>
          </a:p>
        </p:txBody>
      </p:sp>
      <p:graphicFrame>
        <p:nvGraphicFramePr>
          <p:cNvPr id="10" name="Grafico 9"/>
          <p:cNvGraphicFramePr>
            <a:graphicFrameLocks/>
          </p:cNvGraphicFramePr>
          <p:nvPr>
            <p:extLst>
              <p:ext uri="{D42A27DB-BD31-4B8C-83A1-F6EECF244321}">
                <p14:modId xmlns:p14="http://schemas.microsoft.com/office/powerpoint/2010/main" val="808218825"/>
              </p:ext>
            </p:extLst>
          </p:nvPr>
        </p:nvGraphicFramePr>
        <p:xfrm>
          <a:off x="1288543" y="3798850"/>
          <a:ext cx="5349194" cy="2710984"/>
        </p:xfrm>
        <a:graphic>
          <a:graphicData uri="http://schemas.openxmlformats.org/drawingml/2006/chart">
            <c:chart xmlns:c="http://schemas.openxmlformats.org/drawingml/2006/chart" xmlns:r="http://schemas.openxmlformats.org/officeDocument/2006/relationships" r:id="rId5"/>
          </a:graphicData>
        </a:graphic>
      </p:graphicFrame>
      <p:sp>
        <p:nvSpPr>
          <p:cNvPr id="14"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graphicFrame>
        <p:nvGraphicFramePr>
          <p:cNvPr id="16" name="Chart 15"/>
          <p:cNvGraphicFramePr>
            <a:graphicFrameLocks/>
          </p:cNvGraphicFramePr>
          <p:nvPr>
            <p:extLst>
              <p:ext uri="{D42A27DB-BD31-4B8C-83A1-F6EECF244321}">
                <p14:modId xmlns:p14="http://schemas.microsoft.com/office/powerpoint/2010/main" val="1854559542"/>
              </p:ext>
            </p:extLst>
          </p:nvPr>
        </p:nvGraphicFramePr>
        <p:xfrm>
          <a:off x="6908420" y="3157728"/>
          <a:ext cx="5108448" cy="311814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809936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sp>
        <p:nvSpPr>
          <p:cNvPr id="12" name="CuadroTexto 11"/>
          <p:cNvSpPr txBox="1"/>
          <p:nvPr/>
        </p:nvSpPr>
        <p:spPr>
          <a:xfrm>
            <a:off x="731838" y="1885302"/>
            <a:ext cx="7365880" cy="3877985"/>
          </a:xfrm>
          <a:prstGeom prst="rect">
            <a:avLst/>
          </a:prstGeom>
          <a:noFill/>
        </p:spPr>
        <p:txBody>
          <a:bodyPr wrap="square" rtlCol="0">
            <a:spAutoFit/>
          </a:bodyPr>
          <a:lstStyle/>
          <a:p>
            <a:pPr marL="342900" indent="-342900">
              <a:buFont typeface="+mj-lt"/>
              <a:buAutoNum type="arabicPeriod"/>
            </a:pPr>
            <a:r>
              <a:rPr lang="en-GB" dirty="0">
                <a:solidFill>
                  <a:srgbClr val="E7E6E6">
                    <a:lumMod val="90000"/>
                  </a:srgbClr>
                </a:solidFill>
                <a:ea typeface="Helvetica" charset="0"/>
                <a:cs typeface="Helvetica" charset="0"/>
              </a:rPr>
              <a:t>WG2 scope</a:t>
            </a:r>
          </a:p>
          <a:p>
            <a:pPr marL="342900" indent="-342900">
              <a:buFont typeface="+mj-lt"/>
              <a:buAutoNum type="arabicPeriod"/>
            </a:pPr>
            <a:endParaRPr lang="en-GB" dirty="0">
              <a:solidFill>
                <a:srgbClr val="3F3F3D"/>
              </a:solidFill>
              <a:ea typeface="Helvetica" charset="0"/>
              <a:cs typeface="Helvetica" charset="0"/>
            </a:endParaRPr>
          </a:p>
          <a:p>
            <a:pPr marL="342900" indent="-342900">
              <a:buFont typeface="+mj-lt"/>
              <a:buAutoNum type="arabicPeriod"/>
            </a:pPr>
            <a:r>
              <a:rPr lang="en-GB" dirty="0">
                <a:solidFill>
                  <a:srgbClr val="E7E6E6">
                    <a:lumMod val="90000"/>
                  </a:srgbClr>
                </a:solidFill>
                <a:ea typeface="Helvetica" charset="0"/>
                <a:cs typeface="Helvetica" charset="0"/>
              </a:rPr>
              <a:t>WG2 organisation</a:t>
            </a:r>
          </a:p>
          <a:p>
            <a:pPr marL="342900" indent="-342900">
              <a:buFont typeface="+mj-lt"/>
              <a:buAutoNum type="arabicPeriod"/>
            </a:pPr>
            <a:endParaRPr lang="en-GB" dirty="0">
              <a:solidFill>
                <a:srgbClr val="E7E6E6">
                  <a:lumMod val="90000"/>
                </a:srgbClr>
              </a:solidFill>
              <a:ea typeface="Helvetica" charset="0"/>
              <a:cs typeface="Helvetica" charset="0"/>
            </a:endParaRPr>
          </a:p>
          <a:p>
            <a:pPr marL="342900" indent="-342900">
              <a:spcAft>
                <a:spcPts val="600"/>
              </a:spcAft>
              <a:buFont typeface="+mj-lt"/>
              <a:buAutoNum type="arabicPeriod"/>
            </a:pPr>
            <a:r>
              <a:rPr lang="en-GB" dirty="0">
                <a:solidFill>
                  <a:srgbClr val="3F3F3D"/>
                </a:solidFill>
                <a:ea typeface="Helvetica" charset="0"/>
                <a:cs typeface="Helvetica" charset="0"/>
              </a:rPr>
              <a:t>WG2 activities</a:t>
            </a:r>
          </a:p>
          <a:p>
            <a:pPr marL="857250" lvl="2" indent="-400050">
              <a:spcAft>
                <a:spcPts val="600"/>
              </a:spcAft>
              <a:buFont typeface="+mj-lt"/>
              <a:buAutoNum type="romanLcPeriod"/>
            </a:pPr>
            <a:r>
              <a:rPr lang="en-GB" dirty="0">
                <a:solidFill>
                  <a:srgbClr val="3F3F3D"/>
                </a:solidFill>
                <a:ea typeface="Helvetica" charset="0"/>
                <a:cs typeface="Helvetica" charset="0"/>
              </a:rPr>
              <a:t>Regional workshops</a:t>
            </a:r>
          </a:p>
          <a:p>
            <a:pPr marL="857250" lvl="2" indent="-400050">
              <a:spcAft>
                <a:spcPts val="600"/>
              </a:spcAft>
              <a:buFont typeface="+mj-lt"/>
              <a:buAutoNum type="romanLcPeriod"/>
            </a:pPr>
            <a:r>
              <a:rPr lang="en-GB" dirty="0">
                <a:solidFill>
                  <a:srgbClr val="3F3F3D"/>
                </a:solidFill>
                <a:ea typeface="Helvetica" charset="0"/>
                <a:cs typeface="Helvetica" charset="0"/>
              </a:rPr>
              <a:t>ETIP SNET Vision</a:t>
            </a:r>
          </a:p>
          <a:p>
            <a:pPr marL="857250" lvl="2" indent="-400050">
              <a:spcAft>
                <a:spcPts val="600"/>
              </a:spcAft>
              <a:buFont typeface="+mj-lt"/>
              <a:buAutoNum type="romanLcPeriod"/>
            </a:pPr>
            <a:r>
              <a:rPr lang="en-GB" dirty="0">
                <a:solidFill>
                  <a:srgbClr val="3F3F3D"/>
                </a:solidFill>
                <a:ea typeface="Helvetica" charset="0"/>
                <a:cs typeface="Helvetica" charset="0"/>
              </a:rPr>
              <a:t>SET Plan Implementation Plan</a:t>
            </a:r>
          </a:p>
          <a:p>
            <a:pPr marL="857250" lvl="2" indent="-400050">
              <a:spcAft>
                <a:spcPts val="600"/>
              </a:spcAft>
              <a:buFont typeface="+mj-lt"/>
              <a:buAutoNum type="romanLcPeriod"/>
            </a:pPr>
            <a:r>
              <a:rPr lang="en-GB" dirty="0">
                <a:solidFill>
                  <a:srgbClr val="3F3F3D"/>
                </a:solidFill>
                <a:ea typeface="Helvetica" charset="0"/>
                <a:cs typeface="Helvetica" charset="0"/>
              </a:rPr>
              <a:t>ETIP SNET Implementation Plan 2017-2020</a:t>
            </a:r>
          </a:p>
          <a:p>
            <a:pPr marL="857250" lvl="2" indent="-400050">
              <a:spcAft>
                <a:spcPts val="600"/>
              </a:spcAft>
              <a:buFont typeface="+mj-lt"/>
              <a:buAutoNum type="romanLcPeriod"/>
            </a:pPr>
            <a:r>
              <a:rPr lang="en-GB" dirty="0">
                <a:solidFill>
                  <a:srgbClr val="3F3F3D"/>
                </a:solidFill>
                <a:ea typeface="Helvetica" charset="0"/>
                <a:cs typeface="Helvetica" charset="0"/>
              </a:rPr>
              <a:t>H2020 Work Package 2018-2020 lobbying</a:t>
            </a:r>
          </a:p>
          <a:p>
            <a:pPr marL="342900" indent="-342900">
              <a:buFont typeface="+mj-lt"/>
              <a:buAutoNum type="arabicPeriod"/>
            </a:pPr>
            <a:endParaRPr lang="en-GB" dirty="0">
              <a:solidFill>
                <a:srgbClr val="E7E6E6">
                  <a:lumMod val="90000"/>
                </a:srgbClr>
              </a:solidFill>
              <a:ea typeface="Helvetica" charset="0"/>
              <a:cs typeface="Helvetica" charset="0"/>
            </a:endParaRPr>
          </a:p>
          <a:p>
            <a:pPr marL="342900" indent="-342900">
              <a:buFont typeface="+mj-lt"/>
              <a:buAutoNum type="arabicPeriod"/>
            </a:pPr>
            <a:r>
              <a:rPr lang="en-GB" dirty="0">
                <a:solidFill>
                  <a:srgbClr val="E7E6E6">
                    <a:lumMod val="90000"/>
                  </a:srgbClr>
                </a:solidFill>
                <a:ea typeface="Helvetica" charset="0"/>
                <a:cs typeface="Helvetica" charset="0"/>
              </a:rPr>
              <a:t>WG2 next steps</a:t>
            </a:r>
          </a:p>
        </p:txBody>
      </p:sp>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13"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Tree>
    <p:extLst>
      <p:ext uri="{BB962C8B-B14F-4D97-AF65-F5344CB8AC3E}">
        <p14:creationId xmlns:p14="http://schemas.microsoft.com/office/powerpoint/2010/main" val="296780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4" name="TextBox 3"/>
          <p:cNvSpPr txBox="1"/>
          <p:nvPr/>
        </p:nvSpPr>
        <p:spPr>
          <a:xfrm>
            <a:off x="612250" y="1693627"/>
            <a:ext cx="11211340" cy="369332"/>
          </a:xfrm>
          <a:prstGeom prst="rect">
            <a:avLst/>
          </a:prstGeom>
          <a:noFill/>
        </p:spPr>
        <p:txBody>
          <a:bodyPr wrap="square" rtlCol="0">
            <a:spAutoFit/>
          </a:bodyPr>
          <a:lstStyle/>
          <a:p>
            <a:endParaRPr lang="en-GB">
              <a:solidFill>
                <a:srgbClr val="181616"/>
              </a:solidFill>
            </a:endParaRPr>
          </a:p>
        </p:txBody>
      </p:sp>
      <p:sp>
        <p:nvSpPr>
          <p:cNvPr id="5" name="TextBox 4"/>
          <p:cNvSpPr txBox="1"/>
          <p:nvPr/>
        </p:nvSpPr>
        <p:spPr>
          <a:xfrm>
            <a:off x="731838" y="1534602"/>
            <a:ext cx="11358562" cy="723275"/>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v"/>
            </a:pPr>
            <a:r>
              <a:rPr lang="en-GB" b="1" u="sng" dirty="0">
                <a:solidFill>
                  <a:srgbClr val="3F3F3D"/>
                </a:solidFill>
              </a:rPr>
              <a:t>ETIP SNET Implementation Plan 2017-2020</a:t>
            </a:r>
          </a:p>
          <a:p>
            <a:pPr algn="just">
              <a:spcAft>
                <a:spcPts val="600"/>
              </a:spcAft>
            </a:pPr>
            <a:endParaRPr lang="en-GB" dirty="0">
              <a:solidFill>
                <a:srgbClr val="3F3F3D"/>
              </a:solidFill>
            </a:endParaRPr>
          </a:p>
        </p:txBody>
      </p:sp>
      <p:sp>
        <p:nvSpPr>
          <p:cNvPr id="10" name="CuadroTexto 10"/>
          <p:cNvSpPr txBox="1"/>
          <p:nvPr/>
        </p:nvSpPr>
        <p:spPr>
          <a:xfrm>
            <a:off x="2991461" y="463680"/>
            <a:ext cx="10728325" cy="430887"/>
          </a:xfrm>
          <a:prstGeom prst="rect">
            <a:avLst/>
          </a:prstGeom>
          <a:noFill/>
        </p:spPr>
        <p:txBody>
          <a:bodyPr wrap="square" rtlCol="0">
            <a:spAutoFit/>
          </a:bodyPr>
          <a:lstStyle/>
          <a:p>
            <a:r>
              <a:rPr lang="en-GB" sz="2000" b="1">
                <a:solidFill>
                  <a:srgbClr val="85B4D7"/>
                </a:solidFill>
                <a:ea typeface="Helvetica" charset="0"/>
                <a:cs typeface="Helvetica" charset="0"/>
              </a:rPr>
              <a:t>	</a:t>
            </a:r>
            <a:r>
              <a:rPr lang="en-GB" sz="2200" b="1">
                <a:solidFill>
                  <a:srgbClr val="85B4D7"/>
                </a:solidFill>
                <a:ea typeface="Helvetica" charset="0"/>
                <a:cs typeface="Helvetica" charset="0"/>
              </a:rPr>
              <a:t>WG2 activities</a:t>
            </a:r>
          </a:p>
        </p:txBody>
      </p:sp>
      <p:sp>
        <p:nvSpPr>
          <p:cNvPr id="11"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pic>
        <p:nvPicPr>
          <p:cNvPr id="7" name="Picture 6"/>
          <p:cNvPicPr>
            <a:picLocks noChangeAspect="1"/>
          </p:cNvPicPr>
          <p:nvPr/>
        </p:nvPicPr>
        <p:blipFill>
          <a:blip r:embed="rId5"/>
          <a:stretch>
            <a:fillRect/>
          </a:stretch>
        </p:blipFill>
        <p:spPr>
          <a:xfrm>
            <a:off x="212200" y="2811996"/>
            <a:ext cx="4979828" cy="2294140"/>
          </a:xfrm>
          <a:prstGeom prst="rect">
            <a:avLst/>
          </a:prstGeom>
        </p:spPr>
      </p:pic>
      <p:sp>
        <p:nvSpPr>
          <p:cNvPr id="12" name="TextBox 11"/>
          <p:cNvSpPr txBox="1"/>
          <p:nvPr/>
        </p:nvSpPr>
        <p:spPr>
          <a:xfrm>
            <a:off x="6377076" y="1747481"/>
            <a:ext cx="5814923" cy="5262979"/>
          </a:xfrm>
          <a:prstGeom prst="rect">
            <a:avLst/>
          </a:prstGeom>
          <a:noFill/>
        </p:spPr>
        <p:txBody>
          <a:bodyPr wrap="square" rtlCol="0">
            <a:spAutoFit/>
          </a:bodyPr>
          <a:lstStyle/>
          <a:p>
            <a:r>
              <a:rPr lang="de-DE" sz="1200" dirty="0"/>
              <a:t>3 topics</a:t>
            </a:r>
          </a:p>
          <a:p>
            <a:pPr marL="628650" lvl="1" indent="-171450">
              <a:buFont typeface="Courier New" panose="02070309020205020404" pitchFamily="49" charset="0"/>
              <a:buChar char="o"/>
            </a:pPr>
            <a:r>
              <a:rPr lang="de-DE" sz="1200" b="1" dirty="0"/>
              <a:t>Topic 2: Market design for trading heterogeneous flexibility products</a:t>
            </a:r>
          </a:p>
          <a:p>
            <a:endParaRPr lang="de-DE" sz="1200" b="1" dirty="0"/>
          </a:p>
          <a:p>
            <a:r>
              <a:rPr lang="de-DE" sz="1200" dirty="0"/>
              <a:t>6 topics</a:t>
            </a:r>
          </a:p>
          <a:p>
            <a:endParaRPr lang="de-DE" sz="1200" dirty="0"/>
          </a:p>
          <a:p>
            <a:r>
              <a:rPr lang="de-DE" sz="1200" dirty="0"/>
              <a:t>11 topics</a:t>
            </a:r>
          </a:p>
          <a:p>
            <a:pPr marL="171450" indent="-171450">
              <a:buFont typeface="Arial" panose="020B0604020202020204" pitchFamily="34" charset="0"/>
              <a:buChar char="•"/>
            </a:pPr>
            <a:r>
              <a:rPr lang="de-DE" sz="1200" i="1" dirty="0"/>
              <a:t>Synergies between electricity and heat systems</a:t>
            </a:r>
          </a:p>
          <a:p>
            <a:pPr marL="628650" lvl="1" indent="-171450">
              <a:buFont typeface="Courier New" panose="02070309020205020404" pitchFamily="49" charset="0"/>
              <a:buChar char="o"/>
            </a:pPr>
            <a:r>
              <a:rPr lang="de-DE" sz="1200" b="1" dirty="0"/>
              <a:t>Topic 10: </a:t>
            </a:r>
            <a:r>
              <a:rPr lang="en-US" sz="1200" b="1" dirty="0"/>
              <a:t>Coupling of electricity and thermal sectors</a:t>
            </a:r>
            <a:endParaRPr lang="de-DE" sz="1200" b="1" dirty="0"/>
          </a:p>
          <a:p>
            <a:pPr marL="628650" lvl="1" indent="-171450">
              <a:buFont typeface="Courier New" panose="02070309020205020404" pitchFamily="49" charset="0"/>
              <a:buChar char="o"/>
            </a:pPr>
            <a:r>
              <a:rPr lang="de-DE" sz="1200" b="1" dirty="0"/>
              <a:t>Topic 11: I</a:t>
            </a:r>
            <a:r>
              <a:rPr lang="en-US" sz="1200" b="1" dirty="0" err="1"/>
              <a:t>ncrease</a:t>
            </a:r>
            <a:r>
              <a:rPr lang="en-US" sz="1200" b="1" dirty="0"/>
              <a:t> energy efficiency by </a:t>
            </a:r>
            <a:r>
              <a:rPr lang="en-US" sz="1200" b="1" dirty="0" err="1"/>
              <a:t>utilising</a:t>
            </a:r>
            <a:r>
              <a:rPr lang="en-US" sz="1200" b="1" dirty="0"/>
              <a:t> excess heat from other processes via heat networks and thermal storage</a:t>
            </a:r>
            <a:endParaRPr lang="de-DE" sz="1200" dirty="0"/>
          </a:p>
          <a:p>
            <a:pPr marL="171450" indent="-171450">
              <a:buFont typeface="Arial" panose="020B0604020202020204" pitchFamily="34" charset="0"/>
              <a:buChar char="•"/>
            </a:pPr>
            <a:r>
              <a:rPr lang="de-DE" sz="1200" i="1" dirty="0"/>
              <a:t>Synergies between electricity and gas systems</a:t>
            </a:r>
          </a:p>
          <a:p>
            <a:pPr marL="628650" lvl="1" indent="-171450">
              <a:buFont typeface="Courier New" panose="02070309020205020404" pitchFamily="49" charset="0"/>
              <a:buChar char="o"/>
            </a:pPr>
            <a:r>
              <a:rPr lang="de-DE" sz="1200" b="1" dirty="0"/>
              <a:t>Topic 12: </a:t>
            </a:r>
            <a:r>
              <a:rPr lang="en-US" sz="1200" b="1" dirty="0"/>
              <a:t>Coupling of electricity and gas sectors </a:t>
            </a:r>
          </a:p>
          <a:p>
            <a:pPr marL="171450" indent="-171450">
              <a:buFont typeface="Arial" panose="020B0604020202020204" pitchFamily="34" charset="0"/>
              <a:buChar char="•"/>
            </a:pPr>
            <a:r>
              <a:rPr lang="de-DE" sz="1200" i="1" dirty="0"/>
              <a:t>Synergies between electricity transmission networks, generation and storage</a:t>
            </a:r>
          </a:p>
          <a:p>
            <a:pPr marL="628650" lvl="1" indent="-171450">
              <a:buFont typeface="Courier New" panose="02070309020205020404" pitchFamily="49" charset="0"/>
              <a:buChar char="o"/>
            </a:pPr>
            <a:r>
              <a:rPr lang="de-DE" sz="1200" b="1" dirty="0"/>
              <a:t>Topic 15: </a:t>
            </a:r>
            <a:r>
              <a:rPr lang="en-US" sz="1200" b="1" dirty="0"/>
              <a:t>Multiservice storage applications to enable innovative synergies between system operators and market players </a:t>
            </a:r>
            <a:r>
              <a:rPr lang="en-US" sz="1200" dirty="0"/>
              <a:t>	</a:t>
            </a:r>
          </a:p>
          <a:p>
            <a:pPr marL="171450" indent="-171450">
              <a:buFont typeface="Arial" panose="020B0604020202020204" pitchFamily="34" charset="0"/>
              <a:buChar char="•"/>
            </a:pPr>
            <a:r>
              <a:rPr lang="de-DE" sz="1200" i="1" dirty="0"/>
              <a:t>Coupling between flexible generation and storage</a:t>
            </a:r>
          </a:p>
          <a:p>
            <a:pPr marL="628650" lvl="1" indent="-171450">
              <a:buFont typeface="Courier New" panose="02070309020205020404" pitchFamily="49" charset="0"/>
              <a:buChar char="o"/>
            </a:pPr>
            <a:r>
              <a:rPr lang="de-DE" sz="1200" b="1" dirty="0"/>
              <a:t>Topic 19: </a:t>
            </a:r>
            <a:r>
              <a:rPr lang="en-US" sz="1200" b="1" dirty="0"/>
              <a:t>Towards fully </a:t>
            </a:r>
            <a:r>
              <a:rPr lang="en-US" sz="1200" b="1" dirty="0" err="1"/>
              <a:t>dispatchable</a:t>
            </a:r>
            <a:r>
              <a:rPr lang="en-US" sz="1200" b="1" dirty="0"/>
              <a:t> RES: Variable RES with Storage</a:t>
            </a:r>
          </a:p>
          <a:p>
            <a:endParaRPr lang="en-US" sz="1200" b="1" dirty="0"/>
          </a:p>
          <a:p>
            <a:r>
              <a:rPr lang="de-DE" sz="1200" dirty="0"/>
              <a:t>18 topics</a:t>
            </a:r>
          </a:p>
          <a:p>
            <a:pPr marL="171450" indent="-171450">
              <a:buFont typeface="Arial" panose="020B0604020202020204" pitchFamily="34" charset="0"/>
              <a:buChar char="•"/>
            </a:pPr>
            <a:r>
              <a:rPr lang="de-DE" sz="1200" i="1" dirty="0"/>
              <a:t>Electricity networks</a:t>
            </a:r>
          </a:p>
          <a:p>
            <a:pPr marL="171450" indent="-171450">
              <a:buFont typeface="Arial" panose="020B0604020202020204" pitchFamily="34" charset="0"/>
              <a:buChar char="•"/>
            </a:pPr>
            <a:r>
              <a:rPr lang="de-DE" sz="1200" i="1" dirty="0"/>
              <a:t>Storage units</a:t>
            </a:r>
          </a:p>
          <a:p>
            <a:pPr marL="628650" lvl="1" indent="-171450">
              <a:buFont typeface="Courier New" panose="02070309020205020404" pitchFamily="49" charset="0"/>
              <a:buChar char="o"/>
            </a:pPr>
            <a:r>
              <a:rPr lang="de-DE" sz="1200" b="1" dirty="0"/>
              <a:t>Topic 31: </a:t>
            </a:r>
            <a:r>
              <a:rPr lang="en-US" sz="1200" b="1" dirty="0"/>
              <a:t>Advanced energy storage technologies for energy and power applications </a:t>
            </a:r>
            <a:endParaRPr lang="de-DE" sz="1200" b="1" dirty="0"/>
          </a:p>
          <a:p>
            <a:pPr marL="628650" lvl="1" indent="-171450">
              <a:buFont typeface="Courier New" panose="02070309020205020404" pitchFamily="49" charset="0"/>
              <a:buChar char="o"/>
            </a:pPr>
            <a:r>
              <a:rPr lang="de-DE" sz="1200" b="1" dirty="0"/>
              <a:t>Topic 32: </a:t>
            </a:r>
            <a:r>
              <a:rPr lang="en-US" sz="1200" b="1" dirty="0"/>
              <a:t>Coupling of electricity and transport networks </a:t>
            </a:r>
            <a:endParaRPr lang="de-DE" sz="1200" b="1" dirty="0"/>
          </a:p>
          <a:p>
            <a:pPr marL="171450" indent="-171450">
              <a:buFont typeface="Arial" panose="020B0604020202020204" pitchFamily="34" charset="0"/>
              <a:buChar char="•"/>
            </a:pPr>
            <a:r>
              <a:rPr lang="de-DE" sz="1200" i="1" dirty="0"/>
              <a:t>Generation units</a:t>
            </a:r>
            <a:r>
              <a:rPr lang="en-US" sz="1200" dirty="0"/>
              <a:t> </a:t>
            </a:r>
            <a:endParaRPr lang="de-DE" sz="1200" b="1" dirty="0"/>
          </a:p>
          <a:p>
            <a:endParaRPr lang="en-US" sz="1200" b="1" dirty="0"/>
          </a:p>
          <a:p>
            <a:endParaRPr lang="en-US" sz="1200" dirty="0"/>
          </a:p>
          <a:p>
            <a:endParaRPr lang="de-DE" sz="1200" b="1" dirty="0"/>
          </a:p>
        </p:txBody>
      </p:sp>
      <p:sp>
        <p:nvSpPr>
          <p:cNvPr id="6" name="Rectangle 5"/>
          <p:cNvSpPr/>
          <p:nvPr/>
        </p:nvSpPr>
        <p:spPr>
          <a:xfrm>
            <a:off x="5796322" y="1839135"/>
            <a:ext cx="497907" cy="26159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796322" y="2286106"/>
            <a:ext cx="497907" cy="261591"/>
          </a:xfrm>
          <a:prstGeom prst="rect">
            <a:avLst/>
          </a:prstGeom>
          <a:solidFill>
            <a:srgbClr val="F250F2"/>
          </a:solidFill>
          <a:ln>
            <a:solidFill>
              <a:srgbClr val="F250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518784" y="3310128"/>
            <a:ext cx="406455" cy="17373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643195" y="3381726"/>
            <a:ext cx="668071" cy="294162"/>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017242" y="3363613"/>
            <a:ext cx="406455" cy="17373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864094" y="3589020"/>
            <a:ext cx="406455" cy="17373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793214" y="5266902"/>
            <a:ext cx="497907" cy="26159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793214" y="5582756"/>
            <a:ext cx="497907" cy="261591"/>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793214" y="5898610"/>
            <a:ext cx="497907" cy="261591"/>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787764" y="6214592"/>
            <a:ext cx="497907" cy="261591"/>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6583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0"/>
            <a:ext cx="12192000" cy="1268413"/>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Helvetica Regular" charset="0"/>
            </a:endParaRPr>
          </a:p>
        </p:txBody>
      </p:sp>
      <p:cxnSp>
        <p:nvCxnSpPr>
          <p:cNvPr id="3" name="Conector recto 2"/>
          <p:cNvCxnSpPr/>
          <p:nvPr/>
        </p:nvCxnSpPr>
        <p:spPr>
          <a:xfrm>
            <a:off x="731838" y="1268413"/>
            <a:ext cx="10728325" cy="0"/>
          </a:xfrm>
          <a:prstGeom prst="line">
            <a:avLst/>
          </a:prstGeom>
          <a:ln w="6350">
            <a:solidFill>
              <a:schemeClr val="bg2">
                <a:lumMod val="10000"/>
              </a:schemeClr>
            </a:solidFill>
          </a:ln>
        </p:spPr>
        <p:style>
          <a:lnRef idx="1">
            <a:schemeClr val="dk1"/>
          </a:lnRef>
          <a:fillRef idx="0">
            <a:schemeClr val="dk1"/>
          </a:fillRef>
          <a:effectRef idx="0">
            <a:schemeClr val="dk1"/>
          </a:effectRef>
          <a:fontRef idx="minor">
            <a:schemeClr val="tx1"/>
          </a:fontRef>
        </p:style>
      </p:cxn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38" y="355600"/>
            <a:ext cx="2120900" cy="546100"/>
          </a:xfrm>
          <a:prstGeom prst="rect">
            <a:avLst/>
          </a:prstGeom>
        </p:spPr>
      </p:pic>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49719"/>
            <a:ext cx="12192000" cy="208282"/>
          </a:xfrm>
          <a:prstGeom prst="rect">
            <a:avLst/>
          </a:prstGeom>
        </p:spPr>
      </p:pic>
      <p:sp>
        <p:nvSpPr>
          <p:cNvPr id="4" name="TextBox 3"/>
          <p:cNvSpPr txBox="1"/>
          <p:nvPr/>
        </p:nvSpPr>
        <p:spPr>
          <a:xfrm>
            <a:off x="612250" y="1693627"/>
            <a:ext cx="11211340" cy="369332"/>
          </a:xfrm>
          <a:prstGeom prst="rect">
            <a:avLst/>
          </a:prstGeom>
          <a:noFill/>
        </p:spPr>
        <p:txBody>
          <a:bodyPr wrap="square" rtlCol="0">
            <a:spAutoFit/>
          </a:bodyPr>
          <a:lstStyle/>
          <a:p>
            <a:endParaRPr lang="en-GB">
              <a:solidFill>
                <a:srgbClr val="181616"/>
              </a:solidFill>
            </a:endParaRPr>
          </a:p>
        </p:txBody>
      </p:sp>
      <p:sp>
        <p:nvSpPr>
          <p:cNvPr id="10" name="CuadroTexto 10"/>
          <p:cNvSpPr txBox="1"/>
          <p:nvPr/>
        </p:nvSpPr>
        <p:spPr>
          <a:xfrm>
            <a:off x="2991461" y="463680"/>
            <a:ext cx="10728325" cy="430887"/>
          </a:xfrm>
          <a:prstGeom prst="rect">
            <a:avLst/>
          </a:prstGeom>
          <a:noFill/>
        </p:spPr>
        <p:txBody>
          <a:bodyPr wrap="square" rtlCol="0">
            <a:spAutoFit/>
          </a:bodyPr>
          <a:lstStyle/>
          <a:p>
            <a:r>
              <a:rPr lang="en-GB" sz="2000" b="1">
                <a:solidFill>
                  <a:srgbClr val="85B4D7"/>
                </a:solidFill>
                <a:ea typeface="Helvetica" charset="0"/>
                <a:cs typeface="Helvetica" charset="0"/>
              </a:rPr>
              <a:t>	</a:t>
            </a:r>
            <a:r>
              <a:rPr lang="en-GB" sz="2200" b="1">
                <a:solidFill>
                  <a:srgbClr val="85B4D7"/>
                </a:solidFill>
                <a:ea typeface="Helvetica" charset="0"/>
                <a:cs typeface="Helvetica" charset="0"/>
              </a:rPr>
              <a:t>WG2 activities</a:t>
            </a:r>
          </a:p>
        </p:txBody>
      </p:sp>
      <p:sp>
        <p:nvSpPr>
          <p:cNvPr id="11" name="CuadroTexto 9"/>
          <p:cNvSpPr txBox="1"/>
          <p:nvPr/>
        </p:nvSpPr>
        <p:spPr>
          <a:xfrm>
            <a:off x="6463619" y="389865"/>
            <a:ext cx="4996544" cy="738664"/>
          </a:xfrm>
          <a:prstGeom prst="rect">
            <a:avLst/>
          </a:prstGeom>
          <a:noFill/>
        </p:spPr>
        <p:txBody>
          <a:bodyPr wrap="square" rtlCol="0">
            <a:spAutoFit/>
          </a:bodyPr>
          <a:lstStyle>
            <a:defPPr>
              <a:defRPr lang="es-ES_tradnl"/>
            </a:defPPr>
            <a:lvl1pPr algn="r">
              <a:defRPr sz="1200" b="1">
                <a:solidFill>
                  <a:srgbClr val="3F3F3D"/>
                </a:solidFill>
                <a:latin typeface="+mj-lt"/>
                <a:ea typeface="Helvetica" charset="0"/>
                <a:cs typeface="Helvetica" charset="0"/>
              </a:defRPr>
            </a:lvl1pPr>
          </a:lstStyle>
          <a:p>
            <a:r>
              <a:rPr lang="en-GB"/>
              <a:t>Working Group 2</a:t>
            </a:r>
          </a:p>
          <a:p>
            <a:r>
              <a:rPr lang="en-GB"/>
              <a:t>Regional Workshops</a:t>
            </a:r>
          </a:p>
          <a:p>
            <a:endParaRPr lang="en-GB" sz="900"/>
          </a:p>
          <a:p>
            <a:r>
              <a:rPr lang="en-GB" sz="900" b="0"/>
              <a:t>18 September 2017</a:t>
            </a:r>
          </a:p>
        </p:txBody>
      </p:sp>
      <p:sp>
        <p:nvSpPr>
          <p:cNvPr id="14" name="TextBox 13"/>
          <p:cNvSpPr txBox="1"/>
          <p:nvPr/>
        </p:nvSpPr>
        <p:spPr>
          <a:xfrm>
            <a:off x="731838" y="1534602"/>
            <a:ext cx="10728325" cy="5047536"/>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v"/>
            </a:pPr>
            <a:r>
              <a:rPr lang="en-GB" b="1" u="sng" dirty="0">
                <a:solidFill>
                  <a:srgbClr val="3F3F3D"/>
                </a:solidFill>
              </a:rPr>
              <a:t>ETIP SNET Implementation Plan 2017-2020</a:t>
            </a:r>
          </a:p>
          <a:p>
            <a:r>
              <a:rPr lang="en-GB" sz="1400" b="1" dirty="0">
                <a:solidFill>
                  <a:srgbClr val="3F3F3D"/>
                </a:solidFill>
              </a:rPr>
              <a:t>Topic 2: </a:t>
            </a:r>
            <a:r>
              <a:rPr lang="en-US" sz="1400" b="1" dirty="0">
                <a:solidFill>
                  <a:srgbClr val="3F3F3D"/>
                </a:solidFill>
              </a:rPr>
              <a:t>Market design for trading of heterogeneous flexibility products</a:t>
            </a:r>
          </a:p>
          <a:p>
            <a:r>
              <a:rPr lang="en-US" sz="1400" dirty="0">
                <a:solidFill>
                  <a:srgbClr val="3F3F3D"/>
                </a:solidFill>
              </a:rPr>
              <a:t>Develop a market concept that allows the trading of ‘heterogeneous’ flexibility products (coupling electricity, heat and gas markets, both at the wholesale and retail level), taking into account the specific capabilities of each resource</a:t>
            </a:r>
          </a:p>
          <a:p>
            <a:r>
              <a:rPr lang="en-US" sz="1400" u="sng" dirty="0">
                <a:solidFill>
                  <a:srgbClr val="3F3F3D"/>
                </a:solidFill>
              </a:rPr>
              <a:t>Challenges</a:t>
            </a:r>
            <a:r>
              <a:rPr lang="en-US" sz="1400" dirty="0">
                <a:solidFill>
                  <a:srgbClr val="3F3F3D"/>
                </a:solidFill>
              </a:rPr>
              <a:t>: growing need for short, medium and long-term flexibility to balance intermittent renewables beside conventional fossil-fuel based generation units; flexibility needed at different time scales, different locations, applicable to different end users</a:t>
            </a:r>
          </a:p>
          <a:p>
            <a:endParaRPr lang="en-US" sz="1400" dirty="0">
              <a:solidFill>
                <a:srgbClr val="3F3F3D"/>
              </a:solidFill>
            </a:endParaRPr>
          </a:p>
          <a:p>
            <a:r>
              <a:rPr lang="en-GB" sz="1400" b="1" dirty="0">
                <a:solidFill>
                  <a:srgbClr val="3F3F3D"/>
                </a:solidFill>
              </a:rPr>
              <a:t>Topic 10: </a:t>
            </a:r>
            <a:r>
              <a:rPr lang="en-US" sz="1400" b="1" dirty="0">
                <a:solidFill>
                  <a:srgbClr val="3F3F3D"/>
                </a:solidFill>
              </a:rPr>
              <a:t>Coupling of electricity and thermal sectors</a:t>
            </a:r>
          </a:p>
          <a:p>
            <a:r>
              <a:rPr lang="en-US" sz="1400" dirty="0">
                <a:solidFill>
                  <a:srgbClr val="3F3F3D"/>
                </a:solidFill>
              </a:rPr>
              <a:t>Develop methodologies and tools to quantify and test the technical and cost performances of the coupling while addressing governance and market issues</a:t>
            </a:r>
          </a:p>
          <a:p>
            <a:r>
              <a:rPr lang="de-DE" sz="1400" u="sng" dirty="0">
                <a:solidFill>
                  <a:srgbClr val="3F3F3D"/>
                </a:solidFill>
              </a:rPr>
              <a:t>Challenges:</a:t>
            </a:r>
            <a:r>
              <a:rPr lang="de-DE" sz="1400" dirty="0">
                <a:solidFill>
                  <a:srgbClr val="3F3F3D"/>
                </a:solidFill>
              </a:rPr>
              <a:t> major part of heating and cooling still generated with fossil fuels; management and efficient operation of integrated energy systems, organisation of interactions, associated business models...</a:t>
            </a:r>
            <a:endParaRPr lang="en-US" sz="1400" dirty="0">
              <a:solidFill>
                <a:srgbClr val="3F3F3D"/>
              </a:solidFill>
            </a:endParaRPr>
          </a:p>
          <a:p>
            <a:endParaRPr lang="en-US" sz="1400" dirty="0">
              <a:solidFill>
                <a:srgbClr val="3F3F3D"/>
              </a:solidFill>
            </a:endParaRPr>
          </a:p>
          <a:p>
            <a:r>
              <a:rPr lang="en-GB" sz="1400" b="1" dirty="0">
                <a:solidFill>
                  <a:srgbClr val="3F3F3D"/>
                </a:solidFill>
              </a:rPr>
              <a:t>Topic 11: </a:t>
            </a:r>
            <a:r>
              <a:rPr lang="en-US" sz="1400" b="1" dirty="0">
                <a:solidFill>
                  <a:srgbClr val="3F3F3D"/>
                </a:solidFill>
              </a:rPr>
              <a:t>Increase energy efficiency by utilizing excess heat from other processes via heat networks and thermal storage</a:t>
            </a:r>
          </a:p>
          <a:p>
            <a:r>
              <a:rPr lang="en-US" sz="1400" dirty="0">
                <a:solidFill>
                  <a:srgbClr val="3F3F3D"/>
                </a:solidFill>
              </a:rPr>
              <a:t>Investigate how to capture excess heat in an efficient way (energy efficiency and costs) so as to decarbonize the heat sector</a:t>
            </a:r>
          </a:p>
          <a:p>
            <a:r>
              <a:rPr lang="de-DE" sz="1400" u="sng" dirty="0">
                <a:solidFill>
                  <a:srgbClr val="3F3F3D"/>
                </a:solidFill>
              </a:rPr>
              <a:t>Challenges:</a:t>
            </a:r>
            <a:r>
              <a:rPr lang="de-DE" sz="1400" dirty="0">
                <a:solidFill>
                  <a:srgbClr val="3F3F3D"/>
                </a:solidFill>
              </a:rPr>
              <a:t> use excess heat wasted in power plants, industry, waste incineration, focus on heat network and thermal storage</a:t>
            </a:r>
            <a:endParaRPr lang="en-US" sz="1400" dirty="0">
              <a:solidFill>
                <a:srgbClr val="3F3F3D"/>
              </a:solidFill>
            </a:endParaRPr>
          </a:p>
          <a:p>
            <a:endParaRPr lang="en-US" sz="1400" dirty="0">
              <a:solidFill>
                <a:srgbClr val="3F3F3D"/>
              </a:solidFill>
            </a:endParaRPr>
          </a:p>
          <a:p>
            <a:r>
              <a:rPr lang="en-GB" sz="1400" b="1" dirty="0">
                <a:solidFill>
                  <a:srgbClr val="3F3F3D"/>
                </a:solidFill>
              </a:rPr>
              <a:t>Topic 12: Coupling of electricity and gas sectors</a:t>
            </a:r>
          </a:p>
          <a:p>
            <a:pPr algn="just"/>
            <a:r>
              <a:rPr lang="en-US" sz="1400" dirty="0">
                <a:solidFill>
                  <a:srgbClr val="3F3F3D"/>
                </a:solidFill>
              </a:rPr>
              <a:t>Provide additional flexibility options to manage the power system. At transmission level, gas networks can provide an alternative solution to perform large-scale storage (chemical energy) of renewable excess electricity. At distribution level, the existing gas networks, especially in cities, could be used to promote green fuels for thermal or transport applications.</a:t>
            </a:r>
          </a:p>
          <a:p>
            <a:pPr algn="just">
              <a:spcAft>
                <a:spcPts val="600"/>
              </a:spcAft>
            </a:pPr>
            <a:r>
              <a:rPr lang="en-GB" sz="1400" u="sng" dirty="0">
                <a:solidFill>
                  <a:srgbClr val="3F3F3D"/>
                </a:solidFill>
              </a:rPr>
              <a:t>Challenges:</a:t>
            </a:r>
            <a:r>
              <a:rPr lang="en-GB" sz="1400" dirty="0">
                <a:solidFill>
                  <a:srgbClr val="3F3F3D"/>
                </a:solidFill>
              </a:rPr>
              <a:t> avoid dismantling of obsolete gas networks and give them a new purpose with Power-to-Gas</a:t>
            </a:r>
            <a:endParaRPr lang="en-US" sz="1400" dirty="0">
              <a:solidFill>
                <a:srgbClr val="3F3F3D"/>
              </a:solidFill>
            </a:endParaRPr>
          </a:p>
        </p:txBody>
      </p:sp>
    </p:spTree>
    <p:extLst>
      <p:ext uri="{BB962C8B-B14F-4D97-AF65-F5344CB8AC3E}">
        <p14:creationId xmlns:p14="http://schemas.microsoft.com/office/powerpoint/2010/main" val="3198062300"/>
      </p:ext>
    </p:extLst>
  </p:cSld>
  <p:clrMapOvr>
    <a:masterClrMapping/>
  </p:clrMapOvr>
</p:sld>
</file>

<file path=ppt/theme/theme1.xml><?xml version="1.0" encoding="utf-8"?>
<a:theme xmlns:a="http://schemas.openxmlformats.org/drawingml/2006/main" name="1_Tema de Office">
  <a:themeElements>
    <a:clrScheme name="ETIP SNET">
      <a:dk1>
        <a:srgbClr val="181616"/>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ETIP SNET">
      <a:majorFont>
        <a:latin typeface="Arial"/>
        <a:ea typeface=""/>
        <a:cs typeface=""/>
      </a:majorFont>
      <a:minorFont>
        <a:latin typeface="Arial"/>
        <a:ea typeface=""/>
        <a:cs typeface=""/>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ETIP SNET">
      <a:dk1>
        <a:srgbClr val="181616"/>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Tema de Office">
  <a:themeElements>
    <a:clrScheme name="ETIP SNET">
      <a:dk1>
        <a:srgbClr val="181616"/>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ETIP SNET">
      <a:dk1>
        <a:srgbClr val="181616"/>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Tema de Office">
  <a:themeElements>
    <a:clrScheme name="ETIP SNET">
      <a:dk1>
        <a:srgbClr val="181616"/>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Tema de Office">
  <a:themeElements>
    <a:clrScheme name="ETIP SNET">
      <a:dk1>
        <a:srgbClr val="181616"/>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3160D5DAC45D50458B771EF453C23629" ma:contentTypeVersion="0" ma:contentTypeDescription="Crear nuevo documento." ma:contentTypeScope="" ma:versionID="2dcd3b155ced85b78d94c3b421a9acdb">
  <xsd:schema xmlns:xsd="http://www.w3.org/2001/XMLSchema" xmlns:xs="http://www.w3.org/2001/XMLSchema" xmlns:p="http://schemas.microsoft.com/office/2006/metadata/properties" xmlns:ns2="2e875236-ef70-4089-a752-fb1949d00fb0" targetNamespace="http://schemas.microsoft.com/office/2006/metadata/properties" ma:root="true" ma:fieldsID="8a9765408b316a1451bc212621e51b05" ns2:_="">
    <xsd:import namespace="2e875236-ef70-4089-a752-fb1949d00fb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875236-ef70-4089-a752-fb1949d00fb0"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8E88E2-846F-4F52-B561-A984A11803EC}">
  <ds:schemaRefs>
    <ds:schemaRef ds:uri="http://schemas.microsoft.com/sharepoint/events"/>
  </ds:schemaRefs>
</ds:datastoreItem>
</file>

<file path=customXml/itemProps2.xml><?xml version="1.0" encoding="utf-8"?>
<ds:datastoreItem xmlns:ds="http://schemas.openxmlformats.org/officeDocument/2006/customXml" ds:itemID="{C11931C1-FB4F-4FA7-AEB5-94D963D1B454}">
  <ds:schemaRefs>
    <ds:schemaRef ds:uri="http://www.w3.org/XML/1998/namespace"/>
    <ds:schemaRef ds:uri="http://purl.org/dc/dcmitype/"/>
    <ds:schemaRef ds:uri="http://schemas.microsoft.com/office/infopath/2007/PartnerControls"/>
    <ds:schemaRef ds:uri="2e875236-ef70-4089-a752-fb1949d00fb0"/>
    <ds:schemaRef ds:uri="http://purl.org/dc/terms/"/>
    <ds:schemaRef ds:uri="http://purl.org/dc/elements/1.1/"/>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19F105D5-13B5-4386-ACD6-332A286164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875236-ef70-4089-a752-fb1949d00f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376340A-B82D-47BE-8A05-DB776BFF36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2181</TotalTime>
  <Words>1522</Words>
  <Application>Microsoft Office PowerPoint</Application>
  <PresentationFormat>Widescreen</PresentationFormat>
  <Paragraphs>274</Paragraphs>
  <Slides>17</Slides>
  <Notes>16</Notes>
  <HiddenSlides>0</HiddenSlides>
  <MMClips>0</MMClips>
  <ScaleCrop>false</ScaleCrop>
  <HeadingPairs>
    <vt:vector size="6" baseType="variant">
      <vt:variant>
        <vt:lpstr>Fonts Used</vt:lpstr>
      </vt:variant>
      <vt:variant>
        <vt:i4>8</vt:i4>
      </vt:variant>
      <vt:variant>
        <vt:lpstr>Theme</vt:lpstr>
      </vt:variant>
      <vt:variant>
        <vt:i4>7</vt:i4>
      </vt:variant>
      <vt:variant>
        <vt:lpstr>Slide Titles</vt:lpstr>
      </vt:variant>
      <vt:variant>
        <vt:i4>17</vt:i4>
      </vt:variant>
    </vt:vector>
  </HeadingPairs>
  <TitlesOfParts>
    <vt:vector size="32" baseType="lpstr">
      <vt:lpstr>Arial</vt:lpstr>
      <vt:lpstr>Arial Body</vt:lpstr>
      <vt:lpstr>Calibri</vt:lpstr>
      <vt:lpstr>Century Gothic</vt:lpstr>
      <vt:lpstr>Courier New</vt:lpstr>
      <vt:lpstr>Helvetica</vt:lpstr>
      <vt:lpstr>Helvetica Regular</vt:lpstr>
      <vt:lpstr>Wingdings</vt:lpstr>
      <vt:lpstr>1_Tema de Office</vt:lpstr>
      <vt:lpstr>Personalizza struttura</vt:lpstr>
      <vt:lpstr>2_Tema de Office</vt:lpstr>
      <vt:lpstr>3_Tema de Office</vt:lpstr>
      <vt:lpstr>Tema de Office</vt:lpstr>
      <vt:lpstr>4_Tema de Office</vt:lpstr>
      <vt:lpstr>5_Tema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Isabel Gutiérrez</dc:creator>
  <cp:lastModifiedBy>Bieber, Mathilde (GE Global Research)</cp:lastModifiedBy>
  <cp:revision>154</cp:revision>
  <cp:lastPrinted>2017-03-24T13:54:58Z</cp:lastPrinted>
  <dcterms:created xsi:type="dcterms:W3CDTF">2017-01-10T16:39:39Z</dcterms:created>
  <dcterms:modified xsi:type="dcterms:W3CDTF">2017-09-17T13:01:03Z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0x0101003160D5DAC45D50458B771EF453C23629</vt:lpwstr>
  </property>
</Properties>
</file>