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notesMasterIdLst>
    <p:notesMasterId r:id="rId19"/>
  </p:notesMasterIdLst>
  <p:sldIdLst>
    <p:sldId id="289" r:id="rId6"/>
    <p:sldId id="530" r:id="rId7"/>
    <p:sldId id="539" r:id="rId8"/>
    <p:sldId id="540" r:id="rId9"/>
    <p:sldId id="535" r:id="rId10"/>
    <p:sldId id="536" r:id="rId11"/>
    <p:sldId id="541" r:id="rId12"/>
    <p:sldId id="543" r:id="rId13"/>
    <p:sldId id="537" r:id="rId14"/>
    <p:sldId id="544" r:id="rId15"/>
    <p:sldId id="542" r:id="rId16"/>
    <p:sldId id="545" r:id="rId17"/>
    <p:sldId id="519" r:id="rId18"/>
  </p:sldIdLst>
  <p:sldSz cx="12192000" cy="6858000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506" userDrawn="1">
          <p15:clr>
            <a:srgbClr val="A4A3A4"/>
          </p15:clr>
        </p15:guide>
        <p15:guide id="5" pos="7219" userDrawn="1">
          <p15:clr>
            <a:srgbClr val="A4A3A4"/>
          </p15:clr>
        </p15:guide>
        <p15:guide id="7" orient="horz" pos="1139" userDrawn="1">
          <p15:clr>
            <a:srgbClr val="A4A3A4"/>
          </p15:clr>
        </p15:guide>
        <p15:guide id="8" pos="3659" userDrawn="1">
          <p15:clr>
            <a:srgbClr val="A4A3A4"/>
          </p15:clr>
        </p15:guide>
        <p15:guide id="9" pos="4021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D"/>
    <a:srgbClr val="DCDC21"/>
    <a:srgbClr val="85B4D7"/>
    <a:srgbClr val="E8B142"/>
    <a:srgbClr val="EDEEE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32" autoAdjust="0"/>
    <p:restoredTop sz="94669"/>
  </p:normalViewPr>
  <p:slideViewPr>
    <p:cSldViewPr snapToGrid="0" snapToObjects="1" showGuides="1">
      <p:cViewPr varScale="1">
        <p:scale>
          <a:sx n="74" d="100"/>
          <a:sy n="74" d="100"/>
        </p:scale>
        <p:origin x="-1044" y="-90"/>
      </p:cViewPr>
      <p:guideLst>
        <p:guide orient="horz" pos="2160"/>
        <p:guide orient="horz" pos="1139"/>
        <p:guide orient="horz" pos="3838"/>
        <p:guide orient="horz" pos="686"/>
        <p:guide pos="3840"/>
        <p:guide pos="506"/>
        <p:guide pos="7219"/>
        <p:guide pos="3659"/>
        <p:guide pos="40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Regular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Regular" charset="0"/>
              </a:defRPr>
            </a:lvl1pPr>
          </a:lstStyle>
          <a:p>
            <a:fld id="{D2065391-33AD-EB47-8E95-EA1F7DFDBDCC}" type="datetimeFigureOut">
              <a:rPr lang="es-ES_tradnl" smtClean="0"/>
              <a:pPr/>
              <a:t>19/09/2017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Regular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Regular" charset="0"/>
              </a:defRPr>
            </a:lvl1pPr>
          </a:lstStyle>
          <a:p>
            <a:fld id="{CA13242B-4E3E-D144-BFB7-3397598489DA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15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1C32-E6CC-4B92-B4D4-764B3669C5D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433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079" y="3013950"/>
            <a:ext cx="4280210" cy="59637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 baseline="0">
                <a:solidFill>
                  <a:srgbClr val="3F3F3D"/>
                </a:solidFill>
              </a:defRPr>
            </a:lvl1pPr>
          </a:lstStyle>
          <a:p>
            <a:r>
              <a:rPr lang="es-ES_tradnl" dirty="0" err="1"/>
              <a:t>Presentation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928" y="3836031"/>
            <a:ext cx="4280210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F3F3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err="1"/>
              <a:t>Subtitle</a:t>
            </a:r>
            <a:endParaRPr lang="en-US" dirty="0"/>
          </a:p>
        </p:txBody>
      </p:sp>
      <p:pic>
        <p:nvPicPr>
          <p:cNvPr id="7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6120" cy="6858000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28" y="728663"/>
            <a:ext cx="1905000" cy="195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2721599"/>
            <a:ext cx="10643444" cy="3612293"/>
          </a:xfrm>
          <a:prstGeom prst="rect">
            <a:avLst/>
          </a:prstGeom>
        </p:spPr>
        <p:txBody>
          <a:bodyPr/>
          <a:lstStyle>
            <a:lvl1pPr marL="623888" indent="-623888">
              <a:buClr>
                <a:srgbClr val="3F3F3D"/>
              </a:buClr>
              <a:buFont typeface="Arial" panose="020B0604020202020204" pitchFamily="34" charset="0"/>
              <a:buChar char="•"/>
              <a:defRPr kumimoji="0" lang="es-ES" sz="1400" b="0" i="0" u="none" strike="noStrike" kern="1200" cap="none" spc="0" normalizeH="0" baseline="0" dirty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Arial" panose="020B0604020202020204"/>
                <a:ea typeface="Helvetica" charset="0"/>
                <a:cs typeface="Helvetic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Segundo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Tercer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Cuarto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Quinto nivel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 hasCustomPrompt="1"/>
          </p:nvPr>
        </p:nvSpPr>
        <p:spPr>
          <a:xfrm>
            <a:off x="737841" y="1807902"/>
            <a:ext cx="4788000" cy="540000"/>
          </a:xfrm>
          <a:prstGeom prst="rect">
            <a:avLst/>
          </a:prstGeom>
        </p:spPr>
        <p:txBody>
          <a:bodyPr/>
          <a:lstStyle>
            <a:lvl1pPr>
              <a:defRPr lang="es-ES" sz="3200" b="1" kern="1200" dirty="0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798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2721600"/>
            <a:ext cx="5072063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s-ES" sz="1400" b="0" i="0" u="none" strike="noStrike" kern="1200" cap="none" spc="0" normalizeH="0" baseline="0" dirty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Arial" panose="020B0604020202020204"/>
                <a:ea typeface="Helvetica" charset="0"/>
                <a:cs typeface="Helvetic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Segundo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Tercer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Cuarto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Quinto nivel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 hasCustomPrompt="1"/>
          </p:nvPr>
        </p:nvSpPr>
        <p:spPr>
          <a:xfrm>
            <a:off x="737841" y="1807902"/>
            <a:ext cx="4788000" cy="540000"/>
          </a:xfrm>
          <a:prstGeom prst="rect">
            <a:avLst/>
          </a:prstGeom>
        </p:spPr>
        <p:txBody>
          <a:bodyPr/>
          <a:lstStyle>
            <a:lvl1pPr>
              <a:defRPr lang="es-ES" sz="3200" b="1" kern="1200" dirty="0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1" name="20 Marcador de contenido"/>
          <p:cNvSpPr>
            <a:spLocks noGrp="1"/>
          </p:cNvSpPr>
          <p:nvPr>
            <p:ph sz="quarter" idx="11" hasCustomPrompt="1"/>
          </p:nvPr>
        </p:nvSpPr>
        <p:spPr>
          <a:xfrm>
            <a:off x="6383337" y="2753594"/>
            <a:ext cx="5054091" cy="4004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DCDC2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400" dirty="0" err="1">
                <a:solidFill>
                  <a:srgbClr val="DCDC21"/>
                </a:solidFill>
                <a:ea typeface="Helvetica" charset="0"/>
                <a:cs typeface="Helvetica" charset="0"/>
              </a:rPr>
              <a:t>Iciducip</a:t>
            </a:r>
            <a:r>
              <a:rPr lang="es-ES_tradnl" sz="2400" dirty="0">
                <a:solidFill>
                  <a:srgbClr val="DCDC21"/>
                </a:solidFill>
                <a:ea typeface="Helvetica" charset="0"/>
                <a:cs typeface="Helvetica" charset="0"/>
              </a:rPr>
              <a:t> </a:t>
            </a:r>
            <a:r>
              <a:rPr lang="es-ES_tradnl" sz="2400" dirty="0" err="1">
                <a:solidFill>
                  <a:srgbClr val="DCDC21"/>
                </a:solidFill>
                <a:ea typeface="Helvetica" charset="0"/>
                <a:cs typeface="Helvetica" charset="0"/>
              </a:rPr>
              <a:t>suntibus</a:t>
            </a:r>
            <a:r>
              <a:rPr lang="es-ES_tradnl" sz="2400" dirty="0">
                <a:solidFill>
                  <a:srgbClr val="DCDC21"/>
                </a:solidFill>
                <a:ea typeface="Helvetica" charset="0"/>
                <a:cs typeface="Helvetica" charset="0"/>
              </a:rPr>
              <a:t> mi</a:t>
            </a:r>
          </a:p>
        </p:txBody>
      </p:sp>
      <p:sp>
        <p:nvSpPr>
          <p:cNvPr id="22" name="20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6390774" y="3352035"/>
            <a:ext cx="5054091" cy="493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85B4D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400" dirty="0" err="1">
                <a:solidFill>
                  <a:srgbClr val="85B4D7"/>
                </a:solidFill>
                <a:ea typeface="Helvetica" charset="0"/>
                <a:cs typeface="Helvetica" charset="0"/>
              </a:rPr>
              <a:t>Incientio</a:t>
            </a:r>
            <a:r>
              <a:rPr lang="es-ES_tradnl" sz="2400" dirty="0">
                <a:solidFill>
                  <a:srgbClr val="85B4D7"/>
                </a:solidFill>
                <a:ea typeface="Helvetica" charset="0"/>
                <a:cs typeface="Helvetica" charset="0"/>
              </a:rPr>
              <a:t> </a:t>
            </a:r>
            <a:r>
              <a:rPr lang="es-ES_tradnl" sz="2400" dirty="0" err="1">
                <a:solidFill>
                  <a:srgbClr val="85B4D7"/>
                </a:solidFill>
                <a:ea typeface="Helvetica" charset="0"/>
                <a:cs typeface="Helvetica" charset="0"/>
              </a:rPr>
              <a:t>ilit</a:t>
            </a:r>
            <a:r>
              <a:rPr lang="es-ES_tradnl" sz="2400" dirty="0">
                <a:solidFill>
                  <a:srgbClr val="85B4D7"/>
                </a:solidFill>
                <a:ea typeface="Helvetica" charset="0"/>
                <a:cs typeface="Helvetica" charset="0"/>
              </a:rPr>
              <a:t> labore </a:t>
            </a:r>
            <a:r>
              <a:rPr lang="es-ES_tradnl" sz="2400" dirty="0" err="1">
                <a:solidFill>
                  <a:srgbClr val="85B4D7"/>
                </a:solidFill>
                <a:ea typeface="Helvetica" charset="0"/>
                <a:cs typeface="Helvetica" charset="0"/>
              </a:rPr>
              <a:t>labore</a:t>
            </a:r>
            <a:endParaRPr lang="es-ES_tradnl" sz="2400" dirty="0">
              <a:solidFill>
                <a:srgbClr val="DCDC21"/>
              </a:solidFill>
              <a:ea typeface="Helvetica" charset="0"/>
              <a:cs typeface="Helvetica" charset="0"/>
            </a:endParaRPr>
          </a:p>
        </p:txBody>
      </p:sp>
      <p:sp>
        <p:nvSpPr>
          <p:cNvPr id="23" name="20 Marcador de contenido"/>
          <p:cNvSpPr>
            <a:spLocks noGrp="1"/>
          </p:cNvSpPr>
          <p:nvPr>
            <p:ph sz="quarter" idx="13" hasCustomPrompt="1"/>
          </p:nvPr>
        </p:nvSpPr>
        <p:spPr>
          <a:xfrm>
            <a:off x="6387060" y="3950474"/>
            <a:ext cx="5054091" cy="5032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E8B1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400" dirty="0" err="1">
                <a:solidFill>
                  <a:srgbClr val="E8B142"/>
                </a:solidFill>
                <a:ea typeface="Helvetica" charset="0"/>
                <a:cs typeface="Helvetica" charset="0"/>
              </a:rPr>
              <a:t>Ratati</a:t>
            </a:r>
            <a:r>
              <a:rPr lang="es-ES_tradnl" sz="2400" dirty="0">
                <a:solidFill>
                  <a:srgbClr val="E8B142"/>
                </a:solidFill>
                <a:ea typeface="Helvetica" charset="0"/>
                <a:cs typeface="Helvetica" charset="0"/>
              </a:rPr>
              <a:t> di </a:t>
            </a:r>
            <a:r>
              <a:rPr lang="es-ES_tradnl" sz="2400" dirty="0" err="1">
                <a:solidFill>
                  <a:srgbClr val="E8B142"/>
                </a:solidFill>
                <a:ea typeface="Helvetica" charset="0"/>
                <a:cs typeface="Helvetica" charset="0"/>
              </a:rPr>
              <a:t>nullam</a:t>
            </a:r>
            <a:r>
              <a:rPr lang="es-ES_tradnl" sz="2400" dirty="0">
                <a:solidFill>
                  <a:srgbClr val="E8B142"/>
                </a:solidFill>
                <a:ea typeface="Helvetica" charset="0"/>
                <a:cs typeface="Helvetica" charset="0"/>
              </a:rPr>
              <a:t> et </a:t>
            </a:r>
            <a:r>
              <a:rPr lang="es-ES_tradnl" sz="2400" dirty="0" err="1">
                <a:solidFill>
                  <a:srgbClr val="E8B142"/>
                </a:solidFill>
                <a:ea typeface="Helvetica" charset="0"/>
                <a:cs typeface="Helvetica" charset="0"/>
              </a:rPr>
              <a:t>et</a:t>
            </a:r>
            <a:endParaRPr lang="es-ES_tradnl" sz="2400" dirty="0">
              <a:solidFill>
                <a:srgbClr val="E8B142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2721600"/>
            <a:ext cx="5072063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s-ES" sz="1400" b="0" i="0" u="none" strike="noStrike" kern="1200" cap="none" spc="0" normalizeH="0" baseline="0" dirty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Arial" panose="020B0604020202020204"/>
                <a:ea typeface="Helvetica" charset="0"/>
                <a:cs typeface="Helvetic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Segundo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Tercer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Cuarto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Quinto nivel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 hasCustomPrompt="1"/>
          </p:nvPr>
        </p:nvSpPr>
        <p:spPr>
          <a:xfrm>
            <a:off x="737841" y="1807902"/>
            <a:ext cx="4788000" cy="540000"/>
          </a:xfrm>
          <a:prstGeom prst="rect">
            <a:avLst/>
          </a:prstGeom>
        </p:spPr>
        <p:txBody>
          <a:bodyPr/>
          <a:lstStyle>
            <a:lvl1pPr>
              <a:defRPr lang="es-ES" sz="3200" b="1" kern="1200" dirty="0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807200"/>
            <a:ext cx="5076000" cy="338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032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0"/>
          </p:nvPr>
        </p:nvSpPr>
        <p:spPr>
          <a:xfrm>
            <a:off x="730800" y="2721600"/>
            <a:ext cx="5072063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s-ES" sz="1400" b="0" i="0" u="none" strike="noStrike" kern="1200" cap="none" spc="0" normalizeH="0" baseline="0" dirty="0">
                <a:ln>
                  <a:noFill/>
                </a:ln>
                <a:solidFill>
                  <a:srgbClr val="3F3F3D"/>
                </a:solidFill>
                <a:effectLst/>
                <a:uLnTx/>
                <a:uFillTx/>
                <a:latin typeface="Arial" panose="020B0604020202020204"/>
                <a:ea typeface="Helvetica" charset="0"/>
                <a:cs typeface="Helvetic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Segundo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Tercer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Cuarto nivel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Quinto nivel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 hasCustomPrompt="1"/>
          </p:nvPr>
        </p:nvSpPr>
        <p:spPr>
          <a:xfrm>
            <a:off x="737841" y="1807902"/>
            <a:ext cx="4788000" cy="540000"/>
          </a:xfrm>
          <a:prstGeom prst="rect">
            <a:avLst/>
          </a:prstGeom>
        </p:spPr>
        <p:txBody>
          <a:bodyPr/>
          <a:lstStyle>
            <a:lvl1pPr>
              <a:defRPr lang="es-ES" sz="3200" b="1" kern="1200" dirty="0">
                <a:solidFill>
                  <a:srgbClr val="3F3F3D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844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355600"/>
            <a:ext cx="2120900" cy="546100"/>
          </a:xfrm>
          <a:prstGeom prst="rect">
            <a:avLst/>
          </a:prstGeom>
        </p:spPr>
      </p:pic>
      <p:cxnSp>
        <p:nvCxnSpPr>
          <p:cNvPr id="6" name="Conector recto 2"/>
          <p:cNvCxnSpPr/>
          <p:nvPr userDrawn="1"/>
        </p:nvCxnSpPr>
        <p:spPr>
          <a:xfrm>
            <a:off x="731838" y="1268413"/>
            <a:ext cx="10728325" cy="0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sz="quarter" idx="10" hasCustomPrompt="1"/>
          </p:nvPr>
        </p:nvSpPr>
        <p:spPr>
          <a:xfrm>
            <a:off x="706437" y="1700215"/>
            <a:ext cx="11116595" cy="4492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176213" indent="-176213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352425" indent="-176213">
              <a:buFontTx/>
              <a:buChar char="-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marL="546100" indent="-193675"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 marL="889000" indent="-342900">
              <a:buFont typeface="Wingdings" panose="05000000000000000000" pitchFamily="2" charset="2"/>
              <a:buChar char="ü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agregar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5392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>
            <a:spLocks noGrp="1"/>
          </p:cNvSpPr>
          <p:nvPr>
            <p:ph type="ctrTitle"/>
          </p:nvPr>
        </p:nvSpPr>
        <p:spPr>
          <a:xfrm>
            <a:off x="4870052" y="3055462"/>
            <a:ext cx="4851463" cy="1500496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21418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8"/>
          <p:cNvSpPr/>
          <p:nvPr userDrawn="1"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Helvetica Regular" charset="0"/>
            </a:endParaRPr>
          </a:p>
        </p:txBody>
      </p:sp>
      <p:pic>
        <p:nvPicPr>
          <p:cNvPr id="13" name="Imagen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355600"/>
            <a:ext cx="2120900" cy="546100"/>
          </a:xfrm>
          <a:prstGeom prst="rect">
            <a:avLst/>
          </a:prstGeom>
        </p:spPr>
      </p:pic>
      <p:pic>
        <p:nvPicPr>
          <p:cNvPr id="14" name="Imagen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9719"/>
            <a:ext cx="12192000" cy="208282"/>
          </a:xfrm>
          <a:prstGeom prst="rect">
            <a:avLst/>
          </a:prstGeom>
        </p:spPr>
      </p:pic>
      <p:cxnSp>
        <p:nvCxnSpPr>
          <p:cNvPr id="20" name="Conector recto 2"/>
          <p:cNvCxnSpPr/>
          <p:nvPr userDrawn="1"/>
        </p:nvCxnSpPr>
        <p:spPr>
          <a:xfrm>
            <a:off x="731838" y="1268413"/>
            <a:ext cx="10728325" cy="0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74" r:id="rId3"/>
    <p:sldLayoutId id="2147483680" r:id="rId4"/>
    <p:sldLayoutId id="2147483682" r:id="rId5"/>
    <p:sldLayoutId id="2147483679" r:id="rId6"/>
    <p:sldLayoutId id="2147483684" r:id="rId7"/>
    <p:sldLayoutId id="214748368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34436" y="2653357"/>
            <a:ext cx="9144000" cy="1948383"/>
          </a:xfrm>
        </p:spPr>
        <p:txBody>
          <a:bodyPr>
            <a:normAutofit/>
          </a:bodyPr>
          <a:lstStyle/>
          <a:p>
            <a:r>
              <a:rPr lang="de-DE" b="1" dirty="0"/>
              <a:t>WG3 Flexible Generation</a:t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endParaRPr lang="de-DE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3956036"/>
            <a:ext cx="9144000" cy="2191375"/>
          </a:xfrm>
        </p:spPr>
        <p:txBody>
          <a:bodyPr>
            <a:normAutofit fontScale="70000" lnSpcReduction="20000"/>
          </a:bodyPr>
          <a:lstStyle/>
          <a:p>
            <a:endParaRPr lang="de-DE" b="1" dirty="0" smtClean="0"/>
          </a:p>
          <a:p>
            <a:r>
              <a:rPr lang="de-DE" sz="2900" b="1" dirty="0" smtClean="0"/>
              <a:t>ETIP SNET Central Regional Workshop, Aachen</a:t>
            </a:r>
          </a:p>
          <a:p>
            <a:r>
              <a:rPr lang="de-DE" sz="2900" b="1" dirty="0" smtClean="0"/>
              <a:t>September 18 – 19, 2017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sz="3400" b="1" dirty="0" smtClean="0"/>
              <a:t>Alexander Wiedermann</a:t>
            </a:r>
          </a:p>
          <a:p>
            <a:r>
              <a:rPr lang="de-DE" sz="2600" b="1" dirty="0" smtClean="0"/>
              <a:t>MAN Diesel &amp; Turbo SE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13666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473907" y="1282844"/>
            <a:ext cx="11116595" cy="5238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Variable RES: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Research </a:t>
            </a:r>
            <a:r>
              <a:rPr lang="en-US" sz="2000" b="1" i="1" dirty="0" smtClean="0"/>
              <a:t>challenges: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Identify qualification and interaction of smart converters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Identify and develop concept of </a:t>
            </a:r>
            <a:r>
              <a:rPr lang="en-US" sz="1600" i="1" u="sng" dirty="0" smtClean="0"/>
              <a:t>R</a:t>
            </a:r>
            <a:r>
              <a:rPr lang="en-US" sz="1600" i="1" dirty="0" smtClean="0"/>
              <a:t>enewable </a:t>
            </a:r>
            <a:r>
              <a:rPr lang="en-US" sz="1600" i="1" u="sng" dirty="0" smtClean="0"/>
              <a:t>F</a:t>
            </a:r>
            <a:r>
              <a:rPr lang="en-US" sz="1600" i="1" dirty="0" smtClean="0"/>
              <a:t>lexible </a:t>
            </a:r>
            <a:r>
              <a:rPr lang="en-US" sz="1600" i="1" u="sng" dirty="0" smtClean="0"/>
              <a:t>M</a:t>
            </a:r>
            <a:r>
              <a:rPr lang="en-US" sz="1600" i="1" dirty="0" smtClean="0"/>
              <a:t>odules (RFM) </a:t>
            </a:r>
            <a:r>
              <a:rPr lang="en-US" sz="1600" i="1" dirty="0" smtClean="0"/>
              <a:t>including components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Adaptation of current RFM’s and explore additional functions of the future RFMs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Integrate additional protection functions at RFM level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Investigate role of storage systems and different energy mix configurations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Target TRL:			</a:t>
            </a:r>
            <a:r>
              <a:rPr lang="en-US" sz="1600" b="1" i="1" dirty="0" smtClean="0"/>
              <a:t>up to 7</a:t>
            </a:r>
            <a:endParaRPr lang="en-US" sz="16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Estimated budget:		</a:t>
            </a:r>
            <a:r>
              <a:rPr lang="en-US" sz="1600" b="1" i="1" dirty="0" smtClean="0"/>
              <a:t>40 - 45 Million EUR  (4 – 6 projects)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5" y="1332463"/>
            <a:ext cx="8694153" cy="216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207225" y="402563"/>
            <a:ext cx="8984776" cy="701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WG3 </a:t>
            </a:r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Topics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in IP (5/7)</a:t>
            </a:r>
            <a:endParaRPr lang="es-ES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62289" y="2750288"/>
            <a:ext cx="8497319" cy="62377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2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473907" y="1332463"/>
            <a:ext cx="11116595" cy="5238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Hydropower: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Research challenges: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Medium and large-scale demonstration projects to focus on more flexible hydropower plants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Medium and large-scale demonstrators incorporating technical improvements and planning tools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Smarter compatibility with environmental restrictions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Better utilization of hydro power in sensitive areas</a:t>
            </a:r>
            <a:endParaRPr lang="en-US" sz="16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Target </a:t>
            </a:r>
            <a:r>
              <a:rPr lang="en-US" sz="2000" b="1" i="1" dirty="0"/>
              <a:t>TRL:			</a:t>
            </a:r>
            <a:r>
              <a:rPr lang="en-US" sz="1600" b="1" i="1" dirty="0" smtClean="0"/>
              <a:t>5 - 7</a:t>
            </a:r>
            <a:endParaRPr lang="en-US" sz="16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Estimated budget:		</a:t>
            </a:r>
            <a:r>
              <a:rPr lang="en-US" sz="1600" b="1" i="1" dirty="0" smtClean="0"/>
              <a:t>20 </a:t>
            </a:r>
            <a:r>
              <a:rPr lang="en-US" sz="1600" b="1" i="1" dirty="0"/>
              <a:t>- </a:t>
            </a:r>
            <a:r>
              <a:rPr lang="en-US" sz="1600" b="1" i="1" dirty="0" smtClean="0"/>
              <a:t>25 Million </a:t>
            </a:r>
            <a:r>
              <a:rPr lang="en-US" sz="1600" b="1" i="1" dirty="0"/>
              <a:t>EUR  </a:t>
            </a:r>
            <a:r>
              <a:rPr lang="en-US" sz="1600" b="1" i="1" dirty="0" smtClean="0"/>
              <a:t>(Topic 37), 2-3 Million EUR (Topic 38)</a:t>
            </a:r>
            <a:endParaRPr lang="en-US" sz="16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09" y="1268668"/>
            <a:ext cx="8749693" cy="191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207225" y="402563"/>
            <a:ext cx="8984776" cy="701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WG3 </a:t>
            </a:r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Topics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in IP (6/7)</a:t>
            </a:r>
            <a:endParaRPr lang="es-ES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473907" y="1332463"/>
            <a:ext cx="11116595" cy="5238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Cross cutting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issues:</a:t>
            </a: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Research challenges: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Simulation of plant components and electromechanical system at development and design phase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Predictive maintenance methods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Plant operation optimization based on data analytics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New operative process base on new algorithms and methods (big data; artificial intelligence)</a:t>
            </a:r>
            <a:endParaRPr lang="en-US" sz="16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Target </a:t>
            </a:r>
            <a:r>
              <a:rPr lang="en-US" sz="2000" b="1" i="1" dirty="0"/>
              <a:t>TRL:			</a:t>
            </a:r>
            <a:r>
              <a:rPr lang="en-US" sz="1600" b="1" i="1" dirty="0" smtClean="0"/>
              <a:t>5 - 7</a:t>
            </a:r>
            <a:endParaRPr lang="en-US" sz="16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Estimated budget:		</a:t>
            </a:r>
            <a:r>
              <a:rPr lang="en-US" sz="1600" b="1" i="1" dirty="0" smtClean="0"/>
              <a:t>25 Million </a:t>
            </a:r>
            <a:r>
              <a:rPr lang="en-US" sz="1600" b="1" i="1" dirty="0"/>
              <a:t>EUR  </a:t>
            </a:r>
            <a:r>
              <a:rPr lang="en-US" sz="1600" b="1" i="1" dirty="0" smtClean="0"/>
              <a:t>(3-5 projects)</a:t>
            </a: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07225" y="402563"/>
            <a:ext cx="8984776" cy="701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WG3 </a:t>
            </a:r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Topics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in IP (7/7)</a:t>
            </a:r>
            <a:endParaRPr lang="es-ES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00" y="1332463"/>
            <a:ext cx="8695988" cy="117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2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4575" y="4158739"/>
            <a:ext cx="4280210" cy="596371"/>
          </a:xfrm>
        </p:spPr>
        <p:txBody>
          <a:bodyPr/>
          <a:lstStyle/>
          <a:p>
            <a:r>
              <a:rPr lang="en-GB" dirty="0"/>
              <a:t>Any Question, Comment or </a:t>
            </a:r>
            <a:r>
              <a:rPr lang="en-GB" dirty="0" smtClean="0"/>
              <a:t>Feedback?</a:t>
            </a:r>
            <a:endParaRPr lang="en-GB" dirty="0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3048000" y="3956036"/>
            <a:ext cx="9144000" cy="2191375"/>
          </a:xfrm>
        </p:spPr>
        <p:txBody>
          <a:bodyPr>
            <a:normAutofit lnSpcReduction="10000"/>
          </a:bodyPr>
          <a:lstStyle/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sz="1900" b="1" dirty="0" smtClean="0"/>
              <a:t>Alexander Wiedermann</a:t>
            </a:r>
          </a:p>
          <a:p>
            <a:r>
              <a:rPr lang="de-DE" sz="1900" b="1" dirty="0" smtClean="0"/>
              <a:t>MAN Diesel &amp; Turbo SE</a:t>
            </a:r>
          </a:p>
          <a:p>
            <a:r>
              <a:rPr lang="de-DE" sz="1900" b="1" dirty="0" err="1" smtClean="0"/>
              <a:t>Contact</a:t>
            </a:r>
            <a:r>
              <a:rPr lang="de-DE" sz="1900" b="1" dirty="0" smtClean="0"/>
              <a:t>: alexander.wiedermann@man.eu</a:t>
            </a:r>
            <a:endParaRPr lang="de-DE" sz="1900" b="1" dirty="0"/>
          </a:p>
        </p:txBody>
      </p:sp>
    </p:spTree>
    <p:extLst>
      <p:ext uri="{BB962C8B-B14F-4D97-AF65-F5344CB8AC3E}">
        <p14:creationId xmlns:p14="http://schemas.microsoft.com/office/powerpoint/2010/main" val="19809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208338" y="395288"/>
            <a:ext cx="8983662" cy="7016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3F3F3D"/>
                </a:solidFill>
                <a:ea typeface="Helvetica" charset="0"/>
                <a:cs typeface="Helvetica" charset="0"/>
              </a:rPr>
              <a:t> </a:t>
            </a:r>
            <a:endParaRPr lang="es-ES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10838" y="397788"/>
            <a:ext cx="8983662" cy="701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ETIP-SNET WG 3  </a:t>
            </a:r>
            <a:r>
              <a:rPr lang="en-US" sz="3200" b="1" dirty="0" smtClean="0"/>
              <a:t>- </a:t>
            </a:r>
            <a:r>
              <a:rPr lang="en-US" sz="3200" b="1" dirty="0" err="1" smtClean="0"/>
              <a:t>Organisation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948" t="25136" r="2278" b="7431"/>
          <a:stretch/>
        </p:blipFill>
        <p:spPr>
          <a:xfrm>
            <a:off x="8090757" y="3981760"/>
            <a:ext cx="3774141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022" t="31694" r="5273" b="12022"/>
          <a:stretch/>
        </p:blipFill>
        <p:spPr>
          <a:xfrm>
            <a:off x="8049895" y="1567242"/>
            <a:ext cx="3774141" cy="18165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03275" y="5147620"/>
            <a:ext cx="72466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803275" y="1891601"/>
            <a:ext cx="11116595" cy="4492625"/>
          </a:xfrm>
        </p:spPr>
        <p:txBody>
          <a:bodyPr/>
          <a:lstStyle/>
          <a:p>
            <a:r>
              <a:rPr lang="de-DE" dirty="0" err="1"/>
              <a:t>Chair</a:t>
            </a:r>
            <a:r>
              <a:rPr lang="de-DE" dirty="0"/>
              <a:t>: Michael Ladwig (General </a:t>
            </a:r>
            <a:r>
              <a:rPr lang="de-DE" dirty="0" err="1"/>
              <a:t>Electric</a:t>
            </a:r>
            <a:r>
              <a:rPr lang="de-DE" dirty="0"/>
              <a:t>, CH)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Co-</a:t>
            </a:r>
            <a:r>
              <a:rPr lang="de-DE" dirty="0" err="1"/>
              <a:t>Chairs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Jesus Garcia Martin (</a:t>
            </a:r>
            <a:r>
              <a:rPr lang="de-DE" dirty="0" err="1"/>
              <a:t>Iberdrola</a:t>
            </a:r>
            <a:r>
              <a:rPr lang="de-DE" dirty="0"/>
              <a:t>, ES)</a:t>
            </a:r>
            <a:br>
              <a:rPr lang="de-DE" dirty="0"/>
            </a:br>
            <a:r>
              <a:rPr lang="de-DE" dirty="0"/>
              <a:t>Pascal Fontaine (CMI Energy, BE)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Advisor</a:t>
            </a:r>
            <a:r>
              <a:rPr lang="de-DE" dirty="0"/>
              <a:t>: Vincenzo Casamassima (RSE, IT)</a:t>
            </a:r>
          </a:p>
        </p:txBody>
      </p:sp>
      <p:sp>
        <p:nvSpPr>
          <p:cNvPr id="5" name="Rechteck 4"/>
          <p:cNvSpPr/>
          <p:nvPr/>
        </p:nvSpPr>
        <p:spPr>
          <a:xfrm>
            <a:off x="7366630" y="3415013"/>
            <a:ext cx="464575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March 30, 2017	</a:t>
            </a:r>
            <a:r>
              <a:rPr lang="en-US" sz="1400" dirty="0" smtClean="0"/>
              <a:t>     1st </a:t>
            </a:r>
            <a:r>
              <a:rPr lang="en-US" sz="1400" dirty="0"/>
              <a:t>WG3 Workshop in Milano</a:t>
            </a:r>
          </a:p>
        </p:txBody>
      </p:sp>
      <p:sp>
        <p:nvSpPr>
          <p:cNvPr id="6" name="Rechteck 5"/>
          <p:cNvSpPr/>
          <p:nvPr/>
        </p:nvSpPr>
        <p:spPr>
          <a:xfrm>
            <a:off x="7256824" y="5902473"/>
            <a:ext cx="466659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May 31, 2017	</a:t>
            </a:r>
            <a:r>
              <a:rPr lang="en-US" sz="1400" dirty="0" smtClean="0"/>
              <a:t>  2nd </a:t>
            </a:r>
            <a:r>
              <a:rPr lang="en-US" sz="1400" dirty="0"/>
              <a:t>WG3 Workshop in Brussels</a:t>
            </a:r>
          </a:p>
        </p:txBody>
      </p:sp>
      <p:sp>
        <p:nvSpPr>
          <p:cNvPr id="8" name="Rechteck 7"/>
          <p:cNvSpPr/>
          <p:nvPr/>
        </p:nvSpPr>
        <p:spPr>
          <a:xfrm>
            <a:off x="803275" y="4711494"/>
            <a:ext cx="590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February 14, 2016	</a:t>
            </a:r>
            <a:r>
              <a:rPr lang="en-US" dirty="0" smtClean="0"/>
              <a:t>30 WG3 </a:t>
            </a:r>
            <a:r>
              <a:rPr lang="en-US" dirty="0"/>
              <a:t>members appointed</a:t>
            </a:r>
          </a:p>
        </p:txBody>
      </p:sp>
    </p:spTree>
    <p:extLst>
      <p:ext uri="{BB962C8B-B14F-4D97-AF65-F5344CB8AC3E}">
        <p14:creationId xmlns:p14="http://schemas.microsoft.com/office/powerpoint/2010/main" val="5564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97172" y="1628507"/>
            <a:ext cx="95551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4287BA"/>
                </a:solidFill>
                <a:ea typeface="Calibri"/>
              </a:rPr>
              <a:t>Specific Objectives – WG3: Flexible Generation </a:t>
            </a:r>
            <a:endParaRPr lang="de-DE" sz="2000" dirty="0">
              <a:solidFill>
                <a:srgbClr val="000000"/>
              </a:solidFill>
              <a:ea typeface="Calibri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WG3 (Flexible generation) addresses the business and technology trends </a:t>
            </a:r>
            <a:r>
              <a:rPr lang="en-US" sz="2000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considering</a:t>
            </a:r>
            <a:endParaRPr lang="en-US" dirty="0" smtClean="0">
              <a:solidFill>
                <a:srgbClr val="2B2B2B"/>
              </a:solidFill>
              <a:latin typeface="Calibri"/>
              <a:ea typeface="Calibri"/>
              <a:cs typeface="Calibri"/>
            </a:endParaRP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the </a:t>
            </a:r>
            <a:r>
              <a:rPr lang="en-US" b="1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contribution of generation flexibility from thermal power plants (centralized and distributed</a:t>
            </a: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other innovative technologies and solutions in thermal-based high efficiency generation systems (e.g. micro-CHP, industrial co-generation), heat distribution (e.g. district heating</a:t>
            </a: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embedded storage 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other </a:t>
            </a:r>
            <a:r>
              <a:rPr lang="en-US" b="1" dirty="0" err="1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dispatchable</a:t>
            </a:r>
            <a:r>
              <a:rPr lang="en-US" b="1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 generation sources (</a:t>
            </a:r>
            <a:r>
              <a:rPr lang="en-US" b="1" dirty="0" err="1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eg</a:t>
            </a: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hydropower) </a:t>
            </a:r>
            <a:endParaRPr lang="en-US" dirty="0">
              <a:solidFill>
                <a:srgbClr val="2B2B2B"/>
              </a:solidFill>
              <a:latin typeface="Calibri"/>
              <a:ea typeface="Calibri"/>
              <a:cs typeface="Calibri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to </a:t>
            </a:r>
            <a:r>
              <a:rPr lang="en-US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address the needs for flexibility in the framework of an integrated energy system. </a:t>
            </a:r>
            <a:endParaRPr lang="de-DE" sz="20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207225" y="402563"/>
            <a:ext cx="8984776" cy="701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Specific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</a:t>
            </a:r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Objectives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(1/2)</a:t>
            </a:r>
            <a:endParaRPr lang="es-ES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55404" y="1628506"/>
            <a:ext cx="955512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4287BA"/>
                </a:solidFill>
                <a:ea typeface="Calibri"/>
              </a:rPr>
              <a:t>Specific Objectives – WG3: Flexible Generation </a:t>
            </a:r>
            <a:r>
              <a:rPr lang="en-US" sz="2800" dirty="0" smtClean="0">
                <a:solidFill>
                  <a:srgbClr val="4287BA"/>
                </a:solidFill>
                <a:ea typeface="Calibri"/>
              </a:rPr>
              <a:t>– </a:t>
            </a:r>
            <a:r>
              <a:rPr lang="en-US" sz="2800" dirty="0" err="1" smtClean="0">
                <a:solidFill>
                  <a:srgbClr val="4287BA"/>
                </a:solidFill>
                <a:ea typeface="Calibri"/>
              </a:rPr>
              <a:t>ctd</a:t>
            </a:r>
            <a:r>
              <a:rPr lang="en-US" sz="2800" dirty="0" smtClean="0">
                <a:solidFill>
                  <a:srgbClr val="4287BA"/>
                </a:solidFill>
                <a:ea typeface="Calibri"/>
              </a:rPr>
              <a:t>.</a:t>
            </a:r>
          </a:p>
          <a:p>
            <a:pPr algn="just">
              <a:spcAft>
                <a:spcPts val="0"/>
              </a:spcAft>
            </a:pPr>
            <a:endParaRPr lang="de-DE" sz="2000" dirty="0">
              <a:solidFill>
                <a:srgbClr val="000000"/>
              </a:solidFill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WG3 </a:t>
            </a:r>
            <a:r>
              <a:rPr lang="en-US" sz="2000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to address technologies </a:t>
            </a:r>
            <a:r>
              <a:rPr lang="en-US" sz="2000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and solutions </a:t>
            </a:r>
            <a:r>
              <a:rPr lang="en-US" sz="2000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of</a:t>
            </a:r>
          </a:p>
          <a:p>
            <a:pPr algn="just">
              <a:spcAft>
                <a:spcPts val="0"/>
              </a:spcAft>
            </a:pPr>
            <a:r>
              <a:rPr lang="en-US" sz="2000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the </a:t>
            </a:r>
            <a:r>
              <a:rPr lang="en-US" b="1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flexible generation (including thermal power plants, embedded storage and hybrid plants) from a technological, environmental, economic, regulatory and acceptance points of </a:t>
            </a: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view </a:t>
            </a:r>
          </a:p>
          <a:p>
            <a:pPr algn="just">
              <a:spcAft>
                <a:spcPts val="0"/>
              </a:spcAft>
            </a:pPr>
            <a:endParaRPr lang="en-US" b="1" dirty="0" smtClean="0">
              <a:solidFill>
                <a:srgbClr val="2B2B2B"/>
              </a:solidFill>
              <a:latin typeface="Calibri"/>
              <a:ea typeface="Calibri"/>
              <a:cs typeface="Calibri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integrated </a:t>
            </a:r>
            <a:r>
              <a:rPr lang="en-US" b="1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solutions based on variable renewable energies (solar PV, wind energy and hydro) </a:t>
            </a:r>
            <a:endParaRPr lang="en-US" b="1" dirty="0" smtClean="0">
              <a:solidFill>
                <a:srgbClr val="2B2B2B"/>
              </a:solidFill>
              <a:latin typeface="Calibri"/>
              <a:ea typeface="Calibri"/>
              <a:cs typeface="Calibri"/>
            </a:endParaRPr>
          </a:p>
          <a:p>
            <a:pPr algn="just">
              <a:spcAft>
                <a:spcPts val="0"/>
              </a:spcAft>
            </a:pP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energy </a:t>
            </a:r>
            <a:r>
              <a:rPr lang="en-US" b="1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storage devices </a:t>
            </a:r>
          </a:p>
          <a:p>
            <a:pPr algn="just">
              <a:spcAft>
                <a:spcPts val="0"/>
              </a:spcAft>
            </a:pP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smart </a:t>
            </a:r>
            <a:r>
              <a:rPr lang="en-US" b="1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technologies focused on the large integration of renewable energies in the network (both, transmission and distribution grids</a:t>
            </a:r>
            <a:r>
              <a:rPr lang="en-US" b="1" dirty="0" smtClean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)</a:t>
            </a:r>
            <a:endParaRPr lang="de-DE" b="1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207225" y="402563"/>
            <a:ext cx="8984776" cy="701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Specific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</a:t>
            </a:r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Objectives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(2/2)</a:t>
            </a:r>
            <a:endParaRPr lang="es-ES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" y="1899684"/>
            <a:ext cx="5927761" cy="449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05" y="1899684"/>
            <a:ext cx="5715185" cy="40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>
            <a:spLocks noGrp="1"/>
          </p:cNvSpPr>
          <p:nvPr>
            <p:ph sz="quarter" idx="10"/>
          </p:nvPr>
        </p:nvSpPr>
        <p:spPr>
          <a:xfrm>
            <a:off x="473907" y="1332463"/>
            <a:ext cx="11116595" cy="523845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WG 3 to review and extend structure of initial roadmap:</a:t>
            </a:r>
            <a:endParaRPr lang="en-US" dirty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                                                                            </a:t>
            </a:r>
            <a:r>
              <a:rPr lang="it-IT" sz="1800" dirty="0" err="1" smtClean="0"/>
              <a:t>Structure</a:t>
            </a:r>
            <a:r>
              <a:rPr lang="it-IT" sz="1800" dirty="0" smtClean="0"/>
              <a:t> of ETIP-SNET </a:t>
            </a:r>
            <a:r>
              <a:rPr lang="it-IT" sz="1800" dirty="0" err="1" smtClean="0"/>
              <a:t>roadmap</a:t>
            </a:r>
            <a:r>
              <a:rPr lang="it-IT" sz="1800" dirty="0" smtClean="0"/>
              <a:t> 2017 - 2026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6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162019" y="1332463"/>
            <a:ext cx="11116595" cy="5238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Coupling between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flexible generation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and storage</a:t>
            </a:r>
            <a:r>
              <a:rPr lang="en-US" sz="2000" b="1" i="1" dirty="0" smtClean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Research challenges: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Hybrid solutions for optimal combination of RES with storage and manage RES uncertainty</a:t>
            </a:r>
            <a:endParaRPr lang="en-US" sz="1600" i="1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/>
              <a:t>Thermal energy storage prototype and implementation in overall plant </a:t>
            </a:r>
            <a:r>
              <a:rPr lang="en-US" sz="1600" i="1" dirty="0" smtClean="0"/>
              <a:t>configuration</a:t>
            </a:r>
            <a:endParaRPr lang="en-US" sz="1600" i="1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CO2-cycling for synthetic fuel generation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Integration of power-to-fuel technologies into power plant (generation and storage of renewable fuels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Establish process chain using compressed air, batteries etc. to increase thermal plant flexibility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Interlink fuel generation to other sectors </a:t>
            </a: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Target TRL:			</a:t>
            </a:r>
            <a:r>
              <a:rPr lang="en-US" sz="1600" b="1" i="1" dirty="0" smtClean="0"/>
              <a:t>4-7 </a:t>
            </a:r>
            <a:endParaRPr lang="en-US" sz="16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Estimated budget:		</a:t>
            </a:r>
            <a:r>
              <a:rPr lang="en-US" sz="1600" b="1" i="1" dirty="0" smtClean="0"/>
              <a:t>Topic 18: 4</a:t>
            </a:r>
            <a:r>
              <a:rPr lang="en-US" sz="1600" b="1" i="1" dirty="0" smtClean="0"/>
              <a:t>0 </a:t>
            </a:r>
            <a:r>
              <a:rPr lang="en-US" sz="1600" b="1" i="1" dirty="0" smtClean="0"/>
              <a:t>– 60 Million EUR (one big demo or multiple pilots</a:t>
            </a:r>
            <a:r>
              <a:rPr lang="en-US" sz="1600" b="1" i="1" dirty="0" smtClean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1" dirty="0"/>
              <a:t>	</a:t>
            </a:r>
            <a:r>
              <a:rPr lang="en-US" sz="1600" b="1" i="1" dirty="0" smtClean="0"/>
              <a:t>			Topic 19: 30 Million EUR</a:t>
            </a:r>
            <a:r>
              <a:rPr lang="en-US" sz="1600" b="1" i="1" dirty="0" smtClean="0"/>
              <a:t> </a:t>
            </a:r>
            <a:endParaRPr lang="en-US" sz="16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07225" y="402563"/>
            <a:ext cx="8984776" cy="701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WG3 </a:t>
            </a:r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Topics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in IP (1/7)</a:t>
            </a:r>
            <a:endParaRPr lang="es-ES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5" y="1332463"/>
            <a:ext cx="8984775" cy="225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473907" y="1332463"/>
            <a:ext cx="11116595" cy="5238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Thermal </a:t>
            </a: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g</a:t>
            </a:r>
            <a:r>
              <a:rPr lang="en-US" sz="2000" b="1" i="1" dirty="0" smtClean="0"/>
              <a:t>eneration: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Research </a:t>
            </a:r>
            <a:r>
              <a:rPr lang="en-US" sz="2000" b="1" i="1" dirty="0"/>
              <a:t>challenges: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Component improvements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Improved operational flexibility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Overall performance improvements (efficiency and emissions) at part load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Enhanced thermal power plant robustness (reduce maintenance and repair costs)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Enable multi fuel operation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Novel monitoring and control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Digitization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Target TRL:			</a:t>
            </a:r>
            <a:r>
              <a:rPr lang="en-US" sz="1600" b="1" i="1" dirty="0" smtClean="0"/>
              <a:t>3-7</a:t>
            </a:r>
            <a:endParaRPr lang="en-US" sz="16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Estimated budget:		</a:t>
            </a:r>
            <a:r>
              <a:rPr lang="en-US" sz="1600" b="1" i="1" dirty="0" smtClean="0"/>
              <a:t>65 Million EUR</a:t>
            </a: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05" y="1268667"/>
            <a:ext cx="8364279" cy="16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207225" y="402563"/>
            <a:ext cx="8984776" cy="701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WG3 </a:t>
            </a:r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Topics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in IP (2/7)</a:t>
            </a:r>
            <a:endParaRPr lang="es-ES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155964" y="1878419"/>
            <a:ext cx="8261760" cy="52453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8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473907" y="1332463"/>
            <a:ext cx="11116595" cy="5238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Thermal </a:t>
            </a: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generation: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Research </a:t>
            </a:r>
            <a:r>
              <a:rPr lang="en-US" sz="2000" b="1" i="1" dirty="0"/>
              <a:t>challenges: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Combustion systems for stable combustion of gas mixtures with hydrogen up to 100%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Extension of low emission load range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Improving flexible load operation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Improved design of combustor liner to reduce surface exposure to hot gas and radiation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Development of safe hydrogen starting methodology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Target TRL:			</a:t>
            </a:r>
            <a:r>
              <a:rPr lang="en-US" sz="1600" b="1" i="1" dirty="0" smtClean="0"/>
              <a:t>3-6</a:t>
            </a:r>
            <a:endParaRPr lang="en-US" sz="16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Estimated budget:		</a:t>
            </a:r>
            <a:r>
              <a:rPr lang="en-US" sz="1600" b="1" i="1" dirty="0" smtClean="0"/>
              <a:t>10 Million EUR</a:t>
            </a: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12" y="1268667"/>
            <a:ext cx="8428074" cy="168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207225" y="402563"/>
            <a:ext cx="8984776" cy="701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WG3 </a:t>
            </a:r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Topics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in IP (3/7)</a:t>
            </a:r>
            <a:endParaRPr lang="es-ES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155964" y="2388782"/>
            <a:ext cx="8261760" cy="52453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1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473906" y="1268667"/>
            <a:ext cx="11116595" cy="5238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 smtClean="0"/>
              <a:t>Variable RES: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Research </a:t>
            </a:r>
            <a:r>
              <a:rPr lang="en-US" sz="2000" b="1" i="1" dirty="0" smtClean="0"/>
              <a:t>challenges: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Improvement of renewables generators for better adaptation for provision of ancillary services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New control strategies with support services like storage and manageable RES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Instability mitigation of RES, new strategies to define stability criteria in future scenarios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Investigate different energy mix configurations to ensure electrical system stability</a:t>
            </a:r>
            <a:endParaRPr lang="en-US" sz="1600" i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/>
              <a:t>Communication protocols with storage systems with PEC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Target TRL:			</a:t>
            </a:r>
            <a:r>
              <a:rPr lang="en-US" sz="1600" b="1" i="1" dirty="0"/>
              <a:t>3-6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1" dirty="0"/>
              <a:t>Estimated budget:		</a:t>
            </a:r>
            <a:r>
              <a:rPr lang="en-US" sz="1600" b="1" i="1" dirty="0" smtClean="0"/>
              <a:t>25 - 30 Million </a:t>
            </a:r>
            <a:r>
              <a:rPr lang="en-US" sz="1600" b="1" i="1" dirty="0"/>
              <a:t>EUR</a:t>
            </a: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i="1" dirty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352425" lvl="2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  <a:p>
            <a:pPr marL="695325" lvl="2" indent="-3429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5" y="1332463"/>
            <a:ext cx="8694153" cy="216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207225" y="402563"/>
            <a:ext cx="8984776" cy="701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WG3 </a:t>
            </a:r>
            <a:r>
              <a:rPr lang="it-IT" sz="3200" b="1" dirty="0" err="1" smtClean="0">
                <a:solidFill>
                  <a:srgbClr val="3F3F3D"/>
                </a:solidFill>
                <a:ea typeface="Helvetica" charset="0"/>
                <a:cs typeface="Helvetica" charset="0"/>
              </a:rPr>
              <a:t>Topics</a:t>
            </a:r>
            <a:r>
              <a:rPr lang="it-IT" sz="3200" b="1" dirty="0" smtClean="0">
                <a:solidFill>
                  <a:srgbClr val="3F3F3D"/>
                </a:solidFill>
                <a:ea typeface="Helvetica" charset="0"/>
                <a:cs typeface="Helvetica" charset="0"/>
              </a:rPr>
              <a:t> in IP (4/7)</a:t>
            </a:r>
            <a:endParaRPr lang="es-ES" sz="3200" b="1" dirty="0">
              <a:solidFill>
                <a:srgbClr val="3F3F3D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62289" y="2034363"/>
            <a:ext cx="8497319" cy="62377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2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60D5DAC45D50458B771EF453C23629" ma:contentTypeVersion="0" ma:contentTypeDescription="Crear nuevo documento." ma:contentTypeScope="" ma:versionID="2dcd3b155ced85b78d94c3b421a9acdb">
  <xsd:schema xmlns:xsd="http://www.w3.org/2001/XMLSchema" xmlns:xs="http://www.w3.org/2001/XMLSchema" xmlns:p="http://schemas.microsoft.com/office/2006/metadata/properties" xmlns:ns2="2e875236-ef70-4089-a752-fb1949d00fb0" targetNamespace="http://schemas.microsoft.com/office/2006/metadata/properties" ma:root="true" ma:fieldsID="8a9765408b316a1451bc212621e51b05" ns2:_="">
    <xsd:import namespace="2e875236-ef70-4089-a752-fb1949d00f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75236-ef70-4089-a752-fb1949d00f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1D1CBF6-165A-4491-9921-8E6B387B0C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BF33C9-1A09-4D2D-A145-286AEEB9E26C}">
  <ds:schemaRefs>
    <ds:schemaRef ds:uri="2e875236-ef70-4089-a752-fb1949d00fb0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6C0D39C-5CEA-428F-A41F-7AA6B0EE9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875236-ef70-4089-a752-fb1949d00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6A35C29-084A-4073-A7A7-21D3FD9CE7D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710</Words>
  <Application>Microsoft Office PowerPoint</Application>
  <PresentationFormat>Benutzerdefiniert</PresentationFormat>
  <Paragraphs>238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Tema de Office</vt:lpstr>
      <vt:lpstr>WG3 Flexible Generation 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Any Question, Comment or Feedback?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Alexander Wiedermann</cp:lastModifiedBy>
  <cp:revision>264</cp:revision>
  <cp:lastPrinted>2017-04-03T11:18:51Z</cp:lastPrinted>
  <dcterms:created xsi:type="dcterms:W3CDTF">2016-11-28T08:19:55Z</dcterms:created>
  <dcterms:modified xsi:type="dcterms:W3CDTF">2017-09-19T05:58:13Z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0x0101003160D5DAC45D50458B771EF453C23629</vt:lpwstr>
  </property>
</Properties>
</file>