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78" r:id="rId3"/>
    <p:sldId id="303" r:id="rId4"/>
    <p:sldId id="279" r:id="rId5"/>
    <p:sldId id="280" r:id="rId6"/>
    <p:sldId id="282" r:id="rId7"/>
    <p:sldId id="259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C4BC27-84F9-45C7-8514-6B47DACA9982}" type="datetimeFigureOut">
              <a:rPr lang="fr-FR" smtClean="0"/>
              <a:t>19/09/2017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1555DF-59D2-465E-A007-404B7F4A14C5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5522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01193-D02A-45B0-A52E-D5885A9F545B}" type="datetimeFigureOut">
              <a:rPr lang="fr-FR" smtClean="0"/>
              <a:t>19/09/2017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B1A19-53F4-4520-8696-2175445FEED5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5079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01193-D02A-45B0-A52E-D5885A9F545B}" type="datetimeFigureOut">
              <a:rPr lang="fr-FR" smtClean="0"/>
              <a:t>19/09/2017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B1A19-53F4-4520-8696-2175445FEED5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349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01193-D02A-45B0-A52E-D5885A9F545B}" type="datetimeFigureOut">
              <a:rPr lang="fr-FR" smtClean="0"/>
              <a:t>19/09/2017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B1A19-53F4-4520-8696-2175445FEED5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9787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28000" cy="756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Agenda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432002" y="1728000"/>
            <a:ext cx="11326284" cy="4099200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1219078" rtl="0" eaLnBrk="1" fontAlgn="auto" latinLnBrk="0" hangingPunct="1">
              <a:lnSpc>
                <a:spcPct val="100000"/>
              </a:lnSpc>
              <a:spcBef>
                <a:spcPts val="320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None/>
              <a:tabLst/>
              <a:defRPr b="0"/>
            </a:lvl1pPr>
            <a:lvl2pPr marL="0" marR="0" indent="0" algn="l" defTabSz="1219078" rtl="0" eaLnBrk="1" fontAlgn="auto" latinLnBrk="0" hangingPunct="1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lvl2pPr>
            <a:lvl3pPr marL="0" marR="0" indent="0" algn="l" defTabSz="1219078" rtl="0" eaLnBrk="1" fontAlgn="auto" latinLnBrk="0" hangingPunct="1">
              <a:lnSpc>
                <a:spcPct val="100000"/>
              </a:lnSpc>
              <a:spcBef>
                <a:spcPts val="320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lvl3pPr>
            <a:lvl4pPr marL="359964" indent="-239976">
              <a:spcBef>
                <a:spcPts val="800"/>
              </a:spcBef>
              <a:buClr>
                <a:schemeClr val="accent1"/>
              </a:buClr>
              <a:buFont typeface="Wingdings" pitchFamily="2" charset="2"/>
              <a:buChar char=""/>
              <a:defRPr sz="2399"/>
            </a:lvl4pPr>
          </a:lstStyle>
          <a:p>
            <a:pPr lvl="1"/>
            <a:r>
              <a:rPr lang="en-US" dirty="0"/>
              <a:t>Agenda Item/Divider Headline</a:t>
            </a:r>
          </a:p>
          <a:p>
            <a:pPr lvl="3"/>
            <a:r>
              <a:rPr lang="en-US" dirty="0"/>
              <a:t>Details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923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01193-D02A-45B0-A52E-D5885A9F545B}" type="datetimeFigureOut">
              <a:rPr lang="fr-FR" smtClean="0"/>
              <a:t>19/09/2017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B1A19-53F4-4520-8696-2175445FEED5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4390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01193-D02A-45B0-A52E-D5885A9F545B}" type="datetimeFigureOut">
              <a:rPr lang="fr-FR" smtClean="0"/>
              <a:t>19/09/2017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B1A19-53F4-4520-8696-2175445FEED5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2609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01193-D02A-45B0-A52E-D5885A9F545B}" type="datetimeFigureOut">
              <a:rPr lang="fr-FR" smtClean="0"/>
              <a:t>19/09/2017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B1A19-53F4-4520-8696-2175445FEED5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354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01193-D02A-45B0-A52E-D5885A9F545B}" type="datetimeFigureOut">
              <a:rPr lang="fr-FR" smtClean="0"/>
              <a:t>19/09/2017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B1A19-53F4-4520-8696-2175445FEED5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9359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01193-D02A-45B0-A52E-D5885A9F545B}" type="datetimeFigureOut">
              <a:rPr lang="fr-FR" smtClean="0"/>
              <a:t>19/09/2017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B1A19-53F4-4520-8696-2175445FEED5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3765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01193-D02A-45B0-A52E-D5885A9F545B}" type="datetimeFigureOut">
              <a:rPr lang="fr-FR" smtClean="0"/>
              <a:t>19/09/2017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B1A19-53F4-4520-8696-2175445FEED5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2729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01193-D02A-45B0-A52E-D5885A9F545B}" type="datetimeFigureOut">
              <a:rPr lang="fr-FR" smtClean="0"/>
              <a:t>19/09/2017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B1A19-53F4-4520-8696-2175445FEED5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3519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01193-D02A-45B0-A52E-D5885A9F545B}" type="datetimeFigureOut">
              <a:rPr lang="fr-FR" smtClean="0"/>
              <a:t>19/09/2017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B1A19-53F4-4520-8696-2175445FEED5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7763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01193-D02A-45B0-A52E-D5885A9F545B}" type="datetimeFigureOut">
              <a:rPr lang="fr-FR" smtClean="0"/>
              <a:t>19/09/2017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B1A19-53F4-4520-8696-2175445FEED5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8753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26" Type="http://schemas.openxmlformats.org/officeDocument/2006/relationships/image" Target="../media/image26.jpeg"/><Relationship Id="rId3" Type="http://schemas.openxmlformats.org/officeDocument/2006/relationships/image" Target="../media/image4.png"/><Relationship Id="rId21" Type="http://schemas.openxmlformats.org/officeDocument/2006/relationships/image" Target="../media/image22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5" Type="http://schemas.openxmlformats.org/officeDocument/2006/relationships/hyperlink" Target="http://www.google.de/imgres?imgurl=http://www.carboncommentary.com/wp-includes/images/offshore-windfarm.jpg&amp;imgrefurl=http://www.carboncommentary.com/author/chris-goodall&amp;h=98&amp;w=130&amp;sz=134&amp;tbnid=0P0uT0QNX74J:&amp;tbnh=98&amp;tbnw=130&amp;prev=/images?q=wind+farm+photo&amp;hl=en&amp;sa=X&amp;oi=image_result&amp;resnum=1&amp;ct=image&amp;cd=1" TargetMode="External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20" Type="http://schemas.openxmlformats.org/officeDocument/2006/relationships/image" Target="../media/image21.jpeg"/><Relationship Id="rId29" Type="http://schemas.openxmlformats.org/officeDocument/2006/relationships/image" Target="../media/image29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24" Type="http://schemas.openxmlformats.org/officeDocument/2006/relationships/image" Target="../media/image25.jpeg"/><Relationship Id="rId5" Type="http://schemas.openxmlformats.org/officeDocument/2006/relationships/image" Target="../media/image6.png"/><Relationship Id="rId15" Type="http://schemas.openxmlformats.org/officeDocument/2006/relationships/image" Target="../media/image16.jpeg"/><Relationship Id="rId23" Type="http://schemas.openxmlformats.org/officeDocument/2006/relationships/image" Target="../media/image24.png"/><Relationship Id="rId28" Type="http://schemas.openxmlformats.org/officeDocument/2006/relationships/image" Target="../media/image28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31" Type="http://schemas.openxmlformats.org/officeDocument/2006/relationships/image" Target="../media/image3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Relationship Id="rId22" Type="http://schemas.openxmlformats.org/officeDocument/2006/relationships/image" Target="../media/image23.png"/><Relationship Id="rId27" Type="http://schemas.openxmlformats.org/officeDocument/2006/relationships/image" Target="../media/image27.png"/><Relationship Id="rId30" Type="http://schemas.openxmlformats.org/officeDocument/2006/relationships/image" Target="../media/image3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neuro.net/wp-content/uploads/2013/03/etp.jpg" TargetMode="External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hyperlink" Target="http://www.paneuro.net/wp-content/uploads/2013/03/etp.jpg" TargetMode="Externa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ETIP SNET WG4 :</a:t>
            </a:r>
            <a:br>
              <a:rPr lang="fr-FR" dirty="0"/>
            </a:br>
            <a:r>
              <a:rPr lang="fr-FR" dirty="0"/>
              <a:t>Digital </a:t>
            </a:r>
            <a:r>
              <a:rPr lang="fr-FR" dirty="0" err="1"/>
              <a:t>Energy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322676" cy="2620086"/>
          </a:xfrm>
        </p:spPr>
        <p:txBody>
          <a:bodyPr>
            <a:normAutofit/>
          </a:bodyPr>
          <a:lstStyle/>
          <a:p>
            <a:endParaRPr lang="fr-FR" dirty="0"/>
          </a:p>
          <a:p>
            <a:r>
              <a:rPr lang="fr-FR" dirty="0"/>
              <a:t>Maher </a:t>
            </a:r>
            <a:r>
              <a:rPr lang="fr-FR" dirty="0" err="1"/>
              <a:t>Chebbo</a:t>
            </a:r>
            <a:endParaRPr lang="fr-FR" dirty="0"/>
          </a:p>
          <a:p>
            <a:r>
              <a:rPr lang="fr-FR" dirty="0"/>
              <a:t>Chairman WG4 Digital </a:t>
            </a:r>
            <a:r>
              <a:rPr lang="fr-FR" dirty="0" err="1" smtClean="0"/>
              <a:t>Energy</a:t>
            </a:r>
            <a:endParaRPr lang="fr-FR" dirty="0" smtClean="0"/>
          </a:p>
          <a:p>
            <a:r>
              <a:rPr lang="fr-FR" dirty="0" smtClean="0"/>
              <a:t>Antonello Monti</a:t>
            </a:r>
          </a:p>
          <a:p>
            <a:r>
              <a:rPr lang="fr-FR" dirty="0" smtClean="0"/>
              <a:t>TF Leader</a:t>
            </a:r>
            <a:endParaRPr lang="fr-FR" dirty="0"/>
          </a:p>
          <a:p>
            <a:endParaRPr lang="fr-FR" dirty="0"/>
          </a:p>
        </p:txBody>
      </p:sp>
      <p:pic>
        <p:nvPicPr>
          <p:cNvPr id="1026" name="Imagen 1" descr="Descrizione: Descrizione: Descrizione: Descrizione: Descrizione: Descrizione: Descripción: ETIP-SNET_nv_10p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38" y="77788"/>
            <a:ext cx="1905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9558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WG4 </a:t>
            </a:r>
            <a:r>
              <a:rPr lang="fr-FR" dirty="0" err="1"/>
              <a:t>Membership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~100 applications</a:t>
            </a:r>
          </a:p>
          <a:p>
            <a:r>
              <a:rPr lang="fr-FR" dirty="0"/>
              <a:t>~60 are </a:t>
            </a:r>
            <a:r>
              <a:rPr lang="fr-FR" dirty="0" err="1"/>
              <a:t>selected</a:t>
            </a:r>
            <a:r>
              <a:rPr lang="fr-FR" dirty="0"/>
              <a:t> to </a:t>
            </a:r>
            <a:r>
              <a:rPr lang="fr-FR" dirty="0" err="1"/>
              <a:t>be</a:t>
            </a:r>
            <a:r>
              <a:rPr lang="fr-FR" dirty="0"/>
              <a:t> active </a:t>
            </a:r>
            <a:r>
              <a:rPr lang="fr-FR" dirty="0" err="1"/>
              <a:t>members</a:t>
            </a:r>
            <a:r>
              <a:rPr lang="fr-FR" dirty="0"/>
              <a:t> of the WG4. </a:t>
            </a:r>
            <a:r>
              <a:rPr lang="fr-FR" dirty="0" err="1"/>
              <a:t>Selection</a:t>
            </a:r>
            <a:r>
              <a:rPr lang="fr-FR" dirty="0"/>
              <a:t> </a:t>
            </a:r>
            <a:r>
              <a:rPr lang="fr-FR" dirty="0" err="1"/>
              <a:t>criteria</a:t>
            </a:r>
            <a:r>
              <a:rPr lang="fr-FR" dirty="0"/>
              <a:t> :</a:t>
            </a:r>
          </a:p>
          <a:p>
            <a:pPr lvl="1"/>
            <a:r>
              <a:rPr lang="fr-FR" dirty="0" err="1"/>
              <a:t>Expertize</a:t>
            </a:r>
            <a:endParaRPr lang="fr-FR" dirty="0"/>
          </a:p>
          <a:p>
            <a:pPr lvl="1"/>
            <a:r>
              <a:rPr lang="fr-FR" dirty="0" err="1"/>
              <a:t>Stakeholders</a:t>
            </a:r>
            <a:endParaRPr lang="fr-FR" dirty="0"/>
          </a:p>
          <a:p>
            <a:pPr lvl="1"/>
            <a:r>
              <a:rPr lang="fr-FR" dirty="0" err="1"/>
              <a:t>European</a:t>
            </a:r>
            <a:r>
              <a:rPr lang="fr-FR" dirty="0"/>
              <a:t> </a:t>
            </a:r>
            <a:r>
              <a:rPr lang="fr-FR" dirty="0" err="1"/>
              <a:t>Coverage</a:t>
            </a:r>
            <a:endParaRPr lang="fr-FR" dirty="0"/>
          </a:p>
          <a:p>
            <a:pPr lvl="1"/>
            <a:r>
              <a:rPr lang="fr-FR" dirty="0" err="1"/>
              <a:t>Gender</a:t>
            </a:r>
            <a:endParaRPr lang="fr-FR" dirty="0"/>
          </a:p>
          <a:p>
            <a:pPr lvl="1"/>
            <a:r>
              <a:rPr lang="fr-FR" dirty="0"/>
              <a:t>Motivation and time </a:t>
            </a:r>
            <a:r>
              <a:rPr lang="fr-FR" dirty="0" err="1"/>
              <a:t>allocated</a:t>
            </a:r>
            <a:endParaRPr lang="fr-FR" dirty="0"/>
          </a:p>
          <a:p>
            <a:pPr lvl="1"/>
            <a:r>
              <a:rPr lang="fr-FR" dirty="0"/>
              <a:t>…</a:t>
            </a:r>
          </a:p>
          <a:p>
            <a:r>
              <a:rPr lang="fr-FR" dirty="0"/>
              <a:t>The </a:t>
            </a:r>
            <a:r>
              <a:rPr lang="fr-FR" dirty="0" err="1"/>
              <a:t>remaining</a:t>
            </a:r>
            <a:r>
              <a:rPr lang="fr-FR" dirty="0"/>
              <a:t> ~40 </a:t>
            </a:r>
            <a:r>
              <a:rPr lang="fr-FR" dirty="0" err="1"/>
              <a:t>will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informed</a:t>
            </a:r>
            <a:r>
              <a:rPr lang="fr-FR" dirty="0"/>
              <a:t> </a:t>
            </a:r>
            <a:r>
              <a:rPr lang="fr-FR" dirty="0" err="1"/>
              <a:t>Quarterly</a:t>
            </a:r>
            <a:r>
              <a:rPr lang="fr-FR" dirty="0"/>
              <a:t>, </a:t>
            </a:r>
            <a:r>
              <a:rPr lang="fr-FR" dirty="0" err="1"/>
              <a:t>will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invited</a:t>
            </a:r>
            <a:r>
              <a:rPr lang="fr-FR" dirty="0"/>
              <a:t> </a:t>
            </a:r>
            <a:r>
              <a:rPr lang="fr-FR" dirty="0" err="1"/>
              <a:t>sometimes</a:t>
            </a:r>
            <a:r>
              <a:rPr lang="fr-FR" dirty="0"/>
              <a:t> as </a:t>
            </a:r>
            <a:r>
              <a:rPr lang="fr-FR" dirty="0" err="1"/>
              <a:t>guest</a:t>
            </a:r>
            <a:r>
              <a:rPr lang="fr-FR" dirty="0"/>
              <a:t> speakers if </a:t>
            </a:r>
            <a:r>
              <a:rPr lang="fr-FR" dirty="0" err="1"/>
              <a:t>appropriate</a:t>
            </a:r>
            <a:r>
              <a:rPr lang="fr-FR" dirty="0"/>
              <a:t> and </a:t>
            </a:r>
            <a:r>
              <a:rPr lang="fr-FR" dirty="0" err="1"/>
              <a:t>will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invited</a:t>
            </a:r>
            <a:r>
              <a:rPr lang="fr-FR" dirty="0"/>
              <a:t> to the GA</a:t>
            </a:r>
          </a:p>
          <a:p>
            <a:endParaRPr lang="fr-F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8436" y="357086"/>
            <a:ext cx="2589802" cy="847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014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WG4 Stakeholders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Consumers</a:t>
            </a:r>
            <a:endParaRPr lang="de-DE" dirty="0" smtClean="0"/>
          </a:p>
          <a:p>
            <a:r>
              <a:rPr lang="de-DE" dirty="0" smtClean="0"/>
              <a:t>DSO/TSO</a:t>
            </a:r>
          </a:p>
          <a:p>
            <a:r>
              <a:rPr lang="de-DE" dirty="0" smtClean="0"/>
              <a:t>Equipment </a:t>
            </a:r>
            <a:r>
              <a:rPr lang="de-DE" dirty="0" err="1" smtClean="0"/>
              <a:t>suppliers</a:t>
            </a:r>
            <a:endParaRPr lang="de-DE" dirty="0" smtClean="0"/>
          </a:p>
          <a:p>
            <a:r>
              <a:rPr lang="de-DE" dirty="0" smtClean="0"/>
              <a:t>ICT Technology </a:t>
            </a:r>
            <a:r>
              <a:rPr lang="de-DE" dirty="0" err="1" smtClean="0"/>
              <a:t>providers</a:t>
            </a:r>
            <a:endParaRPr lang="de-DE" dirty="0" smtClean="0"/>
          </a:p>
          <a:p>
            <a:r>
              <a:rPr lang="de-DE" dirty="0" smtClean="0"/>
              <a:t>Telecom </a:t>
            </a:r>
            <a:r>
              <a:rPr lang="de-DE" dirty="0" err="1" smtClean="0"/>
              <a:t>operators</a:t>
            </a:r>
            <a:endParaRPr lang="de-DE" dirty="0" smtClean="0"/>
          </a:p>
          <a:p>
            <a:r>
              <a:rPr lang="de-DE" dirty="0" err="1" smtClean="0"/>
              <a:t>Renewable</a:t>
            </a:r>
            <a:r>
              <a:rPr lang="de-DE" dirty="0" smtClean="0"/>
              <a:t> </a:t>
            </a:r>
            <a:r>
              <a:rPr lang="de-DE" dirty="0" err="1" smtClean="0"/>
              <a:t>Energy</a:t>
            </a:r>
            <a:r>
              <a:rPr lang="de-DE" dirty="0" smtClean="0"/>
              <a:t> </a:t>
            </a:r>
            <a:r>
              <a:rPr lang="de-DE" dirty="0" err="1" smtClean="0"/>
              <a:t>Sources</a:t>
            </a:r>
            <a:r>
              <a:rPr lang="de-DE" dirty="0" smtClean="0"/>
              <a:t> </a:t>
            </a:r>
            <a:r>
              <a:rPr lang="de-DE" dirty="0" err="1" smtClean="0"/>
              <a:t>providers</a:t>
            </a:r>
            <a:endParaRPr lang="de-DE" dirty="0" smtClean="0"/>
          </a:p>
          <a:p>
            <a:r>
              <a:rPr lang="de-DE" dirty="0" smtClean="0"/>
              <a:t>Research and </a:t>
            </a:r>
            <a:r>
              <a:rPr lang="de-DE" dirty="0" err="1" smtClean="0"/>
              <a:t>Academia</a:t>
            </a:r>
            <a:endParaRPr lang="de-DE" dirty="0" smtClean="0"/>
          </a:p>
          <a:p>
            <a:r>
              <a:rPr lang="de-DE" dirty="0" err="1" smtClean="0"/>
              <a:t>Others</a:t>
            </a:r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85363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36" y="178024"/>
            <a:ext cx="11328000" cy="1013201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By </a:t>
            </a:r>
            <a:r>
              <a:rPr lang="en-US" dirty="0"/>
              <a:t>20</a:t>
            </a:r>
            <a:r>
              <a:rPr lang="en-US" dirty="0">
                <a:solidFill>
                  <a:schemeClr val="tx1"/>
                </a:solidFill>
              </a:rPr>
              <a:t>25, </a:t>
            </a:r>
            <a:r>
              <a:rPr lang="en-US" dirty="0"/>
              <a:t>can we</a:t>
            </a:r>
            <a:r>
              <a:rPr lang="en-US" dirty="0">
                <a:solidFill>
                  <a:schemeClr val="tx1"/>
                </a:solidFill>
              </a:rPr>
              <a:t> predict that 90% of C&amp;I and 70% of Residential Customers will run Energy Smarter ? Or ?</a:t>
            </a:r>
            <a:endParaRPr lang="fr-FR" dirty="0">
              <a:solidFill>
                <a:schemeClr val="tx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657857" y="1488448"/>
            <a:ext cx="10354130" cy="4567396"/>
            <a:chOff x="328964" y="1639614"/>
            <a:chExt cx="8498495" cy="4697701"/>
          </a:xfrm>
        </p:grpSpPr>
        <p:grpSp>
          <p:nvGrpSpPr>
            <p:cNvPr id="6" name="Group 5"/>
            <p:cNvGrpSpPr/>
            <p:nvPr/>
          </p:nvGrpSpPr>
          <p:grpSpPr>
            <a:xfrm>
              <a:off x="328964" y="1639614"/>
              <a:ext cx="8357347" cy="4697701"/>
              <a:chOff x="41669" y="1405880"/>
              <a:chExt cx="8948387" cy="5341700"/>
            </a:xfrm>
          </p:grpSpPr>
          <p:pic>
            <p:nvPicPr>
              <p:cNvPr id="10" name="Picture 38" descr="green-layer.png"/>
              <p:cNvPicPr>
                <a:picLocks noChangeAspect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748888" y="2736205"/>
                <a:ext cx="3314700" cy="16700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" name="Picture 38" descr="green-layer.png"/>
              <p:cNvPicPr>
                <a:picLocks noChangeAspect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725083" y="2315517"/>
                <a:ext cx="1984375" cy="11366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2" name="Picture 30" descr="Blue_Oval.png"/>
              <p:cNvPicPr>
                <a:picLocks noChangeAspect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6201829" y="4933847"/>
                <a:ext cx="2788227" cy="16214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3" name="Picture 911" descr="bld3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7909976" y="5116404"/>
                <a:ext cx="714375" cy="6477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4" name="Picture 911" descr="bld3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6924138" y="5599008"/>
                <a:ext cx="714375" cy="6477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5" name="Picture 917" descr="HQ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6247870" y="3384443"/>
                <a:ext cx="593725" cy="7715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6" name="Picture 38" descr="green-layer.png"/>
              <p:cNvPicPr>
                <a:picLocks noChangeAspect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3326863" y="3836884"/>
                <a:ext cx="4083050" cy="15954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7" name="Picture 28" descr="r3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 rot="-3685236">
                <a:off x="4055526" y="3752746"/>
                <a:ext cx="919162" cy="6905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8" name="Picture 6" descr="1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 l="46806" t="49603" r="26506" b="-2513"/>
              <a:stretch>
                <a:fillRect/>
              </a:stretch>
            </p:blipFill>
            <p:spPr bwMode="auto">
              <a:xfrm>
                <a:off x="4888964" y="4456004"/>
                <a:ext cx="512763" cy="476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9" name="Picture 7" descr="laptop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5135026" y="4571893"/>
                <a:ext cx="115887" cy="1285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" name="Picture 8"/>
              <p:cNvPicPr>
                <a:picLocks noChangeAspect="1" noChangeArrowheads="1"/>
              </p:cNvPicPr>
              <p:nvPr/>
            </p:nvPicPr>
            <p:blipFill>
              <a:blip r:embed="rId9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gray">
              <a:xfrm>
                <a:off x="5011201" y="4482996"/>
                <a:ext cx="157162" cy="404812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</p:pic>
          <p:pic>
            <p:nvPicPr>
              <p:cNvPr id="21" name="Picture 9" descr="1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 l="76445" t="49603" b="-2513"/>
              <a:stretch>
                <a:fillRect/>
              </a:stretch>
            </p:blipFill>
            <p:spPr bwMode="auto">
              <a:xfrm>
                <a:off x="4403190" y="4530624"/>
                <a:ext cx="452438" cy="479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2" name="Picture 10" descr="comp"/>
              <p:cNvPicPr>
                <a:picLocks noChangeAspect="1" noChangeArrowheads="1"/>
              </p:cNvPicPr>
              <p:nvPr/>
            </p:nvPicPr>
            <p:blipFill>
              <a:blip r:embed="rId10" cstate="print"/>
              <a:srcRect/>
              <a:stretch>
                <a:fillRect/>
              </a:stretch>
            </p:blipFill>
            <p:spPr bwMode="auto">
              <a:xfrm>
                <a:off x="4593691" y="4605236"/>
                <a:ext cx="115888" cy="1444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3" name="Picture 11"/>
              <p:cNvPicPr>
                <a:picLocks noChangeAspect="1" noChangeArrowheads="1"/>
              </p:cNvPicPr>
              <p:nvPr/>
            </p:nvPicPr>
            <p:blipFill>
              <a:blip r:embed="rId11" cstate="print">
                <a:clrChange>
                  <a:clrFrom>
                    <a:srgbClr val="FEFEFE"/>
                  </a:clrFrom>
                  <a:clrTo>
                    <a:srgbClr val="FEFE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gray">
              <a:xfrm>
                <a:off x="4641313" y="4554429"/>
                <a:ext cx="155575" cy="407988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</p:pic>
          <p:pic>
            <p:nvPicPr>
              <p:cNvPr id="24" name="Picture 12" descr="1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 t="10185" r="84216" b="35052"/>
              <a:stretch>
                <a:fillRect/>
              </a:stretch>
            </p:blipFill>
            <p:spPr bwMode="auto">
              <a:xfrm>
                <a:off x="5274733" y="4554436"/>
                <a:ext cx="301625" cy="492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5" name="Picture 48" descr="board-ceo"/>
              <p:cNvPicPr>
                <a:picLocks noChangeAspect="1" noChangeArrowheads="1"/>
              </p:cNvPicPr>
              <p:nvPr/>
            </p:nvPicPr>
            <p:blipFill>
              <a:blip r:embed="rId12" cstate="print"/>
              <a:srcRect/>
              <a:stretch>
                <a:fillRect/>
              </a:stretch>
            </p:blipFill>
            <p:spPr bwMode="auto">
              <a:xfrm>
                <a:off x="5458876" y="3249506"/>
                <a:ext cx="817562" cy="8159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6" name="Picture 29" descr="People_Disk.png"/>
              <p:cNvPicPr>
                <a:picLocks noChangeAspect="1"/>
              </p:cNvPicPr>
              <p:nvPr/>
            </p:nvPicPr>
            <p:blipFill>
              <a:blip r:embed="rId13" cstate="print"/>
              <a:srcRect/>
              <a:stretch>
                <a:fillRect/>
              </a:stretch>
            </p:blipFill>
            <p:spPr bwMode="auto">
              <a:xfrm>
                <a:off x="5700176" y="3986104"/>
                <a:ext cx="981075" cy="9080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7" name="Picture 25" descr="r3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6490752" y="4603649"/>
                <a:ext cx="904875" cy="3952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8" name="Picture 26" descr="r3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5571589" y="4967179"/>
                <a:ext cx="904875" cy="395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" name="Picture 28" descr="double-blue.png"/>
              <p:cNvPicPr>
                <a:picLocks noChangeAspect="1"/>
              </p:cNvPicPr>
              <p:nvPr/>
            </p:nvPicPr>
            <p:blipFill>
              <a:blip r:embed="rId14" cstate="print"/>
              <a:srcRect/>
              <a:stretch>
                <a:fillRect/>
              </a:stretch>
            </p:blipFill>
            <p:spPr bwMode="auto">
              <a:xfrm>
                <a:off x="182026" y="1545580"/>
                <a:ext cx="2320925" cy="13573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0" name="Picture 27" descr="r3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2550577" y="2853680"/>
                <a:ext cx="904875" cy="3286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1" name="Picture 897" descr="factory2"/>
              <p:cNvPicPr>
                <a:picLocks noChangeAspect="1" noChangeArrowheads="1"/>
              </p:cNvPicPr>
              <p:nvPr/>
            </p:nvPicPr>
            <p:blipFill>
              <a:blip r:embed="rId15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gray">
              <a:xfrm>
                <a:off x="397929" y="1975799"/>
                <a:ext cx="566737" cy="60166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</p:pic>
          <p:grpSp>
            <p:nvGrpSpPr>
              <p:cNvPr id="32" name="Group 96"/>
              <p:cNvGrpSpPr>
                <a:grpSpLocks/>
              </p:cNvGrpSpPr>
              <p:nvPr/>
            </p:nvGrpSpPr>
            <p:grpSpPr bwMode="auto">
              <a:xfrm>
                <a:off x="1334551" y="2069455"/>
                <a:ext cx="511175" cy="455612"/>
                <a:chOff x="5910873" y="5267448"/>
                <a:chExt cx="511175" cy="455612"/>
              </a:xfrm>
            </p:grpSpPr>
            <p:pic>
              <p:nvPicPr>
                <p:cNvPr id="80" name="Picture 21" descr="1"/>
                <p:cNvPicPr>
                  <a:picLocks noChangeAspect="1" noChangeArrowheads="1"/>
                </p:cNvPicPr>
                <p:nvPr/>
              </p:nvPicPr>
              <p:blipFill>
                <a:blip r:embed="rId16" cstate="print"/>
                <a:srcRect l="80099" t="13255" r="-1930" b="74748"/>
                <a:stretch>
                  <a:fillRect/>
                </a:stretch>
              </p:blipFill>
              <p:spPr bwMode="auto">
                <a:xfrm>
                  <a:off x="5910873" y="5267448"/>
                  <a:ext cx="511175" cy="4556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81" name="Picture 22" descr="laptop"/>
                <p:cNvPicPr>
                  <a:picLocks noChangeAspect="1" noChangeArrowheads="1"/>
                </p:cNvPicPr>
                <p:nvPr/>
              </p:nvPicPr>
              <p:blipFill>
                <a:blip r:embed="rId17" cstate="print"/>
                <a:srcRect/>
                <a:stretch>
                  <a:fillRect/>
                </a:stretch>
              </p:blipFill>
              <p:spPr bwMode="auto">
                <a:xfrm>
                  <a:off x="6114867" y="5361904"/>
                  <a:ext cx="115888" cy="1270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82" name="Picture 24"/>
                <p:cNvPicPr>
                  <a:picLocks noChangeAspect="1" noChangeArrowheads="1"/>
                </p:cNvPicPr>
                <p:nvPr/>
              </p:nvPicPr>
              <p:blipFill>
                <a:blip r:embed="rId18" cstate="print">
                  <a:clrChange>
                    <a:clrFrom>
                      <a:srgbClr val="FEFEFE"/>
                    </a:clrFrom>
                    <a:clrTo>
                      <a:srgbClr val="FEFEFE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gray">
                <a:xfrm>
                  <a:off x="6164873" y="5308723"/>
                  <a:ext cx="153987" cy="404812"/>
                </a:xfrm>
                <a:prstGeom prst="rect">
                  <a:avLst/>
                </a:prstGeom>
                <a:noFill/>
                <a:ln w="12700" algn="ctr">
                  <a:noFill/>
                  <a:miter lim="800000"/>
                  <a:headEnd/>
                  <a:tailEnd/>
                </a:ln>
              </p:spPr>
            </p:pic>
          </p:grpSp>
          <p:pic>
            <p:nvPicPr>
              <p:cNvPr id="33" name="Picture 897" descr="factory2"/>
              <p:cNvPicPr>
                <a:picLocks noChangeAspect="1" noChangeArrowheads="1"/>
              </p:cNvPicPr>
              <p:nvPr/>
            </p:nvPicPr>
            <p:blipFill>
              <a:blip r:embed="rId15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gray">
              <a:xfrm>
                <a:off x="607476" y="1599555"/>
                <a:ext cx="566737" cy="60166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</p:pic>
          <p:pic>
            <p:nvPicPr>
              <p:cNvPr id="34" name="Picture 28" descr="r3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 rot="-878677">
                <a:off x="1907645" y="2093274"/>
                <a:ext cx="741363" cy="557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5" name="Picture 897" descr="factory2"/>
              <p:cNvPicPr>
                <a:picLocks noChangeAspect="1" noChangeArrowheads="1"/>
              </p:cNvPicPr>
              <p:nvPr/>
            </p:nvPicPr>
            <p:blipFill>
              <a:blip r:embed="rId15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gray">
              <a:xfrm>
                <a:off x="1107538" y="1405880"/>
                <a:ext cx="566738" cy="60166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</p:pic>
          <p:pic>
            <p:nvPicPr>
              <p:cNvPr id="36" name="Picture 27" descr="r3"/>
              <p:cNvPicPr>
                <a:picLocks noChangeAspect="1" noChangeArrowheads="1"/>
              </p:cNvPicPr>
              <p:nvPr/>
            </p:nvPicPr>
            <p:blipFill>
              <a:blip r:embed="rId19" cstate="print"/>
              <a:srcRect/>
              <a:stretch>
                <a:fillRect/>
              </a:stretch>
            </p:blipFill>
            <p:spPr bwMode="auto">
              <a:xfrm>
                <a:off x="1148813" y="2001192"/>
                <a:ext cx="381000" cy="1666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7" name="Picture 27" descr="r3"/>
              <p:cNvPicPr>
                <a:picLocks noChangeAspect="1" noChangeArrowheads="1"/>
              </p:cNvPicPr>
              <p:nvPr/>
            </p:nvPicPr>
            <p:blipFill>
              <a:blip r:embed="rId19" cstate="print"/>
              <a:srcRect/>
              <a:stretch>
                <a:fillRect/>
              </a:stretch>
            </p:blipFill>
            <p:spPr bwMode="auto">
              <a:xfrm rot="1965764">
                <a:off x="1469488" y="1915467"/>
                <a:ext cx="381000" cy="1666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8" name="Picture 27" descr="r3"/>
              <p:cNvPicPr>
                <a:picLocks noChangeAspect="1" noChangeArrowheads="1"/>
              </p:cNvPicPr>
              <p:nvPr/>
            </p:nvPicPr>
            <p:blipFill>
              <a:blip r:embed="rId19" cstate="print"/>
              <a:srcRect/>
              <a:stretch>
                <a:fillRect/>
              </a:stretch>
            </p:blipFill>
            <p:spPr bwMode="auto">
              <a:xfrm rot="-1166402">
                <a:off x="988476" y="2202812"/>
                <a:ext cx="381000" cy="1666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9" name="Picture 38" descr="Front"/>
              <p:cNvPicPr>
                <a:picLocks noChangeAspect="1" noChangeArrowheads="1"/>
              </p:cNvPicPr>
              <p:nvPr/>
            </p:nvPicPr>
            <p:blipFill>
              <a:blip r:embed="rId20" cstate="print"/>
              <a:srcRect/>
              <a:stretch>
                <a:fillRect/>
              </a:stretch>
            </p:blipFill>
            <p:spPr bwMode="auto">
              <a:xfrm>
                <a:off x="6671757" y="4939474"/>
                <a:ext cx="411162" cy="522287"/>
              </a:xfrm>
              <a:prstGeom prst="rect">
                <a:avLst/>
              </a:prstGeom>
              <a:solidFill>
                <a:srgbClr val="07B3E9"/>
              </a:solidFill>
            </p:spPr>
          </p:pic>
          <p:pic>
            <p:nvPicPr>
              <p:cNvPr id="40" name="Picture 31" descr="1"/>
              <p:cNvPicPr>
                <a:picLocks noChangeAspect="1" noChangeArrowheads="1"/>
              </p:cNvPicPr>
              <p:nvPr/>
            </p:nvPicPr>
            <p:blipFill>
              <a:blip r:embed="rId21" cstate="print"/>
              <a:srcRect/>
              <a:stretch>
                <a:fillRect/>
              </a:stretch>
            </p:blipFill>
            <p:spPr bwMode="auto">
              <a:xfrm>
                <a:off x="8200949" y="5934792"/>
                <a:ext cx="161925" cy="5905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1" name="Picture 32" descr="red"/>
              <p:cNvPicPr>
                <a:picLocks noChangeAspect="1" noChangeArrowheads="1"/>
              </p:cNvPicPr>
              <p:nvPr/>
            </p:nvPicPr>
            <p:blipFill>
              <a:blip r:embed="rId22" cstate="print"/>
              <a:srcRect/>
              <a:stretch>
                <a:fillRect/>
              </a:stretch>
            </p:blipFill>
            <p:spPr bwMode="auto">
              <a:xfrm>
                <a:off x="8383505" y="5972899"/>
                <a:ext cx="165100" cy="5984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2" name="Picture 33" descr="Untitled-1"/>
              <p:cNvPicPr>
                <a:picLocks noChangeAspect="1" noChangeArrowheads="1"/>
              </p:cNvPicPr>
              <p:nvPr/>
            </p:nvPicPr>
            <p:blipFill>
              <a:blip r:embed="rId23" cstate="print"/>
              <a:srcRect/>
              <a:stretch>
                <a:fillRect/>
              </a:stretch>
            </p:blipFill>
            <p:spPr bwMode="auto">
              <a:xfrm>
                <a:off x="8608930" y="5930029"/>
                <a:ext cx="152400" cy="5730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43" name="TextBox 51"/>
              <p:cNvSpPr txBox="1">
                <a:spLocks noChangeArrowheads="1"/>
              </p:cNvSpPr>
              <p:nvPr/>
            </p:nvSpPr>
            <p:spPr bwMode="auto">
              <a:xfrm rot="20062556">
                <a:off x="169326" y="1568225"/>
                <a:ext cx="1044142" cy="4677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91388" tIns="45695" rIns="91388" bIns="45695">
                <a:spAutoFit/>
              </a:bodyPr>
              <a:lstStyle/>
              <a:p>
                <a:pPr defTabSz="914309">
                  <a:defRPr/>
                </a:pPr>
                <a:r>
                  <a:rPr lang="en-US" sz="1000" kern="0" dirty="0">
                    <a:solidFill>
                      <a:srgbClr val="000000"/>
                    </a:solidFill>
                    <a:latin typeface="Arial Black" pitchFamily="34" charset="0"/>
                  </a:rPr>
                  <a:t>Generation Operations</a:t>
                </a:r>
              </a:p>
            </p:txBody>
          </p:sp>
          <p:pic>
            <p:nvPicPr>
              <p:cNvPr id="44" name="Picture 27" descr="r3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3304640" y="3360629"/>
                <a:ext cx="904875" cy="395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45" name="TextBox 51"/>
              <p:cNvSpPr txBox="1">
                <a:spLocks noChangeArrowheads="1"/>
              </p:cNvSpPr>
              <p:nvPr/>
            </p:nvSpPr>
            <p:spPr bwMode="auto">
              <a:xfrm rot="20062556">
                <a:off x="1755244" y="2712925"/>
                <a:ext cx="1738313" cy="3418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1388" tIns="45695" rIns="91388" bIns="45695">
                <a:spAutoFit/>
              </a:bodyPr>
              <a:lstStyle/>
              <a:p>
                <a:pPr algn="ctr" defTabSz="914309">
                  <a:defRPr/>
                </a:pPr>
                <a:r>
                  <a:rPr lang="en-US" sz="1300" kern="0" dirty="0">
                    <a:solidFill>
                      <a:srgbClr val="000000"/>
                    </a:solidFill>
                    <a:latin typeface="Arial Black" pitchFamily="34" charset="0"/>
                  </a:rPr>
                  <a:t>Transmission</a:t>
                </a:r>
              </a:p>
            </p:txBody>
          </p:sp>
          <p:pic>
            <p:nvPicPr>
              <p:cNvPr id="46" name="Picture 49" descr="P1000852[1]"/>
              <p:cNvPicPr>
                <a:picLocks noChangeAspect="1" noChangeArrowheads="1"/>
              </p:cNvPicPr>
              <p:nvPr/>
            </p:nvPicPr>
            <p:blipFill>
              <a:blip r:embed="rId24" cstate="print"/>
              <a:srcRect/>
              <a:stretch>
                <a:fillRect/>
              </a:stretch>
            </p:blipFill>
            <p:spPr bwMode="auto">
              <a:xfrm>
                <a:off x="1490597" y="4083739"/>
                <a:ext cx="793439" cy="596066"/>
              </a:xfrm>
              <a:prstGeom prst="rect">
                <a:avLst/>
              </a:prstGeom>
              <a:noFill/>
            </p:spPr>
          </p:pic>
          <p:pic>
            <p:nvPicPr>
              <p:cNvPr id="47" name="Picture 50" descr="offshore-windfarm">
                <a:hlinkClick r:id="rId25"/>
              </p:cNvPr>
              <p:cNvPicPr>
                <a:picLocks noChangeAspect="1" noChangeArrowheads="1"/>
              </p:cNvPicPr>
              <p:nvPr/>
            </p:nvPicPr>
            <p:blipFill>
              <a:blip r:embed="rId26" cstate="print"/>
              <a:srcRect/>
              <a:stretch>
                <a:fillRect/>
              </a:stretch>
            </p:blipFill>
            <p:spPr bwMode="auto">
              <a:xfrm>
                <a:off x="1106389" y="3160769"/>
                <a:ext cx="709887" cy="534409"/>
              </a:xfrm>
              <a:prstGeom prst="rect">
                <a:avLst/>
              </a:prstGeom>
              <a:noFill/>
            </p:spPr>
          </p:pic>
          <p:sp>
            <p:nvSpPr>
              <p:cNvPr id="48" name="TextBox 51"/>
              <p:cNvSpPr txBox="1">
                <a:spLocks noChangeArrowheads="1"/>
              </p:cNvSpPr>
              <p:nvPr/>
            </p:nvSpPr>
            <p:spPr bwMode="auto">
              <a:xfrm rot="20062556">
                <a:off x="2639476" y="3386034"/>
                <a:ext cx="1738312" cy="3418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1388" tIns="45695" rIns="91388" bIns="45695">
                <a:spAutoFit/>
              </a:bodyPr>
              <a:lstStyle/>
              <a:p>
                <a:pPr algn="ctr" defTabSz="914309">
                  <a:defRPr/>
                </a:pPr>
                <a:r>
                  <a:rPr lang="fr-FR" sz="1300" kern="0" dirty="0">
                    <a:solidFill>
                      <a:srgbClr val="000000"/>
                    </a:solidFill>
                    <a:latin typeface="Arial Black" pitchFamily="34" charset="0"/>
                  </a:rPr>
                  <a:t>Distribution</a:t>
                </a:r>
                <a:endParaRPr lang="en-US" sz="1300" kern="0" dirty="0">
                  <a:solidFill>
                    <a:srgbClr val="000000"/>
                  </a:solidFill>
                  <a:latin typeface="Arial Black" pitchFamily="34" charset="0"/>
                </a:endParaRPr>
              </a:p>
            </p:txBody>
          </p:sp>
          <p:pic>
            <p:nvPicPr>
              <p:cNvPr id="49" name="Picture 48" descr="board-ceo"/>
              <p:cNvPicPr>
                <a:picLocks noChangeAspect="1" noChangeArrowheads="1"/>
              </p:cNvPicPr>
              <p:nvPr/>
            </p:nvPicPr>
            <p:blipFill>
              <a:blip r:embed="rId12" cstate="print"/>
              <a:srcRect/>
              <a:stretch>
                <a:fillRect/>
              </a:stretch>
            </p:blipFill>
            <p:spPr bwMode="auto">
              <a:xfrm>
                <a:off x="212319" y="3034449"/>
                <a:ext cx="817563" cy="8159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50" name="Text Box 65"/>
              <p:cNvSpPr txBox="1">
                <a:spLocks noChangeArrowheads="1"/>
              </p:cNvSpPr>
              <p:nvPr/>
            </p:nvSpPr>
            <p:spPr bwMode="auto">
              <a:xfrm>
                <a:off x="270439" y="3798357"/>
                <a:ext cx="683896" cy="27240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45695" tIns="46773" rIns="45695" bIns="46773" anchor="ctr">
                <a:spAutoFit/>
              </a:bodyPr>
              <a:lstStyle/>
              <a:p>
                <a:pPr defTabSz="914309">
                  <a:defRPr/>
                </a:pPr>
                <a:r>
                  <a:rPr lang="en-US" sz="900" kern="0" dirty="0">
                    <a:solidFill>
                      <a:srgbClr val="9E3039"/>
                    </a:solidFill>
                    <a:latin typeface="Arial Black" pitchFamily="34" charset="0"/>
                  </a:rPr>
                  <a:t>Regulators</a:t>
                </a:r>
              </a:p>
            </p:txBody>
          </p:sp>
          <p:grpSp>
            <p:nvGrpSpPr>
              <p:cNvPr id="51" name="Group 55"/>
              <p:cNvGrpSpPr/>
              <p:nvPr/>
            </p:nvGrpSpPr>
            <p:grpSpPr>
              <a:xfrm>
                <a:off x="305005" y="5622581"/>
                <a:ext cx="5598134" cy="1123582"/>
                <a:chOff x="305005" y="5622581"/>
                <a:chExt cx="5598134" cy="1123582"/>
              </a:xfrm>
            </p:grpSpPr>
            <p:pic>
              <p:nvPicPr>
                <p:cNvPr id="75" name="Bild 8" descr="272425_v_srgb_s_gl_mod.eps"/>
                <p:cNvPicPr>
                  <a:picLocks noChangeAspect="1"/>
                </p:cNvPicPr>
                <p:nvPr/>
              </p:nvPicPr>
              <p:blipFill>
                <a:blip r:embed="rId27" cstate="print">
                  <a:lum bright="33000" contrast="29000"/>
                </a:blip>
                <a:stretch>
                  <a:fillRect/>
                </a:stretch>
              </p:blipFill>
              <p:spPr>
                <a:xfrm>
                  <a:off x="2474786" y="5652824"/>
                  <a:ext cx="1088220" cy="1088220"/>
                </a:xfrm>
                <a:prstGeom prst="rect">
                  <a:avLst/>
                </a:prstGeom>
              </p:spPr>
            </p:pic>
            <p:pic>
              <p:nvPicPr>
                <p:cNvPr id="76" name="Picture 2"/>
                <p:cNvPicPr>
                  <a:picLocks noChangeAspect="1" noChangeArrowheads="1"/>
                </p:cNvPicPr>
                <p:nvPr/>
              </p:nvPicPr>
              <p:blipFill>
                <a:blip r:embed="rId28" cstate="print">
                  <a:lum bright="33000" contrast="29000"/>
                </a:blip>
                <a:srcRect/>
                <a:stretch>
                  <a:fillRect/>
                </a:stretch>
              </p:blipFill>
              <p:spPr bwMode="auto">
                <a:xfrm>
                  <a:off x="3534513" y="5622581"/>
                  <a:ext cx="1228124" cy="112075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77" name="Picture 2"/>
                <p:cNvPicPr>
                  <a:picLocks noChangeAspect="1" noChangeArrowheads="1"/>
                </p:cNvPicPr>
                <p:nvPr/>
              </p:nvPicPr>
              <p:blipFill>
                <a:blip r:embed="rId29" cstate="print">
                  <a:lum bright="33000" contrast="29000"/>
                </a:blip>
                <a:srcRect/>
                <a:stretch>
                  <a:fillRect/>
                </a:stretch>
              </p:blipFill>
              <p:spPr bwMode="gray">
                <a:xfrm>
                  <a:off x="1417877" y="5767050"/>
                  <a:ext cx="1044695" cy="97911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78" name="Picture 3"/>
                <p:cNvPicPr>
                  <a:picLocks noChangeAspect="1" noChangeArrowheads="1"/>
                </p:cNvPicPr>
                <p:nvPr/>
              </p:nvPicPr>
              <p:blipFill>
                <a:blip r:embed="rId30" cstate="print">
                  <a:lum bright="33000" contrast="29000"/>
                </a:blip>
                <a:srcRect/>
                <a:stretch>
                  <a:fillRect/>
                </a:stretch>
              </p:blipFill>
              <p:spPr bwMode="auto">
                <a:xfrm>
                  <a:off x="305005" y="5903006"/>
                  <a:ext cx="1141297" cy="8399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79" name="Picture 2"/>
                <p:cNvPicPr>
                  <a:picLocks noChangeAspect="1" noChangeArrowheads="1"/>
                </p:cNvPicPr>
                <p:nvPr/>
              </p:nvPicPr>
              <p:blipFill>
                <a:blip r:embed="rId31" cstate="print">
                  <a:lum bright="33000" contrast="29000"/>
                </a:blip>
                <a:srcRect/>
                <a:stretch>
                  <a:fillRect/>
                </a:stretch>
              </p:blipFill>
              <p:spPr bwMode="auto">
                <a:xfrm>
                  <a:off x="4699435" y="5830647"/>
                  <a:ext cx="1203704" cy="91174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sp>
            <p:nvSpPr>
              <p:cNvPr id="52" name="Rectangle 55"/>
              <p:cNvSpPr>
                <a:spLocks noChangeArrowheads="1"/>
              </p:cNvSpPr>
              <p:nvPr/>
            </p:nvSpPr>
            <p:spPr bwMode="gray">
              <a:xfrm>
                <a:off x="2937605" y="2106296"/>
                <a:ext cx="4942656" cy="308396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  <a:scene3d>
                <a:camera prst="obliqueTopLeft"/>
                <a:lightRig rig="threePt" dir="t"/>
              </a:scene3d>
              <a:sp3d>
                <a:bevelT/>
              </a:sp3d>
            </p:spPr>
            <p:txBody>
              <a:bodyPr wrap="square" lIns="89948" tIns="46773" rIns="89948" bIns="46773">
                <a:spAutoFit/>
              </a:bodyPr>
              <a:lstStyle/>
              <a:p>
                <a:pPr defTabSz="914309">
                  <a:defRPr/>
                </a:pPr>
                <a:r>
                  <a:rPr lang="it-IT" sz="1100" b="1" kern="0" dirty="0">
                    <a:solidFill>
                      <a:srgbClr val="FF9900"/>
                    </a:solidFill>
                    <a:latin typeface="Arial Black" pitchFamily="34" charset="0"/>
                  </a:rPr>
                  <a:t>Increased EV integration 100% and Renewables 10-20 %</a:t>
                </a:r>
              </a:p>
            </p:txBody>
          </p:sp>
          <p:sp>
            <p:nvSpPr>
              <p:cNvPr id="53" name="Rectangle 52"/>
              <p:cNvSpPr>
                <a:spLocks noChangeArrowheads="1"/>
              </p:cNvSpPr>
              <p:nvPr/>
            </p:nvSpPr>
            <p:spPr bwMode="gray">
              <a:xfrm>
                <a:off x="55417" y="6439184"/>
                <a:ext cx="8387761" cy="308396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 lIns="89948" tIns="46773" rIns="89948" bIns="46773">
                <a:spAutoFit/>
              </a:bodyPr>
              <a:lstStyle/>
              <a:p>
                <a:pPr defTabSz="914309">
                  <a:defRPr/>
                </a:pPr>
                <a:r>
                  <a:rPr lang="it-IT" sz="1100" b="1" kern="0" dirty="0">
                    <a:solidFill>
                      <a:srgbClr val="FF9900"/>
                    </a:solidFill>
                    <a:latin typeface="Arial Black" pitchFamily="34" charset="0"/>
                  </a:rPr>
                  <a:t>Reduction in consumption 5-15%</a:t>
                </a:r>
              </a:p>
            </p:txBody>
          </p:sp>
          <p:sp>
            <p:nvSpPr>
              <p:cNvPr id="54" name="Rectangle 55"/>
              <p:cNvSpPr>
                <a:spLocks noChangeArrowheads="1"/>
              </p:cNvSpPr>
              <p:nvPr/>
            </p:nvSpPr>
            <p:spPr bwMode="gray">
              <a:xfrm>
                <a:off x="92362" y="4961484"/>
                <a:ext cx="4171166" cy="308396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  <a:scene3d>
                <a:camera prst="obliqueTopLeft"/>
                <a:lightRig rig="threePt" dir="t"/>
              </a:scene3d>
              <a:sp3d>
                <a:bevelT/>
              </a:sp3d>
            </p:spPr>
            <p:txBody>
              <a:bodyPr wrap="square" lIns="89948" tIns="46773" rIns="89948" bIns="46773">
                <a:spAutoFit/>
              </a:bodyPr>
              <a:lstStyle/>
              <a:p>
                <a:pPr defTabSz="914309">
                  <a:defRPr/>
                </a:pPr>
                <a:r>
                  <a:rPr lang="it-IT" sz="1100" b="1" kern="0" dirty="0">
                    <a:solidFill>
                      <a:srgbClr val="FF9900"/>
                    </a:solidFill>
                    <a:latin typeface="Arial Black" pitchFamily="34" charset="0"/>
                  </a:rPr>
                  <a:t>Reduction in peak to average load ratio 5-25 %</a:t>
                </a:r>
              </a:p>
            </p:txBody>
          </p:sp>
          <p:sp>
            <p:nvSpPr>
              <p:cNvPr id="55" name="Rectangle 55"/>
              <p:cNvSpPr>
                <a:spLocks noChangeArrowheads="1"/>
              </p:cNvSpPr>
              <p:nvPr/>
            </p:nvSpPr>
            <p:spPr bwMode="gray">
              <a:xfrm>
                <a:off x="4182424" y="2609149"/>
                <a:ext cx="4255323" cy="308396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  <a:scene3d>
                <a:camera prst="obliqueTopLeft"/>
                <a:lightRig rig="threePt" dir="t"/>
              </a:scene3d>
              <a:sp3d>
                <a:bevelT/>
              </a:sp3d>
            </p:spPr>
            <p:txBody>
              <a:bodyPr wrap="square" lIns="89948" tIns="46773" rIns="89948" bIns="46773">
                <a:spAutoFit/>
              </a:bodyPr>
              <a:lstStyle/>
              <a:p>
                <a:pPr defTabSz="914309">
                  <a:defRPr/>
                </a:pPr>
                <a:r>
                  <a:rPr lang="it-IT" sz="1100" b="1" kern="0" dirty="0">
                    <a:solidFill>
                      <a:srgbClr val="FF9900"/>
                    </a:solidFill>
                    <a:latin typeface="Arial Black" pitchFamily="34" charset="0"/>
                  </a:rPr>
                  <a:t>Redution in Operations costs  0-30%</a:t>
                </a:r>
              </a:p>
            </p:txBody>
          </p:sp>
          <p:sp>
            <p:nvSpPr>
              <p:cNvPr id="56" name="Rectangle 55"/>
              <p:cNvSpPr>
                <a:spLocks noChangeArrowheads="1"/>
              </p:cNvSpPr>
              <p:nvPr/>
            </p:nvSpPr>
            <p:spPr bwMode="gray">
              <a:xfrm>
                <a:off x="1853993" y="1433443"/>
                <a:ext cx="3326175" cy="308396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  <a:scene3d>
                <a:camera prst="obliqueTopLeft"/>
                <a:lightRig rig="threePt" dir="t"/>
              </a:scene3d>
              <a:sp3d>
                <a:bevelT/>
              </a:sp3d>
            </p:spPr>
            <p:txBody>
              <a:bodyPr wrap="square" lIns="89948" tIns="46773" rIns="89948" bIns="46773">
                <a:spAutoFit/>
              </a:bodyPr>
              <a:lstStyle/>
              <a:p>
                <a:pPr defTabSz="914309">
                  <a:defRPr/>
                </a:pPr>
                <a:r>
                  <a:rPr lang="it-IT" sz="1100" b="1" kern="0" dirty="0">
                    <a:solidFill>
                      <a:srgbClr val="FF9900"/>
                    </a:solidFill>
                    <a:latin typeface="Arial Black" pitchFamily="34" charset="0"/>
                  </a:rPr>
                  <a:t>Reduction in CO2 emissions 5-20 %</a:t>
                </a:r>
              </a:p>
            </p:txBody>
          </p:sp>
          <p:sp>
            <p:nvSpPr>
              <p:cNvPr id="57" name="Rectangle 56"/>
              <p:cNvSpPr/>
              <p:nvPr/>
            </p:nvSpPr>
            <p:spPr bwMode="gray">
              <a:xfrm>
                <a:off x="5060515" y="5348323"/>
                <a:ext cx="1503123" cy="1139868"/>
              </a:xfrm>
              <a:prstGeom prst="rect">
                <a:avLst/>
              </a:prstGeom>
              <a:solidFill>
                <a:srgbClr val="000000">
                  <a:lumMod val="85000"/>
                  <a:lumOff val="15000"/>
                </a:srgbClr>
              </a:solidFill>
              <a:ln w="38100" algn="ctr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lIns="89998" tIns="71998" rIns="89998" bIns="71998" rtlCol="0" anchor="ctr"/>
              <a:lstStyle/>
              <a:p>
                <a:pPr algn="ctr" defTabSz="815905">
                  <a:spcBef>
                    <a:spcPct val="50000"/>
                  </a:spcBef>
                  <a:buClr>
                    <a:srgbClr val="F0AB00"/>
                  </a:buClr>
                  <a:buSzPct val="80000"/>
                  <a:defRPr/>
                </a:pPr>
                <a:r>
                  <a:rPr lang="fr-FR" sz="1400" b="1" kern="0" dirty="0">
                    <a:solidFill>
                      <a:srgbClr val="FFFFFF"/>
                    </a:solidFill>
                    <a:ea typeface="Arial Unicode MS" pitchFamily="34" charset="-128"/>
                    <a:cs typeface="Arial Unicode MS" pitchFamily="34" charset="-128"/>
                  </a:rPr>
                  <a:t>Smart </a:t>
                </a:r>
                <a:r>
                  <a:rPr lang="fr-FR" sz="1400" b="1" kern="0" dirty="0" err="1">
                    <a:solidFill>
                      <a:srgbClr val="FFFFFF"/>
                    </a:solidFill>
                    <a:ea typeface="Arial Unicode MS" pitchFamily="34" charset="-128"/>
                    <a:cs typeface="Arial Unicode MS" pitchFamily="34" charset="-128"/>
                  </a:rPr>
                  <a:t>Cities</a:t>
                </a:r>
                <a:endParaRPr lang="fr-FR" sz="1400" b="1" kern="0" dirty="0">
                  <a:solidFill>
                    <a:srgbClr val="FFFFFF"/>
                  </a:solidFill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58" name="Rectangle 57"/>
              <p:cNvSpPr/>
              <p:nvPr/>
            </p:nvSpPr>
            <p:spPr bwMode="gray">
              <a:xfrm>
                <a:off x="3457185" y="5337885"/>
                <a:ext cx="1580366" cy="1139868"/>
              </a:xfrm>
              <a:prstGeom prst="rect">
                <a:avLst/>
              </a:prstGeom>
              <a:solidFill>
                <a:srgbClr val="000000">
                  <a:lumMod val="85000"/>
                  <a:lumOff val="15000"/>
                </a:srgbClr>
              </a:solidFill>
              <a:ln w="38100" algn="ctr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lIns="89998" tIns="71998" rIns="89998" bIns="71998" rtlCol="0" anchor="ctr"/>
              <a:lstStyle/>
              <a:p>
                <a:pPr algn="ctr" defTabSz="914309">
                  <a:spcBef>
                    <a:spcPct val="50000"/>
                  </a:spcBef>
                  <a:buClr>
                    <a:srgbClr val="F0AB00"/>
                  </a:buClr>
                  <a:buSzPct val="80000"/>
                  <a:defRPr/>
                </a:pPr>
                <a:r>
                  <a:rPr lang="fr-FR" sz="1400" b="1" kern="0" dirty="0">
                    <a:solidFill>
                      <a:srgbClr val="FFFFFF"/>
                    </a:solidFill>
                    <a:ea typeface="Arial Unicode MS" pitchFamily="34" charset="-128"/>
                    <a:cs typeface="Arial Unicode MS" pitchFamily="34" charset="-128"/>
                  </a:rPr>
                  <a:t>Smart  </a:t>
                </a:r>
                <a:r>
                  <a:rPr lang="fr-FR" sz="1400" b="1" kern="0" dirty="0" err="1">
                    <a:solidFill>
                      <a:srgbClr val="FFFFFF"/>
                    </a:solidFill>
                    <a:ea typeface="Arial Unicode MS" pitchFamily="34" charset="-128"/>
                    <a:cs typeface="Arial Unicode MS" pitchFamily="34" charset="-128"/>
                  </a:rPr>
                  <a:t>Manufacturing</a:t>
                </a:r>
                <a:endParaRPr lang="fr-FR" sz="1400" b="1" kern="0" dirty="0">
                  <a:solidFill>
                    <a:srgbClr val="FFFFFF"/>
                  </a:solidFill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59" name="Rectangle 58"/>
              <p:cNvSpPr/>
              <p:nvPr/>
            </p:nvSpPr>
            <p:spPr bwMode="gray">
              <a:xfrm>
                <a:off x="1868467" y="5327447"/>
                <a:ext cx="1580366" cy="1163924"/>
              </a:xfrm>
              <a:prstGeom prst="rect">
                <a:avLst/>
              </a:prstGeom>
              <a:solidFill>
                <a:srgbClr val="000000">
                  <a:lumMod val="85000"/>
                  <a:lumOff val="15000"/>
                </a:srgbClr>
              </a:solidFill>
              <a:ln w="38100" algn="ctr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lIns="89998" tIns="71998" rIns="89998" bIns="71998" rtlCol="0" anchor="ctr"/>
              <a:lstStyle/>
              <a:p>
                <a:pPr algn="ctr" defTabSz="914309">
                  <a:spcBef>
                    <a:spcPct val="50000"/>
                  </a:spcBef>
                  <a:buClr>
                    <a:srgbClr val="F0AB00"/>
                  </a:buClr>
                  <a:buSzPct val="80000"/>
                  <a:defRPr/>
                </a:pPr>
                <a:r>
                  <a:rPr lang="fr-FR" sz="1400" b="1" kern="0" dirty="0">
                    <a:solidFill>
                      <a:srgbClr val="FFFFFF"/>
                    </a:solidFill>
                    <a:ea typeface="Arial Unicode MS" pitchFamily="34" charset="-128"/>
                    <a:cs typeface="Arial Unicode MS" pitchFamily="34" charset="-128"/>
                  </a:rPr>
                  <a:t>Smart Buildings</a:t>
                </a:r>
              </a:p>
            </p:txBody>
          </p:sp>
          <p:sp>
            <p:nvSpPr>
              <p:cNvPr id="60" name="Rectangle 59"/>
              <p:cNvSpPr/>
              <p:nvPr/>
            </p:nvSpPr>
            <p:spPr bwMode="gray">
              <a:xfrm>
                <a:off x="41669" y="5326340"/>
                <a:ext cx="1803748" cy="1157530"/>
              </a:xfrm>
              <a:prstGeom prst="rect">
                <a:avLst/>
              </a:prstGeom>
              <a:solidFill>
                <a:srgbClr val="000000">
                  <a:lumMod val="85000"/>
                  <a:lumOff val="15000"/>
                </a:srgbClr>
              </a:solidFill>
              <a:ln w="38100" algn="ctr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lIns="89998" tIns="71998" rIns="89998" bIns="71998" rtlCol="0" anchor="ctr"/>
              <a:lstStyle/>
              <a:p>
                <a:pPr algn="ctr" defTabSz="914309">
                  <a:spcBef>
                    <a:spcPct val="50000"/>
                  </a:spcBef>
                  <a:buClr>
                    <a:srgbClr val="F0AB00"/>
                  </a:buClr>
                  <a:buSzPct val="80000"/>
                  <a:defRPr/>
                </a:pPr>
                <a:r>
                  <a:rPr lang="fr-FR" sz="1400" b="1" kern="0" dirty="0">
                    <a:solidFill>
                      <a:srgbClr val="FFFFFF"/>
                    </a:solidFill>
                    <a:ea typeface="Arial Unicode MS" pitchFamily="34" charset="-128"/>
                    <a:cs typeface="Arial Unicode MS" pitchFamily="34" charset="-128"/>
                  </a:rPr>
                  <a:t>Smart Transportation</a:t>
                </a:r>
              </a:p>
            </p:txBody>
          </p:sp>
          <p:grpSp>
            <p:nvGrpSpPr>
              <p:cNvPr id="61" name="Group 71"/>
              <p:cNvGrpSpPr/>
              <p:nvPr/>
            </p:nvGrpSpPr>
            <p:grpSpPr>
              <a:xfrm>
                <a:off x="7774762" y="3568670"/>
                <a:ext cx="1179971" cy="673585"/>
                <a:chOff x="3816289" y="20149"/>
                <a:chExt cx="1054220" cy="1054220"/>
              </a:xfrm>
              <a:solidFill>
                <a:srgbClr val="000000">
                  <a:lumMod val="65000"/>
                  <a:lumOff val="35000"/>
                </a:srgbClr>
              </a:solidFill>
            </p:grpSpPr>
            <p:sp>
              <p:nvSpPr>
                <p:cNvPr id="73" name="Oval 72"/>
                <p:cNvSpPr/>
                <p:nvPr/>
              </p:nvSpPr>
              <p:spPr>
                <a:xfrm>
                  <a:off x="3816289" y="20149"/>
                  <a:ext cx="1054220" cy="1054220"/>
                </a:xfrm>
                <a:prstGeom prst="ellipse">
                  <a:avLst/>
                </a:prstGeom>
                <a:solidFill>
                  <a:srgbClr val="FF9900"/>
                </a:solidFill>
                <a:ln w="25400" cap="flat" cmpd="sng" algn="ctr">
                  <a:noFill/>
                  <a:prstDash val="solid"/>
                </a:ln>
                <a:effectLst/>
              </p:spPr>
            </p:sp>
            <p:sp>
              <p:nvSpPr>
                <p:cNvPr id="74" name="Oval 4"/>
                <p:cNvSpPr/>
                <p:nvPr/>
              </p:nvSpPr>
              <p:spPr>
                <a:xfrm>
                  <a:off x="3970676" y="174536"/>
                  <a:ext cx="745446" cy="745446"/>
                </a:xfrm>
                <a:prstGeom prst="rect">
                  <a:avLst/>
                </a:prstGeom>
                <a:solidFill>
                  <a:srgbClr val="FF9900"/>
                </a:solidFill>
                <a:ln>
                  <a:noFill/>
                </a:ln>
                <a:effectLst/>
              </p:spPr>
              <p:txBody>
                <a:bodyPr spcFirstLastPara="0" vert="horz" wrap="square" lIns="6350" tIns="6350" rIns="6350" bIns="6350" numCol="1" spcCol="1270" anchor="ctr" anchorCtr="0">
                  <a:noAutofit/>
                </a:bodyPr>
                <a:lstStyle/>
                <a:p>
                  <a:pPr algn="ctr" defTabSz="396615">
                    <a:lnSpc>
                      <a:spcPct val="90000"/>
                    </a:lnSpc>
                    <a:spcAft>
                      <a:spcPct val="35000"/>
                    </a:spcAft>
                    <a:defRPr/>
                  </a:pPr>
                  <a:r>
                    <a:rPr lang="fr-FR" sz="1000" kern="0" dirty="0">
                      <a:solidFill>
                        <a:srgbClr val="FFFFFF"/>
                      </a:solidFill>
                      <a:latin typeface="Arial Black" pitchFamily="34" charset="0"/>
                    </a:rPr>
                    <a:t>Smart </a:t>
                  </a:r>
                  <a:r>
                    <a:rPr lang="fr-FR" sz="1000" kern="0" dirty="0" err="1">
                      <a:solidFill>
                        <a:srgbClr val="FFFFFF"/>
                      </a:solidFill>
                      <a:latin typeface="Arial Black" pitchFamily="34" charset="0"/>
                    </a:rPr>
                    <a:t>Retail</a:t>
                  </a:r>
                  <a:r>
                    <a:rPr lang="fr-FR" sz="1000" kern="0" dirty="0">
                      <a:solidFill>
                        <a:srgbClr val="FFFFFF"/>
                      </a:solidFill>
                      <a:latin typeface="Arial Black" pitchFamily="34" charset="0"/>
                    </a:rPr>
                    <a:t> office</a:t>
                  </a:r>
                </a:p>
              </p:txBody>
            </p:sp>
          </p:grpSp>
          <p:grpSp>
            <p:nvGrpSpPr>
              <p:cNvPr id="62" name="Group 74"/>
              <p:cNvGrpSpPr/>
              <p:nvPr/>
            </p:nvGrpSpPr>
            <p:grpSpPr>
              <a:xfrm>
                <a:off x="7797775" y="4563434"/>
                <a:ext cx="1179971" cy="673585"/>
                <a:chOff x="5106415" y="489716"/>
                <a:chExt cx="1054220" cy="1054220"/>
              </a:xfrm>
              <a:solidFill>
                <a:srgbClr val="000000">
                  <a:lumMod val="65000"/>
                  <a:lumOff val="35000"/>
                </a:srgbClr>
              </a:solidFill>
            </p:grpSpPr>
            <p:sp>
              <p:nvSpPr>
                <p:cNvPr id="71" name="Oval 70"/>
                <p:cNvSpPr/>
                <p:nvPr/>
              </p:nvSpPr>
              <p:spPr>
                <a:xfrm>
                  <a:off x="5106415" y="489716"/>
                  <a:ext cx="1054220" cy="1054220"/>
                </a:xfrm>
                <a:prstGeom prst="ellipse">
                  <a:avLst/>
                </a:prstGeom>
                <a:solidFill>
                  <a:srgbClr val="000000">
                    <a:lumMod val="85000"/>
                    <a:lumOff val="15000"/>
                  </a:srgbClr>
                </a:solidFill>
                <a:ln w="25400" cap="flat" cmpd="sng" algn="ctr">
                  <a:noFill/>
                  <a:prstDash val="solid"/>
                </a:ln>
                <a:effectLst/>
              </p:spPr>
            </p:sp>
            <p:sp>
              <p:nvSpPr>
                <p:cNvPr id="72" name="Oval 4"/>
                <p:cNvSpPr/>
                <p:nvPr/>
              </p:nvSpPr>
              <p:spPr>
                <a:xfrm>
                  <a:off x="5260802" y="644103"/>
                  <a:ext cx="745446" cy="745446"/>
                </a:xfrm>
                <a:prstGeom prst="rect">
                  <a:avLst/>
                </a:prstGeom>
                <a:solidFill>
                  <a:srgbClr val="000000">
                    <a:lumMod val="85000"/>
                    <a:lumOff val="15000"/>
                  </a:srgbClr>
                </a:solidFill>
                <a:ln>
                  <a:noFill/>
                </a:ln>
                <a:effectLst/>
              </p:spPr>
              <p:txBody>
                <a:bodyPr spcFirstLastPara="0" vert="horz" wrap="square" lIns="6350" tIns="6350" rIns="6350" bIns="6350" numCol="1" spcCol="1270" anchor="ctr" anchorCtr="0">
                  <a:noAutofit/>
                </a:bodyPr>
                <a:lstStyle/>
                <a:p>
                  <a:pPr algn="ctr" defTabSz="396615">
                    <a:lnSpc>
                      <a:spcPct val="90000"/>
                    </a:lnSpc>
                    <a:spcAft>
                      <a:spcPct val="35000"/>
                    </a:spcAft>
                    <a:defRPr/>
                  </a:pPr>
                  <a:r>
                    <a:rPr lang="fr-FR" sz="1000" kern="0" dirty="0">
                      <a:solidFill>
                        <a:srgbClr val="FFFFFF"/>
                      </a:solidFill>
                      <a:latin typeface="Arial Black" pitchFamily="34" charset="0"/>
                    </a:rPr>
                    <a:t>Smart House</a:t>
                  </a:r>
                </a:p>
              </p:txBody>
            </p:sp>
          </p:grpSp>
          <p:grpSp>
            <p:nvGrpSpPr>
              <p:cNvPr id="63" name="Group 77"/>
              <p:cNvGrpSpPr/>
              <p:nvPr/>
            </p:nvGrpSpPr>
            <p:grpSpPr>
              <a:xfrm>
                <a:off x="7776198" y="2527194"/>
                <a:ext cx="1179971" cy="673585"/>
                <a:chOff x="3816289" y="20149"/>
                <a:chExt cx="1054220" cy="1054220"/>
              </a:xfrm>
              <a:solidFill>
                <a:srgbClr val="000000">
                  <a:lumMod val="65000"/>
                  <a:lumOff val="35000"/>
                </a:srgbClr>
              </a:solidFill>
            </p:grpSpPr>
            <p:sp>
              <p:nvSpPr>
                <p:cNvPr id="69" name="Oval 68"/>
                <p:cNvSpPr/>
                <p:nvPr/>
              </p:nvSpPr>
              <p:spPr>
                <a:xfrm>
                  <a:off x="3816289" y="20149"/>
                  <a:ext cx="1054220" cy="1054220"/>
                </a:xfrm>
                <a:prstGeom prst="ellipse">
                  <a:avLst/>
                </a:prstGeom>
                <a:solidFill>
                  <a:srgbClr val="FF9900"/>
                </a:solidFill>
                <a:ln w="25400" cap="flat" cmpd="sng" algn="ctr">
                  <a:noFill/>
                  <a:prstDash val="solid"/>
                </a:ln>
                <a:effectLst/>
              </p:spPr>
            </p:sp>
            <p:sp>
              <p:nvSpPr>
                <p:cNvPr id="70" name="Oval 4"/>
                <p:cNvSpPr/>
                <p:nvPr/>
              </p:nvSpPr>
              <p:spPr>
                <a:xfrm>
                  <a:off x="3970676" y="174536"/>
                  <a:ext cx="745446" cy="745446"/>
                </a:xfrm>
                <a:prstGeom prst="rect">
                  <a:avLst/>
                </a:prstGeom>
                <a:solidFill>
                  <a:srgbClr val="FF9900"/>
                </a:solidFill>
                <a:ln>
                  <a:noFill/>
                </a:ln>
                <a:effectLst/>
              </p:spPr>
              <p:txBody>
                <a:bodyPr spcFirstLastPara="0" vert="horz" wrap="square" lIns="6350" tIns="6350" rIns="6350" bIns="6350" numCol="1" spcCol="1270" anchor="ctr" anchorCtr="0">
                  <a:noAutofit/>
                </a:bodyPr>
                <a:lstStyle/>
                <a:p>
                  <a:pPr algn="ctr" defTabSz="396615">
                    <a:lnSpc>
                      <a:spcPct val="90000"/>
                    </a:lnSpc>
                    <a:spcAft>
                      <a:spcPct val="35000"/>
                    </a:spcAft>
                    <a:defRPr/>
                  </a:pPr>
                  <a:r>
                    <a:rPr lang="fr-FR" sz="1000" kern="0" dirty="0">
                      <a:solidFill>
                        <a:srgbClr val="FFFFFF"/>
                      </a:solidFill>
                      <a:latin typeface="Arial Black" pitchFamily="34" charset="0"/>
                    </a:rPr>
                    <a:t>Intelligent</a:t>
                  </a:r>
                </a:p>
                <a:p>
                  <a:pPr algn="ctr" defTabSz="396615">
                    <a:lnSpc>
                      <a:spcPct val="90000"/>
                    </a:lnSpc>
                    <a:spcAft>
                      <a:spcPct val="35000"/>
                    </a:spcAft>
                    <a:defRPr/>
                  </a:pPr>
                  <a:r>
                    <a:rPr lang="fr-FR" sz="1000" kern="0" dirty="0">
                      <a:solidFill>
                        <a:srgbClr val="FFFFFF"/>
                      </a:solidFill>
                      <a:latin typeface="Arial Black" pitchFamily="34" charset="0"/>
                    </a:rPr>
                    <a:t>Networks</a:t>
                  </a:r>
                </a:p>
              </p:txBody>
            </p:sp>
          </p:grpSp>
          <p:grpSp>
            <p:nvGrpSpPr>
              <p:cNvPr id="64" name="Group 80"/>
              <p:cNvGrpSpPr/>
              <p:nvPr/>
            </p:nvGrpSpPr>
            <p:grpSpPr>
              <a:xfrm>
                <a:off x="7728181" y="1603167"/>
                <a:ext cx="1179971" cy="673585"/>
                <a:chOff x="3816289" y="20149"/>
                <a:chExt cx="1054220" cy="1054220"/>
              </a:xfrm>
              <a:solidFill>
                <a:srgbClr val="000000">
                  <a:lumMod val="65000"/>
                  <a:lumOff val="35000"/>
                </a:srgbClr>
              </a:solidFill>
            </p:grpSpPr>
            <p:sp>
              <p:nvSpPr>
                <p:cNvPr id="67" name="Oval 66"/>
                <p:cNvSpPr/>
                <p:nvPr/>
              </p:nvSpPr>
              <p:spPr>
                <a:xfrm>
                  <a:off x="3816289" y="20149"/>
                  <a:ext cx="1054220" cy="1054220"/>
                </a:xfrm>
                <a:prstGeom prst="ellipse">
                  <a:avLst/>
                </a:prstGeom>
                <a:solidFill>
                  <a:srgbClr val="FF9900"/>
                </a:solidFill>
                <a:ln w="25400" cap="flat" cmpd="sng" algn="ctr">
                  <a:noFill/>
                  <a:prstDash val="solid"/>
                </a:ln>
                <a:effectLst/>
              </p:spPr>
            </p:sp>
            <p:sp>
              <p:nvSpPr>
                <p:cNvPr id="68" name="Oval 4"/>
                <p:cNvSpPr/>
                <p:nvPr/>
              </p:nvSpPr>
              <p:spPr>
                <a:xfrm>
                  <a:off x="3970676" y="174536"/>
                  <a:ext cx="745446" cy="745446"/>
                </a:xfrm>
                <a:prstGeom prst="rect">
                  <a:avLst/>
                </a:prstGeom>
                <a:solidFill>
                  <a:srgbClr val="FF9900"/>
                </a:solidFill>
                <a:ln>
                  <a:noFill/>
                </a:ln>
                <a:effectLst/>
              </p:spPr>
              <p:txBody>
                <a:bodyPr spcFirstLastPara="0" vert="horz" wrap="square" lIns="6350" tIns="6350" rIns="6350" bIns="6350" numCol="1" spcCol="1270" anchor="ctr" anchorCtr="0">
                  <a:noAutofit/>
                </a:bodyPr>
                <a:lstStyle/>
                <a:p>
                  <a:pPr algn="ctr" defTabSz="396615">
                    <a:lnSpc>
                      <a:spcPct val="90000"/>
                    </a:lnSpc>
                    <a:spcAft>
                      <a:spcPct val="35000"/>
                    </a:spcAft>
                    <a:defRPr/>
                  </a:pPr>
                  <a:r>
                    <a:rPr lang="fr-FR" sz="1000" kern="0" dirty="0">
                      <a:solidFill>
                        <a:srgbClr val="FFFFFF"/>
                      </a:solidFill>
                      <a:latin typeface="Arial Black" pitchFamily="34" charset="0"/>
                    </a:rPr>
                    <a:t>Green Energy</a:t>
                  </a:r>
                </a:p>
              </p:txBody>
            </p:sp>
          </p:grpSp>
          <p:sp>
            <p:nvSpPr>
              <p:cNvPr id="66" name="TextBox 49"/>
              <p:cNvSpPr txBox="1">
                <a:spLocks noChangeArrowheads="1"/>
              </p:cNvSpPr>
              <p:nvPr/>
            </p:nvSpPr>
            <p:spPr bwMode="auto">
              <a:xfrm rot="20463915">
                <a:off x="3947795" y="3978032"/>
                <a:ext cx="2270559" cy="5757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91388" tIns="45695" rIns="91388" bIns="45695">
                <a:spAutoFit/>
              </a:bodyPr>
              <a:lstStyle/>
              <a:p>
                <a:pPr defTabSz="914309">
                  <a:defRPr/>
                </a:pPr>
                <a:r>
                  <a:rPr lang="en-US" sz="1300" kern="0" dirty="0">
                    <a:solidFill>
                      <a:srgbClr val="000000"/>
                    </a:solidFill>
                    <a:latin typeface="Arial Black" pitchFamily="34" charset="0"/>
                  </a:rPr>
                  <a:t>Retailers</a:t>
                </a:r>
              </a:p>
              <a:p>
                <a:pPr defTabSz="914309">
                  <a:defRPr/>
                </a:pPr>
                <a:r>
                  <a:rPr lang="fr-FR" sz="1300" kern="0" dirty="0" err="1">
                    <a:solidFill>
                      <a:srgbClr val="000000"/>
                    </a:solidFill>
                    <a:latin typeface="Arial Black" pitchFamily="34" charset="0"/>
                  </a:rPr>
                  <a:t>Aggregators</a:t>
                </a:r>
                <a:r>
                  <a:rPr lang="fr-FR" sz="1300" kern="0" dirty="0">
                    <a:solidFill>
                      <a:srgbClr val="000000"/>
                    </a:solidFill>
                    <a:latin typeface="Arial Black" pitchFamily="34" charset="0"/>
                  </a:rPr>
                  <a:t>, </a:t>
                </a:r>
                <a:r>
                  <a:rPr lang="fr-FR" sz="1300" kern="0" dirty="0" err="1">
                    <a:solidFill>
                      <a:srgbClr val="000000"/>
                    </a:solidFill>
                    <a:latin typeface="Arial Black" pitchFamily="34" charset="0"/>
                  </a:rPr>
                  <a:t>ESCOs</a:t>
                </a:r>
                <a:endParaRPr lang="en-US" sz="1300" kern="0" dirty="0">
                  <a:solidFill>
                    <a:srgbClr val="000000"/>
                  </a:solidFill>
                  <a:latin typeface="Arial Black" pitchFamily="34" charset="0"/>
                </a:endParaRPr>
              </a:p>
            </p:txBody>
          </p:sp>
        </p:grpSp>
        <p:sp>
          <p:nvSpPr>
            <p:cNvPr id="9" name="Rectangle 8"/>
            <p:cNvSpPr/>
            <p:nvPr/>
          </p:nvSpPr>
          <p:spPr bwMode="gray">
            <a:xfrm>
              <a:off x="6474086" y="5122930"/>
              <a:ext cx="2353373" cy="449515"/>
            </a:xfrm>
            <a:prstGeom prst="rect">
              <a:avLst/>
            </a:prstGeom>
            <a:solidFill>
              <a:srgbClr val="000000">
                <a:lumMod val="85000"/>
                <a:lumOff val="15000"/>
              </a:srgbClr>
            </a:solidFill>
            <a:ln w="38100" algn="ctr">
              <a:solidFill>
                <a:srgbClr val="FFFFFF"/>
              </a:solidFill>
              <a:miter lim="800000"/>
              <a:headEnd/>
              <a:tailEnd/>
            </a:ln>
          </p:spPr>
          <p:txBody>
            <a:bodyPr lIns="89998" tIns="71998" rIns="89998" bIns="71998" rtlCol="0" anchor="ctr"/>
            <a:lstStyle/>
            <a:p>
              <a:pPr algn="ctr" defTabSz="971497">
                <a:spcBef>
                  <a:spcPct val="50000"/>
                </a:spcBef>
                <a:buClr>
                  <a:srgbClr val="F0AB00"/>
                </a:buClr>
                <a:buSzPct val="80000"/>
                <a:defRPr/>
              </a:pPr>
              <a:r>
                <a:rPr lang="fr-FR" sz="1400" b="1" kern="0" dirty="0">
                  <a:solidFill>
                    <a:srgbClr val="FFFFFF"/>
                  </a:solidFill>
                  <a:ea typeface="Arial Unicode MS" pitchFamily="34" charset="-128"/>
                  <a:cs typeface="Arial Unicode MS" pitchFamily="34" charset="-128"/>
                </a:rPr>
                <a:t>Smart </a:t>
              </a:r>
              <a:r>
                <a:rPr lang="fr-FR" sz="1400" b="1" kern="0" dirty="0" err="1">
                  <a:solidFill>
                    <a:srgbClr val="FFFFFF"/>
                  </a:solidFill>
                  <a:ea typeface="Arial Unicode MS" pitchFamily="34" charset="-128"/>
                  <a:cs typeface="Arial Unicode MS" pitchFamily="34" charset="-128"/>
                </a:rPr>
                <a:t>Residential</a:t>
              </a:r>
              <a:r>
                <a:rPr lang="fr-FR" sz="1400" b="1" kern="0" dirty="0">
                  <a:solidFill>
                    <a:srgbClr val="FFFFFF"/>
                  </a:solidFill>
                  <a:ea typeface="Arial Unicode MS" pitchFamily="34" charset="-128"/>
                  <a:cs typeface="Arial Unicode MS" pitchFamily="34" charset="-128"/>
                </a:rPr>
                <a:t> </a:t>
              </a:r>
              <a:r>
                <a:rPr lang="fr-FR" sz="1400" b="1" kern="0" dirty="0" err="1">
                  <a:solidFill>
                    <a:srgbClr val="FFFFFF"/>
                  </a:solidFill>
                  <a:ea typeface="Arial Unicode MS" pitchFamily="34" charset="-128"/>
                  <a:cs typeface="Arial Unicode MS" pitchFamily="34" charset="-128"/>
                </a:rPr>
                <a:t>Customers</a:t>
              </a:r>
              <a:endParaRPr lang="fr-FR" sz="1400" b="1" kern="0" dirty="0">
                <a:solidFill>
                  <a:srgbClr val="FFFFFF"/>
                </a:solidFill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87" name="AutoShape 26"/>
          <p:cNvSpPr>
            <a:spLocks noChangeArrowheads="1"/>
          </p:cNvSpPr>
          <p:nvPr/>
        </p:nvSpPr>
        <p:spPr bwMode="auto">
          <a:xfrm>
            <a:off x="657858" y="6065668"/>
            <a:ext cx="5898697" cy="358106"/>
          </a:xfrm>
          <a:prstGeom prst="flowChartAlternateProcess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tIns="38383" rIns="0" bIns="38383">
            <a:spAutoFit/>
          </a:bodyPr>
          <a:lstStyle/>
          <a:p>
            <a:r>
              <a:rPr lang="fr-FR" sz="1600" b="1" dirty="0">
                <a:solidFill>
                  <a:schemeClr val="bg1"/>
                </a:solidFill>
              </a:rPr>
              <a:t>90% of C&amp;I (25 </a:t>
            </a:r>
            <a:r>
              <a:rPr lang="fr-FR" sz="1600" b="1" dirty="0" err="1">
                <a:solidFill>
                  <a:schemeClr val="bg1"/>
                </a:solidFill>
              </a:rPr>
              <a:t>Sectors</a:t>
            </a:r>
            <a:r>
              <a:rPr lang="fr-FR" sz="1600" b="1" dirty="0">
                <a:solidFill>
                  <a:schemeClr val="bg1"/>
                </a:solidFill>
              </a:rPr>
              <a:t>) </a:t>
            </a:r>
            <a:r>
              <a:rPr lang="fr-FR" sz="1600" b="1" dirty="0" err="1">
                <a:solidFill>
                  <a:schemeClr val="bg1"/>
                </a:solidFill>
              </a:rPr>
              <a:t>with</a:t>
            </a:r>
            <a:r>
              <a:rPr lang="fr-FR" sz="1600" b="1" dirty="0">
                <a:solidFill>
                  <a:schemeClr val="bg1"/>
                </a:solidFill>
              </a:rPr>
              <a:t> Smart </a:t>
            </a:r>
            <a:r>
              <a:rPr lang="fr-FR" sz="1600" b="1" dirty="0" err="1">
                <a:solidFill>
                  <a:schemeClr val="bg1"/>
                </a:solidFill>
              </a:rPr>
              <a:t>Energy</a:t>
            </a:r>
            <a:r>
              <a:rPr lang="fr-FR" sz="1600" b="1" dirty="0">
                <a:solidFill>
                  <a:schemeClr val="bg1"/>
                </a:solidFill>
              </a:rPr>
              <a:t> by 2020 ?</a:t>
            </a:r>
          </a:p>
        </p:txBody>
      </p:sp>
      <p:sp>
        <p:nvSpPr>
          <p:cNvPr id="88" name="AutoShape 26"/>
          <p:cNvSpPr>
            <a:spLocks noChangeArrowheads="1"/>
          </p:cNvSpPr>
          <p:nvPr/>
        </p:nvSpPr>
        <p:spPr bwMode="auto">
          <a:xfrm>
            <a:off x="6649977" y="6065668"/>
            <a:ext cx="5207425" cy="358106"/>
          </a:xfrm>
          <a:prstGeom prst="flowChartAlternateProcess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tIns="38383" rIns="0" bIns="38383">
            <a:spAutoFit/>
          </a:bodyPr>
          <a:lstStyle/>
          <a:p>
            <a:r>
              <a:rPr lang="fr-FR" sz="1600" b="1" dirty="0">
                <a:solidFill>
                  <a:schemeClr val="bg1"/>
                </a:solidFill>
              </a:rPr>
              <a:t>70% of </a:t>
            </a:r>
            <a:r>
              <a:rPr lang="fr-FR" sz="1600" b="1" dirty="0" err="1">
                <a:solidFill>
                  <a:schemeClr val="bg1"/>
                </a:solidFill>
              </a:rPr>
              <a:t>Res</a:t>
            </a:r>
            <a:r>
              <a:rPr lang="fr-FR" sz="1600" b="1" dirty="0">
                <a:solidFill>
                  <a:schemeClr val="bg1"/>
                </a:solidFill>
              </a:rPr>
              <a:t>. </a:t>
            </a:r>
            <a:r>
              <a:rPr lang="fr-FR" sz="1600" b="1" dirty="0" err="1">
                <a:solidFill>
                  <a:schemeClr val="bg1"/>
                </a:solidFill>
              </a:rPr>
              <a:t>Customers</a:t>
            </a:r>
            <a:r>
              <a:rPr lang="fr-FR" sz="1600" b="1" dirty="0">
                <a:solidFill>
                  <a:schemeClr val="bg1"/>
                </a:solidFill>
              </a:rPr>
              <a:t> as Smart Home by 2020 ?</a:t>
            </a:r>
          </a:p>
        </p:txBody>
      </p:sp>
    </p:spTree>
    <p:extLst>
      <p:ext uri="{BB962C8B-B14F-4D97-AF65-F5344CB8AC3E}">
        <p14:creationId xmlns:p14="http://schemas.microsoft.com/office/powerpoint/2010/main" val="3831990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615" y="99661"/>
            <a:ext cx="12083386" cy="664597"/>
          </a:xfrm>
        </p:spPr>
        <p:txBody>
          <a:bodyPr>
            <a:normAutofit fontScale="90000"/>
          </a:bodyPr>
          <a:lstStyle/>
          <a:p>
            <a:r>
              <a:rPr lang="fr-FR" dirty="0">
                <a:solidFill>
                  <a:schemeClr val="tx1"/>
                </a:solidFill>
              </a:rPr>
              <a:t>The Digital </a:t>
            </a:r>
            <a:r>
              <a:rPr lang="fr-FR" dirty="0" err="1">
                <a:solidFill>
                  <a:schemeClr val="tx1"/>
                </a:solidFill>
              </a:rPr>
              <a:t>Energy</a:t>
            </a:r>
            <a:r>
              <a:rPr lang="fr-FR" dirty="0">
                <a:solidFill>
                  <a:schemeClr val="tx1"/>
                </a:solidFill>
              </a:rPr>
              <a:t> System 4.0 by ETP </a:t>
            </a:r>
            <a:r>
              <a:rPr lang="fr-FR" dirty="0" err="1">
                <a:solidFill>
                  <a:schemeClr val="tx1"/>
                </a:solidFill>
              </a:rPr>
              <a:t>SmartGrids</a:t>
            </a:r>
            <a:endParaRPr lang="fr-FR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456" y="852725"/>
            <a:ext cx="4464188" cy="539964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08615" y="6417335"/>
            <a:ext cx="11635545" cy="3076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400" i="1" dirty="0"/>
              <a:t>(ETP </a:t>
            </a:r>
            <a:r>
              <a:rPr lang="fr-FR" sz="1400" i="1" dirty="0" err="1"/>
              <a:t>SmartGrids</a:t>
            </a:r>
            <a:r>
              <a:rPr lang="fr-FR" sz="1400" i="1" dirty="0"/>
              <a:t> </a:t>
            </a:r>
            <a:r>
              <a:rPr lang="fr-FR" sz="1400" b="1" i="1" dirty="0">
                <a:solidFill>
                  <a:schemeClr val="accent1"/>
                </a:solidFill>
              </a:rPr>
              <a:t>Digital </a:t>
            </a:r>
            <a:r>
              <a:rPr lang="fr-FR" sz="1400" b="1" i="1" dirty="0" err="1">
                <a:solidFill>
                  <a:schemeClr val="accent1"/>
                </a:solidFill>
              </a:rPr>
              <a:t>Energy</a:t>
            </a:r>
            <a:r>
              <a:rPr lang="fr-FR" sz="1400" b="1" i="1" dirty="0">
                <a:solidFill>
                  <a:schemeClr val="accent1"/>
                </a:solidFill>
              </a:rPr>
              <a:t> 4.0</a:t>
            </a:r>
            <a:r>
              <a:rPr lang="fr-FR" sz="1400" i="1" dirty="0"/>
              <a:t> </a:t>
            </a:r>
            <a:r>
              <a:rPr lang="fr-FR" sz="1400" i="1" dirty="0" err="1"/>
              <a:t>task</a:t>
            </a:r>
            <a:r>
              <a:rPr lang="fr-FR" sz="1400" i="1" dirty="0"/>
              <a:t> force </a:t>
            </a:r>
            <a:r>
              <a:rPr lang="fr-FR" sz="1400" i="1" dirty="0" err="1"/>
              <a:t>chaired</a:t>
            </a:r>
            <a:r>
              <a:rPr lang="fr-FR" sz="1400" i="1" dirty="0"/>
              <a:t> by M. Chebbo) – white </a:t>
            </a:r>
            <a:r>
              <a:rPr lang="fr-FR" sz="1400" i="1" dirty="0" err="1"/>
              <a:t>paper</a:t>
            </a:r>
            <a:r>
              <a:rPr lang="fr-FR" sz="1400" i="1" dirty="0"/>
              <a:t> </a:t>
            </a:r>
            <a:r>
              <a:rPr lang="fr-FR" sz="1400" i="1" dirty="0" err="1"/>
              <a:t>issued</a:t>
            </a:r>
            <a:r>
              <a:rPr lang="fr-FR" sz="1400" i="1" dirty="0"/>
              <a:t> in May 2016</a:t>
            </a:r>
          </a:p>
        </p:txBody>
      </p:sp>
      <p:sp>
        <p:nvSpPr>
          <p:cNvPr id="3" name="Rectangle 2"/>
          <p:cNvSpPr/>
          <p:nvPr/>
        </p:nvSpPr>
        <p:spPr>
          <a:xfrm>
            <a:off x="5320886" y="890974"/>
            <a:ext cx="6094413" cy="5476997"/>
          </a:xfrm>
          <a:prstGeom prst="rect">
            <a:avLst/>
          </a:prstGeom>
          <a:solidFill>
            <a:schemeClr val="tx1"/>
          </a:solidFill>
        </p:spPr>
        <p:txBody>
          <a:bodyPr>
            <a:spAutoFit/>
          </a:bodyPr>
          <a:lstStyle/>
          <a:p>
            <a:r>
              <a:rPr lang="fr-FR" sz="1000" b="1" u="sng" dirty="0">
                <a:solidFill>
                  <a:schemeClr val="bg1"/>
                </a:solidFill>
                <a:latin typeface="TrebuchetMS"/>
              </a:rPr>
              <a:t>1) </a:t>
            </a:r>
            <a:r>
              <a:rPr lang="fr-FR" sz="1000" b="1" u="sng" dirty="0" err="1">
                <a:solidFill>
                  <a:schemeClr val="bg1"/>
                </a:solidFill>
                <a:latin typeface="TrebuchetMS"/>
              </a:rPr>
              <a:t>Foreword</a:t>
            </a:r>
            <a:r>
              <a:rPr lang="fr-FR" sz="1000" b="1" u="sng" dirty="0">
                <a:solidFill>
                  <a:schemeClr val="bg1"/>
                </a:solidFill>
                <a:latin typeface="TrebuchetMS"/>
              </a:rPr>
              <a:t> </a:t>
            </a:r>
          </a:p>
          <a:p>
            <a:r>
              <a:rPr lang="en-US" sz="1000" b="1" u="sng" dirty="0">
                <a:solidFill>
                  <a:schemeClr val="bg1"/>
                </a:solidFill>
                <a:latin typeface="TrebuchetMS"/>
              </a:rPr>
              <a:t>2) What does Digital Transformation mean? What are the use cases ?</a:t>
            </a:r>
          </a:p>
          <a:p>
            <a:r>
              <a:rPr lang="en-US" sz="1000" b="1" u="sng" dirty="0">
                <a:solidFill>
                  <a:schemeClr val="bg1"/>
                </a:solidFill>
                <a:latin typeface="TrebuchetMS"/>
              </a:rPr>
              <a:t>3) Practical use cases and field trials </a:t>
            </a:r>
          </a:p>
          <a:p>
            <a:r>
              <a:rPr lang="en-US" sz="1000" b="1" dirty="0">
                <a:solidFill>
                  <a:schemeClr val="bg1"/>
                </a:solidFill>
                <a:latin typeface="TrebuchetMS"/>
              </a:rPr>
              <a:t>3.1. Digital use cases for power generation</a:t>
            </a:r>
          </a:p>
          <a:p>
            <a:pPr lvl="1">
              <a:buNone/>
            </a:pPr>
            <a:r>
              <a:rPr lang="en-US" sz="1000" dirty="0">
                <a:solidFill>
                  <a:schemeClr val="bg1"/>
                </a:solidFill>
                <a:latin typeface="TrebuchetMS"/>
              </a:rPr>
              <a:t>3.1.1 Probabilistic forecasting of wind generation, forecasting of extremes and optimal</a:t>
            </a:r>
          </a:p>
          <a:p>
            <a:pPr lvl="1">
              <a:buNone/>
            </a:pPr>
            <a:r>
              <a:rPr lang="en-US" sz="1000" dirty="0">
                <a:solidFill>
                  <a:schemeClr val="bg1"/>
                </a:solidFill>
                <a:latin typeface="TrebuchetMS"/>
              </a:rPr>
              <a:t>use of forecasts in power system operations and markets.</a:t>
            </a:r>
          </a:p>
          <a:p>
            <a:pPr lvl="1">
              <a:buNone/>
            </a:pPr>
            <a:r>
              <a:rPr lang="en-US" sz="1000" dirty="0">
                <a:solidFill>
                  <a:schemeClr val="bg1"/>
                </a:solidFill>
                <a:latin typeface="TrebuchetMS"/>
              </a:rPr>
              <a:t>3.1.2 Smart curtailment, dynamic line rating and Improved forecasting tools to maximize</a:t>
            </a:r>
          </a:p>
          <a:p>
            <a:pPr lvl="1">
              <a:buNone/>
            </a:pPr>
            <a:r>
              <a:rPr lang="fr-FR" sz="1000" dirty="0" err="1">
                <a:solidFill>
                  <a:schemeClr val="bg1"/>
                </a:solidFill>
                <a:latin typeface="TrebuchetMS"/>
              </a:rPr>
              <a:t>integration</a:t>
            </a:r>
            <a:r>
              <a:rPr lang="fr-FR" sz="1000" dirty="0">
                <a:solidFill>
                  <a:schemeClr val="bg1"/>
                </a:solidFill>
                <a:latin typeface="TrebuchetMS"/>
              </a:rPr>
              <a:t> of </a:t>
            </a:r>
            <a:r>
              <a:rPr lang="fr-FR" sz="1000" dirty="0" err="1">
                <a:solidFill>
                  <a:schemeClr val="bg1"/>
                </a:solidFill>
                <a:latin typeface="TrebuchetMS"/>
              </a:rPr>
              <a:t>wind</a:t>
            </a:r>
            <a:endParaRPr lang="fr-FR" sz="1000" dirty="0">
              <a:solidFill>
                <a:schemeClr val="bg1"/>
              </a:solidFill>
              <a:latin typeface="TrebuchetMS"/>
            </a:endParaRPr>
          </a:p>
          <a:p>
            <a:r>
              <a:rPr lang="en-US" sz="1000" b="1" dirty="0">
                <a:solidFill>
                  <a:schemeClr val="bg1"/>
                </a:solidFill>
                <a:latin typeface="TrebuchetMS"/>
              </a:rPr>
              <a:t>3.2. Digital use cases for transmission &amp; distribution networks</a:t>
            </a:r>
          </a:p>
          <a:p>
            <a:pPr lvl="1">
              <a:buNone/>
            </a:pPr>
            <a:r>
              <a:rPr lang="en-US" sz="1000" dirty="0">
                <a:solidFill>
                  <a:schemeClr val="bg1"/>
                </a:solidFill>
                <a:latin typeface="TrebuchetMS"/>
              </a:rPr>
              <a:t>3.2.1 The STAR project: Remote operation and Grid Automation systems</a:t>
            </a:r>
          </a:p>
          <a:p>
            <a:pPr lvl="1">
              <a:buNone/>
            </a:pPr>
            <a:r>
              <a:rPr lang="en-US" sz="1000" dirty="0">
                <a:solidFill>
                  <a:schemeClr val="bg1"/>
                </a:solidFill>
                <a:latin typeface="TrebuchetMS"/>
              </a:rPr>
              <a:t>3.2.2 Innovative Tools for Electrical System Security within Large Areas</a:t>
            </a:r>
          </a:p>
          <a:p>
            <a:pPr lvl="1">
              <a:buNone/>
            </a:pPr>
            <a:r>
              <a:rPr lang="en-US" sz="1000" dirty="0">
                <a:solidFill>
                  <a:schemeClr val="bg1"/>
                </a:solidFill>
                <a:latin typeface="TrebuchetMS"/>
              </a:rPr>
              <a:t>3.2.3 Autonomous grid reconfiguration and forecasting in the MV grid</a:t>
            </a:r>
          </a:p>
          <a:p>
            <a:pPr lvl="1">
              <a:buNone/>
            </a:pPr>
            <a:r>
              <a:rPr lang="en-US" sz="1000" dirty="0">
                <a:solidFill>
                  <a:schemeClr val="bg1"/>
                </a:solidFill>
                <a:latin typeface="TrebuchetMS"/>
              </a:rPr>
              <a:t>3.2.4 Meter data management for network operation in the LV grid</a:t>
            </a:r>
          </a:p>
          <a:p>
            <a:pPr lvl="1">
              <a:buNone/>
            </a:pPr>
            <a:r>
              <a:rPr lang="fr-FR" sz="1000" dirty="0">
                <a:solidFill>
                  <a:schemeClr val="bg1"/>
                </a:solidFill>
                <a:latin typeface="TrebuchetMS"/>
              </a:rPr>
              <a:t>3.2.5 Collaborative </a:t>
            </a:r>
            <a:r>
              <a:rPr lang="fr-FR" sz="1000" dirty="0" err="1">
                <a:solidFill>
                  <a:schemeClr val="bg1"/>
                </a:solidFill>
                <a:latin typeface="TrebuchetMS"/>
              </a:rPr>
              <a:t>Asset</a:t>
            </a:r>
            <a:r>
              <a:rPr lang="fr-FR" sz="1000" dirty="0">
                <a:solidFill>
                  <a:schemeClr val="bg1"/>
                </a:solidFill>
                <a:latin typeface="TrebuchetMS"/>
              </a:rPr>
              <a:t> Management</a:t>
            </a:r>
          </a:p>
          <a:p>
            <a:pPr lvl="1">
              <a:buNone/>
            </a:pPr>
            <a:r>
              <a:rPr lang="en-US" sz="1000" dirty="0">
                <a:solidFill>
                  <a:schemeClr val="bg1"/>
                </a:solidFill>
                <a:latin typeface="TrebuchetMS"/>
              </a:rPr>
              <a:t>3.2.6 Advanced tools and ICT servicers for Distribution System Operators</a:t>
            </a:r>
          </a:p>
          <a:p>
            <a:pPr lvl="1">
              <a:buNone/>
            </a:pPr>
            <a:r>
              <a:rPr lang="en-US" sz="1000" dirty="0">
                <a:solidFill>
                  <a:schemeClr val="bg1"/>
                </a:solidFill>
                <a:latin typeface="TrebuchetMS"/>
              </a:rPr>
              <a:t>3.2.7 A Platform to interface demand side management with DSO needs</a:t>
            </a:r>
          </a:p>
          <a:p>
            <a:r>
              <a:rPr lang="en-US" sz="1000" b="1" dirty="0">
                <a:solidFill>
                  <a:schemeClr val="accent1"/>
                </a:solidFill>
                <a:latin typeface="TrebuchetMS"/>
              </a:rPr>
              <a:t>3.3. Digital use cases for retailers and aggregators </a:t>
            </a:r>
          </a:p>
          <a:p>
            <a:pPr lvl="1">
              <a:buNone/>
            </a:pPr>
            <a:r>
              <a:rPr lang="en-US" sz="1000" b="1" dirty="0">
                <a:solidFill>
                  <a:schemeClr val="accent1"/>
                </a:solidFill>
                <a:latin typeface="TrebuchetMS"/>
              </a:rPr>
              <a:t>3.3.1 Empowering SG Market Actors through Information and Communication Technologies</a:t>
            </a:r>
          </a:p>
          <a:p>
            <a:pPr lvl="1">
              <a:buNone/>
            </a:pPr>
            <a:r>
              <a:rPr lang="en-US" sz="1000" b="1" dirty="0">
                <a:solidFill>
                  <a:schemeClr val="accent1"/>
                </a:solidFill>
                <a:latin typeface="TrebuchetMS"/>
              </a:rPr>
              <a:t>3.3.2 IDE4L Use Cases on technical and commercial aggregators</a:t>
            </a:r>
          </a:p>
          <a:p>
            <a:pPr lvl="1">
              <a:buNone/>
            </a:pPr>
            <a:r>
              <a:rPr lang="en-US" sz="1000" b="1" dirty="0">
                <a:solidFill>
                  <a:schemeClr val="accent1"/>
                </a:solidFill>
                <a:latin typeface="TrebuchetMS"/>
              </a:rPr>
              <a:t>3.4. Digital use cases for consumers &amp; Prosumers 45</a:t>
            </a:r>
          </a:p>
          <a:p>
            <a:pPr lvl="1">
              <a:buNone/>
            </a:pPr>
            <a:r>
              <a:rPr lang="en-US" sz="1000" b="1" dirty="0">
                <a:solidFill>
                  <a:schemeClr val="accent1"/>
                </a:solidFill>
                <a:latin typeface="TrebuchetMS"/>
              </a:rPr>
              <a:t>3.4.1 Dynamic pricing and Demand Response Management</a:t>
            </a:r>
          </a:p>
          <a:p>
            <a:pPr lvl="1">
              <a:buNone/>
            </a:pPr>
            <a:r>
              <a:rPr lang="en-US" sz="1000" b="1" dirty="0">
                <a:solidFill>
                  <a:schemeClr val="accent1"/>
                </a:solidFill>
                <a:latin typeface="TrebuchetMS"/>
              </a:rPr>
              <a:t>3.4.2 Smart houses in a smart grid environment</a:t>
            </a:r>
          </a:p>
          <a:p>
            <a:pPr lvl="1">
              <a:buNone/>
            </a:pPr>
            <a:r>
              <a:rPr lang="en-US" sz="1000" b="1" dirty="0">
                <a:solidFill>
                  <a:schemeClr val="accent1"/>
                </a:solidFill>
                <a:latin typeface="TrebuchetMS"/>
              </a:rPr>
              <a:t>3.4.3 Smart charging of electric vehicles</a:t>
            </a:r>
          </a:p>
          <a:p>
            <a:pPr lvl="1">
              <a:buNone/>
            </a:pPr>
            <a:r>
              <a:rPr lang="fr-FR" sz="1000" b="1" dirty="0">
                <a:solidFill>
                  <a:schemeClr val="accent1"/>
                </a:solidFill>
                <a:latin typeface="TrebuchetMS"/>
              </a:rPr>
              <a:t>3.4.4 </a:t>
            </a:r>
            <a:r>
              <a:rPr lang="fr-FR" sz="1000" b="1" dirty="0" err="1">
                <a:solidFill>
                  <a:schemeClr val="accent1"/>
                </a:solidFill>
                <a:latin typeface="TrebuchetMS"/>
              </a:rPr>
              <a:t>Neighborhood</a:t>
            </a:r>
            <a:r>
              <a:rPr lang="fr-FR" sz="1000" b="1" dirty="0">
                <a:solidFill>
                  <a:schemeClr val="accent1"/>
                </a:solidFill>
                <a:latin typeface="TrebuchetMS"/>
              </a:rPr>
              <a:t> </a:t>
            </a:r>
            <a:r>
              <a:rPr lang="fr-FR" sz="1000" b="1" dirty="0" err="1">
                <a:solidFill>
                  <a:schemeClr val="accent1"/>
                </a:solidFill>
                <a:latin typeface="TrebuchetMS"/>
              </a:rPr>
              <a:t>energy</a:t>
            </a:r>
            <a:r>
              <a:rPr lang="fr-FR" sz="1000" b="1" dirty="0">
                <a:solidFill>
                  <a:schemeClr val="accent1"/>
                </a:solidFill>
                <a:latin typeface="TrebuchetMS"/>
              </a:rPr>
              <a:t> management</a:t>
            </a:r>
          </a:p>
          <a:p>
            <a:pPr lvl="1">
              <a:buNone/>
            </a:pPr>
            <a:r>
              <a:rPr lang="fr-FR" sz="1000" b="1" dirty="0">
                <a:solidFill>
                  <a:schemeClr val="accent1"/>
                </a:solidFill>
                <a:latin typeface="TrebuchetMS"/>
              </a:rPr>
              <a:t>3.4.5 Use cases</a:t>
            </a:r>
          </a:p>
          <a:p>
            <a:pPr lvl="1">
              <a:buNone/>
            </a:pPr>
            <a:r>
              <a:rPr lang="en-US" sz="1000" b="1" dirty="0">
                <a:solidFill>
                  <a:schemeClr val="accent1"/>
                </a:solidFill>
                <a:latin typeface="TrebuchetMS"/>
              </a:rPr>
              <a:t>3.4.6 Technology development needed to meet the challenges</a:t>
            </a:r>
          </a:p>
          <a:p>
            <a:r>
              <a:rPr lang="en-US" sz="1000" b="1" dirty="0">
                <a:solidFill>
                  <a:schemeClr val="bg1"/>
                </a:solidFill>
                <a:latin typeface="TrebuchetMS"/>
              </a:rPr>
              <a:t>3.5. Digital use cases for new market platforms </a:t>
            </a:r>
          </a:p>
          <a:p>
            <a:pPr lvl="1">
              <a:buNone/>
            </a:pPr>
            <a:r>
              <a:rPr lang="fr-FR" sz="1000" dirty="0">
                <a:solidFill>
                  <a:schemeClr val="bg1"/>
                </a:solidFill>
                <a:latin typeface="TrebuchetMS"/>
              </a:rPr>
              <a:t>3.5.1 Local </a:t>
            </a:r>
            <a:r>
              <a:rPr lang="fr-FR" sz="1000" dirty="0" err="1">
                <a:solidFill>
                  <a:schemeClr val="bg1"/>
                </a:solidFill>
                <a:latin typeface="TrebuchetMS"/>
              </a:rPr>
              <a:t>Energy</a:t>
            </a:r>
            <a:r>
              <a:rPr lang="fr-FR" sz="1000" dirty="0">
                <a:solidFill>
                  <a:schemeClr val="bg1"/>
                </a:solidFill>
                <a:latin typeface="TrebuchetMS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TrebuchetMS"/>
              </a:rPr>
              <a:t>Markets</a:t>
            </a:r>
            <a:endParaRPr lang="fr-FR" sz="1000" dirty="0">
              <a:solidFill>
                <a:schemeClr val="bg1"/>
              </a:solidFill>
              <a:latin typeface="TrebuchetMS"/>
            </a:endParaRPr>
          </a:p>
          <a:p>
            <a:pPr lvl="1">
              <a:buNone/>
            </a:pPr>
            <a:r>
              <a:rPr lang="en-US" sz="1000" dirty="0">
                <a:solidFill>
                  <a:schemeClr val="bg1"/>
                </a:solidFill>
                <a:latin typeface="TrebuchetMS"/>
              </a:rPr>
              <a:t>3.5.2 ICT tools for cross-border markets</a:t>
            </a:r>
          </a:p>
          <a:p>
            <a:pPr lvl="1">
              <a:buNone/>
            </a:pPr>
            <a:r>
              <a:rPr lang="en-US" sz="1000" dirty="0">
                <a:solidFill>
                  <a:schemeClr val="bg1"/>
                </a:solidFill>
                <a:latin typeface="TrebuchetMS"/>
              </a:rPr>
              <a:t>3.5.3 The DSO as market facilitator</a:t>
            </a:r>
          </a:p>
          <a:p>
            <a:pPr lvl="1">
              <a:buNone/>
            </a:pPr>
            <a:r>
              <a:rPr lang="en-US" sz="1000" dirty="0">
                <a:solidFill>
                  <a:schemeClr val="bg1"/>
                </a:solidFill>
                <a:latin typeface="TrebuchetMS"/>
              </a:rPr>
              <a:t>3.5.4 The Universal Smart Energy Framework</a:t>
            </a:r>
          </a:p>
          <a:p>
            <a:r>
              <a:rPr lang="fr-FR" sz="1000" b="1" u="sng" dirty="0">
                <a:solidFill>
                  <a:schemeClr val="bg1"/>
                </a:solidFill>
                <a:latin typeface="TrebuchetMS"/>
              </a:rPr>
              <a:t>4) Main </a:t>
            </a:r>
            <a:r>
              <a:rPr lang="fr-FR" sz="1000" b="1" u="sng" dirty="0" err="1">
                <a:solidFill>
                  <a:schemeClr val="bg1"/>
                </a:solidFill>
                <a:latin typeface="TrebuchetMS"/>
              </a:rPr>
              <a:t>recommendations</a:t>
            </a:r>
            <a:r>
              <a:rPr lang="fr-FR" sz="1000" b="1" u="sng" dirty="0">
                <a:solidFill>
                  <a:schemeClr val="bg1"/>
                </a:solidFill>
                <a:latin typeface="TrebuchetMS"/>
              </a:rPr>
              <a:t> on Digital roadmap </a:t>
            </a:r>
          </a:p>
          <a:p>
            <a:r>
              <a:rPr lang="fr-FR" sz="1000" b="1" u="sng" dirty="0">
                <a:solidFill>
                  <a:schemeClr val="bg1"/>
                </a:solidFill>
                <a:latin typeface="TrebuchetMS"/>
              </a:rPr>
              <a:t>Conclusions </a:t>
            </a:r>
          </a:p>
          <a:p>
            <a:r>
              <a:rPr lang="en-US" sz="1000" b="1" u="sng" dirty="0">
                <a:solidFill>
                  <a:schemeClr val="bg1"/>
                </a:solidFill>
                <a:latin typeface="TrebuchetMS"/>
              </a:rPr>
              <a:t>Appendix: ETP SG Workshop on Energy Digitalization </a:t>
            </a:r>
            <a:endParaRPr lang="fr-FR" sz="1799" b="1" u="sng" dirty="0">
              <a:solidFill>
                <a:schemeClr val="bg1"/>
              </a:solidFill>
            </a:endParaRPr>
          </a:p>
        </p:txBody>
      </p:sp>
      <p:pic>
        <p:nvPicPr>
          <p:cNvPr id="6" name="Picture 13" descr="Vollbild anzeigen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9051" y="80734"/>
            <a:ext cx="1545345" cy="702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6578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01" y="307832"/>
            <a:ext cx="9881166" cy="755978"/>
          </a:xfrm>
        </p:spPr>
        <p:txBody>
          <a:bodyPr>
            <a:normAutofit fontScale="90000"/>
          </a:bodyPr>
          <a:lstStyle/>
          <a:p>
            <a:r>
              <a:rPr lang="fr-FR" dirty="0">
                <a:solidFill>
                  <a:schemeClr val="tx1"/>
                </a:solidFill>
              </a:rPr>
              <a:t>Top 10 </a:t>
            </a:r>
            <a:r>
              <a:rPr lang="fr-FR" dirty="0" err="1">
                <a:solidFill>
                  <a:schemeClr val="tx1"/>
                </a:solidFill>
              </a:rPr>
              <a:t>recommendations</a:t>
            </a:r>
            <a:r>
              <a:rPr lang="fr-FR" dirty="0">
                <a:solidFill>
                  <a:schemeClr val="tx1"/>
                </a:solidFill>
              </a:rPr>
              <a:t> for the Digital Roadmap of Europe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32001" y="2591705"/>
            <a:ext cx="11326284" cy="3949534"/>
          </a:xfrm>
        </p:spPr>
        <p:txBody>
          <a:bodyPr/>
          <a:lstStyle/>
          <a:p>
            <a:pPr marL="342797" indent="-342797">
              <a:spcBef>
                <a:spcPts val="1000"/>
              </a:spcBef>
              <a:buSzPct val="100000"/>
              <a:buFont typeface="+mj-lt"/>
              <a:buAutoNum type="arabicPeriod"/>
            </a:pPr>
            <a:r>
              <a:rPr lang="fr-FR" sz="1600" dirty="0"/>
              <a:t>Do not miss the non-</a:t>
            </a:r>
            <a:r>
              <a:rPr lang="fr-FR" sz="1600" dirty="0" err="1"/>
              <a:t>reversible</a:t>
            </a:r>
            <a:r>
              <a:rPr lang="fr-FR" sz="1600" dirty="0"/>
              <a:t> Digital Transformation. </a:t>
            </a:r>
            <a:r>
              <a:rPr lang="fr-FR" sz="1600" dirty="0" err="1"/>
              <a:t>Otherwise</a:t>
            </a:r>
            <a:r>
              <a:rPr lang="fr-FR" sz="1600" dirty="0"/>
              <a:t>, </a:t>
            </a:r>
            <a:r>
              <a:rPr lang="fr-FR" sz="1600" dirty="0" err="1"/>
              <a:t>it</a:t>
            </a:r>
            <a:r>
              <a:rPr lang="fr-FR" sz="1600" dirty="0"/>
              <a:t> </a:t>
            </a:r>
            <a:r>
              <a:rPr lang="fr-FR" sz="1600" dirty="0" err="1"/>
              <a:t>will</a:t>
            </a:r>
            <a:r>
              <a:rPr lang="fr-FR" sz="1600" dirty="0"/>
              <a:t> </a:t>
            </a:r>
            <a:r>
              <a:rPr lang="fr-FR" sz="1600" dirty="0" err="1"/>
              <a:t>be</a:t>
            </a:r>
            <a:r>
              <a:rPr lang="fr-FR" sz="1600" dirty="0"/>
              <a:t> </a:t>
            </a:r>
            <a:r>
              <a:rPr lang="fr-FR" sz="1600" dirty="0" err="1"/>
              <a:t>too</a:t>
            </a:r>
            <a:r>
              <a:rPr lang="fr-FR" sz="1600" dirty="0"/>
              <a:t> </a:t>
            </a:r>
            <a:r>
              <a:rPr lang="fr-FR" sz="1600" dirty="0" err="1"/>
              <a:t>late</a:t>
            </a:r>
            <a:r>
              <a:rPr lang="fr-FR" sz="1600" dirty="0"/>
              <a:t>.</a:t>
            </a:r>
          </a:p>
          <a:p>
            <a:pPr marL="342797" indent="-342797">
              <a:spcBef>
                <a:spcPts val="1000"/>
              </a:spcBef>
              <a:buSzPct val="100000"/>
              <a:buFont typeface="+mj-lt"/>
              <a:buAutoNum type="arabicPeriod"/>
            </a:pPr>
            <a:r>
              <a:rPr lang="fr-FR" sz="1600" dirty="0" err="1"/>
              <a:t>SmartGrids</a:t>
            </a:r>
            <a:r>
              <a:rPr lang="fr-FR" sz="1600" dirty="0"/>
              <a:t> Management </a:t>
            </a:r>
            <a:r>
              <a:rPr lang="fr-FR" sz="1600" dirty="0" err="1"/>
              <a:t>is</a:t>
            </a:r>
            <a:r>
              <a:rPr lang="fr-FR" sz="1600" dirty="0"/>
              <a:t> not (</a:t>
            </a:r>
            <a:r>
              <a:rPr lang="fr-FR" sz="1600" dirty="0" err="1"/>
              <a:t>yet</a:t>
            </a:r>
            <a:r>
              <a:rPr lang="fr-FR" sz="1600" dirty="0"/>
              <a:t>) a plug and </a:t>
            </a:r>
            <a:r>
              <a:rPr lang="fr-FR" sz="1600" dirty="0" err="1"/>
              <a:t>play</a:t>
            </a:r>
            <a:r>
              <a:rPr lang="fr-FR" sz="1600" dirty="0"/>
              <a:t> story but Digital </a:t>
            </a:r>
            <a:r>
              <a:rPr lang="fr-FR" sz="1600" dirty="0" err="1"/>
              <a:t>SmartGrids</a:t>
            </a:r>
            <a:r>
              <a:rPr lang="fr-FR" sz="1600" dirty="0"/>
              <a:t> </a:t>
            </a:r>
            <a:r>
              <a:rPr lang="fr-FR" sz="1600" dirty="0" err="1"/>
              <a:t>is</a:t>
            </a:r>
            <a:r>
              <a:rPr lang="fr-FR" sz="1600" dirty="0"/>
              <a:t>!</a:t>
            </a:r>
          </a:p>
          <a:p>
            <a:pPr marL="342797" indent="-342797">
              <a:spcBef>
                <a:spcPts val="1000"/>
              </a:spcBef>
              <a:buSzPct val="100000"/>
              <a:buFont typeface="+mj-lt"/>
              <a:buAutoNum type="arabicPeriod"/>
            </a:pPr>
            <a:r>
              <a:rPr lang="fr-FR" sz="1600" dirty="0" err="1"/>
              <a:t>We</a:t>
            </a:r>
            <a:r>
              <a:rPr lang="fr-FR" sz="1600" dirty="0"/>
              <a:t> </a:t>
            </a:r>
            <a:r>
              <a:rPr lang="fr-FR" sz="1600" dirty="0" err="1"/>
              <a:t>should</a:t>
            </a:r>
            <a:r>
              <a:rPr lang="fr-FR" sz="1600" dirty="0"/>
              <a:t> </a:t>
            </a:r>
            <a:r>
              <a:rPr lang="fr-FR" sz="1600" dirty="0" err="1"/>
              <a:t>empower</a:t>
            </a:r>
            <a:r>
              <a:rPr lang="fr-FR" sz="1600" dirty="0"/>
              <a:t> ICT infrastructures </a:t>
            </a:r>
            <a:r>
              <a:rPr lang="fr-FR" sz="1600" dirty="0" err="1"/>
              <a:t>using</a:t>
            </a:r>
            <a:r>
              <a:rPr lang="fr-FR" sz="1600" dirty="0"/>
              <a:t> Digital simulation and </a:t>
            </a:r>
            <a:r>
              <a:rPr lang="fr-FR" sz="1600" dirty="0" err="1"/>
              <a:t>forecasting</a:t>
            </a:r>
            <a:r>
              <a:rPr lang="fr-FR" sz="1600" dirty="0"/>
              <a:t> </a:t>
            </a:r>
            <a:r>
              <a:rPr lang="fr-FR" sz="1600" dirty="0" err="1"/>
              <a:t>models</a:t>
            </a:r>
            <a:r>
              <a:rPr lang="fr-FR" sz="1600" dirty="0"/>
              <a:t> </a:t>
            </a:r>
          </a:p>
          <a:p>
            <a:pPr marL="342797" indent="-342797">
              <a:spcBef>
                <a:spcPts val="1000"/>
              </a:spcBef>
              <a:buSzPct val="100000"/>
              <a:buFont typeface="+mj-lt"/>
              <a:buAutoNum type="arabicPeriod"/>
            </a:pPr>
            <a:r>
              <a:rPr lang="fr-FR" sz="1600" dirty="0">
                <a:solidFill>
                  <a:schemeClr val="accent1"/>
                </a:solidFill>
              </a:rPr>
              <a:t>The </a:t>
            </a:r>
            <a:r>
              <a:rPr lang="fr-FR" sz="1600" dirty="0" err="1">
                <a:solidFill>
                  <a:schemeClr val="accent1"/>
                </a:solidFill>
              </a:rPr>
              <a:t>development</a:t>
            </a:r>
            <a:r>
              <a:rPr lang="fr-FR" sz="1600" dirty="0">
                <a:solidFill>
                  <a:schemeClr val="accent1"/>
                </a:solidFill>
              </a:rPr>
              <a:t> of Open </a:t>
            </a:r>
            <a:r>
              <a:rPr lang="fr-FR" sz="1600" dirty="0" err="1">
                <a:solidFill>
                  <a:schemeClr val="accent1"/>
                </a:solidFill>
              </a:rPr>
              <a:t>electronic</a:t>
            </a:r>
            <a:r>
              <a:rPr lang="fr-FR" sz="1600" dirty="0">
                <a:solidFill>
                  <a:schemeClr val="accent1"/>
                </a:solidFill>
              </a:rPr>
              <a:t> </a:t>
            </a:r>
            <a:r>
              <a:rPr lang="fr-FR" sz="1600" dirty="0" err="1">
                <a:solidFill>
                  <a:schemeClr val="accent1"/>
                </a:solidFill>
              </a:rPr>
              <a:t>Marketplaces</a:t>
            </a:r>
            <a:r>
              <a:rPr lang="fr-FR" sz="1600" dirty="0">
                <a:solidFill>
                  <a:schemeClr val="accent1"/>
                </a:solidFill>
              </a:rPr>
              <a:t> </a:t>
            </a:r>
            <a:r>
              <a:rPr lang="fr-FR" sz="1600" dirty="0" err="1">
                <a:solidFill>
                  <a:schemeClr val="accent1"/>
                </a:solidFill>
              </a:rPr>
              <a:t>will</a:t>
            </a:r>
            <a:r>
              <a:rPr lang="fr-FR" sz="1600" dirty="0">
                <a:solidFill>
                  <a:schemeClr val="accent1"/>
                </a:solidFill>
              </a:rPr>
              <a:t> </a:t>
            </a:r>
            <a:r>
              <a:rPr lang="fr-FR" sz="1600" dirty="0" err="1">
                <a:solidFill>
                  <a:schemeClr val="accent1"/>
                </a:solidFill>
              </a:rPr>
              <a:t>boost</a:t>
            </a:r>
            <a:r>
              <a:rPr lang="fr-FR" sz="1600" dirty="0">
                <a:solidFill>
                  <a:schemeClr val="accent1"/>
                </a:solidFill>
              </a:rPr>
              <a:t> Digital </a:t>
            </a:r>
            <a:r>
              <a:rPr lang="fr-FR" sz="1600" dirty="0" err="1">
                <a:solidFill>
                  <a:schemeClr val="accent1"/>
                </a:solidFill>
              </a:rPr>
              <a:t>Energy</a:t>
            </a:r>
            <a:endParaRPr lang="fr-FR" sz="1600" dirty="0">
              <a:solidFill>
                <a:schemeClr val="accent1"/>
              </a:solidFill>
            </a:endParaRPr>
          </a:p>
          <a:p>
            <a:pPr marL="342797" indent="-342797">
              <a:spcBef>
                <a:spcPts val="1000"/>
              </a:spcBef>
              <a:buSzPct val="100000"/>
              <a:buFont typeface="+mj-lt"/>
              <a:buAutoNum type="arabicPeriod"/>
            </a:pPr>
            <a:r>
              <a:rPr lang="fr-FR" sz="1600" dirty="0" err="1"/>
              <a:t>Well-guided</a:t>
            </a:r>
            <a:r>
              <a:rPr lang="fr-FR" sz="1600" dirty="0"/>
              <a:t> data </a:t>
            </a:r>
            <a:r>
              <a:rPr lang="fr-FR" sz="1600" dirty="0" err="1"/>
              <a:t>confidentiality</a:t>
            </a:r>
            <a:r>
              <a:rPr lang="fr-FR" sz="1600" dirty="0"/>
              <a:t> </a:t>
            </a:r>
            <a:r>
              <a:rPr lang="fr-FR" sz="1600" dirty="0" err="1"/>
              <a:t>accelerates</a:t>
            </a:r>
            <a:r>
              <a:rPr lang="fr-FR" sz="1600" dirty="0"/>
              <a:t> the digital transformation</a:t>
            </a:r>
          </a:p>
          <a:p>
            <a:pPr marL="342797" indent="-342797">
              <a:spcBef>
                <a:spcPts val="1000"/>
              </a:spcBef>
              <a:buSzPct val="100000"/>
              <a:buFont typeface="+mj-lt"/>
              <a:buAutoNum type="arabicPeriod"/>
            </a:pPr>
            <a:r>
              <a:rPr lang="fr-FR" sz="1600" dirty="0"/>
              <a:t>Digital </a:t>
            </a:r>
            <a:r>
              <a:rPr lang="fr-FR" sz="1600" dirty="0" err="1"/>
              <a:t>well</a:t>
            </a:r>
            <a:r>
              <a:rPr lang="fr-FR" sz="1600" dirty="0"/>
              <a:t> </a:t>
            </a:r>
            <a:r>
              <a:rPr lang="fr-FR" sz="1600" dirty="0" err="1"/>
              <a:t>designed</a:t>
            </a:r>
            <a:r>
              <a:rPr lang="fr-FR" sz="1600" dirty="0"/>
              <a:t> </a:t>
            </a:r>
            <a:r>
              <a:rPr lang="fr-FR" sz="1600" dirty="0" err="1"/>
              <a:t>Energy</a:t>
            </a:r>
            <a:r>
              <a:rPr lang="fr-FR" sz="1600" dirty="0"/>
              <a:t> Management </a:t>
            </a:r>
            <a:r>
              <a:rPr lang="fr-FR" sz="1600" dirty="0" err="1"/>
              <a:t>can</a:t>
            </a:r>
            <a:r>
              <a:rPr lang="fr-FR" sz="1600" dirty="0"/>
              <a:t> </a:t>
            </a:r>
            <a:r>
              <a:rPr lang="fr-FR" sz="1600" dirty="0" err="1"/>
              <a:t>successfully</a:t>
            </a:r>
            <a:r>
              <a:rPr lang="fr-FR" sz="1600" dirty="0"/>
              <a:t> </a:t>
            </a:r>
            <a:r>
              <a:rPr lang="fr-FR" sz="1600" dirty="0" err="1"/>
              <a:t>integrate</a:t>
            </a:r>
            <a:r>
              <a:rPr lang="fr-FR" sz="1600" dirty="0"/>
              <a:t> massive </a:t>
            </a:r>
            <a:r>
              <a:rPr lang="fr-FR" sz="1600" dirty="0" err="1"/>
              <a:t>renewables</a:t>
            </a:r>
            <a:endParaRPr lang="fr-FR" sz="1600" dirty="0"/>
          </a:p>
          <a:p>
            <a:pPr marL="342797" indent="-342797">
              <a:spcBef>
                <a:spcPts val="1000"/>
              </a:spcBef>
              <a:buSzPct val="100000"/>
              <a:buFont typeface="+mj-lt"/>
              <a:buAutoNum type="arabicPeriod"/>
            </a:pPr>
            <a:r>
              <a:rPr lang="fr-FR" sz="1600" dirty="0" err="1">
                <a:solidFill>
                  <a:schemeClr val="accent1"/>
                </a:solidFill>
              </a:rPr>
              <a:t>Leveraging</a:t>
            </a:r>
            <a:r>
              <a:rPr lang="fr-FR" sz="1600" dirty="0">
                <a:solidFill>
                  <a:schemeClr val="accent1"/>
                </a:solidFill>
              </a:rPr>
              <a:t> Digital technologies </a:t>
            </a:r>
            <a:r>
              <a:rPr lang="fr-FR" sz="1600" dirty="0" err="1">
                <a:solidFill>
                  <a:schemeClr val="accent1"/>
                </a:solidFill>
              </a:rPr>
              <a:t>will</a:t>
            </a:r>
            <a:r>
              <a:rPr lang="fr-FR" sz="1600" dirty="0">
                <a:solidFill>
                  <a:schemeClr val="accent1"/>
                </a:solidFill>
              </a:rPr>
              <a:t> </a:t>
            </a:r>
            <a:r>
              <a:rPr lang="fr-FR" sz="1600" dirty="0" err="1">
                <a:solidFill>
                  <a:schemeClr val="accent1"/>
                </a:solidFill>
              </a:rPr>
              <a:t>also</a:t>
            </a:r>
            <a:r>
              <a:rPr lang="fr-FR" sz="1600" dirty="0">
                <a:solidFill>
                  <a:schemeClr val="accent1"/>
                </a:solidFill>
              </a:rPr>
              <a:t> </a:t>
            </a:r>
            <a:r>
              <a:rPr lang="fr-FR" sz="1600" dirty="0" err="1">
                <a:solidFill>
                  <a:schemeClr val="accent1"/>
                </a:solidFill>
              </a:rPr>
              <a:t>enable</a:t>
            </a:r>
            <a:r>
              <a:rPr lang="fr-FR" sz="1600" dirty="0">
                <a:solidFill>
                  <a:schemeClr val="accent1"/>
                </a:solidFill>
              </a:rPr>
              <a:t> a </a:t>
            </a:r>
            <a:r>
              <a:rPr lang="fr-FR" sz="1600" dirty="0" err="1">
                <a:solidFill>
                  <a:schemeClr val="accent1"/>
                </a:solidFill>
              </a:rPr>
              <a:t>well-functioning</a:t>
            </a:r>
            <a:r>
              <a:rPr lang="fr-FR" sz="1600" dirty="0">
                <a:solidFill>
                  <a:schemeClr val="accent1"/>
                </a:solidFill>
              </a:rPr>
              <a:t>, open and flexible </a:t>
            </a:r>
            <a:r>
              <a:rPr lang="fr-FR" sz="1600" dirty="0" err="1">
                <a:solidFill>
                  <a:schemeClr val="accent1"/>
                </a:solidFill>
              </a:rPr>
              <a:t>markets</a:t>
            </a:r>
            <a:endParaRPr lang="fr-FR" sz="1600" dirty="0">
              <a:solidFill>
                <a:schemeClr val="accent1"/>
              </a:solidFill>
            </a:endParaRPr>
          </a:p>
          <a:p>
            <a:pPr marL="342797" indent="-342797">
              <a:spcBef>
                <a:spcPts val="1000"/>
              </a:spcBef>
              <a:buSzPct val="100000"/>
              <a:buFont typeface="+mj-lt"/>
              <a:buAutoNum type="arabicPeriod"/>
            </a:pPr>
            <a:r>
              <a:rPr lang="fr-FR" sz="1600" dirty="0">
                <a:solidFill>
                  <a:schemeClr val="accent1"/>
                </a:solidFill>
              </a:rPr>
              <a:t>Digital home technologies </a:t>
            </a:r>
            <a:r>
              <a:rPr lang="fr-FR" sz="1600" dirty="0" err="1">
                <a:solidFill>
                  <a:schemeClr val="accent1"/>
                </a:solidFill>
              </a:rPr>
              <a:t>can</a:t>
            </a:r>
            <a:r>
              <a:rPr lang="fr-FR" sz="1600" dirty="0">
                <a:solidFill>
                  <a:schemeClr val="accent1"/>
                </a:solidFill>
              </a:rPr>
              <a:t> shift </a:t>
            </a:r>
            <a:r>
              <a:rPr lang="fr-FR" sz="1600" dirty="0" err="1">
                <a:solidFill>
                  <a:schemeClr val="accent1"/>
                </a:solidFill>
              </a:rPr>
              <a:t>residential</a:t>
            </a:r>
            <a:r>
              <a:rPr lang="fr-FR" sz="1600" dirty="0">
                <a:solidFill>
                  <a:schemeClr val="accent1"/>
                </a:solidFill>
              </a:rPr>
              <a:t> </a:t>
            </a:r>
            <a:r>
              <a:rPr lang="fr-FR" sz="1600" dirty="0" err="1">
                <a:solidFill>
                  <a:schemeClr val="accent1"/>
                </a:solidFill>
              </a:rPr>
              <a:t>consumption</a:t>
            </a:r>
            <a:r>
              <a:rPr lang="fr-FR" sz="1600" dirty="0">
                <a:solidFill>
                  <a:schemeClr val="accent1"/>
                </a:solidFill>
              </a:rPr>
              <a:t> </a:t>
            </a:r>
            <a:r>
              <a:rPr lang="fr-FR" sz="1600" dirty="0" err="1">
                <a:solidFill>
                  <a:schemeClr val="accent1"/>
                </a:solidFill>
              </a:rPr>
              <a:t>during</a:t>
            </a:r>
            <a:r>
              <a:rPr lang="fr-FR" sz="1600" dirty="0">
                <a:solidFill>
                  <a:schemeClr val="accent1"/>
                </a:solidFill>
              </a:rPr>
              <a:t> </a:t>
            </a:r>
            <a:r>
              <a:rPr lang="fr-FR" sz="1600" dirty="0" err="1">
                <a:solidFill>
                  <a:schemeClr val="accent1"/>
                </a:solidFill>
              </a:rPr>
              <a:t>peak</a:t>
            </a:r>
            <a:r>
              <a:rPr lang="fr-FR" sz="1600" dirty="0">
                <a:solidFill>
                  <a:schemeClr val="accent1"/>
                </a:solidFill>
              </a:rPr>
              <a:t> </a:t>
            </a:r>
            <a:r>
              <a:rPr lang="fr-FR" sz="1600" dirty="0" err="1">
                <a:solidFill>
                  <a:schemeClr val="accent1"/>
                </a:solidFill>
              </a:rPr>
              <a:t>demand</a:t>
            </a:r>
            <a:endParaRPr lang="fr-FR" sz="1600" dirty="0">
              <a:solidFill>
                <a:schemeClr val="accent1"/>
              </a:solidFill>
            </a:endParaRPr>
          </a:p>
          <a:p>
            <a:pPr marL="342797" indent="-342797">
              <a:spcBef>
                <a:spcPts val="1000"/>
              </a:spcBef>
              <a:buSzPct val="100000"/>
              <a:buFont typeface="+mj-lt"/>
              <a:buAutoNum type="arabicPeriod"/>
            </a:pPr>
            <a:r>
              <a:rPr lang="fr-FR" sz="1600" dirty="0" err="1">
                <a:solidFill>
                  <a:schemeClr val="accent1"/>
                </a:solidFill>
              </a:rPr>
              <a:t>Keep</a:t>
            </a:r>
            <a:r>
              <a:rPr lang="fr-FR" sz="1600" dirty="0">
                <a:solidFill>
                  <a:schemeClr val="accent1"/>
                </a:solidFill>
              </a:rPr>
              <a:t> </a:t>
            </a:r>
            <a:r>
              <a:rPr lang="fr-FR" sz="1600" dirty="0" err="1">
                <a:solidFill>
                  <a:schemeClr val="accent1"/>
                </a:solidFill>
              </a:rPr>
              <a:t>investing</a:t>
            </a:r>
            <a:r>
              <a:rPr lang="fr-FR" sz="1600" dirty="0">
                <a:solidFill>
                  <a:schemeClr val="accent1"/>
                </a:solidFill>
              </a:rPr>
              <a:t> in disruptive digital technologies </a:t>
            </a:r>
            <a:r>
              <a:rPr lang="fr-FR" sz="1600" dirty="0" err="1">
                <a:solidFill>
                  <a:schemeClr val="accent1"/>
                </a:solidFill>
              </a:rPr>
              <a:t>while</a:t>
            </a:r>
            <a:r>
              <a:rPr lang="fr-FR" sz="1600" dirty="0">
                <a:solidFill>
                  <a:schemeClr val="accent1"/>
                </a:solidFill>
              </a:rPr>
              <a:t> </a:t>
            </a:r>
            <a:r>
              <a:rPr lang="fr-FR" sz="1600" dirty="0" err="1">
                <a:solidFill>
                  <a:schemeClr val="accent1"/>
                </a:solidFill>
              </a:rPr>
              <a:t>thinking</a:t>
            </a:r>
            <a:r>
              <a:rPr lang="fr-FR" sz="1600" dirty="0">
                <a:solidFill>
                  <a:schemeClr val="accent1"/>
                </a:solidFill>
              </a:rPr>
              <a:t> first </a:t>
            </a:r>
            <a:r>
              <a:rPr lang="fr-FR" sz="1600" dirty="0" err="1">
                <a:solidFill>
                  <a:schemeClr val="accent1"/>
                </a:solidFill>
              </a:rPr>
              <a:t>your</a:t>
            </a:r>
            <a:r>
              <a:rPr lang="fr-FR" sz="1600" dirty="0">
                <a:solidFill>
                  <a:schemeClr val="accent1"/>
                </a:solidFill>
              </a:rPr>
              <a:t> digital use cases</a:t>
            </a:r>
          </a:p>
          <a:p>
            <a:pPr marL="342797" indent="-342797">
              <a:spcBef>
                <a:spcPts val="1000"/>
              </a:spcBef>
              <a:buSzPct val="100000"/>
              <a:buFont typeface="+mj-lt"/>
              <a:buAutoNum type="arabicPeriod"/>
            </a:pPr>
            <a:r>
              <a:rPr lang="fr-FR" sz="1600" dirty="0">
                <a:solidFill>
                  <a:schemeClr val="accent1"/>
                </a:solidFill>
              </a:rPr>
              <a:t>Setup a Virtual Innovation Hub </a:t>
            </a:r>
            <a:r>
              <a:rPr lang="fr-FR" sz="1600" dirty="0" err="1">
                <a:solidFill>
                  <a:schemeClr val="accent1"/>
                </a:solidFill>
              </a:rPr>
              <a:t>focusing</a:t>
            </a:r>
            <a:r>
              <a:rPr lang="fr-FR" sz="1600" dirty="0">
                <a:solidFill>
                  <a:schemeClr val="accent1"/>
                </a:solidFill>
              </a:rPr>
              <a:t> on innovations in new </a:t>
            </a:r>
            <a:r>
              <a:rPr lang="fr-FR" sz="1600" dirty="0" err="1">
                <a:solidFill>
                  <a:schemeClr val="accent1"/>
                </a:solidFill>
              </a:rPr>
              <a:t>Energy</a:t>
            </a:r>
            <a:r>
              <a:rPr lang="fr-FR" sz="1600" dirty="0">
                <a:solidFill>
                  <a:schemeClr val="accent1"/>
                </a:solidFill>
              </a:rPr>
              <a:t> Services</a:t>
            </a:r>
          </a:p>
          <a:p>
            <a:pPr marL="342797" indent="-342797">
              <a:spcBef>
                <a:spcPts val="1000"/>
              </a:spcBef>
              <a:buSzPct val="100000"/>
              <a:buFont typeface="+mj-lt"/>
              <a:buAutoNum type="arabicPeriod"/>
            </a:pPr>
            <a:endParaRPr lang="fr-FR" sz="1600" dirty="0"/>
          </a:p>
        </p:txBody>
      </p:sp>
      <p:sp>
        <p:nvSpPr>
          <p:cNvPr id="4" name="AutoShape 26"/>
          <p:cNvSpPr>
            <a:spLocks noChangeArrowheads="1"/>
          </p:cNvSpPr>
          <p:nvPr/>
        </p:nvSpPr>
        <p:spPr bwMode="auto">
          <a:xfrm>
            <a:off x="1" y="1405000"/>
            <a:ext cx="12192000" cy="983483"/>
          </a:xfrm>
          <a:prstGeom prst="flowChartAlternateProcess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tIns="28788" rIns="0" bIns="28788">
            <a:spAutoFit/>
          </a:bodyPr>
          <a:lstStyle/>
          <a:p>
            <a:pPr marL="9518" algn="ctr" defTabSz="685268"/>
            <a:r>
              <a:rPr lang="en-US" sz="1799" b="1" kern="0" dirty="0">
                <a:solidFill>
                  <a:schemeClr val="bg1"/>
                </a:solidFill>
              </a:rPr>
              <a:t>Predicted spending of 50 b€ for the Digital Transformation of Europe</a:t>
            </a:r>
          </a:p>
          <a:p>
            <a:pPr marL="9518" algn="ctr" defTabSz="685268"/>
            <a:r>
              <a:rPr lang="en-US" sz="1799" b="1" kern="0" dirty="0">
                <a:solidFill>
                  <a:schemeClr val="bg1"/>
                </a:solidFill>
              </a:rPr>
              <a:t>Energy 22% annual growth rate and €330 billion annual economic benefit for European Industry by 2020</a:t>
            </a:r>
          </a:p>
          <a:p>
            <a:pPr marL="9518" algn="ctr" defTabSz="685268"/>
            <a:r>
              <a:rPr lang="en-US" sz="1799" b="1" kern="0" dirty="0">
                <a:solidFill>
                  <a:schemeClr val="bg1"/>
                </a:solidFill>
              </a:rPr>
              <a:t>Utilities can get additional 30% revenues from Energy Data Services</a:t>
            </a:r>
          </a:p>
        </p:txBody>
      </p:sp>
      <p:pic>
        <p:nvPicPr>
          <p:cNvPr id="5" name="Picture 13" descr="Vollbild anzeigen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8139" y="213863"/>
            <a:ext cx="1677502" cy="76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07480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err="1"/>
              <a:t>Task</a:t>
            </a:r>
            <a:r>
              <a:rPr lang="fr-FR" b="1" dirty="0"/>
              <a:t> Forces </a:t>
            </a:r>
            <a:r>
              <a:rPr lang="fr-FR" b="1" smtClean="0"/>
              <a:t>Themes</a:t>
            </a:r>
            <a:endParaRPr lang="fr-F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US" dirty="0"/>
              <a:t>Digital Technologies and reference architectures and standards (Advanced IT, Telecommunications, …IOT, Big Data, </a:t>
            </a:r>
            <a:r>
              <a:rPr lang="en-US" dirty="0" err="1"/>
              <a:t>Blockchain</a:t>
            </a:r>
            <a:r>
              <a:rPr lang="en-US" dirty="0"/>
              <a:t>, Exchange Platform), data Science and Modeling (enablers)</a:t>
            </a:r>
            <a:endParaRPr lang="fr-FR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Digital Energy Disruptive Use Cases and New Market and Business Models (services)</a:t>
            </a:r>
            <a:endParaRPr lang="fr-FR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Digital Cyber-Security recommendations (robust)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970577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723</Words>
  <Application>Microsoft Office PowerPoint</Application>
  <PresentationFormat>Breitbild</PresentationFormat>
  <Paragraphs>104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5" baseType="lpstr">
      <vt:lpstr>Arial Unicode MS</vt:lpstr>
      <vt:lpstr>Arial</vt:lpstr>
      <vt:lpstr>Arial Black</vt:lpstr>
      <vt:lpstr>Calibri</vt:lpstr>
      <vt:lpstr>Calibri Light</vt:lpstr>
      <vt:lpstr>TrebuchetMS</vt:lpstr>
      <vt:lpstr>Wingdings</vt:lpstr>
      <vt:lpstr>Office Theme</vt:lpstr>
      <vt:lpstr>ETIP SNET WG4 : Digital Energy</vt:lpstr>
      <vt:lpstr>WG4 Membership</vt:lpstr>
      <vt:lpstr>WG4 Stakeholders</vt:lpstr>
      <vt:lpstr>By 2025, can we predict that 90% of C&amp;I and 70% of Residential Customers will run Energy Smarter ? Or ?</vt:lpstr>
      <vt:lpstr>The Digital Energy System 4.0 by ETP SmartGrids</vt:lpstr>
      <vt:lpstr>Top 10 recommendations for the Digital Roadmap of Europe</vt:lpstr>
      <vt:lpstr>Task Forces Themes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ETIP SNET WG4 : Digital Energy</dc:title>
  <dc:creator>CHEBBO, Maher</dc:creator>
  <cp:lastModifiedBy>ercuser</cp:lastModifiedBy>
  <cp:revision>19</cp:revision>
  <dcterms:created xsi:type="dcterms:W3CDTF">2017-03-03T08:25:54Z</dcterms:created>
  <dcterms:modified xsi:type="dcterms:W3CDTF">2017-09-19T10:21:47Z</dcterms:modified>
</cp:coreProperties>
</file>