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notesMasterIdLst>
    <p:notesMasterId r:id="rId22"/>
  </p:notesMasterIdLst>
  <p:handoutMasterIdLst>
    <p:handoutMasterId r:id="rId23"/>
  </p:handoutMasterIdLst>
  <p:sldIdLst>
    <p:sldId id="307" r:id="rId6"/>
    <p:sldId id="343" r:id="rId7"/>
    <p:sldId id="384" r:id="rId8"/>
    <p:sldId id="385" r:id="rId9"/>
    <p:sldId id="387" r:id="rId10"/>
    <p:sldId id="319" r:id="rId11"/>
    <p:sldId id="310" r:id="rId12"/>
    <p:sldId id="311" r:id="rId13"/>
    <p:sldId id="312" r:id="rId14"/>
    <p:sldId id="388" r:id="rId15"/>
    <p:sldId id="386" r:id="rId16"/>
    <p:sldId id="320" r:id="rId17"/>
    <p:sldId id="326" r:id="rId18"/>
    <p:sldId id="389" r:id="rId19"/>
    <p:sldId id="342" r:id="rId20"/>
    <p:sldId id="317" r:id="rId21"/>
  </p:sldIdLst>
  <p:sldSz cx="12192000" cy="6858000"/>
  <p:notesSz cx="6858000" cy="994727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FD580C89-A3FF-44BE-8291-D3309BF8F6CF}">
          <p14:sldIdLst>
            <p14:sldId id="307"/>
            <p14:sldId id="343"/>
            <p14:sldId id="384"/>
            <p14:sldId id="385"/>
            <p14:sldId id="387"/>
            <p14:sldId id="319"/>
            <p14:sldId id="310"/>
            <p14:sldId id="311"/>
            <p14:sldId id="312"/>
            <p14:sldId id="388"/>
            <p14:sldId id="386"/>
            <p14:sldId id="320"/>
            <p14:sldId id="326"/>
            <p14:sldId id="389"/>
            <p14:sldId id="342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pos="7219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  <p15:guide id="8" pos="3659" userDrawn="1">
          <p15:clr>
            <a:srgbClr val="A4A3A4"/>
          </p15:clr>
        </p15:guide>
        <p15:guide id="9" pos="4021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21"/>
    <a:srgbClr val="3F3F3D"/>
    <a:srgbClr val="E8B142"/>
    <a:srgbClr val="85B4D7"/>
    <a:srgbClr val="EDEEE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595" autoAdjust="0"/>
  </p:normalViewPr>
  <p:slideViewPr>
    <p:cSldViewPr snapToGrid="0" snapToObjects="1" showGuides="1">
      <p:cViewPr varScale="1">
        <p:scale>
          <a:sx n="65" d="100"/>
          <a:sy n="65" d="100"/>
        </p:scale>
        <p:origin x="846" y="60"/>
      </p:cViewPr>
      <p:guideLst>
        <p:guide orient="horz" pos="2160"/>
        <p:guide pos="3840"/>
        <p:guide pos="461"/>
        <p:guide pos="7219"/>
        <p:guide orient="horz" pos="799"/>
        <p:guide orient="horz" pos="1139"/>
        <p:guide pos="3659"/>
        <p:guide pos="4021"/>
        <p:guide orient="horz" pos="3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3E66E-020E-4738-95E0-BD5CC6D54923}" type="datetimeFigureOut">
              <a:rPr lang="en-GB" smtClean="0"/>
              <a:pPr/>
              <a:t>12/09/2017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77994-453F-46E8-88B0-C58294B37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1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Regular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Regular" charset="0"/>
              </a:defRPr>
            </a:lvl1pPr>
          </a:lstStyle>
          <a:p>
            <a:fld id="{D2065391-33AD-EB47-8E95-EA1F7DFDBDCC}" type="datetimeFigureOut">
              <a:rPr lang="es-ES_tradnl" smtClean="0"/>
              <a:pPr/>
              <a:t>12/09/2017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Regular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Regular" charset="0"/>
              </a:defRPr>
            </a:lvl1pPr>
          </a:lstStyle>
          <a:p>
            <a:fld id="{CA13242B-4E3E-D144-BFB7-3397598489DA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15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sz="1600" dirty="0">
                <a:solidFill>
                  <a:srgbClr val="0F5494"/>
                </a:solidFill>
              </a:rPr>
              <a:t>Wind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sz="1600" dirty="0">
                <a:solidFill>
                  <a:srgbClr val="0F5494"/>
                </a:solidFill>
              </a:rPr>
              <a:t>Solar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sz="1600" dirty="0">
                <a:solidFill>
                  <a:srgbClr val="0F5494"/>
                </a:solidFill>
              </a:rPr>
              <a:t>Electricity grids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sz="1600" dirty="0">
                <a:solidFill>
                  <a:srgbClr val="0F5494"/>
                </a:solidFill>
              </a:rPr>
              <a:t>CCS  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sz="1600" dirty="0">
                <a:solidFill>
                  <a:srgbClr val="0F5494"/>
                </a:solidFill>
              </a:rPr>
              <a:t>Bioenergy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sz="1600" dirty="0">
                <a:solidFill>
                  <a:srgbClr val="0F5494"/>
                </a:solidFill>
              </a:rPr>
              <a:t>Nuclear 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sz="1600" dirty="0">
                <a:solidFill>
                  <a:srgbClr val="0F5494"/>
                </a:solidFill>
              </a:rPr>
              <a:t>Smart Cities and Communities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sz="1600" dirty="0">
                <a:solidFill>
                  <a:srgbClr val="0F5494"/>
                </a:solidFill>
              </a:rPr>
              <a:t>Fuel cells and hydrogen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dirty="0">
                <a:solidFill>
                  <a:srgbClr val="0F5494"/>
                </a:solidFill>
              </a:rPr>
              <a:t>Bioenergy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dirty="0">
                <a:solidFill>
                  <a:srgbClr val="0F5494"/>
                </a:solidFill>
              </a:rPr>
              <a:t>Nuclear 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dirty="0">
                <a:solidFill>
                  <a:srgbClr val="0F5494"/>
                </a:solidFill>
              </a:rPr>
              <a:t>Smart Cities and Communities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GB" dirty="0">
                <a:solidFill>
                  <a:srgbClr val="0F5494"/>
                </a:solidFill>
              </a:rPr>
              <a:t>Fuel cells and hydrogen </a:t>
            </a:r>
          </a:p>
          <a:p>
            <a:pPr marL="452354" lvl="1" indent="-282721" defTabSz="904707">
              <a:spcBef>
                <a:spcPct val="50000"/>
              </a:spcBef>
              <a:buClr>
                <a:srgbClr val="009FBA"/>
              </a:buClr>
              <a:buFontTx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6F28-4521-4A14-A917-890F29BF899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189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242B-4E3E-D144-BFB7-3397598489DA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465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1694" y="3013950"/>
            <a:ext cx="4280210" cy="59637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 baseline="0">
                <a:solidFill>
                  <a:srgbClr val="3F3F3D"/>
                </a:solidFill>
              </a:defRPr>
            </a:lvl1pPr>
          </a:lstStyle>
          <a:p>
            <a:r>
              <a:rPr lang="es-ES_tradnl" dirty="0" err="1"/>
              <a:t>Presentation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543" y="3836031"/>
            <a:ext cx="4280210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F3F3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err="1"/>
              <a:t>Subtitle</a:t>
            </a:r>
            <a:endParaRPr lang="en-US" dirty="0"/>
          </a:p>
        </p:txBody>
      </p:sp>
      <p:pic>
        <p:nvPicPr>
          <p:cNvPr id="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6120" cy="6858000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3" y="728663"/>
            <a:ext cx="1905000" cy="195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2721599"/>
            <a:ext cx="10643444" cy="3612293"/>
          </a:xfrm>
          <a:prstGeom prst="rect">
            <a:avLst/>
          </a:prstGeom>
        </p:spPr>
        <p:txBody>
          <a:bodyPr/>
          <a:lstStyle>
            <a:lvl1pPr marL="623888" indent="-623888">
              <a:buClr>
                <a:srgbClr val="3F3F3D"/>
              </a:buClr>
              <a:buFont typeface="Arial" panose="020B0604020202020204" pitchFamily="34" charset="0"/>
              <a:buChar char="•"/>
              <a:defRPr kumimoji="0" lang="es-ES" sz="1400" b="0" i="0" u="none" strike="noStrike" kern="1200" cap="none" spc="0" normalizeH="0" baseline="0" dirty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Arial" panose="020B0604020202020204"/>
                <a:ea typeface="Helvetica" charset="0"/>
                <a:cs typeface="Helvetic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Segundo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Tercer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Cuarto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Quinto nivel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 hasCustomPrompt="1"/>
          </p:nvPr>
        </p:nvSpPr>
        <p:spPr>
          <a:xfrm>
            <a:off x="737841" y="1807902"/>
            <a:ext cx="4788000" cy="540000"/>
          </a:xfrm>
          <a:prstGeom prst="rect">
            <a:avLst/>
          </a:prstGeom>
        </p:spPr>
        <p:txBody>
          <a:bodyPr/>
          <a:lstStyle>
            <a:lvl1pPr>
              <a:defRPr lang="es-ES" sz="3200" b="1" kern="1200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798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2721600"/>
            <a:ext cx="5072063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s-ES" sz="1400" b="0" i="0" u="none" strike="noStrike" kern="1200" cap="none" spc="0" normalizeH="0" baseline="0" dirty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Arial" panose="020B0604020202020204"/>
                <a:ea typeface="Helvetica" charset="0"/>
                <a:cs typeface="Helvetic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Segundo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Tercer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Cuarto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Quinto nivel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 hasCustomPrompt="1"/>
          </p:nvPr>
        </p:nvSpPr>
        <p:spPr>
          <a:xfrm>
            <a:off x="737841" y="1807902"/>
            <a:ext cx="4788000" cy="540000"/>
          </a:xfrm>
          <a:prstGeom prst="rect">
            <a:avLst/>
          </a:prstGeom>
        </p:spPr>
        <p:txBody>
          <a:bodyPr/>
          <a:lstStyle>
            <a:lvl1pPr>
              <a:defRPr lang="es-ES" sz="3200" b="1" kern="1200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1" name="20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6383337" y="2753594"/>
            <a:ext cx="5054091" cy="4004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DCDC2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400" dirty="0" err="1">
                <a:solidFill>
                  <a:srgbClr val="DCDC21"/>
                </a:solidFill>
                <a:ea typeface="Helvetica" charset="0"/>
                <a:cs typeface="Helvetica" charset="0"/>
              </a:rPr>
              <a:t>Iciducip</a:t>
            </a:r>
            <a:r>
              <a:rPr lang="es-ES_tradnl" sz="2400" dirty="0">
                <a:solidFill>
                  <a:srgbClr val="DCDC21"/>
                </a:solidFill>
                <a:ea typeface="Helvetica" charset="0"/>
                <a:cs typeface="Helvetica" charset="0"/>
              </a:rPr>
              <a:t> </a:t>
            </a:r>
            <a:r>
              <a:rPr lang="es-ES_tradnl" sz="2400" dirty="0" err="1">
                <a:solidFill>
                  <a:srgbClr val="DCDC21"/>
                </a:solidFill>
                <a:ea typeface="Helvetica" charset="0"/>
                <a:cs typeface="Helvetica" charset="0"/>
              </a:rPr>
              <a:t>suntibus</a:t>
            </a:r>
            <a:r>
              <a:rPr lang="es-ES_tradnl" sz="2400" dirty="0">
                <a:solidFill>
                  <a:srgbClr val="DCDC21"/>
                </a:solidFill>
                <a:ea typeface="Helvetica" charset="0"/>
                <a:cs typeface="Helvetica" charset="0"/>
              </a:rPr>
              <a:t> mi</a:t>
            </a:r>
          </a:p>
        </p:txBody>
      </p:sp>
      <p:sp>
        <p:nvSpPr>
          <p:cNvPr id="22" name="20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6390774" y="3352035"/>
            <a:ext cx="5054091" cy="493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85B4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400" dirty="0" err="1">
                <a:solidFill>
                  <a:srgbClr val="85B4D7"/>
                </a:solidFill>
                <a:ea typeface="Helvetica" charset="0"/>
                <a:cs typeface="Helvetica" charset="0"/>
              </a:rPr>
              <a:t>Incientio</a:t>
            </a:r>
            <a:r>
              <a:rPr lang="es-ES_tradnl" sz="2400" dirty="0">
                <a:solidFill>
                  <a:srgbClr val="85B4D7"/>
                </a:solidFill>
                <a:ea typeface="Helvetica" charset="0"/>
                <a:cs typeface="Helvetica" charset="0"/>
              </a:rPr>
              <a:t> </a:t>
            </a:r>
            <a:r>
              <a:rPr lang="es-ES_tradnl" sz="2400" dirty="0" err="1">
                <a:solidFill>
                  <a:srgbClr val="85B4D7"/>
                </a:solidFill>
                <a:ea typeface="Helvetica" charset="0"/>
                <a:cs typeface="Helvetica" charset="0"/>
              </a:rPr>
              <a:t>ilit</a:t>
            </a:r>
            <a:r>
              <a:rPr lang="es-ES_tradnl" sz="2400" dirty="0">
                <a:solidFill>
                  <a:srgbClr val="85B4D7"/>
                </a:solidFill>
                <a:ea typeface="Helvetica" charset="0"/>
                <a:cs typeface="Helvetica" charset="0"/>
              </a:rPr>
              <a:t> labore </a:t>
            </a:r>
            <a:r>
              <a:rPr lang="es-ES_tradnl" sz="2400" dirty="0" err="1">
                <a:solidFill>
                  <a:srgbClr val="85B4D7"/>
                </a:solidFill>
                <a:ea typeface="Helvetica" charset="0"/>
                <a:cs typeface="Helvetica" charset="0"/>
              </a:rPr>
              <a:t>labore</a:t>
            </a:r>
            <a:endParaRPr lang="es-ES_tradnl" sz="2400" dirty="0">
              <a:solidFill>
                <a:srgbClr val="DCDC21"/>
              </a:solidFill>
              <a:ea typeface="Helvetica" charset="0"/>
              <a:cs typeface="Helvetica" charset="0"/>
            </a:endParaRPr>
          </a:p>
        </p:txBody>
      </p:sp>
      <p:sp>
        <p:nvSpPr>
          <p:cNvPr id="23" name="20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6387060" y="3950474"/>
            <a:ext cx="5054091" cy="5032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8B1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400" dirty="0" err="1">
                <a:solidFill>
                  <a:srgbClr val="E8B142"/>
                </a:solidFill>
                <a:ea typeface="Helvetica" charset="0"/>
                <a:cs typeface="Helvetica" charset="0"/>
              </a:rPr>
              <a:t>Ratati</a:t>
            </a:r>
            <a:r>
              <a:rPr lang="es-ES_tradnl" sz="2400" dirty="0">
                <a:solidFill>
                  <a:srgbClr val="E8B142"/>
                </a:solidFill>
                <a:ea typeface="Helvetica" charset="0"/>
                <a:cs typeface="Helvetica" charset="0"/>
              </a:rPr>
              <a:t> di </a:t>
            </a:r>
            <a:r>
              <a:rPr lang="es-ES_tradnl" sz="2400" dirty="0" err="1">
                <a:solidFill>
                  <a:srgbClr val="E8B142"/>
                </a:solidFill>
                <a:ea typeface="Helvetica" charset="0"/>
                <a:cs typeface="Helvetica" charset="0"/>
              </a:rPr>
              <a:t>nullam</a:t>
            </a:r>
            <a:r>
              <a:rPr lang="es-ES_tradnl" sz="2400" dirty="0">
                <a:solidFill>
                  <a:srgbClr val="E8B142"/>
                </a:solidFill>
                <a:ea typeface="Helvetica" charset="0"/>
                <a:cs typeface="Helvetica" charset="0"/>
              </a:rPr>
              <a:t> et </a:t>
            </a:r>
            <a:r>
              <a:rPr lang="es-ES_tradnl" sz="2400" dirty="0" err="1">
                <a:solidFill>
                  <a:srgbClr val="E8B142"/>
                </a:solidFill>
                <a:ea typeface="Helvetica" charset="0"/>
                <a:cs typeface="Helvetica" charset="0"/>
              </a:rPr>
              <a:t>et</a:t>
            </a:r>
            <a:endParaRPr lang="es-ES_tradnl" sz="2400" dirty="0">
              <a:solidFill>
                <a:srgbClr val="E8B142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2721600"/>
            <a:ext cx="5072063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s-ES" sz="1400" b="0" i="0" u="none" strike="noStrike" kern="1200" cap="none" spc="0" normalizeH="0" baseline="0" dirty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Arial" panose="020B0604020202020204"/>
                <a:ea typeface="Helvetica" charset="0"/>
                <a:cs typeface="Helvetic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Segundo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Tercer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Cuarto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Quinto nivel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 hasCustomPrompt="1"/>
          </p:nvPr>
        </p:nvSpPr>
        <p:spPr>
          <a:xfrm>
            <a:off x="737841" y="1807902"/>
            <a:ext cx="4788000" cy="540000"/>
          </a:xfrm>
          <a:prstGeom prst="rect">
            <a:avLst/>
          </a:prstGeom>
        </p:spPr>
        <p:txBody>
          <a:bodyPr/>
          <a:lstStyle>
            <a:lvl1pPr>
              <a:defRPr lang="es-ES" sz="3200" b="1" kern="1200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807200"/>
            <a:ext cx="5076000" cy="338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032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2721600"/>
            <a:ext cx="5072063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s-ES" sz="1400" b="0" i="0" u="none" strike="noStrike" kern="1200" cap="none" spc="0" normalizeH="0" baseline="0" dirty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Arial" panose="020B0604020202020204"/>
                <a:ea typeface="Helvetica" charset="0"/>
                <a:cs typeface="Helvetic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Segundo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Tercer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Cuarto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Quinto nivel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 hasCustomPrompt="1"/>
          </p:nvPr>
        </p:nvSpPr>
        <p:spPr>
          <a:xfrm>
            <a:off x="737841" y="1807902"/>
            <a:ext cx="4788000" cy="540000"/>
          </a:xfrm>
          <a:prstGeom prst="rect">
            <a:avLst/>
          </a:prstGeom>
        </p:spPr>
        <p:txBody>
          <a:bodyPr/>
          <a:lstStyle>
            <a:lvl1pPr>
              <a:defRPr lang="es-ES" sz="3200" b="1" kern="1200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844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355600"/>
            <a:ext cx="2120900" cy="546100"/>
          </a:xfrm>
          <a:prstGeom prst="rect">
            <a:avLst/>
          </a:prstGeom>
        </p:spPr>
      </p:pic>
      <p:cxnSp>
        <p:nvCxnSpPr>
          <p:cNvPr id="6" name="Conector recto 2"/>
          <p:cNvCxnSpPr/>
          <p:nvPr userDrawn="1"/>
        </p:nvCxnSpPr>
        <p:spPr>
          <a:xfrm>
            <a:off x="731838" y="1268413"/>
            <a:ext cx="10728325" cy="0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11190" y="274638"/>
            <a:ext cx="5519854" cy="88508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93420" y="61293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17C4-BBE0-4374-BC40-889660AB3BC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48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44104"/>
            <a:ext cx="9793088" cy="9366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73" y="1"/>
            <a:ext cx="9936427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4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8"/>
          <p:cNvSpPr/>
          <p:nvPr userDrawn="1"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Helvetica Regular" charset="0"/>
            </a:endParaRPr>
          </a:p>
        </p:txBody>
      </p:sp>
      <p:pic>
        <p:nvPicPr>
          <p:cNvPr id="13" name="Imagen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355600"/>
            <a:ext cx="2120900" cy="546100"/>
          </a:xfrm>
          <a:prstGeom prst="rect">
            <a:avLst/>
          </a:prstGeom>
        </p:spPr>
      </p:pic>
      <p:pic>
        <p:nvPicPr>
          <p:cNvPr id="14" name="Imagen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9719"/>
            <a:ext cx="12192000" cy="208282"/>
          </a:xfrm>
          <a:prstGeom prst="rect">
            <a:avLst/>
          </a:prstGeom>
        </p:spPr>
      </p:pic>
      <p:cxnSp>
        <p:nvCxnSpPr>
          <p:cNvPr id="20" name="Conector recto 2"/>
          <p:cNvCxnSpPr/>
          <p:nvPr userDrawn="1"/>
        </p:nvCxnSpPr>
        <p:spPr>
          <a:xfrm>
            <a:off x="731838" y="1268413"/>
            <a:ext cx="10728325" cy="0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74" r:id="rId3"/>
    <p:sldLayoutId id="2147483680" r:id="rId4"/>
    <p:sldLayoutId id="2147483682" r:id="rId5"/>
    <p:sldLayoutId id="2147483679" r:id="rId6"/>
    <p:sldLayoutId id="2147483683" r:id="rId7"/>
    <p:sldLayoutId id="2147483685" r:id="rId8"/>
    <p:sldLayoutId id="2147483686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ip-snet.eu/regional-workshop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etip-snet.eu/wp-content/uploads/2017/06/Agenda-Germany-NEW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mailto:k.Staschus@ecofys.com" TargetMode="External"/><Relationship Id="rId7" Type="http://schemas.openxmlformats.org/officeDocument/2006/relationships/image" Target="cid:image003.jpg@01D2BE00.E1020890" TargetMode="External"/><Relationship Id="rId2" Type="http://schemas.openxmlformats.org/officeDocument/2006/relationships/hyperlink" Target="mailto:Konstantin.Staschus@ext.entsoe.e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cid:image002.jpg@01D2BE00.E1020890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6120" cy="685800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4974771" y="2917371"/>
            <a:ext cx="2231572" cy="0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Título"/>
          <p:cNvSpPr>
            <a:spLocks noGrp="1"/>
          </p:cNvSpPr>
          <p:nvPr>
            <p:ph type="ctrTitle"/>
          </p:nvPr>
        </p:nvSpPr>
        <p:spPr>
          <a:xfrm>
            <a:off x="3375556" y="2804840"/>
            <a:ext cx="8816444" cy="1692096"/>
          </a:xfrm>
        </p:spPr>
        <p:txBody>
          <a:bodyPr/>
          <a:lstStyle/>
          <a:p>
            <a:r>
              <a:rPr lang="en-US" sz="2400" dirty="0"/>
              <a:t>ETIP SNET (</a:t>
            </a:r>
            <a:r>
              <a:rPr lang="en-US" sz="2400" u="sng" dirty="0"/>
              <a:t>E</a:t>
            </a:r>
            <a:r>
              <a:rPr lang="en-US" sz="2400" dirty="0"/>
              <a:t>uropean </a:t>
            </a:r>
            <a:r>
              <a:rPr lang="en-US" sz="2400" u="sng" dirty="0"/>
              <a:t>T</a:t>
            </a:r>
            <a:r>
              <a:rPr lang="en-US" sz="2400" dirty="0"/>
              <a:t>echnology and </a:t>
            </a:r>
            <a:r>
              <a:rPr lang="en-US" sz="2400" u="sng" dirty="0"/>
              <a:t>I</a:t>
            </a:r>
            <a:r>
              <a:rPr lang="en-US" sz="2400" dirty="0"/>
              <a:t>nnovation </a:t>
            </a:r>
            <a:r>
              <a:rPr lang="en-US" sz="2400" u="sng" dirty="0"/>
              <a:t>P</a:t>
            </a:r>
            <a:r>
              <a:rPr lang="en-US" sz="2400" dirty="0"/>
              <a:t>latform  for </a:t>
            </a:r>
            <a:r>
              <a:rPr lang="en-US" sz="2400" u="sng" dirty="0"/>
              <a:t>S</a:t>
            </a:r>
            <a:r>
              <a:rPr lang="en-US" sz="2400" dirty="0"/>
              <a:t>mart </a:t>
            </a:r>
            <a:r>
              <a:rPr lang="en-US" sz="2400" u="sng" dirty="0"/>
              <a:t>N</a:t>
            </a:r>
            <a:r>
              <a:rPr lang="en-US" sz="2400" dirty="0"/>
              <a:t>etworks for </a:t>
            </a:r>
            <a:r>
              <a:rPr lang="en-US" sz="2400" u="sng" dirty="0"/>
              <a:t>E</a:t>
            </a:r>
            <a:r>
              <a:rPr lang="en-US" sz="2400" dirty="0"/>
              <a:t>nergy </a:t>
            </a:r>
            <a:r>
              <a:rPr lang="en-US" sz="2400" u="sng" dirty="0"/>
              <a:t>T</a:t>
            </a:r>
            <a:r>
              <a:rPr lang="en-US" sz="2400" dirty="0"/>
              <a:t>ransition): for an innovative and successful European energy transition</a:t>
            </a:r>
            <a:br>
              <a:rPr lang="en-US" sz="2400" dirty="0"/>
            </a:br>
            <a:endParaRPr lang="es-E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Subtítulo"/>
          <p:cNvSpPr>
            <a:spLocks noGrp="1"/>
          </p:cNvSpPr>
          <p:nvPr>
            <p:ph type="subTitle" idx="1"/>
          </p:nvPr>
        </p:nvSpPr>
        <p:spPr>
          <a:xfrm>
            <a:off x="3738128" y="5438711"/>
            <a:ext cx="7087690" cy="74383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fr-BE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Konstantin Staschus,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ETIP SNET </a:t>
            </a: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Governing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 Chair  </a:t>
            </a:r>
            <a:b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Chief Innovation </a:t>
            </a: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, ENTSO-E; </a:t>
            </a: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Ecofys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/Navigant   </a:t>
            </a:r>
            <a:b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025090" y="4703702"/>
            <a:ext cx="8103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+mj-lt"/>
              </a:rPr>
              <a:t>First ETIP SNET regional workshop, </a:t>
            </a:r>
            <a:r>
              <a:rPr lang="fr-FR" b="1" dirty="0">
                <a:solidFill>
                  <a:srgbClr val="3F3F3D"/>
                </a:solidFill>
                <a:latin typeface="+mj-lt"/>
                <a:cs typeface="Arial" panose="020B0604020202020204" pitchFamily="34" charset="0"/>
              </a:rPr>
              <a:t>Aachen, 18 </a:t>
            </a:r>
            <a:r>
              <a:rPr lang="fr-FR" b="1" dirty="0" err="1">
                <a:solidFill>
                  <a:srgbClr val="3F3F3D"/>
                </a:solidFill>
                <a:latin typeface="+mj-lt"/>
                <a:cs typeface="Arial" panose="020B0604020202020204" pitchFamily="34" charset="0"/>
              </a:rPr>
              <a:t>September</a:t>
            </a:r>
            <a:r>
              <a:rPr lang="fr-FR" b="1" dirty="0">
                <a:solidFill>
                  <a:srgbClr val="3F3F3D"/>
                </a:solidFill>
                <a:latin typeface="+mj-lt"/>
                <a:cs typeface="Arial" panose="020B0604020202020204" pitchFamily="34" charset="0"/>
              </a:rPr>
              <a:t> 2017</a:t>
            </a:r>
            <a:endParaRPr lang="en-GB" b="1" dirty="0">
              <a:solidFill>
                <a:srgbClr val="3F3F3D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8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1672791"/>
            <a:ext cx="10643444" cy="4877232"/>
          </a:xfrm>
        </p:spPr>
        <p:txBody>
          <a:bodyPr/>
          <a:lstStyle/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EU policy framework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chemeClr val="bg1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  <a:p>
            <a:pPr marL="346075" lvl="0" indent="-346075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The ETIP-SNET: a new platform addressing the energy system as a whole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rgbClr val="3F3E3E"/>
              </a:solidFill>
              <a:latin typeface="+mj-lt"/>
              <a:ea typeface="+mn-ea"/>
              <a:cs typeface="+mn-cs"/>
            </a:endParaRP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Purpose of the workshop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rgbClr val="3F3E3E"/>
              </a:solidFill>
              <a:latin typeface="+mj-lt"/>
              <a:ea typeface="+mn-ea"/>
              <a:cs typeface="+mn-cs"/>
            </a:endParaRP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Agenda of the workshop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15226" y="372507"/>
            <a:ext cx="7417331" cy="540000"/>
          </a:xfrm>
        </p:spPr>
        <p:txBody>
          <a:bodyPr/>
          <a:lstStyle/>
          <a:p>
            <a:r>
              <a:rPr lang="fr-BE" dirty="0" err="1"/>
              <a:t>Outline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58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2A82DA-52CF-44FE-8868-5413274D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799303"/>
            <a:ext cx="10734675" cy="505869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72359" y="260648"/>
            <a:ext cx="7269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>
                <a:solidFill>
                  <a:schemeClr val="bg1"/>
                </a:solidFill>
              </a:rPr>
              <a:t>Main inputs from the regional workshops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0280" y="371405"/>
            <a:ext cx="8294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/>
              <a:t>Regional workshops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3D3AA6-EF04-431D-80C6-8F96A8D32232}"/>
              </a:ext>
            </a:extLst>
          </p:cNvPr>
          <p:cNvSpPr txBox="1"/>
          <p:nvPr/>
        </p:nvSpPr>
        <p:spPr>
          <a:xfrm>
            <a:off x="1359876" y="4925952"/>
            <a:ext cx="5895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Region</a:t>
            </a:r>
            <a:r>
              <a:rPr lang="fr-FR" b="1" dirty="0">
                <a:solidFill>
                  <a:srgbClr val="FF0000"/>
                </a:solidFill>
              </a:rPr>
              <a:t> 4; Aachen (Germany), 18-19 </a:t>
            </a:r>
            <a:r>
              <a:rPr lang="fr-FR" b="1" dirty="0" err="1">
                <a:solidFill>
                  <a:srgbClr val="FF0000"/>
                </a:solidFill>
              </a:rPr>
              <a:t>September</a:t>
            </a:r>
            <a:r>
              <a:rPr lang="fr-FR" b="1" dirty="0">
                <a:solidFill>
                  <a:srgbClr val="FF0000"/>
                </a:solidFill>
              </a:rPr>
              <a:t> 2017</a:t>
            </a:r>
          </a:p>
          <a:p>
            <a:r>
              <a:rPr lang="fr-FR" b="1" dirty="0" err="1">
                <a:solidFill>
                  <a:srgbClr val="0070C0"/>
                </a:solidFill>
              </a:rPr>
              <a:t>Region</a:t>
            </a:r>
            <a:r>
              <a:rPr lang="fr-FR" b="1" dirty="0">
                <a:solidFill>
                  <a:srgbClr val="0070C0"/>
                </a:solidFill>
              </a:rPr>
              <a:t> 1: </a:t>
            </a:r>
            <a:r>
              <a:rPr lang="fr-FR" b="1" dirty="0" err="1">
                <a:solidFill>
                  <a:srgbClr val="0070C0"/>
                </a:solidFill>
              </a:rPr>
              <a:t>Lisbon</a:t>
            </a:r>
            <a:r>
              <a:rPr lang="fr-FR" b="1" dirty="0">
                <a:solidFill>
                  <a:srgbClr val="0070C0"/>
                </a:solidFill>
              </a:rPr>
              <a:t> (Portugal), 28-29 </a:t>
            </a:r>
            <a:r>
              <a:rPr lang="fr-FR" b="1" dirty="0" err="1">
                <a:solidFill>
                  <a:srgbClr val="0070C0"/>
                </a:solidFill>
              </a:rPr>
              <a:t>September</a:t>
            </a:r>
            <a:r>
              <a:rPr lang="fr-FR" b="1" dirty="0">
                <a:solidFill>
                  <a:srgbClr val="0070C0"/>
                </a:solidFill>
              </a:rPr>
              <a:t> 2017</a:t>
            </a:r>
          </a:p>
          <a:p>
            <a:r>
              <a:rPr lang="fr-FR" b="1" dirty="0" err="1">
                <a:solidFill>
                  <a:srgbClr val="92D050"/>
                </a:solidFill>
              </a:rPr>
              <a:t>Region</a:t>
            </a:r>
            <a:r>
              <a:rPr lang="fr-FR" b="1" dirty="0">
                <a:solidFill>
                  <a:srgbClr val="92D050"/>
                </a:solidFill>
              </a:rPr>
              <a:t> 3: </a:t>
            </a:r>
            <a:r>
              <a:rPr lang="fr-FR" b="1" dirty="0" err="1">
                <a:solidFill>
                  <a:srgbClr val="92D050"/>
                </a:solidFill>
              </a:rPr>
              <a:t>Cyprus</a:t>
            </a:r>
            <a:r>
              <a:rPr lang="fr-FR" b="1" dirty="0">
                <a:solidFill>
                  <a:srgbClr val="92D050"/>
                </a:solidFill>
              </a:rPr>
              <a:t>, 23-34 </a:t>
            </a:r>
            <a:r>
              <a:rPr lang="fr-FR" b="1" dirty="0" err="1">
                <a:solidFill>
                  <a:srgbClr val="92D050"/>
                </a:solidFill>
              </a:rPr>
              <a:t>November</a:t>
            </a:r>
            <a:r>
              <a:rPr lang="fr-FR" b="1" dirty="0">
                <a:solidFill>
                  <a:srgbClr val="92D050"/>
                </a:solidFill>
              </a:rPr>
              <a:t> 2017</a:t>
            </a:r>
          </a:p>
          <a:p>
            <a:r>
              <a:rPr lang="fr-FR" b="1" dirty="0" err="1">
                <a:solidFill>
                  <a:srgbClr val="FFC000"/>
                </a:solidFill>
              </a:rPr>
              <a:t>Region</a:t>
            </a:r>
            <a:r>
              <a:rPr lang="fr-FR" b="1" dirty="0">
                <a:solidFill>
                  <a:srgbClr val="FFC000"/>
                </a:solidFill>
              </a:rPr>
              <a:t> 2: Riga (</a:t>
            </a:r>
            <a:r>
              <a:rPr lang="fr-FR" b="1" dirty="0" err="1">
                <a:solidFill>
                  <a:srgbClr val="FFC000"/>
                </a:solidFill>
              </a:rPr>
              <a:t>Latvia</a:t>
            </a:r>
            <a:r>
              <a:rPr lang="fr-FR" b="1" dirty="0">
                <a:solidFill>
                  <a:srgbClr val="FFC000"/>
                </a:solidFill>
              </a:rPr>
              <a:t>), 7-8 </a:t>
            </a:r>
            <a:r>
              <a:rPr lang="fr-FR" b="1" dirty="0" err="1">
                <a:solidFill>
                  <a:srgbClr val="FFC000"/>
                </a:solidFill>
              </a:rPr>
              <a:t>December</a:t>
            </a:r>
            <a:r>
              <a:rPr lang="fr-FR" b="1" dirty="0">
                <a:solidFill>
                  <a:srgbClr val="FFC000"/>
                </a:solidFill>
              </a:rPr>
              <a:t> 2017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E1847D-A0AD-46BD-83B8-D012F364730B}"/>
              </a:ext>
            </a:extLst>
          </p:cNvPr>
          <p:cNvSpPr/>
          <p:nvPr/>
        </p:nvSpPr>
        <p:spPr>
          <a:xfrm>
            <a:off x="1282931" y="6234080"/>
            <a:ext cx="471161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http://www.etip-snet.eu/regional-workshops/</a:t>
            </a:r>
            <a:r>
              <a:rPr lang="fr-FR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057" y="1264725"/>
            <a:ext cx="11613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E8B142"/>
              </a:buClr>
              <a:buSzPct val="115000"/>
              <a:tabLst>
                <a:tab pos="3082925" algn="l"/>
              </a:tabLst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R&amp;DI topics needed for the future, lessons learned and deployment perspectives,</a:t>
            </a:r>
            <a:b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(focus on findings of significant EU added value and addressing energy system integration issues)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198160" y="280481"/>
            <a:ext cx="8612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>
                <a:latin typeface="+mn-lt"/>
              </a:rPr>
              <a:t>A new roadmap and associated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Implementation Plans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63020" y="1305430"/>
            <a:ext cx="9036496" cy="519279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6DE1460-8F32-4FB6-B364-4238523BF53F}"/>
              </a:ext>
            </a:extLst>
          </p:cNvPr>
          <p:cNvGrpSpPr/>
          <p:nvPr/>
        </p:nvGrpSpPr>
        <p:grpSpPr>
          <a:xfrm>
            <a:off x="1647948" y="1566823"/>
            <a:ext cx="2348105" cy="4823199"/>
            <a:chOff x="1647948" y="1566823"/>
            <a:chExt cx="2348105" cy="4823199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DF4B5BC-60C0-4FDB-B37A-394E24561E8A}"/>
                </a:ext>
              </a:extLst>
            </p:cNvPr>
            <p:cNvGrpSpPr/>
            <p:nvPr/>
          </p:nvGrpSpPr>
          <p:grpSpPr>
            <a:xfrm>
              <a:off x="1647948" y="1566823"/>
              <a:ext cx="2067628" cy="4823199"/>
              <a:chOff x="1647948" y="1566823"/>
              <a:chExt cx="2067628" cy="4823199"/>
            </a:xfrm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 rotWithShape="1">
              <a:blip r:embed="rId3"/>
              <a:srcRect l="34504" t="11578" r="32843" b="1193"/>
              <a:stretch/>
            </p:blipFill>
            <p:spPr>
              <a:xfrm>
                <a:off x="1742532" y="3188866"/>
                <a:ext cx="1113732" cy="1585651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7" t="6976" r="5684" b="6976"/>
              <a:stretch/>
            </p:blipFill>
            <p:spPr>
              <a:xfrm>
                <a:off x="1834404" y="5853246"/>
                <a:ext cx="1341941" cy="536776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2924316" y="3605888"/>
                <a:ext cx="504056" cy="78289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67918" y="3473888"/>
                <a:ext cx="504056" cy="78289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11520" y="3365445"/>
                <a:ext cx="504056" cy="78289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482" y="5305775"/>
                <a:ext cx="867783" cy="342680"/>
              </a:xfrm>
              <a:prstGeom prst="rect">
                <a:avLst/>
              </a:prstGeom>
            </p:spPr>
          </p:pic>
          <p:sp>
            <p:nvSpPr>
              <p:cNvPr id="43" name="ZoneTexte 42"/>
              <p:cNvSpPr txBox="1"/>
              <p:nvPr/>
            </p:nvSpPr>
            <p:spPr>
              <a:xfrm>
                <a:off x="1734285" y="1566823"/>
                <a:ext cx="1931939" cy="55399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Electricity system</a:t>
                </a:r>
              </a:p>
              <a:p>
                <a:r>
                  <a:rPr lang="en-US" sz="1400" b="1" dirty="0">
                    <a:solidFill>
                      <a:srgbClr val="0070C0"/>
                    </a:solidFill>
                  </a:rPr>
                  <a:t>Integration of RES</a:t>
                </a: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647948" y="2466551"/>
                <a:ext cx="200287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0" algn="ctr"/>
                <a:r>
                  <a:rPr lang="en-US" sz="1400" b="1" dirty="0">
                    <a:ea typeface="Cambria" pitchFamily="18" charset="0"/>
                    <a:cs typeface="Arial" pitchFamily="34" charset="0"/>
                  </a:rPr>
                  <a:t>EEGI roadmap</a:t>
                </a:r>
              </a:p>
              <a:p>
                <a:pPr marL="88900" algn="ctr"/>
                <a:r>
                  <a:rPr lang="en-US" sz="1400" b="1" dirty="0">
                    <a:ea typeface="Cambria" pitchFamily="18" charset="0"/>
                    <a:cs typeface="Arial" pitchFamily="34" charset="0"/>
                  </a:rPr>
                  <a:t>2013-2022</a:t>
                </a:r>
              </a:p>
            </p:txBody>
          </p:sp>
        </p:grpSp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2792271" y="3600479"/>
              <a:ext cx="120378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88900"/>
              <a:r>
                <a:rPr lang="fr-FR" sz="1200" b="1" dirty="0" err="1">
                  <a:ea typeface="Cambria" pitchFamily="18" charset="0"/>
                  <a:cs typeface="Arial" pitchFamily="34" charset="0"/>
                </a:rPr>
                <a:t>IPs</a:t>
              </a:r>
              <a:r>
                <a:rPr lang="fr-FR" sz="1200" b="1" dirty="0">
                  <a:ea typeface="Cambria" pitchFamily="18" charset="0"/>
                  <a:cs typeface="Arial" pitchFamily="34" charset="0"/>
                </a:rPr>
                <a:t> </a:t>
              </a:r>
              <a:r>
                <a:rPr lang="fr-FR" sz="1200" b="1" dirty="0" err="1">
                  <a:ea typeface="Cambria" pitchFamily="18" charset="0"/>
                  <a:cs typeface="Arial" pitchFamily="34" charset="0"/>
                </a:rPr>
                <a:t>every</a:t>
              </a:r>
              <a:r>
                <a:rPr lang="fr-FR" sz="1200" b="1" dirty="0">
                  <a:ea typeface="Cambria" pitchFamily="18" charset="0"/>
                  <a:cs typeface="Arial" pitchFamily="34" charset="0"/>
                </a:rPr>
                <a:t> </a:t>
              </a:r>
              <a:r>
                <a:rPr lang="fr-FR" sz="1200" b="1" dirty="0" err="1">
                  <a:ea typeface="Cambria" pitchFamily="18" charset="0"/>
                  <a:cs typeface="Arial" pitchFamily="34" charset="0"/>
                </a:rPr>
                <a:t>year</a:t>
              </a:r>
              <a:endParaRPr lang="en-US" sz="1200" b="1" dirty="0">
                <a:ea typeface="Cambria" pitchFamily="18" charset="0"/>
                <a:cs typeface="Arial" pitchFamily="34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6884504-6BD4-4DB8-96C6-AB3A6F61E9BE}"/>
              </a:ext>
            </a:extLst>
          </p:cNvPr>
          <p:cNvGrpSpPr/>
          <p:nvPr/>
        </p:nvGrpSpPr>
        <p:grpSpPr>
          <a:xfrm>
            <a:off x="3902772" y="1461234"/>
            <a:ext cx="3610838" cy="4954474"/>
            <a:chOff x="3902772" y="1461234"/>
            <a:chExt cx="3610838" cy="4954474"/>
          </a:xfrm>
        </p:grpSpPr>
        <p:grpSp>
          <p:nvGrpSpPr>
            <p:cNvPr id="51" name="Groupe 50"/>
            <p:cNvGrpSpPr/>
            <p:nvPr/>
          </p:nvGrpSpPr>
          <p:grpSpPr>
            <a:xfrm>
              <a:off x="3902772" y="1461234"/>
              <a:ext cx="3610838" cy="4954474"/>
              <a:chOff x="2411760" y="1200322"/>
              <a:chExt cx="3610838" cy="4954474"/>
            </a:xfrm>
          </p:grpSpPr>
          <p:pic>
            <p:nvPicPr>
              <p:cNvPr id="52" name="Imag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374" y="5715409"/>
                <a:ext cx="1237109" cy="439387"/>
              </a:xfrm>
              <a:prstGeom prst="rect">
                <a:avLst/>
              </a:prstGeom>
            </p:spPr>
          </p:pic>
          <p:pic>
            <p:nvPicPr>
              <p:cNvPr id="54" name="Image 5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2758" y="4761637"/>
                <a:ext cx="1003968" cy="758692"/>
              </a:xfrm>
              <a:prstGeom prst="rect">
                <a:avLst/>
              </a:prstGeom>
            </p:spPr>
          </p:pic>
          <p:pic>
            <p:nvPicPr>
              <p:cNvPr id="57" name="Image 5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4146" y="5136776"/>
                <a:ext cx="721109" cy="324963"/>
              </a:xfrm>
              <a:prstGeom prst="rect">
                <a:avLst/>
              </a:prstGeom>
            </p:spPr>
          </p:pic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3000141" y="2205639"/>
                <a:ext cx="200287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0" algn="ctr">
                  <a:spcAft>
                    <a:spcPts val="1200"/>
                  </a:spcAft>
                </a:pPr>
                <a:r>
                  <a:rPr lang="en-US" sz="1400" b="1" dirty="0">
                    <a:ea typeface="Cambria" pitchFamily="18" charset="0"/>
                    <a:cs typeface="Arial" pitchFamily="34" charset="0"/>
                  </a:rPr>
                  <a:t>ETIP-SNET roadmap 2017-2026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590924" y="3104533"/>
                <a:ext cx="504056" cy="78289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728897" y="3104533"/>
                <a:ext cx="504056" cy="78289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2" name="Image 7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432" y="4739925"/>
                <a:ext cx="867783" cy="342680"/>
              </a:xfrm>
              <a:prstGeom prst="rect">
                <a:avLst/>
              </a:prstGeom>
            </p:spPr>
          </p:pic>
          <p:sp>
            <p:nvSpPr>
              <p:cNvPr id="73" name="ZoneTexte 72"/>
              <p:cNvSpPr txBox="1"/>
              <p:nvPr/>
            </p:nvSpPr>
            <p:spPr>
              <a:xfrm>
                <a:off x="2411760" y="1200322"/>
                <a:ext cx="3610838" cy="76944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1600">
                    <a:latin typeface="+mn-lt"/>
                  </a:defRPr>
                </a:lvl1pPr>
              </a:lstStyle>
              <a:p>
                <a:r>
                  <a:rPr lang="en-US" b="1" dirty="0"/>
                  <a:t>Electricity system</a:t>
                </a:r>
              </a:p>
              <a:p>
                <a:r>
                  <a:rPr lang="en-US" sz="1400" b="1" dirty="0">
                    <a:solidFill>
                      <a:srgbClr val="0070C0"/>
                    </a:solidFill>
                  </a:rPr>
                  <a:t>Integration of storage + </a:t>
                </a:r>
                <a:r>
                  <a:rPr lang="en-US" sz="1400" b="1" u="sng" dirty="0">
                    <a:solidFill>
                      <a:srgbClr val="0070C0"/>
                    </a:solidFill>
                  </a:rPr>
                  <a:t>other flexibilities </a:t>
                </a:r>
                <a:r>
                  <a:rPr lang="en-US" sz="1400" b="1" dirty="0">
                    <a:solidFill>
                      <a:srgbClr val="0070C0"/>
                    </a:solidFill>
                  </a:rPr>
                  <a:t>Integration with other energy networks</a:t>
                </a:r>
              </a:p>
            </p:txBody>
          </p:sp>
          <p:sp>
            <p:nvSpPr>
              <p:cNvPr id="74" name="Accolade fermante 73"/>
              <p:cNvSpPr/>
              <p:nvPr/>
            </p:nvSpPr>
            <p:spPr>
              <a:xfrm>
                <a:off x="3934693" y="4800958"/>
                <a:ext cx="96105" cy="660781"/>
              </a:xfrm>
              <a:prstGeom prst="rightBrac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5" name="Rectangle 14"/>
              <p:cNvSpPr>
                <a:spLocks noChangeArrowheads="1"/>
              </p:cNvSpPr>
              <p:nvPr/>
            </p:nvSpPr>
            <p:spPr bwMode="auto">
              <a:xfrm>
                <a:off x="2538203" y="2880934"/>
                <a:ext cx="86456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0"/>
                <a:r>
                  <a:rPr lang="fr-FR" sz="1200" b="1" dirty="0">
                    <a:ea typeface="Cambria" pitchFamily="18" charset="0"/>
                    <a:cs typeface="Arial" pitchFamily="34" charset="0"/>
                  </a:rPr>
                  <a:t>IP 16-18</a:t>
                </a:r>
                <a:endParaRPr lang="en-US" sz="1200" b="1" dirty="0">
                  <a:ea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76" name="Rectangle 14"/>
              <p:cNvSpPr>
                <a:spLocks noChangeArrowheads="1"/>
              </p:cNvSpPr>
              <p:nvPr/>
            </p:nvSpPr>
            <p:spPr bwMode="auto">
              <a:xfrm>
                <a:off x="4417887" y="2880933"/>
                <a:ext cx="86456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0"/>
                <a:r>
                  <a:rPr lang="fr-FR" sz="1200" b="1" dirty="0">
                    <a:ea typeface="Cambria" pitchFamily="18" charset="0"/>
                    <a:cs typeface="Arial" pitchFamily="34" charset="0"/>
                  </a:rPr>
                  <a:t>IP 17-19</a:t>
                </a:r>
                <a:endParaRPr lang="en-US" sz="1200" b="1" dirty="0">
                  <a:ea typeface="Cambria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B70CD5A-2A1B-4F62-B2D1-BECE7305B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2688" y="3176329"/>
              <a:ext cx="1116000" cy="1592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9FF457A-6727-41EA-975E-54B8B914B39C}"/>
              </a:ext>
            </a:extLst>
          </p:cNvPr>
          <p:cNvGrpSpPr/>
          <p:nvPr/>
        </p:nvGrpSpPr>
        <p:grpSpPr>
          <a:xfrm>
            <a:off x="7753446" y="1674545"/>
            <a:ext cx="2834003" cy="4552204"/>
            <a:chOff x="7753446" y="1674545"/>
            <a:chExt cx="2834003" cy="4552204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B7BFD680-B0E2-4324-9D28-9E721D6A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83717" y="3141846"/>
              <a:ext cx="1116000" cy="159216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5BA6C03-FA6C-4056-BF0B-0C736213C3B6}"/>
                </a:ext>
              </a:extLst>
            </p:cNvPr>
            <p:cNvGrpSpPr/>
            <p:nvPr/>
          </p:nvGrpSpPr>
          <p:grpSpPr>
            <a:xfrm>
              <a:off x="7753446" y="1674545"/>
              <a:ext cx="2834003" cy="4552204"/>
              <a:chOff x="7753446" y="1674545"/>
              <a:chExt cx="2834003" cy="4552204"/>
            </a:xfrm>
          </p:grpSpPr>
          <p:grpSp>
            <p:nvGrpSpPr>
              <p:cNvPr id="77" name="Groupe 76"/>
              <p:cNvGrpSpPr/>
              <p:nvPr/>
            </p:nvGrpSpPr>
            <p:grpSpPr>
              <a:xfrm>
                <a:off x="7753446" y="1674545"/>
                <a:ext cx="2834003" cy="4552204"/>
                <a:chOff x="6262434" y="1413633"/>
                <a:chExt cx="2834003" cy="4552204"/>
              </a:xfrm>
            </p:grpSpPr>
            <p:pic>
              <p:nvPicPr>
                <p:cNvPr id="78" name="Image 7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7667" y="4765572"/>
                  <a:ext cx="949334" cy="671404"/>
                </a:xfrm>
                <a:prstGeom prst="rect">
                  <a:avLst/>
                </a:prstGeom>
              </p:spPr>
            </p:pic>
            <p:sp>
              <p:nvSpPr>
                <p:cNvPr id="79" name="ZoneTexte 78"/>
                <p:cNvSpPr txBox="1"/>
                <p:nvPr/>
              </p:nvSpPr>
              <p:spPr>
                <a:xfrm>
                  <a:off x="6444208" y="5596505"/>
                  <a:ext cx="1787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INTENSYS4EU</a:t>
                  </a:r>
                </a:p>
              </p:txBody>
            </p:sp>
            <p:sp>
              <p:nvSpPr>
                <p:cNvPr id="81" name="Rectangle 14"/>
                <p:cNvSpPr>
                  <a:spLocks noChangeArrowheads="1"/>
                </p:cNvSpPr>
                <p:nvPr/>
              </p:nvSpPr>
              <p:spPr bwMode="auto">
                <a:xfrm>
                  <a:off x="6572302" y="2204753"/>
                  <a:ext cx="19950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88900" algn="ctr">
                    <a:spcAft>
                      <a:spcPts val="1200"/>
                    </a:spcAft>
                  </a:pPr>
                  <a:r>
                    <a:rPr lang="en-US" sz="1400" b="1" dirty="0">
                      <a:solidFill>
                        <a:schemeClr val="bg1">
                          <a:lumMod val="50000"/>
                        </a:schemeClr>
                      </a:solidFill>
                      <a:ea typeface="Cambria" pitchFamily="18" charset="0"/>
                      <a:cs typeface="Arial" pitchFamily="34" charset="0"/>
                    </a:rPr>
                    <a:t>ETIP SNET roadmap 2020-2029</a:t>
                  </a: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8392156" y="2992612"/>
                  <a:ext cx="504056" cy="78289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4" name="ZoneTexte 83"/>
                <p:cNvSpPr txBox="1"/>
                <p:nvPr/>
              </p:nvSpPr>
              <p:spPr>
                <a:xfrm>
                  <a:off x="6444208" y="1413633"/>
                  <a:ext cx="2464053" cy="584775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de-DE"/>
                  </a:defPPr>
                  <a:lvl1pPr>
                    <a:defRPr sz="1600" b="1">
                      <a:latin typeface="+mn-lt"/>
                    </a:defRPr>
                  </a:lvl1pPr>
                </a:lstStyle>
                <a:p>
                  <a:r>
                    <a:rPr 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Energy system as a whole</a:t>
                  </a: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410254" y="3034675"/>
                  <a:ext cx="504056" cy="78289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8" name="Rectangle 14"/>
                <p:cNvSpPr>
                  <a:spLocks noChangeArrowheads="1"/>
                </p:cNvSpPr>
                <p:nvPr/>
              </p:nvSpPr>
              <p:spPr bwMode="auto">
                <a:xfrm>
                  <a:off x="6262434" y="2812756"/>
                  <a:ext cx="864560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88900"/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  <a:ea typeface="Cambria" pitchFamily="18" charset="0"/>
                      <a:cs typeface="Arial" pitchFamily="34" charset="0"/>
                    </a:rPr>
                    <a:t>IP 19-21</a:t>
                  </a:r>
                  <a:endParaRPr lang="en-US" sz="1200" b="1" dirty="0">
                    <a:solidFill>
                      <a:schemeClr val="bg1">
                        <a:lumMod val="50000"/>
                      </a:schemeClr>
                    </a:solidFill>
                    <a:ea typeface="Cambria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0" name="Rectangle 14"/>
                <p:cNvSpPr>
                  <a:spLocks noChangeArrowheads="1"/>
                </p:cNvSpPr>
                <p:nvPr/>
              </p:nvSpPr>
              <p:spPr bwMode="auto">
                <a:xfrm>
                  <a:off x="8231877" y="2764184"/>
                  <a:ext cx="864560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88900"/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  <a:ea typeface="Cambria" pitchFamily="18" charset="0"/>
                      <a:cs typeface="Arial" pitchFamily="34" charset="0"/>
                    </a:rPr>
                    <a:t>IP 21-23</a:t>
                  </a:r>
                  <a:endParaRPr lang="en-US" sz="1200" b="1" dirty="0">
                    <a:solidFill>
                      <a:schemeClr val="bg1">
                        <a:lumMod val="50000"/>
                      </a:schemeClr>
                    </a:solidFill>
                    <a:ea typeface="Cambria" pitchFamily="18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7" name="Rectangle 14">
                <a:extLst>
                  <a:ext uri="{FF2B5EF4-FFF2-40B4-BE49-F238E27FC236}">
                    <a16:creationId xmlns:a16="http://schemas.microsoft.com/office/drawing/2014/main" id="{680A6811-B5E0-4310-A4AE-AAF9C7F30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5803" y="4295623"/>
                <a:ext cx="1995086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0" algn="ctr">
                  <a:spcAft>
                    <a:spcPts val="1200"/>
                  </a:spcAft>
                </a:pPr>
                <a:r>
                  <a:rPr lang="en-US" sz="800" b="1" dirty="0">
                    <a:solidFill>
                      <a:srgbClr val="FF0000"/>
                    </a:solidFill>
                    <a:ea typeface="Cambria" pitchFamily="18" charset="0"/>
                    <a:cs typeface="Arial" pitchFamily="34" charset="0"/>
                  </a:rPr>
                  <a:t>To be updated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1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340054" y="200676"/>
            <a:ext cx="8612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/>
              <a:t>… supported by workshops, public consultation and a monitoring exercise</a:t>
            </a:r>
            <a:endParaRPr lang="en-US" sz="32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10" y="1692192"/>
            <a:ext cx="106193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E8B142"/>
              </a:buClr>
            </a:pPr>
            <a:r>
              <a:rPr lang="en-US" sz="2400" dirty="0"/>
              <a:t>The 10-year (2020-2029 ) ETIP SNET updated R&amp;I roadmap specifying the future R&amp;I needs for the energy system will be drafted based upon,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E8B142"/>
              </a:buClr>
              <a:buSzPct val="115000"/>
              <a:buFont typeface="Courier New" panose="02070309020205020404" pitchFamily="49" charset="0"/>
              <a:buChar char="o"/>
            </a:pPr>
            <a:r>
              <a:rPr lang="en-US" altLang="en-US" sz="2000" dirty="0"/>
              <a:t>consolidated and balanced stakeholder viewpoints through </a:t>
            </a:r>
            <a:r>
              <a:rPr lang="en-US" altLang="en-US" sz="2000" u="sng" dirty="0"/>
              <a:t>“regional” workshops</a:t>
            </a:r>
            <a:endParaRPr lang="en-US" alt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E8B142"/>
              </a:buClr>
              <a:buSzPct val="115000"/>
              <a:buFont typeface="Courier New" panose="02070309020205020404" pitchFamily="49" charset="0"/>
              <a:buChar char="o"/>
            </a:pPr>
            <a:r>
              <a:rPr lang="en-US" altLang="en-US" sz="2000" dirty="0"/>
              <a:t>consolidated and balanced stakeholder viewpoints through </a:t>
            </a:r>
            <a:r>
              <a:rPr lang="en-US" altLang="en-US" sz="2000" u="sng" dirty="0"/>
              <a:t>public consultation</a:t>
            </a:r>
            <a:endParaRPr lang="en-US" alt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E8B142"/>
              </a:buClr>
              <a:buSzPct val="115000"/>
              <a:buFont typeface="Courier New" panose="02070309020205020404" pitchFamily="49" charset="0"/>
              <a:buChar char="o"/>
            </a:pPr>
            <a:r>
              <a:rPr lang="en-US" altLang="en-US" sz="2000" dirty="0"/>
              <a:t>a </a:t>
            </a:r>
            <a:r>
              <a:rPr lang="en-US" altLang="en-US" sz="2000" u="sng" dirty="0"/>
              <a:t>monitoring/review of national, European and international  R&amp;I activities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assess the coverage of the R&amp;I activities by national and European projects</a:t>
            </a:r>
          </a:p>
        </p:txBody>
      </p:sp>
    </p:spTree>
    <p:extLst>
      <p:ext uri="{BB962C8B-B14F-4D97-AF65-F5344CB8AC3E}">
        <p14:creationId xmlns:p14="http://schemas.microsoft.com/office/powerpoint/2010/main" val="11487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1672791"/>
            <a:ext cx="10643444" cy="4877232"/>
          </a:xfrm>
        </p:spPr>
        <p:txBody>
          <a:bodyPr/>
          <a:lstStyle/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EU policy framework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chemeClr val="bg1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 The ETIP-SNET: a new platform addressing the energy system as a whole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chemeClr val="bg1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 Purpose of the workshop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rgbClr val="3F3E3E"/>
              </a:solidFill>
              <a:latin typeface="+mj-lt"/>
              <a:ea typeface="+mn-ea"/>
              <a:cs typeface="+mn-cs"/>
            </a:endParaRP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 Agenda of the workshop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15226" y="372507"/>
            <a:ext cx="7417331" cy="540000"/>
          </a:xfrm>
        </p:spPr>
        <p:txBody>
          <a:bodyPr/>
          <a:lstStyle/>
          <a:p>
            <a:r>
              <a:rPr lang="fr-BE" dirty="0" err="1"/>
              <a:t>Outline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23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06389" y="375310"/>
            <a:ext cx="8521935" cy="540000"/>
          </a:xfrm>
        </p:spPr>
        <p:txBody>
          <a:bodyPr/>
          <a:lstStyle/>
          <a:p>
            <a:r>
              <a:rPr lang="fr-BE" dirty="0"/>
              <a:t>Agenda of the workshop</a:t>
            </a:r>
            <a:br>
              <a:rPr lang="fr-BE" dirty="0"/>
            </a:br>
            <a:endParaRPr lang="en-GB" dirty="0"/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4DBAD1C7-B9E0-4B89-8A4C-6E0CDCFD7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89" y="1348740"/>
            <a:ext cx="7828549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0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4017770" y="2677954"/>
            <a:ext cx="4280210" cy="951521"/>
          </a:xfrm>
        </p:spPr>
        <p:txBody>
          <a:bodyPr/>
          <a:lstStyle/>
          <a:p>
            <a:r>
              <a:rPr lang="es-ES_tradnl" dirty="0"/>
              <a:t>Thank you for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attention</a:t>
            </a:r>
            <a:endParaRPr lang="es-ES" dirty="0"/>
          </a:p>
        </p:txBody>
      </p:sp>
      <p:sp>
        <p:nvSpPr>
          <p:cNvPr id="3" name="6 Título"/>
          <p:cNvSpPr txBox="1">
            <a:spLocks/>
          </p:cNvSpPr>
          <p:nvPr/>
        </p:nvSpPr>
        <p:spPr>
          <a:xfrm>
            <a:off x="3971693" y="5082250"/>
            <a:ext cx="6546702" cy="95152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3F3F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600" b="0" dirty="0">
                <a:hlinkClick r:id="rId2"/>
              </a:rPr>
              <a:t>Konstantin.Staschus@ext.entsoe.eu</a:t>
            </a:r>
            <a:r>
              <a:rPr lang="es-ES_tradnl" sz="1600" b="0" dirty="0"/>
              <a:t>; </a:t>
            </a:r>
            <a:r>
              <a:rPr lang="es-ES_tradnl" sz="1600" b="0" dirty="0">
                <a:hlinkClick r:id="rId3"/>
              </a:rPr>
              <a:t>k.Staschus@ecofys.com</a:t>
            </a:r>
            <a:r>
              <a:rPr lang="es-ES_tradnl" sz="1600" b="0" dirty="0"/>
              <a:t> </a:t>
            </a:r>
          </a:p>
          <a:p>
            <a:pPr algn="l"/>
            <a:endParaRPr lang="es-ES_tradnl" sz="1600" b="0"/>
          </a:p>
          <a:p>
            <a:pPr algn="l"/>
            <a:endParaRPr lang="es-ES_tradnl" sz="1600" b="0" dirty="0"/>
          </a:p>
          <a:p>
            <a:r>
              <a:rPr lang="es-ES_tradnl" sz="2000" dirty="0"/>
              <a:t>More </a:t>
            </a:r>
            <a:r>
              <a:rPr lang="es-ES_tradnl" sz="2000" dirty="0" err="1"/>
              <a:t>information</a:t>
            </a:r>
            <a:r>
              <a:rPr lang="es-ES_tradnl" sz="2000" dirty="0"/>
              <a:t>: </a:t>
            </a:r>
          </a:p>
          <a:p>
            <a:endParaRPr lang="es-ES_tradnl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s-ES_tradnl" sz="1800" dirty="0">
                <a:solidFill>
                  <a:schemeClr val="tx1"/>
                </a:solidFill>
              </a:rPr>
              <a:t>etip-snet.eu </a:t>
            </a:r>
          </a:p>
          <a:p>
            <a:pPr algn="l"/>
            <a:endParaRPr lang="es-ES_tradnl" sz="1800" dirty="0">
              <a:solidFill>
                <a:schemeClr val="tx1"/>
              </a:solidFill>
            </a:endParaRPr>
          </a:p>
          <a:p>
            <a:pPr algn="l"/>
            <a:r>
              <a:rPr lang="es-ES_tradnl" sz="1800" dirty="0">
                <a:solidFill>
                  <a:schemeClr val="tx1"/>
                </a:solidFill>
              </a:rPr>
              <a:t>info@etip-snet.eu  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1026" name="Imagen 8" descr="TWITTER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12" y="5169211"/>
            <a:ext cx="275153" cy="2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7" descr="LINKEDIN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06" y="5656739"/>
            <a:ext cx="280359" cy="2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114899" y="5117564"/>
            <a:ext cx="340349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@</a:t>
            </a:r>
            <a:r>
              <a:rPr lang="en-US" altLang="en-US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etipsnet</a:t>
            </a:r>
            <a:r>
              <a:rPr lang="en-US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linkedin.com/groups/8208338</a:t>
            </a:r>
            <a:endParaRPr lang="en-GB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ursor Cli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4" y="5169211"/>
            <a:ext cx="474476" cy="3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mail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5518209"/>
            <a:ext cx="614164" cy="6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8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1672791"/>
            <a:ext cx="10643444" cy="4877232"/>
          </a:xfrm>
        </p:spPr>
        <p:txBody>
          <a:bodyPr/>
          <a:lstStyle/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GB" sz="28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EU policy framework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rgbClr val="3F3E3E"/>
              </a:solidFill>
              <a:latin typeface="+mj-lt"/>
              <a:ea typeface="+mn-ea"/>
              <a:cs typeface="+mn-cs"/>
            </a:endParaRPr>
          </a:p>
          <a:p>
            <a:pPr marL="393700" lvl="0" indent="-3937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The ETIP-SNET: a new platform addressing the energy system as a whole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rgbClr val="3F3E3E"/>
              </a:solidFill>
              <a:latin typeface="+mj-lt"/>
              <a:ea typeface="+mn-ea"/>
              <a:cs typeface="+mn-cs"/>
            </a:endParaRP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Purpose of the workshop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rgbClr val="3F3E3E"/>
              </a:solidFill>
              <a:latin typeface="+mj-lt"/>
              <a:ea typeface="+mn-ea"/>
              <a:cs typeface="+mn-cs"/>
            </a:endParaRP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 Agenda of the workshop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15226" y="372507"/>
            <a:ext cx="7417331" cy="540000"/>
          </a:xfrm>
        </p:spPr>
        <p:txBody>
          <a:bodyPr/>
          <a:lstStyle/>
          <a:p>
            <a:r>
              <a:rPr lang="fr-BE" dirty="0" err="1"/>
              <a:t>Outline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8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642504" y="4614711"/>
            <a:ext cx="10270547" cy="2085072"/>
            <a:chOff x="113951" y="4312249"/>
            <a:chExt cx="10270547" cy="208507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976" y="4710923"/>
              <a:ext cx="1451522" cy="168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6"/>
            <p:cNvSpPr txBox="1"/>
            <p:nvPr/>
          </p:nvSpPr>
          <p:spPr>
            <a:xfrm>
              <a:off x="185890" y="4312249"/>
              <a:ext cx="7128793" cy="46991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fontAlgn="base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DCDB21"/>
                </a:buClr>
                <a:buSzPct val="90000"/>
                <a:buFont typeface="Wingdings 3" pitchFamily="18" charset="2"/>
                <a:buChar char=""/>
              </a:pPr>
              <a:r>
                <a:rPr lang="en-GB" sz="2400" b="1" dirty="0">
                  <a:solidFill>
                    <a:srgbClr val="3F3E3E"/>
                  </a:solidFill>
                  <a:latin typeface="+mj-lt"/>
                </a:rPr>
                <a:t>  2015: Energy Union – Priorities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951" y="4690097"/>
              <a:ext cx="7923060" cy="157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en-US" dirty="0"/>
                <a:t>Energy security, solidarity and trust</a:t>
              </a:r>
            </a:p>
            <a:p>
              <a:pPr marL="800100" lvl="1" indent="-3429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en-US" dirty="0"/>
                <a:t>A fully integrated European energy market</a:t>
              </a:r>
            </a:p>
            <a:p>
              <a:pPr marL="800100" lvl="1" indent="-3429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/>
                <a:t>Energy Efficiency (EE) first:  </a:t>
              </a:r>
              <a:r>
                <a:rPr lang="en-US" altLang="en-US" dirty="0"/>
                <a:t>moderation of demand </a:t>
              </a:r>
            </a:p>
            <a:p>
              <a:pPr marL="800100" lvl="1" indent="-3429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/>
                <a:t>Transition to a low-carbon society: d</a:t>
              </a:r>
              <a:r>
                <a:rPr lang="en-US" altLang="en-US" dirty="0" err="1"/>
                <a:t>ecarbonising</a:t>
              </a:r>
              <a:r>
                <a:rPr lang="en-US" altLang="en-US" dirty="0"/>
                <a:t> the economy,</a:t>
              </a:r>
            </a:p>
            <a:p>
              <a:pPr marL="800100" lvl="1" indent="-3429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en-US" b="1" dirty="0">
                  <a:solidFill>
                    <a:srgbClr val="0070C0"/>
                  </a:solidFill>
                </a:rPr>
                <a:t>Research, Innovation and Competitiveness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265467" y="370444"/>
            <a:ext cx="72690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</a:pPr>
            <a:r>
              <a:rPr lang="fr-FR" sz="3200" b="1" dirty="0" err="1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rPr>
              <a:t>European</a:t>
            </a:r>
            <a:r>
              <a:rPr lang="fr-FR" sz="3200" b="1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rPr>
              <a:t> R&amp;I </a:t>
            </a:r>
            <a:r>
              <a:rPr lang="fr-FR" sz="3200" b="1" dirty="0" err="1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rPr>
              <a:t>energy</a:t>
            </a:r>
            <a:r>
              <a:rPr lang="fr-FR" sz="3200" b="1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rPr>
              <a:t> </a:t>
            </a:r>
            <a:r>
              <a:rPr lang="fr-FR" sz="3200" b="1" dirty="0" err="1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rPr>
              <a:t>policies</a:t>
            </a:r>
            <a:endParaRPr lang="en-US" sz="3200" b="1" dirty="0">
              <a:solidFill>
                <a:srgbClr val="3F3F3D"/>
              </a:solidFill>
              <a:latin typeface="+mj-lt"/>
              <a:ea typeface="Helvetica" charset="0"/>
              <a:cs typeface="Helvetica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69878" y="1086848"/>
            <a:ext cx="10195875" cy="1784127"/>
            <a:chOff x="248954" y="892078"/>
            <a:chExt cx="10195875" cy="1784127"/>
          </a:xfrm>
        </p:grpSpPr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067" y="892078"/>
              <a:ext cx="1432762" cy="17841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8954" y="1351637"/>
              <a:ext cx="4355976" cy="46991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fontAlgn="base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DCDB21"/>
                </a:buClr>
                <a:buSzPct val="90000"/>
                <a:buFont typeface="Wingdings 3" pitchFamily="18" charset="2"/>
                <a:buChar char=""/>
              </a:pPr>
              <a:r>
                <a:rPr lang="en-GB" sz="2400" b="1" dirty="0">
                  <a:solidFill>
                    <a:srgbClr val="3F3E3E"/>
                  </a:solidFill>
                  <a:latin typeface="+mj-lt"/>
                </a:rPr>
                <a:t>  2008: The SET Plan</a:t>
              </a: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3454031" y="1177993"/>
              <a:ext cx="4056734" cy="1055662"/>
              <a:chOff x="494352" y="3607640"/>
              <a:chExt cx="4056734" cy="105566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94352" y="3607643"/>
                <a:ext cx="1711186" cy="1055658"/>
                <a:chOff x="597165" y="3082959"/>
                <a:chExt cx="2698610" cy="1564301"/>
              </a:xfrm>
            </p:grpSpPr>
            <p:grpSp>
              <p:nvGrpSpPr>
                <p:cNvPr id="9" name="Group 15"/>
                <p:cNvGrpSpPr>
                  <a:grpSpLocks/>
                </p:cNvGrpSpPr>
                <p:nvPr/>
              </p:nvGrpSpPr>
              <p:grpSpPr bwMode="auto">
                <a:xfrm>
                  <a:off x="597165" y="3082959"/>
                  <a:ext cx="2555943" cy="1564301"/>
                  <a:chOff x="2071090" y="2299328"/>
                  <a:chExt cx="1588468" cy="1135474"/>
                </a:xfrm>
              </p:grpSpPr>
              <p:sp>
                <p:nvSpPr>
                  <p:cNvPr id="10" name="Hexagon 1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589807" y="2365051"/>
                    <a:ext cx="1135474" cy="1004028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noFill/>
                  <a:ln w="25400" algn="ctr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1000" kern="0">
                      <a:solidFill>
                        <a:sysClr val="windowText" lastClr="000000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11" name="Hexagon 4"/>
                  <p:cNvSpPr>
                    <a:spLocks noChangeArrowheads="1"/>
                  </p:cNvSpPr>
                  <p:nvPr/>
                </p:nvSpPr>
                <p:spPr bwMode="auto">
                  <a:xfrm>
                    <a:off x="2071090" y="2385133"/>
                    <a:ext cx="769548" cy="8849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 defTabSz="16002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en-GB" sz="1000" kern="0">
                      <a:solidFill>
                        <a:srgbClr val="FFFFFF"/>
                      </a:solidFill>
                      <a:latin typeface="Verdana Bold" pitchFamily="34" charset="0"/>
                    </a:endParaRPr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1444484" y="3361194"/>
                  <a:ext cx="1851291" cy="95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fr-BE" sz="1200" b="1" kern="0" dirty="0">
                      <a:solidFill>
                        <a:srgbClr val="0C4476"/>
                      </a:solidFill>
                      <a:latin typeface="Verdana"/>
                    </a:rPr>
                    <a:t>-</a:t>
                  </a:r>
                  <a:r>
                    <a:rPr lang="fr-BE" sz="1200" b="1" kern="0" dirty="0">
                      <a:latin typeface="Verdana"/>
                    </a:rPr>
                    <a:t>20 % </a:t>
                  </a:r>
                  <a:br>
                    <a:rPr lang="fr-BE" sz="1200" b="1" kern="0" dirty="0">
                      <a:latin typeface="Verdana"/>
                    </a:rPr>
                  </a:br>
                  <a:r>
                    <a:rPr lang="fr-BE" sz="1200" b="1" kern="0" dirty="0">
                      <a:latin typeface="Verdana"/>
                    </a:rPr>
                    <a:t>GHG Emissions*</a:t>
                  </a:r>
                  <a:endParaRPr lang="en-GB" sz="1200" b="1" kern="0" dirty="0">
                    <a:latin typeface="Verdana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208563" y="3607642"/>
                <a:ext cx="1135685" cy="1055660"/>
                <a:chOff x="3354781" y="3082957"/>
                <a:chExt cx="1791023" cy="1564304"/>
              </a:xfrm>
            </p:grpSpPr>
            <p:sp>
              <p:nvSpPr>
                <p:cNvPr id="12" name="Hexagon 8"/>
                <p:cNvSpPr>
                  <a:spLocks noChangeArrowheads="1"/>
                </p:cNvSpPr>
                <p:nvPr/>
              </p:nvSpPr>
              <p:spPr bwMode="auto">
                <a:xfrm rot="5400000">
                  <a:off x="3446653" y="3056645"/>
                  <a:ext cx="1564304" cy="161692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noFill/>
                <a:ln w="25400" algn="ctr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000" kern="0">
                    <a:solidFill>
                      <a:sysClr val="windowText" lastClr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354781" y="3361193"/>
                  <a:ext cx="1791023" cy="95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fr-BE" sz="1200" b="1" kern="0" dirty="0">
                      <a:latin typeface="Verdana"/>
                    </a:rPr>
                    <a:t>20% </a:t>
                  </a:r>
                  <a:r>
                    <a:rPr lang="fr-BE" sz="1200" b="1" kern="0" dirty="0" err="1">
                      <a:latin typeface="Verdana"/>
                    </a:rPr>
                    <a:t>Renewable</a:t>
                  </a:r>
                  <a:r>
                    <a:rPr lang="fr-BE" sz="1200" b="1" kern="0" dirty="0">
                      <a:latin typeface="Verdana"/>
                    </a:rPr>
                    <a:t> Energy</a:t>
                  </a:r>
                  <a:endParaRPr lang="en-GB" sz="1200" b="1" kern="0" dirty="0">
                    <a:latin typeface="Verdana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283038" y="3607640"/>
                <a:ext cx="1268048" cy="1055659"/>
                <a:chOff x="5111912" y="3082955"/>
                <a:chExt cx="1999764" cy="1564303"/>
              </a:xfrm>
            </p:grpSpPr>
            <p:sp>
              <p:nvSpPr>
                <p:cNvPr id="13" name="Hexagon 9"/>
                <p:cNvSpPr>
                  <a:spLocks noChangeArrowheads="1"/>
                </p:cNvSpPr>
                <p:nvPr/>
              </p:nvSpPr>
              <p:spPr bwMode="auto">
                <a:xfrm rot="5400000">
                  <a:off x="5316036" y="3066860"/>
                  <a:ext cx="1564303" cy="159649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noFill/>
                <a:ln w="25400" algn="ctr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000" kern="0">
                    <a:solidFill>
                      <a:sysClr val="windowText" lastClr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111912" y="3314696"/>
                  <a:ext cx="1999764" cy="95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fr-BE" sz="1200" b="1" kern="0" dirty="0">
                      <a:latin typeface="Verdana"/>
                    </a:rPr>
                    <a:t>20 % </a:t>
                  </a:r>
                  <a:r>
                    <a:rPr lang="fr-BE" sz="1200" b="1" kern="0" dirty="0" err="1">
                      <a:latin typeface="Verdana"/>
                    </a:rPr>
                    <a:t>Energy</a:t>
                  </a:r>
                  <a:r>
                    <a:rPr lang="fr-BE" sz="1200" b="1" kern="0" dirty="0">
                      <a:latin typeface="Verdana"/>
                    </a:rPr>
                    <a:t> </a:t>
                  </a:r>
                  <a:r>
                    <a:rPr lang="fr-BE" sz="1200" b="1" kern="0" dirty="0" err="1">
                      <a:latin typeface="Verdana"/>
                    </a:rPr>
                    <a:t>Efficiency</a:t>
                  </a:r>
                  <a:r>
                    <a:rPr lang="fr-BE" sz="1200" b="1" kern="0" dirty="0">
                      <a:latin typeface="Verdana"/>
                    </a:rPr>
                    <a:t>**</a:t>
                  </a:r>
                  <a:endParaRPr lang="en-GB" sz="1200" b="1" kern="0" dirty="0">
                    <a:latin typeface="Verdana"/>
                  </a:endParaRPr>
                </a:p>
              </p:txBody>
            </p:sp>
          </p:grpSp>
        </p:grpSp>
        <p:sp>
          <p:nvSpPr>
            <p:cNvPr id="19" name="ZoneTexte 18"/>
            <p:cNvSpPr txBox="1"/>
            <p:nvPr/>
          </p:nvSpPr>
          <p:spPr>
            <a:xfrm>
              <a:off x="5927238" y="2057002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binding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01886" y="2539652"/>
            <a:ext cx="10263867" cy="2229174"/>
            <a:chOff x="601886" y="2539652"/>
            <a:chExt cx="10263867" cy="2229174"/>
          </a:xfrm>
        </p:grpSpPr>
        <p:grpSp>
          <p:nvGrpSpPr>
            <p:cNvPr id="17" name="Groupe 16"/>
            <p:cNvGrpSpPr/>
            <p:nvPr/>
          </p:nvGrpSpPr>
          <p:grpSpPr>
            <a:xfrm>
              <a:off x="601886" y="2539652"/>
              <a:ext cx="10263867" cy="2229174"/>
              <a:chOff x="109024" y="2403460"/>
              <a:chExt cx="10263867" cy="222917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09024" y="2787225"/>
                <a:ext cx="6635540" cy="1669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spcBef>
                    <a:spcPts val="100"/>
                  </a:spcBef>
                  <a:spcAft>
                    <a:spcPts val="1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fr-BE" dirty="0" err="1"/>
                  <a:t>Individual</a:t>
                </a:r>
                <a:r>
                  <a:rPr lang="fr-BE" dirty="0"/>
                  <a:t> Technologies </a:t>
                </a:r>
                <a:r>
                  <a:rPr lang="fr-BE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→</a:t>
                </a:r>
                <a:r>
                  <a:rPr lang="fr-BE" dirty="0"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ym typeface="Wingdings" panose="05000000000000000000" pitchFamily="2" charset="2"/>
                  </a:rPr>
                  <a:t>Energy</a:t>
                </a:r>
                <a:r>
                  <a:rPr lang="fr-BE" dirty="0">
                    <a:sym typeface="Wingdings" panose="05000000000000000000" pitchFamily="2" charset="2"/>
                  </a:rPr>
                  <a:t> system </a:t>
                </a:r>
              </a:p>
              <a:p>
                <a:pPr marL="800100" lvl="1" indent="-342900">
                  <a:spcBef>
                    <a:spcPts val="100"/>
                  </a:spcBef>
                  <a:spcAft>
                    <a:spcPts val="1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fr-BE" dirty="0">
                    <a:sym typeface="Wingdings" panose="05000000000000000000" pitchFamily="2" charset="2"/>
                  </a:rPr>
                  <a:t>Policy challenges</a:t>
                </a:r>
              </a:p>
              <a:p>
                <a:pPr marL="1141200" lvl="2" indent="-342900">
                  <a:buClr>
                    <a:schemeClr val="accent1"/>
                  </a:buClr>
                  <a:buFont typeface="Calibri" panose="020F0502020204030204" pitchFamily="34" charset="0"/>
                  <a:buChar char="−"/>
                </a:pPr>
                <a:r>
                  <a:rPr lang="fr-BE" sz="1600" dirty="0">
                    <a:cs typeface="Rod" panose="02030509050101010101" pitchFamily="49" charset="-79"/>
                    <a:sym typeface="Wingdings" panose="05000000000000000000" pitchFamily="2" charset="2"/>
                  </a:rPr>
                  <a:t>Consumer at the centre</a:t>
                </a:r>
              </a:p>
              <a:p>
                <a:pPr marL="1141200" lvl="2" indent="-342900">
                  <a:buClr>
                    <a:schemeClr val="accent1"/>
                  </a:buClr>
                  <a:buFont typeface="Calibri" panose="020F0502020204030204" pitchFamily="34" charset="0"/>
                  <a:buChar char="−"/>
                </a:pPr>
                <a:r>
                  <a:rPr lang="fr-BE" sz="1600" dirty="0" err="1">
                    <a:cs typeface="Rod" panose="02030509050101010101" pitchFamily="49" charset="-79"/>
                    <a:sym typeface="Wingdings" panose="05000000000000000000" pitchFamily="2" charset="2"/>
                  </a:rPr>
                  <a:t>Energy</a:t>
                </a:r>
                <a:r>
                  <a:rPr lang="fr-BE" sz="1600" dirty="0">
                    <a:cs typeface="Rod" panose="02030509050101010101" pitchFamily="49" charset="-79"/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cs typeface="Rod" panose="02030509050101010101" pitchFamily="49" charset="-79"/>
                    <a:sym typeface="Wingdings" panose="05000000000000000000" pitchFamily="2" charset="2"/>
                  </a:rPr>
                  <a:t>efficiency</a:t>
                </a:r>
                <a:r>
                  <a:rPr lang="fr-BE" sz="1600" dirty="0">
                    <a:cs typeface="Rod" panose="02030509050101010101" pitchFamily="49" charset="-79"/>
                    <a:sym typeface="Wingdings" panose="05000000000000000000" pitchFamily="2" charset="2"/>
                  </a:rPr>
                  <a:t> (</a:t>
                </a:r>
                <a:r>
                  <a:rPr lang="fr-BE" sz="1600" dirty="0" err="1">
                    <a:cs typeface="Rod" panose="02030509050101010101" pitchFamily="49" charset="-79"/>
                    <a:sym typeface="Wingdings" panose="05000000000000000000" pitchFamily="2" charset="2"/>
                  </a:rPr>
                  <a:t>demand</a:t>
                </a:r>
                <a:r>
                  <a:rPr lang="fr-BE" sz="1600" dirty="0">
                    <a:cs typeface="Rod" panose="02030509050101010101" pitchFamily="49" charset="-79"/>
                    <a:sym typeface="Wingdings" panose="05000000000000000000" pitchFamily="2" charset="2"/>
                  </a:rPr>
                  <a:t>)</a:t>
                </a:r>
              </a:p>
              <a:p>
                <a:pPr marL="1141200" lvl="2" indent="-342900">
                  <a:buClr>
                    <a:schemeClr val="accent1"/>
                  </a:buClr>
                  <a:buFont typeface="Calibri" panose="020F0502020204030204" pitchFamily="34" charset="0"/>
                  <a:buChar char="−"/>
                </a:pPr>
                <a:r>
                  <a:rPr lang="fr-BE" sz="1600" dirty="0">
                    <a:cs typeface="Rod" panose="02030509050101010101" pitchFamily="49" charset="-79"/>
                    <a:sym typeface="Wingdings" panose="05000000000000000000" pitchFamily="2" charset="2"/>
                  </a:rPr>
                  <a:t>System optimisation</a:t>
                </a:r>
              </a:p>
              <a:p>
                <a:pPr marL="1141200" lvl="2" indent="-342900">
                  <a:buClr>
                    <a:schemeClr val="accent1"/>
                  </a:buClr>
                  <a:buFont typeface="Calibri" panose="020F0502020204030204" pitchFamily="34" charset="0"/>
                  <a:buChar char="−"/>
                </a:pPr>
                <a:r>
                  <a:rPr lang="fr-BE" sz="1600" dirty="0">
                    <a:cs typeface="Rod" panose="02030509050101010101" pitchFamily="49" charset="-79"/>
                    <a:sym typeface="Wingdings" panose="05000000000000000000" pitchFamily="2" charset="2"/>
                  </a:rPr>
                  <a:t>Technologies (</a:t>
                </a:r>
                <a:r>
                  <a:rPr lang="fr-BE" sz="1600" dirty="0" err="1">
                    <a:cs typeface="Rod" panose="02030509050101010101" pitchFamily="49" charset="-79"/>
                    <a:sym typeface="Wingdings" panose="05000000000000000000" pitchFamily="2" charset="2"/>
                  </a:rPr>
                  <a:t>supply</a:t>
                </a:r>
                <a:r>
                  <a:rPr lang="fr-BE" sz="1600" dirty="0">
                    <a:cs typeface="Rod" panose="02030509050101010101" pitchFamily="49" charset="-79"/>
                    <a:sym typeface="Wingdings" panose="05000000000000000000" pitchFamily="2" charset="2"/>
                  </a:rPr>
                  <a:t>)</a:t>
                </a:r>
                <a:endParaRPr lang="en-GB" sz="1200" dirty="0">
                  <a:cs typeface="Rod" panose="02030509050101010101" pitchFamily="49" charset="-79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185890" y="2403460"/>
                <a:ext cx="7128793" cy="469916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 fontAlgn="base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DCDB21"/>
                  </a:buClr>
                  <a:buSzPct val="90000"/>
                  <a:buFont typeface="Wingdings 3" pitchFamily="18" charset="2"/>
                  <a:buChar char=""/>
                </a:pPr>
                <a:r>
                  <a:rPr lang="en-GB" sz="2400" b="1" dirty="0">
                    <a:solidFill>
                      <a:srgbClr val="3F3E3E"/>
                    </a:solidFill>
                    <a:latin typeface="+mj-lt"/>
                  </a:rPr>
                  <a:t>  2014: Towards an Integrated Roadmap</a:t>
                </a:r>
              </a:p>
            </p:txBody>
          </p:sp>
          <p:pic>
            <p:nvPicPr>
              <p:cNvPr id="3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1129" y="2940649"/>
                <a:ext cx="1441762" cy="1691985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grpSp>
            <p:nvGrpSpPr>
              <p:cNvPr id="38" name="Gruppieren 4"/>
              <p:cNvGrpSpPr/>
              <p:nvPr/>
            </p:nvGrpSpPr>
            <p:grpSpPr>
              <a:xfrm>
                <a:off x="3454032" y="3150679"/>
                <a:ext cx="4046005" cy="1055663"/>
                <a:chOff x="494353" y="3513733"/>
                <a:chExt cx="4046005" cy="1055663"/>
              </a:xfrm>
            </p:grpSpPr>
            <p:grpSp>
              <p:nvGrpSpPr>
                <p:cNvPr id="39" name="Group 5"/>
                <p:cNvGrpSpPr/>
                <p:nvPr/>
              </p:nvGrpSpPr>
              <p:grpSpPr>
                <a:xfrm>
                  <a:off x="494353" y="3513733"/>
                  <a:ext cx="1653764" cy="1055657"/>
                  <a:chOff x="597166" y="2943806"/>
                  <a:chExt cx="2608051" cy="1564301"/>
                </a:xfrm>
              </p:grpSpPr>
              <p:grpSp>
                <p:nvGrpSpPr>
                  <p:cNvPr id="4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597166" y="2943806"/>
                    <a:ext cx="2442495" cy="1564301"/>
                    <a:chOff x="2071090" y="2198321"/>
                    <a:chExt cx="1517962" cy="1135474"/>
                  </a:xfrm>
                </p:grpSpPr>
                <p:sp>
                  <p:nvSpPr>
                    <p:cNvPr id="48" name="Hexagon 1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519301" y="2264044"/>
                      <a:ext cx="1135474" cy="1004028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noFill/>
                    <a:ln w="25400" algn="ctr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000" kern="0">
                        <a:solidFill>
                          <a:sysClr val="windowText" lastClr="000000"/>
                        </a:solidFill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49" name="Hexagon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1090" y="2385133"/>
                      <a:ext cx="769548" cy="8849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/>
                    <a:lstStyle/>
                    <a:p>
                      <a:pPr algn="ctr" defTabSz="1600200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endParaRPr lang="en-GB" sz="1000" kern="0">
                        <a:solidFill>
                          <a:srgbClr val="FFFFFF"/>
                        </a:solidFill>
                        <a:latin typeface="Verdana Bold" pitchFamily="34" charset="0"/>
                      </a:endParaRPr>
                    </a:p>
                  </p:txBody>
                </p:sp>
              </p:grpSp>
              <p:sp>
                <p:nvSpPr>
                  <p:cNvPr id="47" name="Rectangle 46"/>
                  <p:cNvSpPr/>
                  <p:nvPr/>
                </p:nvSpPr>
                <p:spPr>
                  <a:xfrm>
                    <a:off x="1299799" y="3213055"/>
                    <a:ext cx="1905418" cy="9577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fr-BE" sz="1200" b="1" kern="0" dirty="0">
                        <a:solidFill>
                          <a:srgbClr val="0C4476"/>
                        </a:solidFill>
                        <a:latin typeface="Verdana"/>
                      </a:rPr>
                      <a:t>-</a:t>
                    </a:r>
                    <a:r>
                      <a:rPr lang="fr-BE" sz="1200" b="1" kern="0" dirty="0">
                        <a:latin typeface="Verdana"/>
                      </a:rPr>
                      <a:t>40 % </a:t>
                    </a:r>
                    <a:br>
                      <a:rPr lang="fr-BE" sz="1200" b="1" kern="0" dirty="0">
                        <a:latin typeface="Verdana"/>
                      </a:rPr>
                    </a:br>
                    <a:r>
                      <a:rPr lang="fr-BE" sz="1200" b="1" kern="0" dirty="0">
                        <a:latin typeface="Verdana"/>
                      </a:rPr>
                      <a:t>GHG Emissions*</a:t>
                    </a:r>
                    <a:endParaRPr lang="en-GB" sz="1200" b="1" kern="0" dirty="0">
                      <a:latin typeface="Verdana"/>
                    </a:endParaRPr>
                  </a:p>
                </p:txBody>
              </p:sp>
            </p:grpSp>
            <p:grpSp>
              <p:nvGrpSpPr>
                <p:cNvPr id="40" name="Group 7"/>
                <p:cNvGrpSpPr/>
                <p:nvPr/>
              </p:nvGrpSpPr>
              <p:grpSpPr>
                <a:xfrm>
                  <a:off x="2113832" y="3513736"/>
                  <a:ext cx="1148910" cy="1055660"/>
                  <a:chOff x="3205382" y="2943804"/>
                  <a:chExt cx="1811879" cy="1564304"/>
                </a:xfrm>
              </p:grpSpPr>
              <p:sp>
                <p:nvSpPr>
                  <p:cNvPr id="44" name="Hexagon 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333207" y="2917492"/>
                    <a:ext cx="1564304" cy="1616928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noFill/>
                  <a:ln w="25400" algn="ctr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000" kern="0">
                      <a:solidFill>
                        <a:sysClr val="windowText" lastClr="000000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3205382" y="3213056"/>
                    <a:ext cx="1811879" cy="95775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fr-BE" sz="1200" b="1" kern="0" dirty="0">
                        <a:latin typeface="Verdana"/>
                      </a:rPr>
                      <a:t>27% </a:t>
                    </a:r>
                    <a:r>
                      <a:rPr lang="fr-BE" sz="1200" b="1" kern="0" dirty="0" err="1">
                        <a:latin typeface="Verdana"/>
                      </a:rPr>
                      <a:t>Renewable</a:t>
                    </a:r>
                    <a:r>
                      <a:rPr lang="fr-BE" sz="1200" b="1" kern="0" dirty="0">
                        <a:latin typeface="Verdana"/>
                      </a:rPr>
                      <a:t> Energy</a:t>
                    </a:r>
                    <a:endParaRPr lang="en-GB" sz="1200" b="1" kern="0" dirty="0">
                      <a:latin typeface="Verdana"/>
                    </a:endParaRPr>
                  </a:p>
                </p:txBody>
              </p:sp>
            </p:grpSp>
            <p:grpSp>
              <p:nvGrpSpPr>
                <p:cNvPr id="41" name="Group 17"/>
                <p:cNvGrpSpPr/>
                <p:nvPr/>
              </p:nvGrpSpPr>
              <p:grpSpPr>
                <a:xfrm>
                  <a:off x="3251499" y="3513733"/>
                  <a:ext cx="1288859" cy="1055659"/>
                  <a:chOff x="5062170" y="2943803"/>
                  <a:chExt cx="2032582" cy="1564303"/>
                </a:xfrm>
              </p:grpSpPr>
              <p:sp>
                <p:nvSpPr>
                  <p:cNvPr id="42" name="Hexagon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202585" y="2927708"/>
                    <a:ext cx="1564303" cy="1596493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noFill/>
                  <a:ln w="25400" algn="ctr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000" kern="0">
                      <a:solidFill>
                        <a:sysClr val="windowText" lastClr="000000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5062170" y="3213055"/>
                    <a:ext cx="2032582" cy="95775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fr-BE" sz="1200" b="1" kern="0" dirty="0">
                        <a:latin typeface="Verdana"/>
                      </a:rPr>
                      <a:t>27 % </a:t>
                    </a:r>
                    <a:r>
                      <a:rPr lang="fr-BE" sz="1200" b="1" kern="0" dirty="0" err="1">
                        <a:latin typeface="Verdana"/>
                      </a:rPr>
                      <a:t>Energy</a:t>
                    </a:r>
                    <a:r>
                      <a:rPr lang="fr-BE" sz="1200" b="1" kern="0" dirty="0">
                        <a:latin typeface="Verdana"/>
                      </a:rPr>
                      <a:t> </a:t>
                    </a:r>
                    <a:r>
                      <a:rPr lang="fr-BE" sz="1200" b="1" kern="0" dirty="0" err="1">
                        <a:latin typeface="Verdana"/>
                      </a:rPr>
                      <a:t>Efficiency</a:t>
                    </a:r>
                    <a:r>
                      <a:rPr lang="fr-BE" sz="1200" b="1" kern="0" dirty="0">
                        <a:latin typeface="Verdana"/>
                      </a:rPr>
                      <a:t>**</a:t>
                    </a:r>
                    <a:endParaRPr lang="en-GB" sz="1200" b="1" kern="0" dirty="0">
                      <a:latin typeface="Verdana"/>
                    </a:endParaRPr>
                  </a:p>
                </p:txBody>
              </p:sp>
            </p:grpSp>
          </p:grpSp>
        </p:grpSp>
        <p:sp>
          <p:nvSpPr>
            <p:cNvPr id="51" name="ZoneTexte 50"/>
            <p:cNvSpPr txBox="1"/>
            <p:nvPr/>
          </p:nvSpPr>
          <p:spPr>
            <a:xfrm>
              <a:off x="6158438" y="4236812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Not binding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37338" y="6668814"/>
            <a:ext cx="4728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* Compared to 1990    ** compared to BAU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19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249" y="367927"/>
            <a:ext cx="8769307" cy="51954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GB" alt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New </a:t>
            </a:r>
            <a:r>
              <a:rPr lang="en-GB" altLang="en-US" sz="3200" b="1" dirty="0">
                <a:solidFill>
                  <a:srgbClr val="3F3F3D"/>
                </a:solidFill>
                <a:ea typeface="Helvetica" charset="0"/>
                <a:cs typeface="Helvetica" charset="0"/>
              </a:rPr>
              <a:t>SET Plan key actions</a:t>
            </a:r>
            <a:endParaRPr lang="en-GB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" y="1379668"/>
            <a:ext cx="512196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429211" y="1454635"/>
            <a:ext cx="6397947" cy="1005775"/>
            <a:chOff x="3454244" y="3713034"/>
            <a:chExt cx="5370660" cy="1635495"/>
          </a:xfrm>
          <a:noFill/>
        </p:grpSpPr>
        <p:sp>
          <p:nvSpPr>
            <p:cNvPr id="6" name="Rounded Rectangle 12"/>
            <p:cNvSpPr>
              <a:spLocks noChangeArrowheads="1"/>
            </p:cNvSpPr>
            <p:nvPr/>
          </p:nvSpPr>
          <p:spPr bwMode="auto">
            <a:xfrm>
              <a:off x="3454244" y="3713034"/>
              <a:ext cx="5370660" cy="16354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2D5EC1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buNone/>
              </a:pPr>
              <a:endParaRPr lang="en-US" altLang="en-US" sz="1600" b="1" i="0">
                <a:solidFill>
                  <a:srgbClr val="FFD624"/>
                </a:solidFill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3519348" y="3791814"/>
              <a:ext cx="5239252" cy="14764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16000" indent="-216000">
                <a:spcBef>
                  <a:spcPct val="0"/>
                </a:spcBef>
                <a:spcAft>
                  <a:spcPts val="600"/>
                </a:spcAft>
                <a:buClrTx/>
                <a:buFont typeface="+mj-lt"/>
                <a:buAutoNum type="arabicPeriod"/>
              </a:pPr>
              <a:r>
                <a:rPr lang="en-GB" altLang="en-US" sz="1600" b="1" i="0" dirty="0">
                  <a:solidFill>
                    <a:srgbClr val="FFC000"/>
                  </a:solidFill>
                </a:rPr>
                <a:t>Performant </a:t>
              </a:r>
              <a:r>
                <a:rPr lang="en-GB" altLang="en-US" sz="1600" b="1" i="0" u="sng" dirty="0">
                  <a:solidFill>
                    <a:srgbClr val="FFC000"/>
                  </a:solidFill>
                </a:rPr>
                <a:t>renewable technologies </a:t>
              </a:r>
              <a:r>
                <a:rPr lang="en-GB" altLang="en-US" sz="1600" b="1" i="0" dirty="0">
                  <a:solidFill>
                    <a:srgbClr val="FFC000"/>
                  </a:solidFill>
                </a:rPr>
                <a:t>integrated in the system</a:t>
              </a:r>
            </a:p>
            <a:p>
              <a:pPr marL="216000" indent="-216000">
                <a:spcBef>
                  <a:spcPct val="0"/>
                </a:spcBef>
                <a:spcAft>
                  <a:spcPts val="600"/>
                </a:spcAft>
                <a:buClrTx/>
                <a:buFont typeface="+mj-lt"/>
                <a:buAutoNum type="arabicPeriod"/>
              </a:pPr>
              <a:r>
                <a:rPr lang="de-DE" altLang="en-US" sz="1600" b="1" i="0" dirty="0" err="1">
                  <a:solidFill>
                    <a:srgbClr val="FFC000"/>
                  </a:solidFill>
                </a:rPr>
                <a:t>Reduce</a:t>
              </a:r>
              <a:r>
                <a:rPr lang="de-DE" altLang="en-US" sz="1600" b="1" i="0" dirty="0">
                  <a:solidFill>
                    <a:srgbClr val="FFC000"/>
                  </a:solidFill>
                </a:rPr>
                <a:t> </a:t>
              </a:r>
              <a:r>
                <a:rPr lang="de-DE" altLang="en-US" sz="1600" b="1" i="0" u="sng" dirty="0" err="1">
                  <a:solidFill>
                    <a:srgbClr val="FFC000"/>
                  </a:solidFill>
                </a:rPr>
                <a:t>costs</a:t>
              </a:r>
              <a:r>
                <a:rPr lang="de-DE" altLang="en-US" sz="1600" b="1" i="0" dirty="0">
                  <a:solidFill>
                    <a:srgbClr val="FFC000"/>
                  </a:solidFill>
                </a:rPr>
                <a:t> </a:t>
              </a:r>
              <a:r>
                <a:rPr lang="de-DE" altLang="en-US" sz="1600" b="1" i="0" dirty="0" err="1">
                  <a:solidFill>
                    <a:srgbClr val="FFC000"/>
                  </a:solidFill>
                </a:rPr>
                <a:t>of</a:t>
              </a:r>
              <a:r>
                <a:rPr lang="de-DE" altLang="en-US" sz="1600" b="1" i="0" dirty="0">
                  <a:solidFill>
                    <a:srgbClr val="FFC000"/>
                  </a:solidFill>
                </a:rPr>
                <a:t> </a:t>
              </a:r>
              <a:r>
                <a:rPr lang="de-DE" altLang="en-US" sz="1600" b="1" i="0" dirty="0" err="1">
                  <a:solidFill>
                    <a:srgbClr val="FFC000"/>
                  </a:solidFill>
                </a:rPr>
                <a:t>renewable</a:t>
              </a:r>
              <a:r>
                <a:rPr lang="de-DE" altLang="en-US" sz="1600" b="1" i="0" dirty="0">
                  <a:solidFill>
                    <a:srgbClr val="FFC000"/>
                  </a:solidFill>
                </a:rPr>
                <a:t> </a:t>
              </a:r>
              <a:r>
                <a:rPr lang="de-DE" altLang="en-US" sz="1600" b="1" i="0" dirty="0" err="1">
                  <a:solidFill>
                    <a:srgbClr val="FFC000"/>
                  </a:solidFill>
                </a:rPr>
                <a:t>technologies</a:t>
              </a:r>
              <a:endParaRPr lang="en-GB" altLang="en-US" sz="1600" b="1" i="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416794" y="2545298"/>
            <a:ext cx="5790739" cy="727085"/>
            <a:chOff x="3522464" y="4623739"/>
            <a:chExt cx="5597362" cy="1466774"/>
          </a:xfrm>
        </p:grpSpPr>
        <p:sp>
          <p:nvSpPr>
            <p:cNvPr id="9" name="Rounded Rectangle 14"/>
            <p:cNvSpPr>
              <a:spLocks noChangeArrowheads="1"/>
            </p:cNvSpPr>
            <p:nvPr/>
          </p:nvSpPr>
          <p:spPr bwMode="auto">
            <a:xfrm>
              <a:off x="3522464" y="4623739"/>
              <a:ext cx="5597362" cy="146677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16000" indent="-216000" algn="ctr">
                <a:spcBef>
                  <a:spcPct val="0"/>
                </a:spcBef>
                <a:buClrTx/>
                <a:buNone/>
              </a:pPr>
              <a:endParaRPr lang="en-US" altLang="en-US" sz="1600" b="1" i="0">
                <a:solidFill>
                  <a:srgbClr val="3E6FD2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633150" y="4816626"/>
              <a:ext cx="5452325" cy="114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16000" indent="-216000">
                <a:spcBef>
                  <a:spcPct val="0"/>
                </a:spcBef>
                <a:spcAft>
                  <a:spcPts val="600"/>
                </a:spcAft>
                <a:buClrTx/>
                <a:buFont typeface="+mj-lt"/>
                <a:buAutoNum type="arabicPeriod" startAt="3"/>
              </a:pPr>
              <a:r>
                <a:rPr lang="en-GB" altLang="en-US" sz="1600" b="1" i="0" dirty="0">
                  <a:solidFill>
                    <a:srgbClr val="FFC000"/>
                  </a:solidFill>
                </a:rPr>
                <a:t>New technologies &amp; services for </a:t>
              </a:r>
              <a:r>
                <a:rPr lang="en-GB" altLang="en-US" sz="1600" b="1" i="0" u="sng" dirty="0">
                  <a:solidFill>
                    <a:srgbClr val="FFC000"/>
                  </a:solidFill>
                </a:rPr>
                <a:t>consumers</a:t>
              </a:r>
            </a:p>
            <a:p>
              <a:pPr marL="216000" indent="-216000">
                <a:spcBef>
                  <a:spcPct val="0"/>
                </a:spcBef>
                <a:buClrTx/>
                <a:buFont typeface="+mj-lt"/>
                <a:buAutoNum type="arabicPeriod" startAt="3"/>
              </a:pPr>
              <a:r>
                <a:rPr lang="en-GB" altLang="en-US" sz="1600" b="1" i="0" dirty="0">
                  <a:solidFill>
                    <a:srgbClr val="FF0000"/>
                  </a:solidFill>
                </a:rPr>
                <a:t>Resilience &amp; security of </a:t>
              </a:r>
              <a:r>
                <a:rPr lang="en-GB" altLang="en-US" sz="1600" b="1" i="0" u="sng" dirty="0">
                  <a:solidFill>
                    <a:srgbClr val="FF0000"/>
                  </a:solidFill>
                </a:rPr>
                <a:t>energy system</a:t>
              </a:r>
              <a:endParaRPr lang="en-GB" altLang="en-US" sz="1600" b="1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429211" y="3400237"/>
            <a:ext cx="5828546" cy="958121"/>
            <a:chOff x="4179876" y="1962050"/>
            <a:chExt cx="5346913" cy="1726680"/>
          </a:xfrm>
          <a:noFill/>
        </p:grpSpPr>
        <p:sp>
          <p:nvSpPr>
            <p:cNvPr id="12" name="Rounded Rectangle 12"/>
            <p:cNvSpPr>
              <a:spLocks noChangeArrowheads="1"/>
            </p:cNvSpPr>
            <p:nvPr/>
          </p:nvSpPr>
          <p:spPr bwMode="auto">
            <a:xfrm>
              <a:off x="4179876" y="1962050"/>
              <a:ext cx="5346913" cy="1297121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2D5EC1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16000" indent="-216000">
                <a:spcBef>
                  <a:spcPct val="0"/>
                </a:spcBef>
                <a:spcAft>
                  <a:spcPts val="600"/>
                </a:spcAft>
                <a:buClrTx/>
                <a:buNone/>
              </a:pPr>
              <a:endParaRPr lang="en-US" altLang="en-US" sz="1600" b="1" i="0">
                <a:solidFill>
                  <a:srgbClr val="3E6FD2"/>
                </a:solidFill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266607" y="2052482"/>
              <a:ext cx="4975555" cy="16362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16000" indent="-216000">
                <a:spcBef>
                  <a:spcPct val="0"/>
                </a:spcBef>
                <a:spcAft>
                  <a:spcPts val="600"/>
                </a:spcAft>
                <a:buClrTx/>
                <a:buFont typeface="+mj-lt"/>
                <a:buAutoNum type="arabicPeriod" startAt="5"/>
              </a:pPr>
              <a:r>
                <a:rPr lang="en-GB" altLang="en-US" sz="1600" b="1" i="0" dirty="0">
                  <a:solidFill>
                    <a:srgbClr val="3E6FD2"/>
                  </a:solidFill>
                </a:rPr>
                <a:t>New materials &amp; technologies for </a:t>
              </a:r>
              <a:r>
                <a:rPr lang="en-GB" altLang="en-US" sz="1600" b="1" i="0" u="sng" dirty="0">
                  <a:solidFill>
                    <a:srgbClr val="3E6FD2"/>
                  </a:solidFill>
                </a:rPr>
                <a:t>buildings</a:t>
              </a:r>
            </a:p>
            <a:p>
              <a:pPr marL="216000" indent="-216000">
                <a:spcBef>
                  <a:spcPct val="0"/>
                </a:spcBef>
                <a:buClrTx/>
                <a:buFont typeface="+mj-lt"/>
                <a:buAutoNum type="arabicPeriod" startAt="5"/>
              </a:pPr>
              <a:r>
                <a:rPr lang="en-GB" altLang="en-US" sz="1600" b="1" i="0" dirty="0">
                  <a:solidFill>
                    <a:srgbClr val="3E6FD2"/>
                  </a:solidFill>
                </a:rPr>
                <a:t>Energy efficiency for </a:t>
              </a:r>
              <a:r>
                <a:rPr lang="en-GB" altLang="en-US" sz="1600" b="1" i="0" u="sng" dirty="0">
                  <a:solidFill>
                    <a:srgbClr val="3E6FD2"/>
                  </a:solidFill>
                </a:rPr>
                <a:t>industry</a:t>
              </a:r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429211" y="4252985"/>
            <a:ext cx="6508634" cy="769938"/>
            <a:chOff x="3627187" y="3551064"/>
            <a:chExt cx="5454235" cy="974597"/>
          </a:xfrm>
          <a:noFill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3627187" y="3551064"/>
              <a:ext cx="5454235" cy="974597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2D5EC1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16000" indent="-216000" algn="ctr">
                <a:spcBef>
                  <a:spcPct val="0"/>
                </a:spcBef>
                <a:buClrTx/>
                <a:buNone/>
              </a:pPr>
              <a:endParaRPr lang="en-US" altLang="en-US" sz="1600" b="1" i="0">
                <a:solidFill>
                  <a:srgbClr val="3E6FD2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747125" y="3580595"/>
              <a:ext cx="5040566" cy="8376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16000" indent="-216000">
                <a:spcBef>
                  <a:spcPct val="0"/>
                </a:spcBef>
                <a:spcAft>
                  <a:spcPts val="600"/>
                </a:spcAft>
                <a:buClrTx/>
                <a:buFont typeface="+mj-lt"/>
                <a:buAutoNum type="arabicPeriod" startAt="7"/>
              </a:pPr>
              <a:r>
                <a:rPr lang="en-GB" altLang="en-US" sz="1600" b="1" i="0" dirty="0">
                  <a:solidFill>
                    <a:schemeClr val="bg1">
                      <a:lumMod val="65000"/>
                    </a:schemeClr>
                  </a:solidFill>
                </a:rPr>
                <a:t>Competitive in global </a:t>
              </a:r>
              <a:r>
                <a:rPr lang="en-GB" altLang="en-US" sz="1600" b="1" i="0" u="sng" dirty="0">
                  <a:solidFill>
                    <a:schemeClr val="bg1">
                      <a:lumMod val="65000"/>
                    </a:schemeClr>
                  </a:solidFill>
                </a:rPr>
                <a:t>battery</a:t>
              </a:r>
              <a:r>
                <a:rPr lang="en-GB" altLang="en-US" sz="1600" b="1" i="0" dirty="0">
                  <a:solidFill>
                    <a:schemeClr val="bg1">
                      <a:lumMod val="65000"/>
                    </a:schemeClr>
                  </a:solidFill>
                </a:rPr>
                <a:t> sector (</a:t>
              </a:r>
              <a:r>
                <a:rPr lang="en-GB" altLang="en-US" sz="1600" b="1" i="0" u="sng" dirty="0">
                  <a:solidFill>
                    <a:schemeClr val="bg1">
                      <a:lumMod val="65000"/>
                    </a:schemeClr>
                  </a:solidFill>
                </a:rPr>
                <a:t>e-mobility)</a:t>
              </a:r>
              <a:endParaRPr lang="en-GB" altLang="en-US" sz="1600" b="1" i="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16000" indent="-216000">
                <a:spcBef>
                  <a:spcPct val="0"/>
                </a:spcBef>
                <a:spcAft>
                  <a:spcPts val="600"/>
                </a:spcAft>
                <a:buClrTx/>
                <a:buFont typeface="+mj-lt"/>
                <a:buAutoNum type="arabicPeriod" startAt="7"/>
              </a:pPr>
              <a:r>
                <a:rPr lang="en-GB" altLang="en-US" sz="1600" b="1" i="0" dirty="0">
                  <a:solidFill>
                    <a:srgbClr val="3E6FD2"/>
                  </a:solidFill>
                </a:rPr>
                <a:t>Renewable fuels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9211" y="5180077"/>
            <a:ext cx="5790740" cy="664247"/>
            <a:chOff x="3393883" y="5589241"/>
            <a:chExt cx="5627055" cy="664247"/>
          </a:xfrm>
        </p:grpSpPr>
        <p:sp>
          <p:nvSpPr>
            <p:cNvPr id="20" name="Rounded Rectangle 14"/>
            <p:cNvSpPr>
              <a:spLocks noChangeArrowheads="1"/>
            </p:cNvSpPr>
            <p:nvPr/>
          </p:nvSpPr>
          <p:spPr bwMode="auto">
            <a:xfrm>
              <a:off x="3393883" y="5589241"/>
              <a:ext cx="5627055" cy="45811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16000" indent="-216000" algn="ctr">
                <a:spcBef>
                  <a:spcPct val="0"/>
                </a:spcBef>
                <a:buClrTx/>
                <a:buNone/>
              </a:pPr>
              <a:endParaRPr lang="en-US" altLang="en-US" sz="1600" b="1" i="0">
                <a:solidFill>
                  <a:srgbClr val="3E6FD2"/>
                </a:solidFill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523653" y="5668713"/>
              <a:ext cx="54575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16000" indent="-216000">
                <a:spcBef>
                  <a:spcPct val="0"/>
                </a:spcBef>
                <a:spcAft>
                  <a:spcPts val="600"/>
                </a:spcAft>
                <a:buClrTx/>
                <a:buFont typeface="+mj-lt"/>
                <a:buAutoNum type="arabicPeriod" startAt="9"/>
              </a:pPr>
              <a:r>
                <a:rPr lang="en-GB" altLang="en-US" sz="1600" b="1" i="0" dirty="0">
                  <a:solidFill>
                    <a:srgbClr val="3E6FD2"/>
                  </a:solidFill>
                </a:rPr>
                <a:t>Set up R&amp;I activities applying CCS and CCU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9211" y="5717667"/>
            <a:ext cx="5804491" cy="935476"/>
            <a:chOff x="3409441" y="6139234"/>
            <a:chExt cx="5627055" cy="673050"/>
          </a:xfrm>
        </p:grpSpPr>
        <p:sp>
          <p:nvSpPr>
            <p:cNvPr id="23" name="Rounded Rectangle 14"/>
            <p:cNvSpPr>
              <a:spLocks noChangeArrowheads="1"/>
            </p:cNvSpPr>
            <p:nvPr/>
          </p:nvSpPr>
          <p:spPr bwMode="auto">
            <a:xfrm>
              <a:off x="3409441" y="6139234"/>
              <a:ext cx="5627055" cy="45811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600" b="1" i="0">
                <a:solidFill>
                  <a:srgbClr val="3E6FD2"/>
                </a:solidFill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3530233" y="6214404"/>
              <a:ext cx="5321806" cy="59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6075" indent="-342900">
                <a:spcBef>
                  <a:spcPct val="0"/>
                </a:spcBef>
                <a:spcAft>
                  <a:spcPts val="600"/>
                </a:spcAft>
                <a:buClrTx/>
                <a:buFont typeface="+mj-lt"/>
                <a:buAutoNum type="arabicPeriod" startAt="10"/>
              </a:pPr>
              <a:r>
                <a:rPr lang="en-GB" altLang="en-US" sz="1600" b="1" i="0" dirty="0">
                  <a:solidFill>
                    <a:srgbClr val="3E6FD2"/>
                  </a:solidFill>
                </a:rPr>
                <a:t>Maintain safety level &amp; improve efficiency in nuclear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99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1672791"/>
            <a:ext cx="10643444" cy="4877232"/>
          </a:xfrm>
        </p:spPr>
        <p:txBody>
          <a:bodyPr/>
          <a:lstStyle/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EU policy framework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rgbClr val="3F3E3E"/>
              </a:solidFill>
              <a:latin typeface="+mj-lt"/>
              <a:ea typeface="+mn-ea"/>
              <a:cs typeface="+mn-cs"/>
            </a:endParaRPr>
          </a:p>
          <a:p>
            <a:pPr marL="346075" lvl="0" indent="-346075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The ETIP-SNET: a new platform addressing the energy system as a whole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rgbClr val="3F3E3E"/>
              </a:solidFill>
              <a:latin typeface="+mj-lt"/>
              <a:ea typeface="+mn-ea"/>
              <a:cs typeface="+mn-cs"/>
            </a:endParaRP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Purpose of the workshop</a:t>
            </a: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endParaRPr lang="en-GB" sz="2800" b="1" dirty="0">
              <a:solidFill>
                <a:schemeClr val="bg1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  <a:p>
            <a:pPr marL="228600" lvl="0" indent="-228600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  Agenda of the workshop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15226" y="372507"/>
            <a:ext cx="7417331" cy="540000"/>
          </a:xfrm>
        </p:spPr>
        <p:txBody>
          <a:bodyPr/>
          <a:lstStyle/>
          <a:p>
            <a:r>
              <a:rPr lang="fr-BE" dirty="0" err="1"/>
              <a:t>Outline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718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11189" y="274638"/>
            <a:ext cx="8466522" cy="885089"/>
          </a:xfrm>
        </p:spPr>
        <p:txBody>
          <a:bodyPr>
            <a:noAutofit/>
          </a:bodyPr>
          <a:lstStyle/>
          <a:p>
            <a:r>
              <a:rPr lang="es-ES" dirty="0" err="1"/>
              <a:t>From</a:t>
            </a:r>
            <a:r>
              <a:rPr lang="es-ES" dirty="0"/>
              <a:t> a </a:t>
            </a:r>
            <a:r>
              <a:rPr lang="es-ES" dirty="0" err="1"/>
              <a:t>fragmented</a:t>
            </a:r>
            <a:r>
              <a:rPr lang="es-ES" dirty="0"/>
              <a:t> EU </a:t>
            </a:r>
            <a:r>
              <a:rPr lang="es-ES" dirty="0" err="1"/>
              <a:t>advisory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to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integrated</a:t>
            </a:r>
            <a:r>
              <a:rPr lang="es-ES" dirty="0"/>
              <a:t> </a:t>
            </a:r>
            <a:r>
              <a:rPr lang="es-ES" dirty="0" err="1"/>
              <a:t>framework</a:t>
            </a:r>
            <a:endParaRPr lang="es-ES" dirty="0"/>
          </a:p>
        </p:txBody>
      </p:sp>
      <p:pic>
        <p:nvPicPr>
          <p:cNvPr id="4" name="Picture 2" descr="H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422" y="1744859"/>
            <a:ext cx="2576224" cy="848168"/>
          </a:xfrm>
          <a:prstGeom prst="rect">
            <a:avLst/>
          </a:prstGeom>
          <a:noFill/>
          <a:extLst/>
        </p:spPr>
      </p:pic>
      <p:pic>
        <p:nvPicPr>
          <p:cNvPr id="9" name="Picture 8" descr="http://www.ease-storage.eu/tl_files/ease-documents/0.%20Members%20Only/GRID+STORAGE/Grid+Storag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37"/>
          <a:stretch/>
        </p:blipFill>
        <p:spPr bwMode="auto">
          <a:xfrm>
            <a:off x="2048663" y="2508213"/>
            <a:ext cx="1032002" cy="494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6" descr="http://www.gridplus.eu/images/EEGI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993" y="1500974"/>
            <a:ext cx="2064000" cy="805683"/>
          </a:xfrm>
          <a:prstGeom prst="rect">
            <a:avLst/>
          </a:prstGeom>
          <a:noFill/>
          <a:extLst/>
        </p:spPr>
      </p:pic>
      <p:pic>
        <p:nvPicPr>
          <p:cNvPr id="15" name="Picture 20" descr="Ho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47" y="2503037"/>
            <a:ext cx="1032000" cy="466967"/>
          </a:xfrm>
          <a:prstGeom prst="rect">
            <a:avLst/>
          </a:prstGeom>
          <a:noFill/>
          <a:extLst/>
        </p:spPr>
      </p:pic>
      <p:grpSp>
        <p:nvGrpSpPr>
          <p:cNvPr id="5" name="4 Grupo"/>
          <p:cNvGrpSpPr/>
          <p:nvPr/>
        </p:nvGrpSpPr>
        <p:grpSpPr>
          <a:xfrm>
            <a:off x="233965" y="2632342"/>
            <a:ext cx="7110485" cy="1527524"/>
            <a:chOff x="1193182" y="2550733"/>
            <a:chExt cx="5319414" cy="1527524"/>
          </a:xfrm>
        </p:grpSpPr>
        <p:cxnSp>
          <p:nvCxnSpPr>
            <p:cNvPr id="6" name="5 Conector recto"/>
            <p:cNvCxnSpPr/>
            <p:nvPr/>
          </p:nvCxnSpPr>
          <p:spPr>
            <a:xfrm flipH="1" flipV="1">
              <a:off x="1193182" y="2759090"/>
              <a:ext cx="2669532" cy="131916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V="1">
              <a:off x="3862714" y="2550733"/>
              <a:ext cx="2649882" cy="15275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87" y="4214457"/>
            <a:ext cx="2000250" cy="2047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4B1726-6F41-4242-97A9-EBB1F8CEF146}"/>
              </a:ext>
            </a:extLst>
          </p:cNvPr>
          <p:cNvSpPr/>
          <p:nvPr/>
        </p:nvSpPr>
        <p:spPr>
          <a:xfrm>
            <a:off x="4786537" y="5057119"/>
            <a:ext cx="7318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dirty="0"/>
              <a:t>Main objective </a:t>
            </a:r>
            <a:r>
              <a:rPr lang="fr-BE" dirty="0" err="1"/>
              <a:t>is</a:t>
            </a:r>
            <a:r>
              <a:rPr lang="fr-BE" dirty="0"/>
              <a:t> to </a:t>
            </a:r>
            <a:r>
              <a:rPr lang="fr-BE" dirty="0" err="1"/>
              <a:t>address</a:t>
            </a:r>
            <a:r>
              <a:rPr lang="fr-BE" dirty="0"/>
              <a:t> the innovation challenges in </a:t>
            </a:r>
            <a:r>
              <a:rPr lang="fr-BE" b="1" dirty="0" err="1"/>
              <a:t>energy</a:t>
            </a:r>
            <a:r>
              <a:rPr lang="fr-BE" b="1" dirty="0"/>
              <a:t> system </a:t>
            </a:r>
            <a:r>
              <a:rPr lang="fr-BE" dirty="0"/>
              <a:t>and </a:t>
            </a:r>
            <a:r>
              <a:rPr lang="fr-BE" b="1" dirty="0" err="1"/>
              <a:t>market</a:t>
            </a:r>
            <a:r>
              <a:rPr lang="fr-BE" b="1" dirty="0"/>
              <a:t> </a:t>
            </a:r>
            <a:r>
              <a:rPr lang="fr-BE" b="1" dirty="0" err="1"/>
              <a:t>evolution</a:t>
            </a:r>
            <a:r>
              <a:rPr lang="fr-BE" b="1" dirty="0"/>
              <a:t> </a:t>
            </a:r>
            <a:r>
              <a:rPr lang="fr-BE" dirty="0" err="1"/>
              <a:t>necessary</a:t>
            </a:r>
            <a:r>
              <a:rPr lang="fr-BE" dirty="0"/>
              <a:t> for </a:t>
            </a:r>
            <a:r>
              <a:rPr lang="fr-BE" dirty="0" err="1"/>
              <a:t>achieving</a:t>
            </a:r>
            <a:r>
              <a:rPr lang="fr-BE" dirty="0"/>
              <a:t> </a:t>
            </a:r>
            <a:r>
              <a:rPr lang="fr-BE" dirty="0" err="1"/>
              <a:t>climate</a:t>
            </a:r>
            <a:r>
              <a:rPr lang="fr-BE" dirty="0"/>
              <a:t> protection and </a:t>
            </a:r>
            <a:r>
              <a:rPr lang="fr-BE" b="1" dirty="0" err="1"/>
              <a:t>renewables</a:t>
            </a:r>
            <a:r>
              <a:rPr lang="fr-BE" b="1" dirty="0"/>
              <a:t> </a:t>
            </a:r>
            <a:r>
              <a:rPr lang="fr-BE" b="1" dirty="0" err="1"/>
              <a:t>integration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affordability</a:t>
            </a:r>
            <a:r>
              <a:rPr lang="fr-BE" dirty="0"/>
              <a:t> and </a:t>
            </a:r>
            <a:r>
              <a:rPr lang="fr-BE" dirty="0" err="1"/>
              <a:t>security</a:t>
            </a:r>
            <a:r>
              <a:rPr lang="fr-BE" dirty="0"/>
              <a:t> of </a:t>
            </a:r>
            <a:r>
              <a:rPr lang="fr-BE" dirty="0" err="1"/>
              <a:t>supply</a:t>
            </a:r>
            <a:r>
              <a:rPr lang="fr-BE" dirty="0"/>
              <a:t>  ... </a:t>
            </a:r>
            <a:r>
              <a:rPr lang="fr-BE" dirty="0" err="1"/>
              <a:t>beyond</a:t>
            </a:r>
            <a:r>
              <a:rPr lang="fr-BE" dirty="0"/>
              <a:t> smart </a:t>
            </a:r>
            <a:r>
              <a:rPr lang="fr-BE" dirty="0" err="1"/>
              <a:t>electricity</a:t>
            </a:r>
            <a:r>
              <a:rPr lang="fr-BE" dirty="0"/>
              <a:t> </a:t>
            </a:r>
            <a:r>
              <a:rPr lang="fr-BE" dirty="0" err="1"/>
              <a:t>grids</a:t>
            </a:r>
            <a:r>
              <a:rPr lang="fr-BE" dirty="0"/>
              <a:t> (</a:t>
            </a:r>
            <a:r>
              <a:rPr lang="fr-BE" dirty="0" err="1"/>
              <a:t>whole</a:t>
            </a:r>
            <a:r>
              <a:rPr lang="fr-BE" dirty="0"/>
              <a:t> </a:t>
            </a:r>
            <a:r>
              <a:rPr lang="fr-BE" dirty="0" err="1"/>
              <a:t>energy</a:t>
            </a:r>
            <a:r>
              <a:rPr lang="fr-BE" dirty="0"/>
              <a:t> system)</a:t>
            </a:r>
          </a:p>
        </p:txBody>
      </p:sp>
      <p:sp>
        <p:nvSpPr>
          <p:cNvPr id="7" name="Oval 6"/>
          <p:cNvSpPr/>
          <p:nvPr/>
        </p:nvSpPr>
        <p:spPr>
          <a:xfrm>
            <a:off x="7709338" y="2632342"/>
            <a:ext cx="4395510" cy="2034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A new focus on innovation / implementation and on sector coupling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605539" y="1757286"/>
            <a:ext cx="11006087" cy="4877232"/>
          </a:xfrm>
        </p:spPr>
        <p:txBody>
          <a:bodyPr/>
          <a:lstStyle/>
          <a:p>
            <a:pPr marL="346075" lvl="0" indent="-346075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Set-out a vision for RD&amp;I for Smart Networks for Energy Transition </a:t>
            </a: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and engage stakeholders in this vision.</a:t>
            </a:r>
          </a:p>
          <a:p>
            <a:pPr marL="346075" lvl="0" indent="-346075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Prepare and update the Strategic Research and Innovation Roadmap</a:t>
            </a: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.</a:t>
            </a:r>
          </a:p>
          <a:p>
            <a:pPr marL="346075" lvl="0" indent="-346075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Report on the </a:t>
            </a: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implementation of RD&amp;I activities at European, national/regional and industrial </a:t>
            </a: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levels.</a:t>
            </a:r>
          </a:p>
          <a:p>
            <a:pPr marL="346075" lvl="0" indent="-346075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Provide </a:t>
            </a: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input to the SET Plan action 4</a:t>
            </a: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 which addresses the technical challenges raised by the transformation of the energy system.</a:t>
            </a:r>
          </a:p>
          <a:p>
            <a:pPr marL="346075" lvl="0" indent="-346075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Identify innovation barriers</a:t>
            </a: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, notably related to regulation and financing.</a:t>
            </a:r>
          </a:p>
          <a:p>
            <a:pPr marL="346075" lvl="0" indent="-346075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Develop enhanced knowledge-sharing mechanisms that </a:t>
            </a: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help bring RD&amp;I results to deployment</a:t>
            </a: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.</a:t>
            </a:r>
          </a:p>
          <a:p>
            <a:pPr marL="346075" lvl="0" indent="-346075" fontAlgn="base">
              <a:buClr>
                <a:srgbClr val="DCDB21"/>
              </a:buClr>
              <a:buSzPct val="90000"/>
              <a:buFont typeface="Wingdings 3" pitchFamily="18" charset="2"/>
              <a:buChar char=""/>
            </a:pP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Prepare </a:t>
            </a:r>
            <a:r>
              <a:rPr lang="en-GB" sz="2200" b="1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consolidated stakeholder views </a:t>
            </a:r>
            <a:r>
              <a:rPr lang="en-GB" sz="2200" dirty="0">
                <a:solidFill>
                  <a:srgbClr val="3F3E3E"/>
                </a:solidFill>
                <a:latin typeface="+mj-lt"/>
                <a:ea typeface="+mn-ea"/>
                <a:cs typeface="+mn-cs"/>
              </a:rPr>
              <a:t>on Research and Innovation to European Energy Policy initiatives</a:t>
            </a:r>
            <a:r>
              <a:rPr lang="en-GB" sz="2200" dirty="0">
                <a:solidFill>
                  <a:srgbClr val="3F3E3E"/>
                </a:solidFill>
                <a:latin typeface="Helvetica Regular" charset="0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15226" y="372507"/>
            <a:ext cx="7417331" cy="540000"/>
          </a:xfrm>
        </p:spPr>
        <p:txBody>
          <a:bodyPr/>
          <a:lstStyle/>
          <a:p>
            <a:r>
              <a:rPr lang="fr-BE" dirty="0"/>
              <a:t>ETIP </a:t>
            </a:r>
            <a:r>
              <a:rPr lang="fr-BE" dirty="0" err="1"/>
              <a:t>SNET’s</a:t>
            </a:r>
            <a:r>
              <a:rPr lang="fr-BE" dirty="0"/>
              <a:t> mission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0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1477927"/>
            <a:ext cx="10643444" cy="485596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6492" y="340609"/>
            <a:ext cx="7045192" cy="540000"/>
          </a:xfrm>
        </p:spPr>
        <p:txBody>
          <a:bodyPr/>
          <a:lstStyle/>
          <a:p>
            <a:r>
              <a:rPr lang="es-ES" dirty="0"/>
              <a:t>ETIP SNET’s stakeholders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/>
          <a:stretch/>
        </p:blipFill>
        <p:spPr bwMode="auto">
          <a:xfrm>
            <a:off x="730800" y="1476206"/>
            <a:ext cx="10643444" cy="50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8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1467293"/>
            <a:ext cx="10643444" cy="48665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491672" y="319344"/>
            <a:ext cx="6928233" cy="540000"/>
          </a:xfrm>
        </p:spPr>
        <p:txBody>
          <a:bodyPr/>
          <a:lstStyle/>
          <a:p>
            <a:r>
              <a:rPr lang="es-ES" dirty="0"/>
              <a:t>ETIP SNET’s organisation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7" y="1409700"/>
            <a:ext cx="4470175" cy="51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7" b="64036"/>
          <a:stretch/>
        </p:blipFill>
        <p:spPr bwMode="auto">
          <a:xfrm>
            <a:off x="4885227" y="1562101"/>
            <a:ext cx="1748587" cy="185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r="63060" b="68158"/>
          <a:stretch/>
        </p:blipFill>
        <p:spPr bwMode="auto">
          <a:xfrm>
            <a:off x="7097418" y="1562100"/>
            <a:ext cx="1794380" cy="18541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1" r="44872" b="73265"/>
          <a:stretch/>
        </p:blipFill>
        <p:spPr bwMode="auto">
          <a:xfrm>
            <a:off x="9291992" y="1598653"/>
            <a:ext cx="1696438" cy="18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5" t="-6074" r="26304" b="60411"/>
          <a:stretch/>
        </p:blipFill>
        <p:spPr bwMode="auto">
          <a:xfrm>
            <a:off x="5973519" y="3371558"/>
            <a:ext cx="1705970" cy="260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6" r="4545" b="63883"/>
          <a:stretch/>
        </p:blipFill>
        <p:spPr bwMode="auto">
          <a:xfrm>
            <a:off x="8069648" y="3715303"/>
            <a:ext cx="2101756" cy="22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ETIP SNET">
      <a:dk1>
        <a:srgbClr val="3F3E3E"/>
      </a:dk1>
      <a:lt1>
        <a:sysClr val="window" lastClr="FFFFFF"/>
      </a:lt1>
      <a:dk2>
        <a:srgbClr val="4388BB"/>
      </a:dk2>
      <a:lt2>
        <a:srgbClr val="EEECE1"/>
      </a:lt2>
      <a:accent1>
        <a:srgbClr val="DCDB21"/>
      </a:accent1>
      <a:accent2>
        <a:srgbClr val="E7B141"/>
      </a:accent2>
      <a:accent3>
        <a:srgbClr val="82B0D2"/>
      </a:accent3>
      <a:accent4>
        <a:srgbClr val="3F3E3E"/>
      </a:accent4>
      <a:accent5>
        <a:srgbClr val="6E6D10"/>
      </a:accent5>
      <a:accent6>
        <a:srgbClr val="835E10"/>
      </a:accent6>
      <a:hlink>
        <a:srgbClr val="DCDB21"/>
      </a:hlink>
      <a:folHlink>
        <a:srgbClr val="E7B14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BC1C874D21104895392CA7AA177AEB" ma:contentTypeVersion="0" ma:contentTypeDescription="Crear nuevo documento." ma:contentTypeScope="" ma:versionID="7d0b55145e35619ecf968f9493571614">
  <xsd:schema xmlns:xsd="http://www.w3.org/2001/XMLSchema" xmlns:xs="http://www.w3.org/2001/XMLSchema" xmlns:p="http://schemas.microsoft.com/office/2006/metadata/properties" xmlns:ns2="2e875236-ef70-4089-a752-fb1949d00fb0" targetNamespace="http://schemas.microsoft.com/office/2006/metadata/properties" ma:root="true" ma:fieldsID="8a9765408b316a1451bc212621e51b05" ns2:_="">
    <xsd:import namespace="2e875236-ef70-4089-a752-fb1949d00f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75236-ef70-4089-a752-fb1949d00f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2B06B-DE2C-4DB4-9851-EA2B17683B4D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2e875236-ef70-4089-a752-fb1949d00fb0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DE61F2-A4D0-456E-8B0A-E6015244E84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e875236-ef70-4089-a752-fb1949d00fb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9ABF00-9BBC-4327-9AA9-31CF4314746D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C8853B2D-90EE-4EEB-88FF-8608C6E4E3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8291</TotalTime>
  <Words>806</Words>
  <Application>Microsoft Office PowerPoint</Application>
  <PresentationFormat>Widescreen</PresentationFormat>
  <Paragraphs>143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</vt:lpstr>
      <vt:lpstr>Courier New</vt:lpstr>
      <vt:lpstr>Helvetica</vt:lpstr>
      <vt:lpstr>Helvetica Regular</vt:lpstr>
      <vt:lpstr>Rod</vt:lpstr>
      <vt:lpstr>Verdana</vt:lpstr>
      <vt:lpstr>Verdana Bold</vt:lpstr>
      <vt:lpstr>Wingdings</vt:lpstr>
      <vt:lpstr>Wingdings 3</vt:lpstr>
      <vt:lpstr>Tema de Office</vt:lpstr>
      <vt:lpstr>ETIP SNET (European Technology and Innovation Platform  for Smart Networks for Energy Transition): for an innovative and successful European energy transition </vt:lpstr>
      <vt:lpstr>Outline</vt:lpstr>
      <vt:lpstr>PowerPoint Presentation</vt:lpstr>
      <vt:lpstr>The New SET Plan key actions</vt:lpstr>
      <vt:lpstr>Outline</vt:lpstr>
      <vt:lpstr>From a fragmented EU advisory  to an integrated framework</vt:lpstr>
      <vt:lpstr>ETIP SNET’s mission</vt:lpstr>
      <vt:lpstr>ETIP SNET’s stakeholders </vt:lpstr>
      <vt:lpstr>ETIP SNET’s organisation</vt:lpstr>
      <vt:lpstr>Outline</vt:lpstr>
      <vt:lpstr>PowerPoint Presentation</vt:lpstr>
      <vt:lpstr>PowerPoint Presentation</vt:lpstr>
      <vt:lpstr>PowerPoint Presentation</vt:lpstr>
      <vt:lpstr>Outline</vt:lpstr>
      <vt:lpstr>Agenda of the workshop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Konstantin Staschus</cp:lastModifiedBy>
  <cp:revision>283</cp:revision>
  <cp:lastPrinted>2017-03-17T12:34:15Z</cp:lastPrinted>
  <dcterms:created xsi:type="dcterms:W3CDTF">2016-11-28T08:19:55Z</dcterms:created>
  <dcterms:modified xsi:type="dcterms:W3CDTF">2017-09-12T19:16:31Z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0x01010000BC1C874D21104895392CA7AA177AEB</vt:lpwstr>
  </property>
</Properties>
</file>