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6.xml" ContentType="application/vnd.openxmlformats-officedocument.presentationml.tags+xml"/>
  <Override PartName="/ppt/notesSlides/notesSlide1.xml" ContentType="application/vnd.openxmlformats-officedocument.presentationml.notesSlide+xml"/>
  <Override PartName="/ppt/tags/tag57.xml" ContentType="application/vnd.openxmlformats-officedocument.presentationml.tags+xml"/>
  <Override PartName="/ppt/notesSlides/notesSlide2.xml" ContentType="application/vnd.openxmlformats-officedocument.presentationml.notesSlide+xml"/>
  <Override PartName="/ppt/theme/themeOverride1.xml" ContentType="application/vnd.openxmlformats-officedocument.themeOverride+xml"/>
  <Override PartName="/ppt/tags/tag58.xml" ContentType="application/vnd.openxmlformats-officedocument.presentationml.tags+xml"/>
  <Override PartName="/ppt/tags/tag5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6.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7.xml" ContentType="application/vnd.openxmlformats-officedocument.presentationml.notesSlide+xml"/>
  <Override PartName="/ppt/tags/tag81.xml" ContentType="application/vnd.openxmlformats-officedocument.presentationml.tags+xml"/>
  <Override PartName="/ppt/notesSlides/notesSlide8.xml" ContentType="application/vnd.openxmlformats-officedocument.presentationml.notesSlide+xml"/>
  <Override PartName="/ppt/tags/tag82.xml" ContentType="application/vnd.openxmlformats-officedocument.presentationml.tags+xml"/>
  <Override PartName="/ppt/notesSlides/notesSlide9.xml" ContentType="application/vnd.openxmlformats-officedocument.presentationml.notesSlide+xml"/>
  <Override PartName="/ppt/tags/tag83.xml" ContentType="application/vnd.openxmlformats-officedocument.presentationml.tags+xml"/>
  <Override PartName="/ppt/notesSlides/notesSlide10.xml" ContentType="application/vnd.openxmlformats-officedocument.presentationml.notesSlide+xml"/>
  <Override PartName="/ppt/tags/tag84.xml" ContentType="application/vnd.openxmlformats-officedocument.presentationml.tags+xml"/>
  <Override PartName="/ppt/notesSlides/notesSlide11.xml" ContentType="application/vnd.openxmlformats-officedocument.presentationml.notesSlide+xml"/>
  <Override PartName="/ppt/tags/tag85.xml" ContentType="application/vnd.openxmlformats-officedocument.presentationml.tags+xml"/>
  <Override PartName="/ppt/notesSlides/notesSlide12.xml" ContentType="application/vnd.openxmlformats-officedocument.presentationml.notesSlide+xml"/>
  <Override PartName="/ppt/tags/tag8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18" r:id="rId5"/>
  </p:sldMasterIdLst>
  <p:notesMasterIdLst>
    <p:notesMasterId r:id="rId19"/>
  </p:notesMasterIdLst>
  <p:handoutMasterIdLst>
    <p:handoutMasterId r:id="rId20"/>
  </p:handoutMasterIdLst>
  <p:sldIdLst>
    <p:sldId id="256" r:id="rId6"/>
    <p:sldId id="280" r:id="rId7"/>
    <p:sldId id="275" r:id="rId8"/>
    <p:sldId id="287" r:id="rId9"/>
    <p:sldId id="288" r:id="rId10"/>
    <p:sldId id="291" r:id="rId11"/>
    <p:sldId id="290" r:id="rId12"/>
    <p:sldId id="276" r:id="rId13"/>
    <p:sldId id="277" r:id="rId14"/>
    <p:sldId id="284" r:id="rId15"/>
    <p:sldId id="285" r:id="rId16"/>
    <p:sldId id="281" r:id="rId17"/>
    <p:sldId id="274" r:id="rId18"/>
  </p:sldIdLst>
  <p:sldSz cx="9144000" cy="6858000" type="screen4x3"/>
  <p:notesSz cx="6858000" cy="9144000"/>
  <p:custDataLst>
    <p:tags r:id="rId21"/>
  </p:custDataLst>
  <p:defaultTextStyle>
    <a:defPPr>
      <a:defRPr lang="en-GB"/>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ery Marc" initials="EM"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11" autoAdjust="0"/>
    <p:restoredTop sz="81883" autoAdjust="0"/>
  </p:normalViewPr>
  <p:slideViewPr>
    <p:cSldViewPr>
      <p:cViewPr>
        <p:scale>
          <a:sx n="75" d="100"/>
          <a:sy n="75" d="100"/>
        </p:scale>
        <p:origin x="-1254" y="546"/>
      </p:cViewPr>
      <p:guideLst>
        <p:guide orient="horz" pos="1344"/>
        <p:guide orient="horz" pos="1570"/>
        <p:guide orient="horz" pos="1253"/>
        <p:guide pos="2880"/>
        <p:guide pos="657"/>
        <p:guide pos="340"/>
      </p:guideLst>
    </p:cSldViewPr>
  </p:slideViewPr>
  <p:outlineViewPr>
    <p:cViewPr>
      <p:scale>
        <a:sx n="33" d="100"/>
        <a:sy n="33" d="100"/>
      </p:scale>
      <p:origin x="0" y="0"/>
    </p:cViewPr>
  </p:outlineViewPr>
  <p:notesTextViewPr>
    <p:cViewPr>
      <p:scale>
        <a:sx n="100" d="100"/>
        <a:sy n="100" d="100"/>
      </p:scale>
      <p:origin x="0" y="3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978907396789157"/>
          <c:y val="7.5473034723118643E-2"/>
          <c:w val="0.51472362643498271"/>
          <c:h val="0.87586233958510706"/>
        </c:manualLayout>
      </c:layout>
      <c:barChart>
        <c:barDir val="bar"/>
        <c:grouping val="clustered"/>
        <c:varyColors val="0"/>
        <c:ser>
          <c:idx val="0"/>
          <c:order val="0"/>
          <c:tx>
            <c:strRef>
              <c:f>Tabelle1!$B$1</c:f>
              <c:strCache>
                <c:ptCount val="1"/>
                <c:pt idx="0">
                  <c:v>HVL visible</c:v>
                </c:pt>
              </c:strCache>
            </c:strRef>
          </c:tx>
          <c:spPr>
            <a:solidFill>
              <a:schemeClr val="accent1"/>
            </a:solidFill>
          </c:spPr>
          <c:invertIfNegative val="0"/>
          <c:dPt>
            <c:idx val="9"/>
            <c:invertIfNegative val="0"/>
            <c:bubble3D val="0"/>
            <c:spPr>
              <a:solidFill>
                <a:schemeClr val="bg2"/>
              </a:solidFill>
            </c:spPr>
          </c:dPt>
          <c:dPt>
            <c:idx val="10"/>
            <c:invertIfNegative val="0"/>
            <c:bubble3D val="0"/>
          </c:dPt>
          <c:dPt>
            <c:idx val="25"/>
            <c:invertIfNegative val="0"/>
            <c:bubble3D val="0"/>
            <c:spPr>
              <a:solidFill>
                <a:schemeClr val="bg1">
                  <a:lumMod val="50000"/>
                </a:schemeClr>
              </a:solidFill>
            </c:spPr>
          </c:dPt>
          <c:cat>
            <c:strRef>
              <c:f>Tabelle1!$A$2:$A$11</c:f>
              <c:strCache>
                <c:ptCount val="10"/>
                <c:pt idx="0">
                  <c:v>Health risks</c:v>
                </c:pt>
                <c:pt idx="1">
                  <c:v>Landscape disruption</c:v>
                </c:pt>
                <c:pt idx="2">
                  <c:v>Noise</c:v>
                </c:pt>
                <c:pt idx="3">
                  <c:v>Aesthetics / visibility</c:v>
                </c:pt>
                <c:pt idx="4">
                  <c:v>General perception of danger / risk</c:v>
                </c:pt>
                <c:pt idx="5">
                  <c:v>Impact on animals</c:v>
                </c:pt>
                <c:pt idx="6">
                  <c:v>Risk through damages</c:v>
                </c:pt>
                <c:pt idx="7">
                  <c:v>Risk through air traffic</c:v>
                </c:pt>
                <c:pt idx="8">
                  <c:v>No problems</c:v>
                </c:pt>
                <c:pt idx="9">
                  <c:v>No answer</c:v>
                </c:pt>
              </c:strCache>
            </c:strRef>
          </c:cat>
          <c:val>
            <c:numRef>
              <c:f>Tabelle1!$B$2:$B$11</c:f>
              <c:numCache>
                <c:formatCode>0%</c:formatCode>
                <c:ptCount val="10"/>
                <c:pt idx="0">
                  <c:v>0.46500000000000002</c:v>
                </c:pt>
                <c:pt idx="1">
                  <c:v>0.23</c:v>
                </c:pt>
                <c:pt idx="2">
                  <c:v>8.1000000000000003E-2</c:v>
                </c:pt>
                <c:pt idx="3">
                  <c:v>4.5999999999999999E-2</c:v>
                </c:pt>
                <c:pt idx="4">
                  <c:v>4.2999999999999997E-2</c:v>
                </c:pt>
                <c:pt idx="5">
                  <c:v>2.9000000000000001E-2</c:v>
                </c:pt>
                <c:pt idx="6">
                  <c:v>2.9000000000000001E-2</c:v>
                </c:pt>
                <c:pt idx="7">
                  <c:v>0.04</c:v>
                </c:pt>
                <c:pt idx="8">
                  <c:v>0.16300000000000001</c:v>
                </c:pt>
                <c:pt idx="9">
                  <c:v>5.7000000000000002E-2</c:v>
                </c:pt>
              </c:numCache>
            </c:numRef>
          </c:val>
        </c:ser>
        <c:ser>
          <c:idx val="1"/>
          <c:order val="1"/>
          <c:tx>
            <c:strRef>
              <c:f>Tabelle1!$C$1</c:f>
              <c:strCache>
                <c:ptCount val="1"/>
                <c:pt idx="0">
                  <c:v>HVL close to home</c:v>
                </c:pt>
              </c:strCache>
            </c:strRef>
          </c:tx>
          <c:spPr>
            <a:solidFill>
              <a:srgbClr val="E1F0FA"/>
            </a:solidFill>
          </c:spPr>
          <c:invertIfNegative val="0"/>
          <c:cat>
            <c:strRef>
              <c:f>Tabelle1!$A$2:$A$11</c:f>
              <c:strCache>
                <c:ptCount val="10"/>
                <c:pt idx="0">
                  <c:v>Health risks</c:v>
                </c:pt>
                <c:pt idx="1">
                  <c:v>Landscape disruption</c:v>
                </c:pt>
                <c:pt idx="2">
                  <c:v>Noise</c:v>
                </c:pt>
                <c:pt idx="3">
                  <c:v>Aesthetics / visibility</c:v>
                </c:pt>
                <c:pt idx="4">
                  <c:v>General perception of danger / risk</c:v>
                </c:pt>
                <c:pt idx="5">
                  <c:v>Impact on animals</c:v>
                </c:pt>
                <c:pt idx="6">
                  <c:v>Risk through damages</c:v>
                </c:pt>
                <c:pt idx="7">
                  <c:v>Risk through air traffic</c:v>
                </c:pt>
                <c:pt idx="8">
                  <c:v>No problems</c:v>
                </c:pt>
                <c:pt idx="9">
                  <c:v>No answer</c:v>
                </c:pt>
              </c:strCache>
            </c:strRef>
          </c:cat>
          <c:val>
            <c:numRef>
              <c:f>Tabelle1!$C$2:$C$11</c:f>
              <c:numCache>
                <c:formatCode>0%</c:formatCode>
                <c:ptCount val="10"/>
                <c:pt idx="0">
                  <c:v>0.55700000000000005</c:v>
                </c:pt>
                <c:pt idx="1">
                  <c:v>0.188</c:v>
                </c:pt>
                <c:pt idx="2">
                  <c:v>8.1000000000000003E-2</c:v>
                </c:pt>
                <c:pt idx="3">
                  <c:v>0.05</c:v>
                </c:pt>
                <c:pt idx="4">
                  <c:v>3.7999999999999999E-2</c:v>
                </c:pt>
                <c:pt idx="5">
                  <c:v>4.1000000000000002E-2</c:v>
                </c:pt>
                <c:pt idx="6">
                  <c:v>0.03</c:v>
                </c:pt>
                <c:pt idx="7">
                  <c:v>2.3E-2</c:v>
                </c:pt>
                <c:pt idx="8">
                  <c:v>0.10199999999999999</c:v>
                </c:pt>
                <c:pt idx="9">
                  <c:v>0.106</c:v>
                </c:pt>
              </c:numCache>
            </c:numRef>
          </c:val>
        </c:ser>
        <c:ser>
          <c:idx val="2"/>
          <c:order val="2"/>
          <c:tx>
            <c:strRef>
              <c:f>Tabelle1!$D$1</c:f>
              <c:strCache>
                <c:ptCount val="1"/>
                <c:pt idx="0">
                  <c:v>No HVL close to home</c:v>
                </c:pt>
              </c:strCache>
            </c:strRef>
          </c:tx>
          <c:spPr>
            <a:solidFill>
              <a:srgbClr val="324B64"/>
            </a:solidFill>
          </c:spPr>
          <c:invertIfNegative val="0"/>
          <c:cat>
            <c:strRef>
              <c:f>Tabelle1!$A$2:$A$11</c:f>
              <c:strCache>
                <c:ptCount val="10"/>
                <c:pt idx="0">
                  <c:v>Health risks</c:v>
                </c:pt>
                <c:pt idx="1">
                  <c:v>Landscape disruption</c:v>
                </c:pt>
                <c:pt idx="2">
                  <c:v>Noise</c:v>
                </c:pt>
                <c:pt idx="3">
                  <c:v>Aesthetics / visibility</c:v>
                </c:pt>
                <c:pt idx="4">
                  <c:v>General perception of danger / risk</c:v>
                </c:pt>
                <c:pt idx="5">
                  <c:v>Impact on animals</c:v>
                </c:pt>
                <c:pt idx="6">
                  <c:v>Risk through damages</c:v>
                </c:pt>
                <c:pt idx="7">
                  <c:v>Risk through air traffic</c:v>
                </c:pt>
                <c:pt idx="8">
                  <c:v>No problems</c:v>
                </c:pt>
                <c:pt idx="9">
                  <c:v>No answer</c:v>
                </c:pt>
              </c:strCache>
            </c:strRef>
          </c:cat>
          <c:val>
            <c:numRef>
              <c:f>Tabelle1!$D$2:$D$11</c:f>
              <c:numCache>
                <c:formatCode>0%</c:formatCode>
                <c:ptCount val="10"/>
                <c:pt idx="0">
                  <c:v>0.54500000000000004</c:v>
                </c:pt>
                <c:pt idx="1">
                  <c:v>0.158</c:v>
                </c:pt>
                <c:pt idx="2">
                  <c:v>9.8000000000000004E-2</c:v>
                </c:pt>
                <c:pt idx="3">
                  <c:v>3.1E-2</c:v>
                </c:pt>
                <c:pt idx="4">
                  <c:v>0.03</c:v>
                </c:pt>
                <c:pt idx="5">
                  <c:v>3.2000000000000001E-2</c:v>
                </c:pt>
                <c:pt idx="6">
                  <c:v>3.2000000000000001E-2</c:v>
                </c:pt>
                <c:pt idx="7">
                  <c:v>2.5999999999999999E-2</c:v>
                </c:pt>
                <c:pt idx="8">
                  <c:v>6.5000000000000002E-2</c:v>
                </c:pt>
                <c:pt idx="9">
                  <c:v>0.161</c:v>
                </c:pt>
              </c:numCache>
            </c:numRef>
          </c:val>
        </c:ser>
        <c:dLbls>
          <c:showLegendKey val="0"/>
          <c:showVal val="0"/>
          <c:showCatName val="0"/>
          <c:showSerName val="0"/>
          <c:showPercent val="0"/>
          <c:showBubbleSize val="0"/>
        </c:dLbls>
        <c:gapWidth val="100"/>
        <c:axId val="149177856"/>
        <c:axId val="149179392"/>
      </c:barChart>
      <c:catAx>
        <c:axId val="149177856"/>
        <c:scaling>
          <c:orientation val="maxMin"/>
        </c:scaling>
        <c:delete val="0"/>
        <c:axPos val="l"/>
        <c:majorTickMark val="none"/>
        <c:minorTickMark val="none"/>
        <c:tickLblPos val="nextTo"/>
        <c:spPr>
          <a:ln>
            <a:noFill/>
          </a:ln>
        </c:spPr>
        <c:txPr>
          <a:bodyPr/>
          <a:lstStyle/>
          <a:p>
            <a:pPr algn="r">
              <a:defRPr sz="1200"/>
            </a:pPr>
            <a:endParaRPr lang="de-DE"/>
          </a:p>
        </c:txPr>
        <c:crossAx val="149179392"/>
        <c:crossesAt val="0"/>
        <c:auto val="1"/>
        <c:lblAlgn val="ctr"/>
        <c:lblOffset val="100"/>
        <c:noMultiLvlLbl val="0"/>
      </c:catAx>
      <c:valAx>
        <c:axId val="149179392"/>
        <c:scaling>
          <c:orientation val="minMax"/>
          <c:max val="0.8"/>
          <c:min val="0"/>
        </c:scaling>
        <c:delete val="0"/>
        <c:axPos val="b"/>
        <c:majorGridlines/>
        <c:numFmt formatCode="0%" sourceLinked="1"/>
        <c:majorTickMark val="out"/>
        <c:minorTickMark val="none"/>
        <c:tickLblPos val="nextTo"/>
        <c:crossAx val="149177856"/>
        <c:crosses val="max"/>
        <c:crossBetween val="between"/>
        <c:majorUnit val="0.1"/>
      </c:valAx>
    </c:plotArea>
    <c:legend>
      <c:legendPos val="r"/>
      <c:layout/>
      <c:overlay val="0"/>
      <c:txPr>
        <a:bodyPr/>
        <a:lstStyle/>
        <a:p>
          <a:pPr>
            <a:defRPr sz="1200"/>
          </a:pPr>
          <a:endParaRPr lang="de-DE"/>
        </a:p>
      </c:txPr>
    </c:legend>
    <c:plotVisOnly val="1"/>
    <c:dispBlanksAs val="gap"/>
    <c:showDLblsOverMax val="0"/>
  </c:chart>
  <c:txPr>
    <a:bodyPr/>
    <a:lstStyle/>
    <a:p>
      <a:pPr>
        <a:defRPr sz="1000"/>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6E354C-A31F-4B18-84AC-1440617ACBC4}" type="datetimeFigureOut">
              <a:rPr lang="en-GB" smtClean="0"/>
              <a:t>17/09/2017</a:t>
            </a:fld>
            <a:endParaRPr lang="en-GB" dirty="0"/>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6A5A73-FF95-431C-939C-FF7BC05EC638}" type="slidenum">
              <a:rPr lang="en-GB" smtClean="0"/>
              <a:t>‹Nr.›</a:t>
            </a:fld>
            <a:endParaRPr lang="en-GB" dirty="0"/>
          </a:p>
        </p:txBody>
      </p:sp>
    </p:spTree>
    <p:extLst>
      <p:ext uri="{BB962C8B-B14F-4D97-AF65-F5344CB8AC3E}">
        <p14:creationId xmlns:p14="http://schemas.microsoft.com/office/powerpoint/2010/main" val="365822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F72307-CBC8-4335-B6C6-24AE50F21774}" type="datetimeFigureOut">
              <a:rPr lang="en-GB" smtClean="0"/>
              <a:t>17/09/2017</a:t>
            </a:fld>
            <a:endParaRPr lang="en-GB"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dirty="0" err="1" smtClean="0"/>
              <a:t>Textmasterformat</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a:p>
            <a:pPr lvl="4"/>
            <a:r>
              <a:rPr lang="en-GB" dirty="0" err="1" smtClean="0"/>
              <a:t>Fünfte</a:t>
            </a:r>
            <a:r>
              <a:rPr lang="en-GB" dirty="0" smtClean="0"/>
              <a:t> </a:t>
            </a:r>
            <a:r>
              <a:rPr lang="en-GB" dirty="0" err="1" smtClean="0"/>
              <a:t>Ebene</a:t>
            </a:r>
            <a:endParaRPr lang="en-GB" dirty="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8E15D0-E039-42ED-BAB7-BE9E374C5D79}" type="slidenum">
              <a:rPr lang="en-GB" smtClean="0"/>
              <a:t>‹Nr.›</a:t>
            </a:fld>
            <a:endParaRPr lang="en-GB" dirty="0"/>
          </a:p>
        </p:txBody>
      </p:sp>
    </p:spTree>
    <p:extLst>
      <p:ext uri="{BB962C8B-B14F-4D97-AF65-F5344CB8AC3E}">
        <p14:creationId xmlns:p14="http://schemas.microsoft.com/office/powerpoint/2010/main" val="4114453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smtClean="0"/>
              <a:t>Hello</a:t>
            </a:r>
            <a:r>
              <a:rPr lang="en-GB" baseline="0" dirty="0" smtClean="0"/>
              <a:t> everybody, my name is </a:t>
            </a:r>
            <a:r>
              <a:rPr lang="en-GB" baseline="0" dirty="0" err="1" smtClean="0"/>
              <a:t>Joshu</a:t>
            </a:r>
            <a:r>
              <a:rPr lang="en-GB" baseline="0" dirty="0" smtClean="0"/>
              <a:t> </a:t>
            </a:r>
            <a:r>
              <a:rPr lang="en-GB" baseline="0" dirty="0" err="1" smtClean="0"/>
              <a:t>Jullier</a:t>
            </a:r>
            <a:r>
              <a:rPr lang="en-GB" baseline="0" dirty="0" smtClean="0"/>
              <a:t> and I am working for </a:t>
            </a:r>
            <a:r>
              <a:rPr lang="en-GB" baseline="0" dirty="0" err="1" smtClean="0"/>
              <a:t>Swissgrid</a:t>
            </a:r>
            <a:r>
              <a:rPr lang="en-GB" baseline="0" dirty="0" smtClean="0"/>
              <a:t>, the Swiss Transmission System Operator.</a:t>
            </a:r>
          </a:p>
          <a:p>
            <a:pPr marL="171450" indent="-171450">
              <a:buFontTx/>
              <a:buChar char="-"/>
            </a:pPr>
            <a:r>
              <a:rPr lang="en-GB" baseline="0" dirty="0" smtClean="0"/>
              <a:t>My presentation will be about hybrid overhead lines in Switzerland. What am I speaking about?</a:t>
            </a:r>
          </a:p>
          <a:p>
            <a:endParaRPr lang="en-GB" dirty="0"/>
          </a:p>
        </p:txBody>
      </p:sp>
      <p:sp>
        <p:nvSpPr>
          <p:cNvPr id="4" name="Foliennummernplatzhalter 3"/>
          <p:cNvSpPr>
            <a:spLocks noGrp="1"/>
          </p:cNvSpPr>
          <p:nvPr>
            <p:ph type="sldNum" sz="quarter" idx="10"/>
          </p:nvPr>
        </p:nvSpPr>
        <p:spPr/>
        <p:txBody>
          <a:bodyPr/>
          <a:lstStyle/>
          <a:p>
            <a:fld id="{308E15D0-E039-42ED-BAB7-BE9E374C5D79}" type="slidenum">
              <a:rPr lang="en-GB" smtClean="0"/>
              <a:t>1</a:t>
            </a:fld>
            <a:endParaRPr lang="en-GB" dirty="0"/>
          </a:p>
        </p:txBody>
      </p:sp>
    </p:spTree>
    <p:extLst>
      <p:ext uri="{BB962C8B-B14F-4D97-AF65-F5344CB8AC3E}">
        <p14:creationId xmlns:p14="http://schemas.microsoft.com/office/powerpoint/2010/main" val="3589719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69875" lvl="1" indent="-182563">
              <a:lnSpc>
                <a:spcPts val="2000"/>
              </a:lnSpc>
              <a:spcBef>
                <a:spcPts val="0"/>
              </a:spcBef>
              <a:spcAft>
                <a:spcPts val="600"/>
              </a:spcAft>
              <a:buFont typeface="Arial" pitchFamily="34" charset="0"/>
              <a:buChar char="»"/>
            </a:pPr>
            <a:r>
              <a:rPr lang="en-US" sz="1600" dirty="0" smtClean="0">
                <a:solidFill>
                  <a:schemeClr val="tx1"/>
                </a:solidFill>
                <a:latin typeface="Arial" pitchFamily="34" charset="0"/>
                <a:cs typeface="Arial" pitchFamily="34" charset="0"/>
              </a:rPr>
              <a:t>Hybrid </a:t>
            </a:r>
            <a:r>
              <a:rPr lang="en-US" sz="1600" dirty="0" smtClean="0">
                <a:solidFill>
                  <a:schemeClr val="tx1"/>
                </a:solidFill>
                <a:latin typeface="Arial" pitchFamily="34" charset="0"/>
                <a:cs typeface="Arial" pitchFamily="34" charset="0"/>
              </a:rPr>
              <a:t>power lines and underground cables are clearly the preferred option of increasing grid capacity. However,</a:t>
            </a:r>
          </a:p>
          <a:p>
            <a:pPr marL="269875" marR="0" lvl="1" indent="-182563" algn="l" defTabSz="914400" rtl="0" eaLnBrk="1" fontAlgn="auto" latinLnBrk="0" hangingPunct="1">
              <a:lnSpc>
                <a:spcPts val="2000"/>
              </a:lnSpc>
              <a:spcBef>
                <a:spcPts val="0"/>
              </a:spcBef>
              <a:spcAft>
                <a:spcPts val="600"/>
              </a:spcAft>
              <a:buClrTx/>
              <a:buSzTx/>
              <a:buFont typeface="Arial" pitchFamily="34" charset="0"/>
              <a:buChar char="»"/>
              <a:tabLst/>
              <a:defRPr/>
            </a:pPr>
            <a:r>
              <a:rPr lang="en-US" sz="1600" dirty="0" smtClean="0">
                <a:solidFill>
                  <a:schemeClr val="tx1"/>
                </a:solidFill>
                <a:latin typeface="Arial" pitchFamily="34" charset="0"/>
                <a:cs typeface="Arial" pitchFamily="34" charset="0"/>
              </a:rPr>
              <a:t>Given the high volatility in attitudes and preferences, early and forward-looking information on negative effects as fields and noise is crucial for acceptance. The probability of</a:t>
            </a:r>
            <a:r>
              <a:rPr lang="en-US" sz="1600" baseline="0" dirty="0" smtClean="0">
                <a:solidFill>
                  <a:schemeClr val="tx1"/>
                </a:solidFill>
                <a:latin typeface="Arial" pitchFamily="34" charset="0"/>
                <a:cs typeface="Arial" pitchFamily="34" charset="0"/>
              </a:rPr>
              <a:t> “negative campaigning” could be decreased.</a:t>
            </a:r>
            <a:endParaRPr lang="en-US" sz="1600" dirty="0" smtClean="0">
              <a:solidFill>
                <a:schemeClr val="tx1"/>
              </a:solidFill>
              <a:latin typeface="Arial" pitchFamily="34" charset="0"/>
              <a:cs typeface="Arial" pitchFamily="34" charset="0"/>
            </a:endParaRPr>
          </a:p>
          <a:p>
            <a:pPr marL="269875" lvl="1" indent="-182563">
              <a:lnSpc>
                <a:spcPts val="2000"/>
              </a:lnSpc>
              <a:spcBef>
                <a:spcPts val="0"/>
              </a:spcBef>
              <a:spcAft>
                <a:spcPts val="600"/>
              </a:spcAft>
              <a:buFont typeface="Arial" pitchFamily="34" charset="0"/>
              <a:buChar char="»"/>
            </a:pPr>
            <a:r>
              <a:rPr lang="en-US" sz="1600" dirty="0" smtClean="0">
                <a:solidFill>
                  <a:schemeClr val="tx1"/>
                </a:solidFill>
                <a:latin typeface="Arial" pitchFamily="34" charset="0"/>
                <a:cs typeface="Arial" pitchFamily="34" charset="0"/>
              </a:rPr>
              <a:t>Laboratory tests have shown the interference of AC and DC lines… now we have to verify</a:t>
            </a:r>
            <a:r>
              <a:rPr lang="en-US" sz="1600" baseline="0" dirty="0" smtClean="0">
                <a:solidFill>
                  <a:schemeClr val="tx1"/>
                </a:solidFill>
                <a:latin typeface="Arial" pitchFamily="34" charset="0"/>
                <a:cs typeface="Arial" pitchFamily="34" charset="0"/>
              </a:rPr>
              <a:t> the results of the laboratory tests (</a:t>
            </a:r>
            <a:r>
              <a:rPr lang="en-US" sz="1600" baseline="0" dirty="0" err="1" smtClean="0">
                <a:solidFill>
                  <a:schemeClr val="tx1"/>
                </a:solidFill>
                <a:latin typeface="Arial" pitchFamily="34" charset="0"/>
                <a:cs typeface="Arial" pitchFamily="34" charset="0"/>
              </a:rPr>
              <a:t>folie</a:t>
            </a:r>
            <a:r>
              <a:rPr lang="en-US" sz="1600" baseline="0" dirty="0" smtClean="0">
                <a:solidFill>
                  <a:schemeClr val="tx1"/>
                </a:solidFill>
                <a:latin typeface="Arial" pitchFamily="34" charset="0"/>
                <a:cs typeface="Arial" pitchFamily="34" charset="0"/>
              </a:rPr>
              <a:t> </a:t>
            </a:r>
            <a:r>
              <a:rPr lang="en-US" sz="1600" baseline="0" dirty="0" err="1" smtClean="0">
                <a:solidFill>
                  <a:schemeClr val="tx1"/>
                </a:solidFill>
                <a:latin typeface="Arial" pitchFamily="34" charset="0"/>
                <a:cs typeface="Arial" pitchFamily="34" charset="0"/>
              </a:rPr>
              <a:t>wechseln</a:t>
            </a:r>
            <a:r>
              <a:rPr lang="en-US" sz="1600" baseline="0" dirty="0" smtClean="0">
                <a:solidFill>
                  <a:schemeClr val="tx1"/>
                </a:solidFill>
                <a:latin typeface="Arial" pitchFamily="34" charset="0"/>
                <a:cs typeface="Arial" pitchFamily="34" charset="0"/>
              </a:rPr>
              <a:t>) in the outdoor hybrid test line</a:t>
            </a:r>
            <a:endParaRPr lang="en-US" sz="1600" dirty="0" smtClean="0">
              <a:solidFill>
                <a:schemeClr val="tx1"/>
              </a:solidFill>
              <a:latin typeface="Arial" pitchFamily="34" charset="0"/>
              <a:cs typeface="Arial" pitchFamily="34" charset="0"/>
            </a:endParaRPr>
          </a:p>
          <a:p>
            <a:endParaRPr lang="en-GB" dirty="0"/>
          </a:p>
        </p:txBody>
      </p:sp>
      <p:sp>
        <p:nvSpPr>
          <p:cNvPr id="4" name="Foliennummernplatzhalter 3"/>
          <p:cNvSpPr>
            <a:spLocks noGrp="1"/>
          </p:cNvSpPr>
          <p:nvPr>
            <p:ph type="sldNum" sz="quarter" idx="10"/>
          </p:nvPr>
        </p:nvSpPr>
        <p:spPr/>
        <p:txBody>
          <a:bodyPr/>
          <a:lstStyle/>
          <a:p>
            <a:fld id="{308E15D0-E039-42ED-BAB7-BE9E374C5D79}" type="slidenum">
              <a:rPr lang="en-GB" smtClean="0"/>
              <a:t>10</a:t>
            </a:fld>
            <a:endParaRPr lang="en-GB" dirty="0"/>
          </a:p>
        </p:txBody>
      </p:sp>
    </p:spTree>
    <p:extLst>
      <p:ext uri="{BB962C8B-B14F-4D97-AF65-F5344CB8AC3E}">
        <p14:creationId xmlns:p14="http://schemas.microsoft.com/office/powerpoint/2010/main" val="1296679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baseline="0" dirty="0" smtClean="0"/>
          </a:p>
          <a:p>
            <a:r>
              <a:rPr lang="en-GB" baseline="0" dirty="0" smtClean="0"/>
              <a:t>Possible influences on existing grid: system stability</a:t>
            </a:r>
          </a:p>
          <a:p>
            <a:r>
              <a:rPr lang="en-GB" baseline="0" dirty="0" smtClean="0"/>
              <a:t>Further research:</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A lot of effects which are coupled (</a:t>
            </a:r>
            <a:r>
              <a:rPr lang="en-GB" baseline="0" dirty="0" err="1" smtClean="0"/>
              <a:t>Optimierungsproblem</a:t>
            </a:r>
            <a:r>
              <a:rPr lang="en-GB" baseline="0" dirty="0" smtClean="0"/>
              <a:t>): </a:t>
            </a:r>
            <a:r>
              <a:rPr lang="en-GB" baseline="0" dirty="0" err="1" smtClean="0"/>
              <a:t>Spannung</a:t>
            </a:r>
            <a:r>
              <a:rPr lang="en-GB" baseline="0" dirty="0" smtClean="0"/>
              <a:t>, E-Feld, Magnet-Feld, Noise, </a:t>
            </a:r>
            <a:r>
              <a:rPr lang="en-GB" baseline="0" dirty="0" err="1" smtClean="0"/>
              <a:t>Aussehen</a:t>
            </a:r>
            <a:r>
              <a:rPr lang="en-GB" baseline="0" dirty="0" smtClean="0"/>
              <a:t> des </a:t>
            </a:r>
            <a:r>
              <a:rPr lang="en-GB" baseline="0" dirty="0" err="1" smtClean="0"/>
              <a:t>Mastes</a:t>
            </a:r>
            <a:endParaRPr lang="en-GB"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What is the exact effect on acceptance of positive and negative information treatments for conventional and new technologies (</a:t>
            </a:r>
            <a:r>
              <a:rPr lang="en-GB" sz="1200" b="0" i="0" u="none" strike="noStrike" kern="1200" baseline="0" dirty="0" smtClean="0">
                <a:solidFill>
                  <a:schemeClr val="tx1"/>
                </a:solidFill>
                <a:latin typeface="+mn-lt"/>
                <a:ea typeface="+mn-ea"/>
                <a:cs typeface="+mn-cs"/>
              </a:rPr>
              <a:t>persistence over time)</a:t>
            </a:r>
            <a:r>
              <a:rPr lang="en-GB" baseline="0" dirty="0" smtClean="0"/>
              <a:t>? Has a hybrid line (conversion of a existing line) a higher acceptance than new underground cables? What are the real effects (more noise and more electric fields, ion </a:t>
            </a:r>
            <a:r>
              <a:rPr lang="en-GB" baseline="0" dirty="0" err="1" smtClean="0"/>
              <a:t>currence</a:t>
            </a:r>
            <a:r>
              <a:rPr lang="en-GB" baseline="0" dirty="0" smtClean="0"/>
              <a:t>/drift) on the acceptance (</a:t>
            </a:r>
            <a:r>
              <a:rPr lang="en-GB" baseline="0" dirty="0" err="1" smtClean="0"/>
              <a:t>optisch</a:t>
            </a:r>
            <a:r>
              <a:rPr lang="en-GB" baseline="0" dirty="0" smtClean="0"/>
              <a:t> </a:t>
            </a:r>
            <a:r>
              <a:rPr lang="en-GB" baseline="0" dirty="0" err="1" smtClean="0"/>
              <a:t>aber</a:t>
            </a:r>
            <a:r>
              <a:rPr lang="en-GB" baseline="0" dirty="0" smtClean="0"/>
              <a:t> </a:t>
            </a:r>
            <a:r>
              <a:rPr lang="en-GB" baseline="0" dirty="0" err="1" smtClean="0"/>
              <a:t>anders</a:t>
            </a:r>
            <a:r>
              <a:rPr lang="en-GB" baseline="0" dirty="0" smtClean="0"/>
              <a:t> </a:t>
            </a:r>
            <a:r>
              <a:rPr lang="en-GB" baseline="0" dirty="0" err="1" smtClean="0"/>
              <a:t>wahrnehmbar</a:t>
            </a:r>
            <a:r>
              <a:rPr lang="en-GB" baseline="0" dirty="0" smtClean="0"/>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How to reach high acceptance for new technologies (no negative campaigning)? What are effects of real projects (</a:t>
            </a:r>
            <a:r>
              <a:rPr lang="en-GB" baseline="0" dirty="0" err="1" smtClean="0"/>
              <a:t>Ultranet</a:t>
            </a:r>
            <a:r>
              <a:rPr lang="en-GB" baseline="0" dirty="0" smtClean="0"/>
              <a:t>)?</a:t>
            </a:r>
          </a:p>
          <a:p>
            <a:pPr marL="171450" indent="-171450">
              <a:buFontTx/>
              <a:buChar char="-"/>
            </a:pPr>
            <a:r>
              <a:rPr lang="en-GB" baseline="0" dirty="0" smtClean="0"/>
              <a:t>Where in the European grid further hybrid or DC lines would make sense (system modelling)? Economically and from the point of system stability</a:t>
            </a:r>
          </a:p>
          <a:p>
            <a:pPr marL="171450" indent="-171450">
              <a:buFontTx/>
              <a:buChar char="-"/>
            </a:pPr>
            <a:endParaRPr lang="en-GB" baseline="0" dirty="0" smtClean="0"/>
          </a:p>
        </p:txBody>
      </p:sp>
      <p:sp>
        <p:nvSpPr>
          <p:cNvPr id="4" name="Foliennummernplatzhalter 3"/>
          <p:cNvSpPr>
            <a:spLocks noGrp="1"/>
          </p:cNvSpPr>
          <p:nvPr>
            <p:ph type="sldNum" sz="quarter" idx="10"/>
          </p:nvPr>
        </p:nvSpPr>
        <p:spPr/>
        <p:txBody>
          <a:bodyPr/>
          <a:lstStyle/>
          <a:p>
            <a:fld id="{308E15D0-E039-42ED-BAB7-BE9E374C5D79}" type="slidenum">
              <a:rPr lang="en-GB" smtClean="0"/>
              <a:t>11</a:t>
            </a:fld>
            <a:endParaRPr lang="en-GB" dirty="0"/>
          </a:p>
        </p:txBody>
      </p:sp>
    </p:spTree>
    <p:extLst>
      <p:ext uri="{BB962C8B-B14F-4D97-AF65-F5344CB8AC3E}">
        <p14:creationId xmlns:p14="http://schemas.microsoft.com/office/powerpoint/2010/main" val="2723202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Finally,</a:t>
            </a:r>
            <a:r>
              <a:rPr lang="en-GB" baseline="0" dirty="0" smtClean="0"/>
              <a:t> we interested in the question where hybrid lines in Switzerland could make sense. For the transport of the electricity from north to south of Europe, hybrid lines in Switzerland could make sense if one of the two DC Projects of Common Interests will be realised.</a:t>
            </a:r>
          </a:p>
          <a:p>
            <a:r>
              <a:rPr lang="en-GB" baseline="0" dirty="0" err="1" smtClean="0"/>
              <a:t>Greenconector</a:t>
            </a:r>
            <a:r>
              <a:rPr lang="en-GB" baseline="0" dirty="0" smtClean="0"/>
              <a:t>: </a:t>
            </a:r>
            <a:r>
              <a:rPr lang="en-GB" baseline="0" dirty="0" err="1" smtClean="0"/>
              <a:t>Sils</a:t>
            </a:r>
            <a:r>
              <a:rPr lang="en-GB" baseline="0" dirty="0" smtClean="0"/>
              <a:t> -&gt; </a:t>
            </a:r>
            <a:r>
              <a:rPr lang="en-GB" baseline="0" dirty="0" err="1" smtClean="0"/>
              <a:t>Verderio</a:t>
            </a:r>
            <a:r>
              <a:rPr lang="en-GB" baseline="0" dirty="0" smtClean="0"/>
              <a:t> </a:t>
            </a:r>
            <a:r>
              <a:rPr lang="en-GB" baseline="0" dirty="0" smtClean="0">
                <a:sym typeface="Wingdings" panose="05000000000000000000" pitchFamily="2" charset="2"/>
              </a:rPr>
              <a:t> Hybrid line from </a:t>
            </a:r>
            <a:r>
              <a:rPr lang="en-GB" baseline="0" dirty="0" err="1" smtClean="0"/>
              <a:t>Mettlen</a:t>
            </a:r>
            <a:r>
              <a:rPr lang="en-GB" baseline="0" dirty="0" smtClean="0"/>
              <a:t> to </a:t>
            </a:r>
            <a:r>
              <a:rPr lang="en-GB" baseline="0" dirty="0" err="1" smtClean="0"/>
              <a:t>Grynau</a:t>
            </a:r>
            <a:r>
              <a:rPr lang="en-GB" baseline="0" dirty="0" smtClean="0"/>
              <a:t> to </a:t>
            </a:r>
            <a:r>
              <a:rPr lang="en-GB" baseline="0" dirty="0" err="1" smtClean="0"/>
              <a:t>Sils</a:t>
            </a:r>
            <a:r>
              <a:rPr lang="en-GB" baseline="0" dirty="0" smtClean="0"/>
              <a:t> to connect the </a:t>
            </a:r>
            <a:r>
              <a:rPr lang="en-GB" baseline="0" dirty="0" err="1" smtClean="0"/>
              <a:t>Greenconnector</a:t>
            </a:r>
            <a:endParaRPr lang="en-GB" baseline="0" dirty="0" smtClean="0"/>
          </a:p>
          <a:p>
            <a:r>
              <a:rPr lang="en-GB" baseline="0" dirty="0" smtClean="0"/>
              <a:t>Project San Giacomo (</a:t>
            </a:r>
            <a:r>
              <a:rPr lang="en-GB" baseline="0" dirty="0" err="1" smtClean="0"/>
              <a:t>All’Acqua</a:t>
            </a:r>
            <a:r>
              <a:rPr lang="en-GB" baseline="0" dirty="0" smtClean="0"/>
              <a:t>-&gt; </a:t>
            </a:r>
            <a:r>
              <a:rPr lang="en-GB" baseline="0" dirty="0" err="1" smtClean="0"/>
              <a:t>Pallanzeno</a:t>
            </a:r>
            <a:r>
              <a:rPr lang="en-GB" baseline="0" dirty="0" smtClean="0"/>
              <a:t>) – </a:t>
            </a:r>
            <a:r>
              <a:rPr lang="en-GB" baseline="0" dirty="0" err="1" smtClean="0"/>
              <a:t>Laufenburg</a:t>
            </a:r>
            <a:r>
              <a:rPr lang="en-GB" baseline="0" dirty="0" smtClean="0"/>
              <a:t> -&gt; </a:t>
            </a:r>
            <a:r>
              <a:rPr lang="en-GB" baseline="0" dirty="0" err="1" smtClean="0"/>
              <a:t>Mettlen</a:t>
            </a:r>
            <a:r>
              <a:rPr lang="en-GB" baseline="0" dirty="0" smtClean="0"/>
              <a:t> -&gt; </a:t>
            </a:r>
            <a:r>
              <a:rPr lang="en-GB" baseline="0" dirty="0" err="1" smtClean="0"/>
              <a:t>All’Acqua</a:t>
            </a:r>
            <a:endParaRPr lang="en-GB" baseline="0" dirty="0" smtClean="0"/>
          </a:p>
          <a:p>
            <a:endParaRPr lang="en-GB" dirty="0" smtClean="0"/>
          </a:p>
          <a:p>
            <a:r>
              <a:rPr lang="en-GB" dirty="0" smtClean="0"/>
              <a:t>Grosse </a:t>
            </a:r>
            <a:r>
              <a:rPr lang="en-GB" dirty="0" err="1" smtClean="0"/>
              <a:t>Projekte</a:t>
            </a:r>
            <a:r>
              <a:rPr lang="en-GB" dirty="0" smtClean="0"/>
              <a:t> DC</a:t>
            </a:r>
            <a:r>
              <a:rPr lang="en-GB" baseline="0" dirty="0" smtClean="0"/>
              <a:t> in Deutschland / </a:t>
            </a:r>
            <a:r>
              <a:rPr lang="en-GB" baseline="0" dirty="0" err="1" smtClean="0"/>
              <a:t>Italien</a:t>
            </a:r>
            <a:endParaRPr lang="en-GB" baseline="0" dirty="0" smtClean="0"/>
          </a:p>
          <a:p>
            <a:r>
              <a:rPr lang="en-GB" baseline="0" dirty="0" err="1" smtClean="0"/>
              <a:t>Evtl</a:t>
            </a:r>
            <a:r>
              <a:rPr lang="en-GB" baseline="0" dirty="0" smtClean="0"/>
              <a:t> </a:t>
            </a:r>
            <a:r>
              <a:rPr lang="en-GB" baseline="0" dirty="0" err="1" smtClean="0"/>
              <a:t>noch</a:t>
            </a:r>
            <a:r>
              <a:rPr lang="en-GB" baseline="0" dirty="0" smtClean="0"/>
              <a:t> </a:t>
            </a:r>
            <a:r>
              <a:rPr lang="en-GB" baseline="0" dirty="0" err="1" smtClean="0"/>
              <a:t>Vorteile</a:t>
            </a:r>
            <a:r>
              <a:rPr lang="en-GB" baseline="0" dirty="0" smtClean="0"/>
              <a:t> von </a:t>
            </a:r>
            <a:r>
              <a:rPr lang="en-GB" baseline="0" dirty="0" err="1" smtClean="0"/>
              <a:t>Wasserkraft</a:t>
            </a:r>
            <a:r>
              <a:rPr lang="en-GB" baseline="0" dirty="0" smtClean="0"/>
              <a:t> (</a:t>
            </a:r>
            <a:r>
              <a:rPr lang="en-GB" baseline="0" dirty="0" err="1" smtClean="0"/>
              <a:t>Mehr</a:t>
            </a:r>
            <a:r>
              <a:rPr lang="en-GB" baseline="0" dirty="0" smtClean="0"/>
              <a:t> </a:t>
            </a:r>
            <a:r>
              <a:rPr lang="en-GB" baseline="0" dirty="0" err="1" smtClean="0"/>
              <a:t>Kapazität</a:t>
            </a:r>
            <a:r>
              <a:rPr lang="en-GB" baseline="0" dirty="0" smtClean="0"/>
              <a:t> </a:t>
            </a:r>
            <a:r>
              <a:rPr lang="en-GB" baseline="0" dirty="0" err="1" smtClean="0"/>
              <a:t>im</a:t>
            </a:r>
            <a:r>
              <a:rPr lang="en-GB" baseline="0" dirty="0" smtClean="0"/>
              <a:t> Inland und </a:t>
            </a:r>
            <a:r>
              <a:rPr lang="en-GB" baseline="0" dirty="0" err="1" smtClean="0"/>
              <a:t>für</a:t>
            </a:r>
            <a:r>
              <a:rPr lang="en-GB" baseline="0" dirty="0" smtClean="0"/>
              <a:t> </a:t>
            </a:r>
            <a:r>
              <a:rPr lang="en-GB" baseline="0" dirty="0" err="1" smtClean="0"/>
              <a:t>Importe</a:t>
            </a:r>
            <a:r>
              <a:rPr lang="en-GB" baseline="0" dirty="0" smtClean="0"/>
              <a:t> von </a:t>
            </a:r>
            <a:r>
              <a:rPr lang="en-GB" baseline="0" dirty="0" err="1" smtClean="0"/>
              <a:t>Erneuerbaren</a:t>
            </a:r>
            <a:r>
              <a:rPr lang="en-GB" baseline="0" dirty="0" smtClean="0"/>
              <a:t>)</a:t>
            </a:r>
            <a:endParaRPr lang="en-GB" dirty="0"/>
          </a:p>
        </p:txBody>
      </p:sp>
      <p:sp>
        <p:nvSpPr>
          <p:cNvPr id="4" name="Foliennummernplatzhalter 3"/>
          <p:cNvSpPr>
            <a:spLocks noGrp="1"/>
          </p:cNvSpPr>
          <p:nvPr>
            <p:ph type="sldNum" sz="quarter" idx="10"/>
          </p:nvPr>
        </p:nvSpPr>
        <p:spPr/>
        <p:txBody>
          <a:bodyPr/>
          <a:lstStyle/>
          <a:p>
            <a:fld id="{308E15D0-E039-42ED-BAB7-BE9E374C5D79}" type="slidenum">
              <a:rPr lang="en-GB" smtClean="0"/>
              <a:t>12</a:t>
            </a:fld>
            <a:endParaRPr lang="en-GB" dirty="0"/>
          </a:p>
        </p:txBody>
      </p:sp>
    </p:spTree>
    <p:extLst>
      <p:ext uri="{BB962C8B-B14F-4D97-AF65-F5344CB8AC3E}">
        <p14:creationId xmlns:p14="http://schemas.microsoft.com/office/powerpoint/2010/main" val="3581044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b="0" baseline="0" dirty="0" smtClean="0"/>
              <a:t>The project idea is to convert an existing alternating current line in a hybrid line.</a:t>
            </a:r>
          </a:p>
          <a:p>
            <a:pPr marL="171450" indent="-171450">
              <a:buFontTx/>
              <a:buChar char="-"/>
            </a:pPr>
            <a:r>
              <a:rPr lang="en-GB" b="0" baseline="0" dirty="0" smtClean="0"/>
              <a:t>This means that we transform one of the two AC systems in a Direct Current (DC) system. The second system remains AC. With this technical solution we can increase the transmission capacity by up to 50%. Thanks to the increased capacity, the building of a new line (beside the existing line) could be avoided. New line projects have a low acceptance. We assumed at the beginning of the project that this solution will have a higher public acceptance.</a:t>
            </a:r>
            <a:endParaRPr lang="en-GB" b="0" dirty="0" smtClean="0"/>
          </a:p>
          <a:p>
            <a:endParaRPr lang="en-GB" b="1" dirty="0" smtClean="0"/>
          </a:p>
          <a:p>
            <a:r>
              <a:rPr lang="en-GB" b="1" dirty="0" smtClean="0"/>
              <a:t>Background:</a:t>
            </a:r>
          </a:p>
          <a:p>
            <a:pPr marL="285750" indent="-285750">
              <a:buFont typeface="Arial" panose="020B0604020202020204" pitchFamily="34" charset="0"/>
              <a:buChar char="»"/>
            </a:pPr>
            <a:r>
              <a:rPr lang="en-GB" dirty="0" smtClean="0"/>
              <a:t>Remote renewable &amp; pumped hydro power (Strategy 2050)</a:t>
            </a:r>
          </a:p>
          <a:p>
            <a:pPr marL="285750" indent="-285750">
              <a:buFont typeface="Arial" panose="020B0604020202020204" pitchFamily="34" charset="0"/>
              <a:buChar char="»"/>
            </a:pPr>
            <a:r>
              <a:rPr lang="en-GB" dirty="0" smtClean="0"/>
              <a:t>Need for more transmission capacity</a:t>
            </a:r>
          </a:p>
          <a:p>
            <a:pPr marL="285750" indent="-285750">
              <a:buFont typeface="Arial" panose="020B0604020202020204" pitchFamily="34" charset="0"/>
              <a:buChar char="»"/>
            </a:pPr>
            <a:r>
              <a:rPr lang="en-GB" dirty="0" smtClean="0"/>
              <a:t>Low acceptance for new lines</a:t>
            </a:r>
          </a:p>
          <a:p>
            <a:endParaRPr lang="en-GB" dirty="0" smtClean="0"/>
          </a:p>
          <a:p>
            <a:r>
              <a:rPr lang="en-GB" b="1" dirty="0" smtClean="0"/>
              <a:t>Approach:</a:t>
            </a:r>
          </a:p>
          <a:p>
            <a:pPr marL="285750" indent="-285750">
              <a:buFont typeface="Arial" panose="020B0604020202020204" pitchFamily="34" charset="0"/>
              <a:buChar char="»"/>
            </a:pPr>
            <a:r>
              <a:rPr lang="en-GB" dirty="0" smtClean="0"/>
              <a:t>Conversion of existing infrastructure </a:t>
            </a:r>
          </a:p>
          <a:p>
            <a:pPr marL="285750" indent="-285750">
              <a:buFont typeface="Arial" panose="020B0604020202020204" pitchFamily="34" charset="0"/>
              <a:buChar char="»"/>
            </a:pPr>
            <a:r>
              <a:rPr lang="en-GB" dirty="0" smtClean="0"/>
              <a:t>Increased capacity (DC)</a:t>
            </a:r>
          </a:p>
          <a:p>
            <a:pPr marL="285750" indent="-285750">
              <a:buFont typeface="Arial" panose="020B0604020202020204" pitchFamily="34" charset="0"/>
              <a:buChar char="»"/>
            </a:pPr>
            <a:r>
              <a:rPr lang="en-GB" dirty="0" smtClean="0"/>
              <a:t>Support of existing grid (AC)</a:t>
            </a:r>
          </a:p>
          <a:p>
            <a:pPr marL="285750" indent="-285750">
              <a:buFont typeface="Arial" panose="020B0604020202020204" pitchFamily="34" charset="0"/>
              <a:buChar char="»"/>
            </a:pPr>
            <a:r>
              <a:rPr lang="en-GB" dirty="0" smtClean="0"/>
              <a:t>Low visual impact → higher acceptance</a:t>
            </a:r>
          </a:p>
          <a:p>
            <a:endParaRPr lang="en-GB" dirty="0" smtClean="0"/>
          </a:p>
          <a:p>
            <a:r>
              <a:rPr lang="en-GB" b="1" dirty="0" smtClean="0"/>
              <a:t>Challenges:</a:t>
            </a:r>
          </a:p>
          <a:p>
            <a:pPr marL="285750" indent="-285750">
              <a:buFont typeface="Arial" panose="020B0604020202020204" pitchFamily="34" charset="0"/>
              <a:buChar char="»"/>
            </a:pPr>
            <a:r>
              <a:rPr lang="en-GB" dirty="0" smtClean="0"/>
              <a:t>Coupling between AC and DC</a:t>
            </a:r>
          </a:p>
          <a:p>
            <a:pPr marL="285750" indent="-285750">
              <a:buFont typeface="Arial" panose="020B0604020202020204" pitchFamily="34" charset="0"/>
              <a:buChar char="»"/>
            </a:pPr>
            <a:r>
              <a:rPr lang="en-GB" dirty="0" smtClean="0"/>
              <a:t>Grid stability</a:t>
            </a:r>
          </a:p>
          <a:p>
            <a:endParaRPr lang="en-GB" dirty="0"/>
          </a:p>
        </p:txBody>
      </p:sp>
      <p:sp>
        <p:nvSpPr>
          <p:cNvPr id="4" name="Foliennummernplatzhalter 3"/>
          <p:cNvSpPr>
            <a:spLocks noGrp="1"/>
          </p:cNvSpPr>
          <p:nvPr>
            <p:ph type="sldNum" sz="quarter" idx="10"/>
          </p:nvPr>
        </p:nvSpPr>
        <p:spPr/>
        <p:txBody>
          <a:bodyPr/>
          <a:lstStyle/>
          <a:p>
            <a:fld id="{308E15D0-E039-42ED-BAB7-BE9E374C5D79}" type="slidenum">
              <a:rPr lang="en-GB" smtClean="0"/>
              <a:t>2</a:t>
            </a:fld>
            <a:endParaRPr lang="en-GB" dirty="0"/>
          </a:p>
        </p:txBody>
      </p:sp>
    </p:spTree>
    <p:extLst>
      <p:ext uri="{BB962C8B-B14F-4D97-AF65-F5344CB8AC3E}">
        <p14:creationId xmlns:p14="http://schemas.microsoft.com/office/powerpoint/2010/main" val="400760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smtClean="0"/>
              <a:t>It</a:t>
            </a:r>
            <a:r>
              <a:rPr lang="en-GB" baseline="0" dirty="0" smtClean="0"/>
              <a:t> is a ETH Zürich project under the national research programme 70 with different partners like the University of </a:t>
            </a:r>
            <a:r>
              <a:rPr lang="en-GB" baseline="0" dirty="0" smtClean="0"/>
              <a:t>Bern </a:t>
            </a:r>
            <a:r>
              <a:rPr lang="en-GB" baseline="0" dirty="0" smtClean="0"/>
              <a:t>and </a:t>
            </a:r>
            <a:r>
              <a:rPr lang="en-GB" baseline="0" dirty="0" err="1" smtClean="0"/>
              <a:t>Swissgrid</a:t>
            </a:r>
            <a:endParaRPr lang="en-GB" baseline="0" dirty="0" smtClean="0"/>
          </a:p>
          <a:p>
            <a:pPr marL="171450" indent="-171450">
              <a:buFontTx/>
              <a:buChar char="-"/>
            </a:pPr>
            <a:r>
              <a:rPr lang="en-GB" baseline="0" dirty="0" smtClean="0"/>
              <a:t>The project is divided in three parts: acceptance, technology and System and Economy</a:t>
            </a:r>
          </a:p>
          <a:p>
            <a:pPr marL="171450" indent="-171450">
              <a:buFontTx/>
              <a:buChar char="-"/>
            </a:pPr>
            <a:r>
              <a:rPr lang="en-GB" baseline="0" dirty="0" smtClean="0"/>
              <a:t>Acceptance: Has the conversion of an existing line in a hybrid line really a higher acceptance than a new line?</a:t>
            </a:r>
          </a:p>
          <a:p>
            <a:pPr marL="171450" indent="-171450">
              <a:buFontTx/>
              <a:buChar char="-"/>
            </a:pPr>
            <a:r>
              <a:rPr lang="en-GB" baseline="0" dirty="0" smtClean="0"/>
              <a:t>Technology: How should the line be designed for highest possible increase of capacity with at the same time acceptable low environmental effects?</a:t>
            </a:r>
          </a:p>
          <a:p>
            <a:pPr marL="171450" indent="-171450">
              <a:buFontTx/>
              <a:buChar char="-"/>
            </a:pPr>
            <a:r>
              <a:rPr lang="en-GB" baseline="0" dirty="0" smtClean="0"/>
              <a:t>System and economy: What is the influence on the existing AC grid and where could be possible corridors in Switzerland?</a:t>
            </a:r>
          </a:p>
          <a:p>
            <a:pPr marL="0" indent="0">
              <a:buFontTx/>
              <a:buNone/>
            </a:pPr>
            <a:endParaRPr lang="en-GB" baseline="0" dirty="0" smtClean="0"/>
          </a:p>
          <a:p>
            <a:pPr marL="0" indent="0">
              <a:buFontTx/>
              <a:buNone/>
            </a:pPr>
            <a:r>
              <a:rPr lang="en-GB" baseline="0" dirty="0" smtClean="0"/>
              <a:t>I start now with the part about acceptance.</a:t>
            </a:r>
          </a:p>
          <a:p>
            <a:endParaRPr lang="en-GB" dirty="0"/>
          </a:p>
        </p:txBody>
      </p:sp>
      <p:sp>
        <p:nvSpPr>
          <p:cNvPr id="4" name="Foliennummernplatzhalter 3"/>
          <p:cNvSpPr>
            <a:spLocks noGrp="1"/>
          </p:cNvSpPr>
          <p:nvPr>
            <p:ph type="sldNum" sz="quarter" idx="10"/>
          </p:nvPr>
        </p:nvSpPr>
        <p:spPr/>
        <p:txBody>
          <a:bodyPr/>
          <a:lstStyle/>
          <a:p>
            <a:fld id="{308E15D0-E039-42ED-BAB7-BE9E374C5D79}" type="slidenum">
              <a:rPr lang="en-GB" smtClean="0"/>
              <a:t>3</a:t>
            </a:fld>
            <a:endParaRPr lang="en-GB" dirty="0"/>
          </a:p>
        </p:txBody>
      </p:sp>
    </p:spTree>
    <p:extLst>
      <p:ext uri="{BB962C8B-B14F-4D97-AF65-F5344CB8AC3E}">
        <p14:creationId xmlns:p14="http://schemas.microsoft.com/office/powerpoint/2010/main" val="232088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Lack of acceptance</a:t>
            </a:r>
            <a:r>
              <a:rPr lang="en-GB" baseline="0" dirty="0" smtClean="0"/>
              <a:t> for power lines is one of the main reasons for project delays in Europe. In our project, the university of Bern made a study about the acceptance of power lines with a representative sample of the Swiss population.</a:t>
            </a:r>
          </a:p>
          <a:p>
            <a:r>
              <a:rPr lang="en-GB" baseline="0" dirty="0" smtClean="0"/>
              <a:t>Generally, the people perceive power lines as disturbing. (The percentage is lower for people which live close to a line (43% compared to 63%))</a:t>
            </a:r>
          </a:p>
          <a:p>
            <a:r>
              <a:rPr lang="en-GB" baseline="0" dirty="0" smtClean="0"/>
              <a:t>Why are power lines disturbing?  </a:t>
            </a:r>
            <a:endParaRPr lang="en-GB" dirty="0"/>
          </a:p>
        </p:txBody>
      </p:sp>
      <p:sp>
        <p:nvSpPr>
          <p:cNvPr id="4" name="Foliennummernplatzhalter 3"/>
          <p:cNvSpPr>
            <a:spLocks noGrp="1"/>
          </p:cNvSpPr>
          <p:nvPr>
            <p:ph type="sldNum" sz="quarter" idx="10"/>
          </p:nvPr>
        </p:nvSpPr>
        <p:spPr/>
        <p:txBody>
          <a:bodyPr/>
          <a:lstStyle/>
          <a:p>
            <a:fld id="{308E15D0-E039-42ED-BAB7-BE9E374C5D79}" type="slidenum">
              <a:rPr lang="en-GB" smtClean="0"/>
              <a:t>4</a:t>
            </a:fld>
            <a:endParaRPr lang="en-GB" dirty="0"/>
          </a:p>
        </p:txBody>
      </p:sp>
    </p:spTree>
    <p:extLst>
      <p:ext uri="{BB962C8B-B14F-4D97-AF65-F5344CB8AC3E}">
        <p14:creationId xmlns:p14="http://schemas.microsoft.com/office/powerpoint/2010/main" val="103962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smtClean="0"/>
              <a:t>What</a:t>
            </a:r>
            <a:r>
              <a:rPr lang="en-GB" baseline="0" dirty="0" smtClean="0"/>
              <a:t> is the main problem of power lines? You see here the answer to this question according to the </a:t>
            </a:r>
            <a:r>
              <a:rPr lang="en-GB" baseline="0" dirty="0" err="1" smtClean="0"/>
              <a:t>Swissgrid</a:t>
            </a:r>
            <a:r>
              <a:rPr lang="en-GB" baseline="0" dirty="0" smtClean="0"/>
              <a:t> Stakeholder Research 2016.</a:t>
            </a:r>
          </a:p>
          <a:p>
            <a:pPr marL="171450" indent="-171450">
              <a:buFontTx/>
              <a:buChar char="-"/>
            </a:pPr>
            <a:r>
              <a:rPr lang="en-GB" baseline="0" dirty="0" smtClean="0"/>
              <a:t>The most mentioned problem is clearly the perception of health risks. More than 50 % of the respondents say that health risks are the main problem.</a:t>
            </a:r>
          </a:p>
          <a:p>
            <a:pPr marL="171450" indent="-171450">
              <a:buFontTx/>
              <a:buChar char="-"/>
            </a:pPr>
            <a:r>
              <a:rPr lang="en-GB" baseline="0" dirty="0" smtClean="0"/>
              <a:t>The second most mentioned problem is the impact of lines on the landscape (17 %)</a:t>
            </a:r>
          </a:p>
          <a:p>
            <a:pPr marL="171450" indent="-171450">
              <a:buFontTx/>
              <a:buChar char="-"/>
            </a:pPr>
            <a:r>
              <a:rPr lang="en-GB" baseline="0" dirty="0" smtClean="0"/>
              <a:t>The third most mention problem is audible noise (8%)</a:t>
            </a:r>
          </a:p>
          <a:p>
            <a:pPr marL="171450" indent="-171450">
              <a:buFontTx/>
              <a:buChar char="-"/>
            </a:pPr>
            <a:r>
              <a:rPr lang="en-GB" baseline="0" dirty="0" smtClean="0"/>
              <a:t>What is interesting is that less respondents who say that they see a line from their </a:t>
            </a:r>
            <a:r>
              <a:rPr lang="en-GB" baseline="0" dirty="0" smtClean="0"/>
              <a:t>house </a:t>
            </a:r>
            <a:r>
              <a:rPr lang="en-GB" baseline="0" dirty="0" smtClean="0"/>
              <a:t>mention health risks as the main problem than people who do not perceive a line close to them. </a:t>
            </a:r>
            <a:r>
              <a:rPr lang="en-US" baseline="0" dirty="0" smtClean="0"/>
              <a:t>The rejection </a:t>
            </a:r>
            <a:r>
              <a:rPr lang="en-US" baseline="0" dirty="0" smtClean="0"/>
              <a:t>of power lines </a:t>
            </a:r>
            <a:r>
              <a:rPr lang="en-US" baseline="0" dirty="0" smtClean="0"/>
              <a:t>seems to have it roots mainly in rather diffuse fears. These diffuse fears can be reduced by the real experience of a line. This assumption explains also the fact, that people close to a line say more often that there is no problem.</a:t>
            </a:r>
          </a:p>
          <a:p>
            <a:pPr marL="171450" indent="-171450">
              <a:buFontTx/>
              <a:buChar char="-"/>
            </a:pPr>
            <a:r>
              <a:rPr lang="en-US" baseline="0" dirty="0" smtClean="0"/>
              <a:t>For the landscape disruption, the effect is contrary. People with view on a line from their house say more often that landscape disruption is the main problem. This makes sense.</a:t>
            </a:r>
            <a:endParaRPr lang="en-GB" baseline="0" dirty="0" smtClean="0"/>
          </a:p>
        </p:txBody>
      </p:sp>
      <p:sp>
        <p:nvSpPr>
          <p:cNvPr id="4" name="Foliennummernplatzhalter 3"/>
          <p:cNvSpPr>
            <a:spLocks noGrp="1"/>
          </p:cNvSpPr>
          <p:nvPr>
            <p:ph type="sldNum" sz="quarter" idx="10"/>
          </p:nvPr>
        </p:nvSpPr>
        <p:spPr/>
        <p:txBody>
          <a:bodyPr/>
          <a:lstStyle/>
          <a:p>
            <a:fld id="{308E15D0-E039-42ED-BAB7-BE9E374C5D79}" type="slidenum">
              <a:rPr lang="en-GB" smtClean="0"/>
              <a:t>5</a:t>
            </a:fld>
            <a:endParaRPr lang="en-GB" dirty="0"/>
          </a:p>
        </p:txBody>
      </p:sp>
    </p:spTree>
    <p:extLst>
      <p:ext uri="{BB962C8B-B14F-4D97-AF65-F5344CB8AC3E}">
        <p14:creationId xmlns:p14="http://schemas.microsoft.com/office/powerpoint/2010/main" val="1368841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smtClean="0"/>
              <a:t>We come back on the study of the university</a:t>
            </a:r>
            <a:r>
              <a:rPr lang="en-GB" baseline="0" dirty="0" smtClean="0"/>
              <a:t> of Bern. We asked for the approval of a new overhead line and of a hybrid line and we gave two treatments, a positive about the necessity of the lines and negative for the hybrid line: a hybrid line can produce more corona noise and </a:t>
            </a:r>
            <a:r>
              <a:rPr lang="en-US" baseline="0" dirty="0" smtClean="0"/>
              <a:t>might be felt more intensely when standing right below a line.</a:t>
            </a:r>
            <a:endParaRPr lang="en-GB" baseline="0" dirty="0" smtClean="0"/>
          </a:p>
          <a:p>
            <a:pPr marL="171450" indent="-171450">
              <a:buFontTx/>
              <a:buChar char="-"/>
            </a:pPr>
            <a:r>
              <a:rPr lang="en-GB" baseline="0" dirty="0" smtClean="0"/>
              <a:t>The acceptance for new overhead lines is rather low. If we explain the necessity as a positive information treatment the acceptance is a bit higher.</a:t>
            </a:r>
          </a:p>
          <a:p>
            <a:pPr marL="171450" indent="-171450">
              <a:buFontTx/>
              <a:buChar char="-"/>
            </a:pPr>
            <a:r>
              <a:rPr lang="en-GB" baseline="0" dirty="0" smtClean="0"/>
              <a:t>The acceptance for a hybrid line is generally high. The positive treatment has a bigger effect as for a new lines.</a:t>
            </a:r>
          </a:p>
          <a:p>
            <a:pPr marL="171450" indent="-171450">
              <a:buFontTx/>
              <a:buChar char="-"/>
            </a:pPr>
            <a:r>
              <a:rPr lang="en-GB" baseline="0" dirty="0" smtClean="0"/>
              <a:t>The effect of a negative treatment (more noise and feel more intensely right below the line) is in the case of the hybrid line very high. Negative information has an higher effect as positive information.</a:t>
            </a:r>
          </a:p>
          <a:p>
            <a:pPr marL="171450" indent="-171450">
              <a:buFontTx/>
              <a:buChar char="-"/>
            </a:pPr>
            <a:r>
              <a:rPr lang="en-GB" baseline="0" dirty="0" smtClean="0"/>
              <a:t>Information has a high effect for new technologies, </a:t>
            </a:r>
            <a:r>
              <a:rPr lang="en-GB" baseline="0" dirty="0" smtClean="0"/>
              <a:t>whereas </a:t>
            </a:r>
            <a:r>
              <a:rPr lang="en-GB" baseline="0" dirty="0" smtClean="0"/>
              <a:t>the effect for conventional technologies is rather low. Therefore Information plays a very important role for the </a:t>
            </a:r>
            <a:r>
              <a:rPr lang="en-GB" baseline="0" dirty="0" smtClean="0"/>
              <a:t>acceptance of </a:t>
            </a:r>
            <a:r>
              <a:rPr lang="en-GB" baseline="0" dirty="0" smtClean="0"/>
              <a:t>hybrid lines.</a:t>
            </a:r>
            <a:endParaRPr lang="en-GB" dirty="0"/>
          </a:p>
        </p:txBody>
      </p:sp>
      <p:sp>
        <p:nvSpPr>
          <p:cNvPr id="4" name="Foliennummernplatzhalter 3"/>
          <p:cNvSpPr>
            <a:spLocks noGrp="1"/>
          </p:cNvSpPr>
          <p:nvPr>
            <p:ph type="sldNum" sz="quarter" idx="10"/>
          </p:nvPr>
        </p:nvSpPr>
        <p:spPr/>
        <p:txBody>
          <a:bodyPr/>
          <a:lstStyle/>
          <a:p>
            <a:fld id="{308E15D0-E039-42ED-BAB7-BE9E374C5D79}" type="slidenum">
              <a:rPr lang="en-GB" smtClean="0"/>
              <a:t>6</a:t>
            </a:fld>
            <a:endParaRPr lang="en-GB" dirty="0"/>
          </a:p>
        </p:txBody>
      </p:sp>
    </p:spTree>
    <p:extLst>
      <p:ext uri="{BB962C8B-B14F-4D97-AF65-F5344CB8AC3E}">
        <p14:creationId xmlns:p14="http://schemas.microsoft.com/office/powerpoint/2010/main" val="3526168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smtClean="0"/>
              <a:t>If</a:t>
            </a:r>
            <a:r>
              <a:rPr lang="de-CH" dirty="0" smtClean="0"/>
              <a:t> </a:t>
            </a:r>
            <a:r>
              <a:rPr lang="de-CH" dirty="0" err="1" smtClean="0"/>
              <a:t>we</a:t>
            </a:r>
            <a:r>
              <a:rPr lang="de-CH" dirty="0" smtClean="0"/>
              <a:t> </a:t>
            </a:r>
            <a:r>
              <a:rPr lang="de-CH" dirty="0" err="1" smtClean="0"/>
              <a:t>ask</a:t>
            </a:r>
            <a:r>
              <a:rPr lang="de-CH" dirty="0" smtClean="0"/>
              <a:t> </a:t>
            </a:r>
            <a:r>
              <a:rPr lang="de-CH" dirty="0" err="1" smtClean="0"/>
              <a:t>if</a:t>
            </a:r>
            <a:r>
              <a:rPr lang="de-CH" dirty="0" smtClean="0"/>
              <a:t> </a:t>
            </a:r>
            <a:r>
              <a:rPr lang="de-CH" dirty="0" err="1" smtClean="0"/>
              <a:t>the</a:t>
            </a:r>
            <a:r>
              <a:rPr lang="de-CH" dirty="0" smtClean="0"/>
              <a:t> </a:t>
            </a:r>
            <a:r>
              <a:rPr lang="de-CH" dirty="0" err="1" smtClean="0"/>
              <a:t>people</a:t>
            </a:r>
            <a:r>
              <a:rPr lang="de-CH" baseline="0" dirty="0" smtClean="0"/>
              <a:t> </a:t>
            </a:r>
            <a:r>
              <a:rPr lang="de-CH" baseline="0" dirty="0" err="1" smtClean="0"/>
              <a:t>prefere</a:t>
            </a:r>
            <a:r>
              <a:rPr lang="de-CH" baseline="0" dirty="0" smtClean="0"/>
              <a:t> </a:t>
            </a:r>
            <a:r>
              <a:rPr lang="de-CH" baseline="0" dirty="0" err="1" smtClean="0"/>
              <a:t>the</a:t>
            </a:r>
            <a:r>
              <a:rPr lang="de-CH" baseline="0" dirty="0" smtClean="0"/>
              <a:t> </a:t>
            </a:r>
            <a:r>
              <a:rPr lang="de-CH" baseline="0" dirty="0" err="1" smtClean="0"/>
              <a:t>conversion</a:t>
            </a:r>
            <a:r>
              <a:rPr lang="de-CH" baseline="0" dirty="0" smtClean="0"/>
              <a:t> </a:t>
            </a:r>
            <a:r>
              <a:rPr lang="de-CH" baseline="0" dirty="0" err="1" smtClean="0"/>
              <a:t>of</a:t>
            </a:r>
            <a:r>
              <a:rPr lang="de-CH" baseline="0" dirty="0" smtClean="0"/>
              <a:t> an </a:t>
            </a:r>
            <a:r>
              <a:rPr lang="de-CH" baseline="0" dirty="0" err="1" smtClean="0"/>
              <a:t>existing</a:t>
            </a:r>
            <a:r>
              <a:rPr lang="de-CH" baseline="0" dirty="0" smtClean="0"/>
              <a:t> </a:t>
            </a:r>
            <a:r>
              <a:rPr lang="de-CH" baseline="0" dirty="0" err="1" smtClean="0"/>
              <a:t>overhead</a:t>
            </a:r>
            <a:r>
              <a:rPr lang="de-CH" baseline="0" dirty="0" smtClean="0"/>
              <a:t> </a:t>
            </a:r>
            <a:r>
              <a:rPr lang="de-CH" baseline="0" dirty="0" err="1" smtClean="0"/>
              <a:t>line</a:t>
            </a:r>
            <a:r>
              <a:rPr lang="de-CH" baseline="0" dirty="0" smtClean="0"/>
              <a:t> </a:t>
            </a:r>
            <a:r>
              <a:rPr lang="de-CH" baseline="0" dirty="0" err="1" smtClean="0"/>
              <a:t>or</a:t>
            </a:r>
            <a:r>
              <a:rPr lang="de-CH" baseline="0" dirty="0" smtClean="0"/>
              <a:t> </a:t>
            </a:r>
            <a:r>
              <a:rPr lang="de-CH" baseline="0" dirty="0" err="1" smtClean="0"/>
              <a:t>the</a:t>
            </a:r>
            <a:r>
              <a:rPr lang="de-CH" baseline="0" dirty="0" smtClean="0"/>
              <a:t> </a:t>
            </a:r>
            <a:r>
              <a:rPr lang="de-CH" baseline="0" dirty="0" err="1" smtClean="0"/>
              <a:t>construction</a:t>
            </a:r>
            <a:r>
              <a:rPr lang="de-CH" baseline="0" dirty="0" smtClean="0"/>
              <a:t> </a:t>
            </a:r>
            <a:r>
              <a:rPr lang="de-CH" baseline="0" dirty="0" err="1" smtClean="0"/>
              <a:t>of</a:t>
            </a:r>
            <a:r>
              <a:rPr lang="de-CH" baseline="0" dirty="0" smtClean="0"/>
              <a:t> a </a:t>
            </a:r>
            <a:r>
              <a:rPr lang="de-CH" baseline="0" dirty="0" err="1" smtClean="0"/>
              <a:t>new</a:t>
            </a:r>
            <a:r>
              <a:rPr lang="de-CH" baseline="0" dirty="0" smtClean="0"/>
              <a:t> </a:t>
            </a:r>
            <a:r>
              <a:rPr lang="de-CH" baseline="0" dirty="0" err="1" smtClean="0"/>
              <a:t>overhead</a:t>
            </a:r>
            <a:r>
              <a:rPr lang="de-CH" baseline="0" dirty="0" smtClean="0"/>
              <a:t> </a:t>
            </a:r>
            <a:r>
              <a:rPr lang="de-CH" baseline="0" dirty="0" err="1" smtClean="0"/>
              <a:t>line</a:t>
            </a:r>
            <a:r>
              <a:rPr lang="de-CH" baseline="0" dirty="0" smtClean="0"/>
              <a:t>, a hybrid </a:t>
            </a:r>
            <a:r>
              <a:rPr lang="de-CH" baseline="0" dirty="0" err="1" smtClean="0"/>
              <a:t>line</a:t>
            </a:r>
            <a:r>
              <a:rPr lang="de-CH" baseline="0" dirty="0" smtClean="0"/>
              <a:t> </a:t>
            </a:r>
            <a:r>
              <a:rPr lang="de-CH" baseline="0" dirty="0" err="1" smtClean="0"/>
              <a:t>is</a:t>
            </a:r>
            <a:r>
              <a:rPr lang="de-CH" baseline="0" dirty="0" smtClean="0"/>
              <a:t> </a:t>
            </a:r>
            <a:r>
              <a:rPr lang="de-CH" baseline="0" dirty="0" err="1" smtClean="0"/>
              <a:t>clearly</a:t>
            </a:r>
            <a:r>
              <a:rPr lang="de-CH" baseline="0" dirty="0" smtClean="0"/>
              <a:t> </a:t>
            </a:r>
            <a:r>
              <a:rPr lang="de-CH" baseline="0" dirty="0" err="1" smtClean="0"/>
              <a:t>prefered</a:t>
            </a:r>
            <a:r>
              <a:rPr lang="de-CH" baseline="0" dirty="0" smtClean="0"/>
              <a:t>. The </a:t>
            </a:r>
            <a:r>
              <a:rPr lang="de-CH" baseline="0" dirty="0" err="1" smtClean="0"/>
              <a:t>information</a:t>
            </a:r>
            <a:r>
              <a:rPr lang="de-CH" baseline="0" dirty="0" smtClean="0"/>
              <a:t> </a:t>
            </a:r>
            <a:r>
              <a:rPr lang="de-CH" baseline="0" dirty="0" err="1" smtClean="0"/>
              <a:t>effect</a:t>
            </a:r>
            <a:r>
              <a:rPr lang="de-CH" baseline="0" dirty="0" smtClean="0"/>
              <a:t> </a:t>
            </a:r>
            <a:r>
              <a:rPr lang="de-CH" baseline="0" dirty="0" err="1" smtClean="0"/>
              <a:t>stays</a:t>
            </a:r>
            <a:r>
              <a:rPr lang="de-CH" baseline="0" dirty="0" smtClean="0"/>
              <a:t> also </a:t>
            </a:r>
            <a:r>
              <a:rPr lang="de-CH" baseline="0" dirty="0" err="1" smtClean="0"/>
              <a:t>here</a:t>
            </a:r>
            <a:r>
              <a:rPr lang="de-CH" baseline="0" dirty="0" smtClean="0"/>
              <a:t> </a:t>
            </a:r>
            <a:r>
              <a:rPr lang="de-CH" baseline="0" dirty="0" err="1" smtClean="0"/>
              <a:t>highly</a:t>
            </a:r>
            <a:r>
              <a:rPr lang="de-CH" baseline="0" dirty="0" smtClean="0"/>
              <a:t> </a:t>
            </a:r>
            <a:r>
              <a:rPr lang="de-CH" baseline="0" dirty="0" err="1" smtClean="0"/>
              <a:t>significant</a:t>
            </a:r>
            <a:r>
              <a:rPr lang="de-CH" baseline="0" dirty="0" smtClean="0"/>
              <a:t>, </a:t>
            </a:r>
            <a:r>
              <a:rPr lang="de-CH" baseline="0" dirty="0" err="1" smtClean="0"/>
              <a:t>if</a:t>
            </a:r>
            <a:r>
              <a:rPr lang="de-CH" baseline="0" dirty="0" smtClean="0"/>
              <a:t> </a:t>
            </a:r>
            <a:r>
              <a:rPr lang="de-CH" baseline="0" dirty="0" err="1" smtClean="0"/>
              <a:t>we</a:t>
            </a:r>
            <a:r>
              <a:rPr lang="de-CH" baseline="0" dirty="0" smtClean="0"/>
              <a:t> </a:t>
            </a:r>
            <a:r>
              <a:rPr lang="de-CH" baseline="0" dirty="0" err="1" smtClean="0"/>
              <a:t>inform</a:t>
            </a:r>
            <a:r>
              <a:rPr lang="de-CH" baseline="0" dirty="0" smtClean="0"/>
              <a:t> </a:t>
            </a:r>
            <a:r>
              <a:rPr lang="de-CH" baseline="0" dirty="0" err="1" smtClean="0"/>
              <a:t>about</a:t>
            </a:r>
            <a:r>
              <a:rPr lang="de-CH" baseline="0" dirty="0" smtClean="0"/>
              <a:t> negative </a:t>
            </a:r>
            <a:r>
              <a:rPr lang="de-CH" baseline="0" dirty="0" err="1" smtClean="0"/>
              <a:t>effects</a:t>
            </a:r>
            <a:r>
              <a:rPr lang="de-CH" baseline="0" dirty="0" smtClean="0"/>
              <a:t>. The </a:t>
            </a:r>
            <a:r>
              <a:rPr lang="de-CH" baseline="0" dirty="0" err="1" smtClean="0"/>
              <a:t>preference</a:t>
            </a:r>
            <a:r>
              <a:rPr lang="de-CH" baseline="0" dirty="0" smtClean="0"/>
              <a:t> </a:t>
            </a:r>
            <a:r>
              <a:rPr lang="de-CH" baseline="0" dirty="0" err="1" smtClean="0"/>
              <a:t>for</a:t>
            </a:r>
            <a:r>
              <a:rPr lang="de-CH" baseline="0" dirty="0" smtClean="0"/>
              <a:t> a </a:t>
            </a:r>
            <a:r>
              <a:rPr lang="de-CH" baseline="0" dirty="0" err="1" smtClean="0"/>
              <a:t>new</a:t>
            </a:r>
            <a:r>
              <a:rPr lang="de-CH" baseline="0" dirty="0" smtClean="0"/>
              <a:t> </a:t>
            </a:r>
            <a:r>
              <a:rPr lang="de-CH" baseline="0" dirty="0" err="1" smtClean="0"/>
              <a:t>overhead</a:t>
            </a:r>
            <a:r>
              <a:rPr lang="de-CH" baseline="0" dirty="0" smtClean="0"/>
              <a:t> </a:t>
            </a:r>
            <a:r>
              <a:rPr lang="de-CH" baseline="0" dirty="0" err="1" smtClean="0"/>
              <a:t>line</a:t>
            </a:r>
            <a:r>
              <a:rPr lang="de-CH" baseline="0" dirty="0" smtClean="0"/>
              <a:t> </a:t>
            </a:r>
            <a:r>
              <a:rPr lang="de-CH" baseline="0" dirty="0" err="1" smtClean="0"/>
              <a:t>increases</a:t>
            </a:r>
            <a:r>
              <a:rPr lang="de-CH" baseline="0" dirty="0" smtClean="0"/>
              <a:t> </a:t>
            </a:r>
            <a:r>
              <a:rPr lang="de-CH" baseline="0" dirty="0" err="1" smtClean="0"/>
              <a:t>with</a:t>
            </a:r>
            <a:r>
              <a:rPr lang="de-CH" baseline="0" dirty="0" smtClean="0"/>
              <a:t> </a:t>
            </a:r>
            <a:r>
              <a:rPr lang="de-CH" baseline="0" dirty="0" err="1" smtClean="0"/>
              <a:t>the</a:t>
            </a:r>
            <a:r>
              <a:rPr lang="de-CH" baseline="0" dirty="0" smtClean="0"/>
              <a:t> </a:t>
            </a:r>
            <a:r>
              <a:rPr lang="de-CH" baseline="0" dirty="0" err="1" smtClean="0"/>
              <a:t>treatment</a:t>
            </a:r>
            <a:r>
              <a:rPr lang="de-CH" baseline="0" dirty="0" smtClean="0"/>
              <a:t>.</a:t>
            </a:r>
          </a:p>
          <a:p>
            <a:r>
              <a:rPr lang="de-CH" baseline="0" dirty="0" smtClean="0"/>
              <a:t>The same </a:t>
            </a:r>
            <a:r>
              <a:rPr lang="de-CH" baseline="0" dirty="0" err="1" smtClean="0"/>
              <a:t>effect</a:t>
            </a:r>
            <a:r>
              <a:rPr lang="de-CH" baseline="0" dirty="0" smtClean="0"/>
              <a:t> </a:t>
            </a:r>
            <a:r>
              <a:rPr lang="de-CH" baseline="0" dirty="0" err="1" smtClean="0"/>
              <a:t>you</a:t>
            </a:r>
            <a:r>
              <a:rPr lang="de-CH" baseline="0" dirty="0" smtClean="0"/>
              <a:t> </a:t>
            </a:r>
            <a:r>
              <a:rPr lang="de-CH" baseline="0" dirty="0" err="1" smtClean="0"/>
              <a:t>can</a:t>
            </a:r>
            <a:r>
              <a:rPr lang="de-CH" baseline="0" dirty="0" smtClean="0"/>
              <a:t> </a:t>
            </a:r>
            <a:r>
              <a:rPr lang="de-CH" baseline="0" dirty="0" err="1" smtClean="0"/>
              <a:t>see</a:t>
            </a:r>
            <a:r>
              <a:rPr lang="de-CH" baseline="0" dirty="0" smtClean="0"/>
              <a:t> </a:t>
            </a:r>
            <a:r>
              <a:rPr lang="de-CH" baseline="0" dirty="0" err="1" smtClean="0"/>
              <a:t>for</a:t>
            </a:r>
            <a:r>
              <a:rPr lang="de-CH" baseline="0" dirty="0" smtClean="0"/>
              <a:t> </a:t>
            </a:r>
            <a:r>
              <a:rPr lang="de-CH" baseline="0" dirty="0" err="1" smtClean="0"/>
              <a:t>underground</a:t>
            </a:r>
            <a:r>
              <a:rPr lang="de-CH" baseline="0" dirty="0" smtClean="0"/>
              <a:t> </a:t>
            </a:r>
            <a:r>
              <a:rPr lang="de-CH" baseline="0" dirty="0" err="1" smtClean="0"/>
              <a:t>cables</a:t>
            </a:r>
            <a:r>
              <a:rPr lang="de-CH" baseline="0" dirty="0" smtClean="0"/>
              <a:t>, also a </a:t>
            </a:r>
            <a:r>
              <a:rPr lang="de-CH" baseline="0" dirty="0" err="1" smtClean="0"/>
              <a:t>rather</a:t>
            </a:r>
            <a:r>
              <a:rPr lang="de-CH" baseline="0" dirty="0" smtClean="0"/>
              <a:t> </a:t>
            </a:r>
            <a:r>
              <a:rPr lang="de-CH" baseline="0" dirty="0" err="1" smtClean="0"/>
              <a:t>new</a:t>
            </a:r>
            <a:r>
              <a:rPr lang="de-CH" baseline="0" dirty="0" smtClean="0"/>
              <a:t> </a:t>
            </a:r>
            <a:r>
              <a:rPr lang="de-CH" baseline="0" dirty="0" err="1" smtClean="0"/>
              <a:t>technology</a:t>
            </a:r>
            <a:r>
              <a:rPr lang="de-CH" baseline="0" dirty="0" smtClean="0"/>
              <a:t> </a:t>
            </a:r>
            <a:r>
              <a:rPr lang="de-CH" baseline="0" dirty="0" err="1" smtClean="0"/>
              <a:t>for</a:t>
            </a:r>
            <a:r>
              <a:rPr lang="de-CH" baseline="0" dirty="0" smtClean="0"/>
              <a:t> </a:t>
            </a:r>
            <a:r>
              <a:rPr lang="de-CH" baseline="0" dirty="0" err="1" smtClean="0"/>
              <a:t>transmission</a:t>
            </a:r>
            <a:r>
              <a:rPr lang="de-CH" baseline="0" dirty="0" smtClean="0"/>
              <a:t> </a:t>
            </a:r>
            <a:r>
              <a:rPr lang="de-CH" baseline="0" dirty="0" err="1" smtClean="0"/>
              <a:t>lines</a:t>
            </a:r>
            <a:r>
              <a:rPr lang="de-CH" baseline="0" dirty="0" smtClean="0"/>
              <a:t>. An </a:t>
            </a:r>
            <a:r>
              <a:rPr lang="de-CH" baseline="0" dirty="0" err="1" smtClean="0"/>
              <a:t>underground</a:t>
            </a:r>
            <a:r>
              <a:rPr lang="de-CH" baseline="0" dirty="0" smtClean="0"/>
              <a:t> </a:t>
            </a:r>
            <a:r>
              <a:rPr lang="de-CH" baseline="0" dirty="0" err="1" smtClean="0"/>
              <a:t>line</a:t>
            </a:r>
            <a:r>
              <a:rPr lang="de-CH" baseline="0" dirty="0" smtClean="0"/>
              <a:t> </a:t>
            </a:r>
            <a:r>
              <a:rPr lang="de-CH" baseline="0" dirty="0" err="1" smtClean="0"/>
              <a:t>is</a:t>
            </a:r>
            <a:r>
              <a:rPr lang="de-CH" baseline="0" dirty="0" smtClean="0"/>
              <a:t> also </a:t>
            </a:r>
            <a:r>
              <a:rPr lang="de-CH" baseline="0" dirty="0" err="1" smtClean="0"/>
              <a:t>prefered</a:t>
            </a:r>
            <a:r>
              <a:rPr lang="de-CH" baseline="0" dirty="0" smtClean="0"/>
              <a:t> </a:t>
            </a:r>
            <a:r>
              <a:rPr lang="de-CH" baseline="0" dirty="0" err="1" smtClean="0"/>
              <a:t>compared</a:t>
            </a:r>
            <a:r>
              <a:rPr lang="de-CH" baseline="0" dirty="0" smtClean="0"/>
              <a:t> </a:t>
            </a:r>
            <a:r>
              <a:rPr lang="de-CH" baseline="0" dirty="0" err="1" smtClean="0"/>
              <a:t>with</a:t>
            </a:r>
            <a:r>
              <a:rPr lang="de-CH" baseline="0" dirty="0" smtClean="0"/>
              <a:t> a </a:t>
            </a:r>
            <a:r>
              <a:rPr lang="de-CH" baseline="0" dirty="0" err="1" smtClean="0"/>
              <a:t>overhead</a:t>
            </a:r>
            <a:r>
              <a:rPr lang="de-CH" baseline="0" dirty="0" smtClean="0"/>
              <a:t> </a:t>
            </a:r>
            <a:r>
              <a:rPr lang="de-CH" baseline="0" dirty="0" err="1" smtClean="0"/>
              <a:t>line</a:t>
            </a:r>
            <a:r>
              <a:rPr lang="de-CH" baseline="0" dirty="0" smtClean="0"/>
              <a:t> but </a:t>
            </a:r>
            <a:r>
              <a:rPr lang="de-CH" baseline="0" dirty="0" err="1" smtClean="0"/>
              <a:t>when</a:t>
            </a:r>
            <a:r>
              <a:rPr lang="de-CH" baseline="0" dirty="0" smtClean="0"/>
              <a:t> </a:t>
            </a:r>
            <a:r>
              <a:rPr lang="de-CH" baseline="0" dirty="0" err="1" smtClean="0"/>
              <a:t>we</a:t>
            </a:r>
            <a:r>
              <a:rPr lang="de-CH" baseline="0" dirty="0" smtClean="0"/>
              <a:t> </a:t>
            </a:r>
            <a:r>
              <a:rPr lang="de-CH" baseline="0" dirty="0" err="1" smtClean="0"/>
              <a:t>inform</a:t>
            </a:r>
            <a:r>
              <a:rPr lang="de-CH" baseline="0" dirty="0" smtClean="0"/>
              <a:t> </a:t>
            </a:r>
            <a:r>
              <a:rPr lang="de-CH" baseline="0" dirty="0" err="1" smtClean="0"/>
              <a:t>about</a:t>
            </a:r>
            <a:r>
              <a:rPr lang="de-CH" baseline="0" dirty="0" smtClean="0"/>
              <a:t> </a:t>
            </a:r>
            <a:r>
              <a:rPr lang="de-CH" baseline="0" dirty="0" err="1" smtClean="0"/>
              <a:t>the</a:t>
            </a:r>
            <a:r>
              <a:rPr lang="de-CH" baseline="0" dirty="0" smtClean="0"/>
              <a:t> negative </a:t>
            </a:r>
            <a:r>
              <a:rPr lang="de-CH" baseline="0" dirty="0" err="1" smtClean="0"/>
              <a:t>effects</a:t>
            </a:r>
            <a:r>
              <a:rPr lang="de-CH" baseline="0" dirty="0" smtClean="0"/>
              <a:t>, </a:t>
            </a:r>
            <a:r>
              <a:rPr lang="de-CH" baseline="0" dirty="0" err="1" smtClean="0"/>
              <a:t>broad</a:t>
            </a:r>
            <a:r>
              <a:rPr lang="de-CH" baseline="0" dirty="0" smtClean="0"/>
              <a:t> </a:t>
            </a:r>
            <a:r>
              <a:rPr lang="de-CH" baseline="0" dirty="0" err="1" smtClean="0"/>
              <a:t>traces</a:t>
            </a:r>
            <a:r>
              <a:rPr lang="de-CH" baseline="0" dirty="0" smtClean="0"/>
              <a:t> </a:t>
            </a:r>
            <a:r>
              <a:rPr lang="de-CH" baseline="0" dirty="0" err="1" smtClean="0"/>
              <a:t>and</a:t>
            </a:r>
            <a:r>
              <a:rPr lang="de-CH" baseline="0" dirty="0" smtClean="0"/>
              <a:t> </a:t>
            </a:r>
            <a:r>
              <a:rPr lang="de-CH" baseline="0" dirty="0" err="1" smtClean="0"/>
              <a:t>more</a:t>
            </a:r>
            <a:r>
              <a:rPr lang="de-CH" baseline="0" dirty="0" smtClean="0"/>
              <a:t> expensive, </a:t>
            </a:r>
            <a:r>
              <a:rPr lang="de-CH" baseline="0" dirty="0" err="1" smtClean="0"/>
              <a:t>the</a:t>
            </a:r>
            <a:r>
              <a:rPr lang="de-CH" baseline="0" dirty="0" smtClean="0"/>
              <a:t> </a:t>
            </a:r>
            <a:r>
              <a:rPr lang="de-CH" baseline="0" dirty="0" err="1" smtClean="0"/>
              <a:t>amount</a:t>
            </a:r>
            <a:r>
              <a:rPr lang="de-CH" baseline="0" dirty="0" smtClean="0"/>
              <a:t> </a:t>
            </a:r>
            <a:r>
              <a:rPr lang="de-CH" baseline="0" dirty="0" err="1" smtClean="0"/>
              <a:t>of</a:t>
            </a:r>
            <a:r>
              <a:rPr lang="de-CH" baseline="0" dirty="0" smtClean="0"/>
              <a:t> </a:t>
            </a:r>
            <a:r>
              <a:rPr lang="de-CH" baseline="0" dirty="0" err="1" smtClean="0"/>
              <a:t>people</a:t>
            </a:r>
            <a:r>
              <a:rPr lang="de-CH" baseline="0" dirty="0" smtClean="0"/>
              <a:t> </a:t>
            </a:r>
            <a:r>
              <a:rPr lang="de-CH" baseline="0" dirty="0" err="1" smtClean="0"/>
              <a:t>how</a:t>
            </a:r>
            <a:r>
              <a:rPr lang="de-CH" baseline="0" dirty="0" smtClean="0"/>
              <a:t> </a:t>
            </a:r>
            <a:r>
              <a:rPr lang="de-CH" baseline="0" dirty="0" err="1" smtClean="0"/>
              <a:t>prefere</a:t>
            </a:r>
            <a:r>
              <a:rPr lang="de-CH" baseline="0" dirty="0" smtClean="0"/>
              <a:t> a </a:t>
            </a:r>
            <a:r>
              <a:rPr lang="de-CH" baseline="0" dirty="0" err="1" smtClean="0"/>
              <a:t>overhead</a:t>
            </a:r>
            <a:r>
              <a:rPr lang="de-CH" baseline="0" dirty="0" smtClean="0"/>
              <a:t> </a:t>
            </a:r>
            <a:r>
              <a:rPr lang="de-CH" baseline="0" dirty="0" err="1" smtClean="0"/>
              <a:t>line</a:t>
            </a:r>
            <a:r>
              <a:rPr lang="de-CH" baseline="0" dirty="0" smtClean="0"/>
              <a:t> </a:t>
            </a:r>
            <a:r>
              <a:rPr lang="de-CH" baseline="0" dirty="0" err="1" smtClean="0"/>
              <a:t>increases</a:t>
            </a:r>
            <a:r>
              <a:rPr lang="de-CH" baseline="0" dirty="0" smtClean="0"/>
              <a:t>.</a:t>
            </a:r>
          </a:p>
          <a:p>
            <a:r>
              <a:rPr lang="de-CH" baseline="0" dirty="0" smtClean="0"/>
              <a:t>These </a:t>
            </a:r>
            <a:r>
              <a:rPr lang="de-CH" baseline="0" dirty="0" err="1" smtClean="0"/>
              <a:t>results</a:t>
            </a:r>
            <a:r>
              <a:rPr lang="de-CH" baseline="0" dirty="0" smtClean="0"/>
              <a:t> </a:t>
            </a:r>
            <a:r>
              <a:rPr lang="de-CH" baseline="0" dirty="0" err="1" smtClean="0"/>
              <a:t>confirm</a:t>
            </a:r>
            <a:r>
              <a:rPr lang="de-CH" baseline="0" dirty="0" smtClean="0"/>
              <a:t> </a:t>
            </a:r>
            <a:r>
              <a:rPr lang="de-CH" baseline="0" dirty="0" err="1" smtClean="0"/>
              <a:t>our</a:t>
            </a:r>
            <a:r>
              <a:rPr lang="de-CH" baseline="0" dirty="0" smtClean="0"/>
              <a:t> </a:t>
            </a:r>
            <a:r>
              <a:rPr lang="de-CH" baseline="0" dirty="0" err="1" smtClean="0"/>
              <a:t>assumption</a:t>
            </a:r>
            <a:r>
              <a:rPr lang="de-CH" baseline="0" dirty="0" smtClean="0"/>
              <a:t> </a:t>
            </a:r>
            <a:r>
              <a:rPr lang="de-CH" baseline="0" dirty="0" err="1" smtClean="0"/>
              <a:t>that</a:t>
            </a:r>
            <a:r>
              <a:rPr lang="de-CH" baseline="0" dirty="0" smtClean="0"/>
              <a:t> </a:t>
            </a:r>
            <a:r>
              <a:rPr lang="de-CH" baseline="0" dirty="0" err="1" smtClean="0"/>
              <a:t>the</a:t>
            </a:r>
            <a:r>
              <a:rPr lang="de-CH" baseline="0" dirty="0" smtClean="0"/>
              <a:t> </a:t>
            </a:r>
            <a:r>
              <a:rPr lang="de-CH" baseline="0" dirty="0" err="1" smtClean="0"/>
              <a:t>acceptance</a:t>
            </a:r>
            <a:r>
              <a:rPr lang="de-CH" baseline="0" dirty="0" smtClean="0"/>
              <a:t> </a:t>
            </a:r>
            <a:r>
              <a:rPr lang="de-CH" baseline="0" dirty="0" err="1" smtClean="0"/>
              <a:t>is</a:t>
            </a:r>
            <a:r>
              <a:rPr lang="de-CH" baseline="0" dirty="0" smtClean="0"/>
              <a:t> </a:t>
            </a:r>
            <a:r>
              <a:rPr lang="de-CH" baseline="0" dirty="0" err="1" smtClean="0"/>
              <a:t>more</a:t>
            </a:r>
            <a:r>
              <a:rPr lang="de-CH" baseline="0" dirty="0" smtClean="0"/>
              <a:t> volatile </a:t>
            </a:r>
            <a:r>
              <a:rPr lang="de-CH" baseline="0" dirty="0" err="1" smtClean="0"/>
              <a:t>for</a:t>
            </a:r>
            <a:r>
              <a:rPr lang="de-CH" baseline="0" dirty="0" smtClean="0"/>
              <a:t> </a:t>
            </a:r>
            <a:r>
              <a:rPr lang="de-CH" baseline="0" dirty="0" err="1" smtClean="0"/>
              <a:t>new</a:t>
            </a:r>
            <a:r>
              <a:rPr lang="de-CH" baseline="0" dirty="0" smtClean="0"/>
              <a:t> </a:t>
            </a:r>
            <a:r>
              <a:rPr lang="de-CH" baseline="0" dirty="0" err="1" smtClean="0"/>
              <a:t>technologies</a:t>
            </a:r>
            <a:r>
              <a:rPr lang="de-CH" baseline="0" dirty="0" smtClean="0"/>
              <a:t> </a:t>
            </a:r>
            <a:r>
              <a:rPr lang="de-CH" baseline="0" dirty="0" err="1" smtClean="0"/>
              <a:t>and</a:t>
            </a:r>
            <a:r>
              <a:rPr lang="de-CH" baseline="0" dirty="0" smtClean="0"/>
              <a:t> </a:t>
            </a:r>
            <a:r>
              <a:rPr lang="de-CH" baseline="0" dirty="0" err="1" smtClean="0"/>
              <a:t>dependent</a:t>
            </a:r>
            <a:r>
              <a:rPr lang="de-CH" baseline="0" dirty="0" smtClean="0"/>
              <a:t> </a:t>
            </a:r>
            <a:r>
              <a:rPr lang="de-CH" baseline="0" dirty="0" err="1" smtClean="0"/>
              <a:t>of</a:t>
            </a:r>
            <a:r>
              <a:rPr lang="de-CH" baseline="0" dirty="0" smtClean="0"/>
              <a:t> </a:t>
            </a:r>
            <a:r>
              <a:rPr lang="de-CH" baseline="0" dirty="0" err="1" smtClean="0"/>
              <a:t>the</a:t>
            </a:r>
            <a:r>
              <a:rPr lang="de-CH" baseline="0" dirty="0" smtClean="0"/>
              <a:t> </a:t>
            </a:r>
            <a:r>
              <a:rPr lang="de-CH" baseline="0" dirty="0" err="1" smtClean="0"/>
              <a:t>information</a:t>
            </a:r>
            <a:r>
              <a:rPr lang="de-CH" baseline="0" dirty="0" smtClean="0"/>
              <a:t> </a:t>
            </a:r>
            <a:r>
              <a:rPr lang="de-CH" baseline="0" dirty="0" err="1" smtClean="0"/>
              <a:t>given</a:t>
            </a:r>
            <a:r>
              <a:rPr lang="de-CH" baseline="0" dirty="0" smtClean="0"/>
              <a:t>.</a:t>
            </a:r>
          </a:p>
        </p:txBody>
      </p:sp>
      <p:sp>
        <p:nvSpPr>
          <p:cNvPr id="4" name="Foliennummernplatzhalter 3"/>
          <p:cNvSpPr>
            <a:spLocks noGrp="1"/>
          </p:cNvSpPr>
          <p:nvPr>
            <p:ph type="sldNum" sz="quarter" idx="10"/>
          </p:nvPr>
        </p:nvSpPr>
        <p:spPr/>
        <p:txBody>
          <a:bodyPr/>
          <a:lstStyle/>
          <a:p>
            <a:fld id="{C8F999D7-D00F-48F7-991D-89F23445B739}" type="slidenum">
              <a:rPr lang="de-CH" smtClean="0"/>
              <a:t>7</a:t>
            </a:fld>
            <a:endParaRPr lang="de-CH" dirty="0"/>
          </a:p>
        </p:txBody>
      </p:sp>
    </p:spTree>
    <p:extLst>
      <p:ext uri="{BB962C8B-B14F-4D97-AF65-F5344CB8AC3E}">
        <p14:creationId xmlns:p14="http://schemas.microsoft.com/office/powerpoint/2010/main" val="3231193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CH" sz="1600" baseline="0" dirty="0" smtClean="0"/>
              <a:t>Negative </a:t>
            </a:r>
            <a:r>
              <a:rPr lang="de-CH" sz="1600" baseline="0" dirty="0" err="1" smtClean="0"/>
              <a:t>effects</a:t>
            </a:r>
            <a:r>
              <a:rPr lang="de-CH" sz="1600" baseline="0" dirty="0" smtClean="0"/>
              <a:t> on </a:t>
            </a:r>
            <a:r>
              <a:rPr lang="de-CH" sz="1600" baseline="0" dirty="0" err="1" smtClean="0"/>
              <a:t>the</a:t>
            </a:r>
            <a:r>
              <a:rPr lang="de-CH" sz="1600" baseline="0" dirty="0" smtClean="0"/>
              <a:t> </a:t>
            </a:r>
            <a:r>
              <a:rPr lang="de-CH" sz="1600" baseline="0" dirty="0" err="1" smtClean="0"/>
              <a:t>environment</a:t>
            </a:r>
            <a:r>
              <a:rPr lang="de-CH" sz="1600" baseline="0" dirty="0" smtClean="0"/>
              <a:t> </a:t>
            </a:r>
            <a:r>
              <a:rPr lang="de-CH" sz="1600" baseline="0" dirty="0" err="1" smtClean="0"/>
              <a:t>are</a:t>
            </a:r>
            <a:r>
              <a:rPr lang="de-CH" sz="1600" baseline="0" dirty="0" smtClean="0"/>
              <a:t> </a:t>
            </a:r>
            <a:r>
              <a:rPr lang="de-CH" sz="1600" baseline="0" dirty="0" err="1" smtClean="0"/>
              <a:t>therefore</a:t>
            </a:r>
            <a:r>
              <a:rPr lang="de-CH" sz="1600" baseline="0" dirty="0" smtClean="0"/>
              <a:t> </a:t>
            </a:r>
            <a:r>
              <a:rPr lang="de-CH" sz="1600" baseline="0" dirty="0" err="1" smtClean="0"/>
              <a:t>very</a:t>
            </a:r>
            <a:r>
              <a:rPr lang="de-CH" sz="1600" baseline="0" dirty="0" smtClean="0"/>
              <a:t> relevant </a:t>
            </a:r>
            <a:r>
              <a:rPr lang="de-CH" sz="1600" baseline="0" dirty="0" err="1" smtClean="0"/>
              <a:t>for</a:t>
            </a:r>
            <a:r>
              <a:rPr lang="de-CH" sz="1600" baseline="0" dirty="0" smtClean="0"/>
              <a:t> </a:t>
            </a:r>
            <a:r>
              <a:rPr lang="de-CH" sz="1600" baseline="0" dirty="0" err="1" smtClean="0"/>
              <a:t>the</a:t>
            </a:r>
            <a:r>
              <a:rPr lang="de-CH" sz="1600" baseline="0" dirty="0" smtClean="0"/>
              <a:t> </a:t>
            </a:r>
            <a:r>
              <a:rPr lang="de-CH" sz="1600" baseline="0" dirty="0" err="1" smtClean="0"/>
              <a:t>acceptance</a:t>
            </a:r>
            <a:r>
              <a:rPr lang="de-CH" sz="1600" baseline="0" dirty="0" smtClean="0"/>
              <a:t>. </a:t>
            </a:r>
            <a:r>
              <a:rPr lang="de-CH" sz="1600" baseline="0" dirty="0" err="1" smtClean="0"/>
              <a:t>They</a:t>
            </a:r>
            <a:r>
              <a:rPr lang="de-CH" sz="1600" baseline="0" dirty="0" smtClean="0"/>
              <a:t> </a:t>
            </a:r>
            <a:r>
              <a:rPr lang="de-CH" sz="1600" baseline="0" dirty="0" err="1" smtClean="0"/>
              <a:t>have</a:t>
            </a:r>
            <a:r>
              <a:rPr lang="de-CH" sz="1600" baseline="0" dirty="0" smtClean="0"/>
              <a:t> </a:t>
            </a:r>
            <a:r>
              <a:rPr lang="de-CH" sz="1600" baseline="0" dirty="0" err="1" smtClean="0"/>
              <a:t>to</a:t>
            </a:r>
            <a:r>
              <a:rPr lang="de-CH" sz="1600" baseline="0" dirty="0" smtClean="0"/>
              <a:t> </a:t>
            </a:r>
            <a:r>
              <a:rPr lang="de-CH" sz="1600" baseline="0" dirty="0" err="1" smtClean="0"/>
              <a:t>be</a:t>
            </a:r>
            <a:r>
              <a:rPr lang="de-CH" sz="1600" baseline="0" dirty="0" smtClean="0"/>
              <a:t> </a:t>
            </a:r>
            <a:r>
              <a:rPr lang="de-CH" sz="1600" baseline="0" dirty="0" err="1" smtClean="0"/>
              <a:t>as</a:t>
            </a:r>
            <a:r>
              <a:rPr lang="de-CH" sz="1600" baseline="0" dirty="0" smtClean="0"/>
              <a:t> </a:t>
            </a:r>
            <a:r>
              <a:rPr lang="de-CH" sz="1600" baseline="0" dirty="0" err="1" smtClean="0"/>
              <a:t>small</a:t>
            </a:r>
            <a:r>
              <a:rPr lang="de-CH" sz="1600" baseline="0" dirty="0" smtClean="0"/>
              <a:t> </a:t>
            </a:r>
            <a:r>
              <a:rPr lang="de-CH" sz="1600" baseline="0" dirty="0" err="1" smtClean="0"/>
              <a:t>as</a:t>
            </a:r>
            <a:r>
              <a:rPr lang="de-CH" sz="1600" baseline="0" dirty="0" smtClean="0"/>
              <a:t> </a:t>
            </a:r>
            <a:r>
              <a:rPr lang="de-CH" sz="1600" baseline="0" dirty="0" err="1" smtClean="0"/>
              <a:t>possible</a:t>
            </a:r>
            <a:r>
              <a:rPr lang="de-CH" sz="1600" baseline="0" dirty="0" smtClean="0"/>
              <a:t>.</a:t>
            </a:r>
            <a:endParaRPr lang="en-US" sz="1600" dirty="0" smtClean="0">
              <a:solidFill>
                <a:schemeClr val="tx1"/>
              </a:solidFill>
              <a:latin typeface="Arial" pitchFamily="34" charset="0"/>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Arial" pitchFamily="34" charset="0"/>
                <a:cs typeface="Arial" pitchFamily="34" charset="0"/>
              </a:rPr>
              <a:t>Corona – </a:t>
            </a:r>
            <a:r>
              <a:rPr lang="en-US" sz="1600" dirty="0" err="1" smtClean="0">
                <a:solidFill>
                  <a:schemeClr val="tx1"/>
                </a:solidFill>
                <a:latin typeface="Arial" pitchFamily="34" charset="0"/>
                <a:cs typeface="Arial" pitchFamily="34" charset="0"/>
              </a:rPr>
              <a:t>Ionisation</a:t>
            </a:r>
            <a:r>
              <a:rPr lang="en-US" sz="1600" baseline="0" dirty="0" smtClean="0">
                <a:solidFill>
                  <a:schemeClr val="tx1"/>
                </a:solidFill>
                <a:latin typeface="Arial" pitchFamily="34" charset="0"/>
                <a:cs typeface="Arial" pitchFamily="34" charset="0"/>
              </a:rPr>
              <a:t> of the air (</a:t>
            </a:r>
            <a:r>
              <a:rPr lang="en-US" sz="1600" baseline="0" dirty="0" err="1" smtClean="0">
                <a:solidFill>
                  <a:schemeClr val="tx1"/>
                </a:solidFill>
                <a:latin typeface="Arial" pitchFamily="34" charset="0"/>
                <a:cs typeface="Arial" pitchFamily="34" charset="0"/>
              </a:rPr>
              <a:t>bei</a:t>
            </a:r>
            <a:r>
              <a:rPr lang="en-US" sz="1600" baseline="0" dirty="0" smtClean="0">
                <a:solidFill>
                  <a:schemeClr val="tx1"/>
                </a:solidFill>
                <a:latin typeface="Arial" pitchFamily="34" charset="0"/>
                <a:cs typeface="Arial" pitchFamily="34" charset="0"/>
              </a:rPr>
              <a:t> </a:t>
            </a:r>
            <a:r>
              <a:rPr lang="en-US" sz="1600" baseline="0" dirty="0" err="1" smtClean="0">
                <a:solidFill>
                  <a:schemeClr val="tx1"/>
                </a:solidFill>
                <a:latin typeface="Arial" pitchFamily="34" charset="0"/>
                <a:cs typeface="Arial" pitchFamily="34" charset="0"/>
              </a:rPr>
              <a:t>hohen</a:t>
            </a:r>
            <a:r>
              <a:rPr lang="en-US" sz="1600" baseline="0" dirty="0" smtClean="0">
                <a:solidFill>
                  <a:schemeClr val="tx1"/>
                </a:solidFill>
                <a:latin typeface="Arial" pitchFamily="34" charset="0"/>
                <a:cs typeface="Arial" pitchFamily="34" charset="0"/>
              </a:rPr>
              <a:t> </a:t>
            </a:r>
            <a:r>
              <a:rPr lang="en-US" sz="1600" baseline="0" dirty="0" err="1" smtClean="0">
                <a:solidFill>
                  <a:schemeClr val="tx1"/>
                </a:solidFill>
                <a:latin typeface="Arial" pitchFamily="34" charset="0"/>
                <a:cs typeface="Arial" pitchFamily="34" charset="0"/>
              </a:rPr>
              <a:t>Feldstärken</a:t>
            </a:r>
            <a:r>
              <a:rPr lang="en-US" sz="1600" baseline="0" dirty="0" smtClean="0">
                <a:solidFill>
                  <a:schemeClr val="tx1"/>
                </a:solidFill>
                <a:latin typeface="Arial" pitchFamily="34" charset="0"/>
                <a:cs typeface="Arial" pitchFamily="34" charset="0"/>
              </a:rPr>
              <a:t> (field </a:t>
            </a:r>
            <a:r>
              <a:rPr lang="en-US" sz="1600" baseline="0" dirty="0" err="1" smtClean="0">
                <a:solidFill>
                  <a:schemeClr val="tx1"/>
                </a:solidFill>
                <a:latin typeface="Arial" pitchFamily="34" charset="0"/>
                <a:cs typeface="Arial" pitchFamily="34" charset="0"/>
              </a:rPr>
              <a:t>strengh</a:t>
            </a:r>
            <a:r>
              <a:rPr lang="en-US" sz="1600" baseline="0" dirty="0" smtClean="0">
                <a:solidFill>
                  <a:schemeClr val="tx1"/>
                </a:solidFill>
                <a:latin typeface="Arial" pitchFamily="34" charset="0"/>
                <a:cs typeface="Arial" pitchFamily="34" charset="0"/>
              </a:rPr>
              <a:t>) </a:t>
            </a:r>
            <a:r>
              <a:rPr lang="en-US" sz="1600" baseline="0" dirty="0" err="1" smtClean="0">
                <a:solidFill>
                  <a:schemeClr val="tx1"/>
                </a:solidFill>
                <a:latin typeface="Arial" pitchFamily="34" charset="0"/>
                <a:cs typeface="Arial" pitchFamily="34" charset="0"/>
              </a:rPr>
              <a:t>durch</a:t>
            </a:r>
            <a:r>
              <a:rPr lang="en-US" sz="1600" baseline="0" dirty="0" smtClean="0">
                <a:solidFill>
                  <a:schemeClr val="tx1"/>
                </a:solidFill>
                <a:latin typeface="Arial" pitchFamily="34" charset="0"/>
                <a:cs typeface="Arial" pitchFamily="34" charset="0"/>
              </a:rPr>
              <a:t> </a:t>
            </a:r>
            <a:r>
              <a:rPr lang="en-US" sz="1600" baseline="0" dirty="0" err="1" smtClean="0">
                <a:solidFill>
                  <a:schemeClr val="tx1"/>
                </a:solidFill>
                <a:latin typeface="Arial" pitchFamily="34" charset="0"/>
                <a:cs typeface="Arial" pitchFamily="34" charset="0"/>
              </a:rPr>
              <a:t>hohe</a:t>
            </a:r>
            <a:r>
              <a:rPr lang="en-US" sz="1600" baseline="0" dirty="0" smtClean="0">
                <a:solidFill>
                  <a:schemeClr val="tx1"/>
                </a:solidFill>
                <a:latin typeface="Arial" pitchFamily="34" charset="0"/>
                <a:cs typeface="Arial" pitchFamily="34" charset="0"/>
              </a:rPr>
              <a:t> </a:t>
            </a:r>
            <a:r>
              <a:rPr lang="en-US" sz="1600" baseline="0" dirty="0" err="1" smtClean="0">
                <a:solidFill>
                  <a:schemeClr val="tx1"/>
                </a:solidFill>
                <a:latin typeface="Arial" pitchFamily="34" charset="0"/>
                <a:cs typeface="Arial" pitchFamily="34" charset="0"/>
              </a:rPr>
              <a:t>Spannung</a:t>
            </a:r>
            <a:r>
              <a:rPr lang="en-US" sz="1600" baseline="0" dirty="0" smtClean="0">
                <a:solidFill>
                  <a:schemeClr val="tx1"/>
                </a:solidFill>
                <a:latin typeface="Arial" pitchFamily="34" charset="0"/>
                <a:cs typeface="Arial" pitchFamily="34" charset="0"/>
              </a:rPr>
              <a:t>)</a:t>
            </a:r>
            <a:endParaRPr lang="en-US" sz="1600" dirty="0" smtClean="0">
              <a:solidFill>
                <a:schemeClr val="tx1"/>
              </a:solidFill>
              <a:latin typeface="Arial" pitchFamily="34" charset="0"/>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Arial" pitchFamily="34" charset="0"/>
                <a:cs typeface="Arial" pitchFamily="34" charset="0"/>
              </a:rPr>
              <a:t>DC Corona increases electric field</a:t>
            </a:r>
            <a:r>
              <a:rPr lang="en-GB" sz="1200" baseline="0" dirty="0" smtClean="0">
                <a:solidFill>
                  <a:schemeClr val="tx1"/>
                </a:solidFill>
                <a:latin typeface="+mn-lt"/>
                <a:cs typeface="+mn-cs"/>
              </a:rPr>
              <a:t> on the ground (due to ion drift</a:t>
            </a:r>
            <a:r>
              <a:rPr lang="en-GB" sz="1200" baseline="0" dirty="0" smtClean="0">
                <a:solidFill>
                  <a:schemeClr val="tx1"/>
                </a:solidFill>
                <a:latin typeface="+mn-lt"/>
                <a:cs typeface="+mn-cs"/>
              </a:rPr>
              <a:t>). Therefore the could be </a:t>
            </a:r>
            <a:r>
              <a:rPr lang="en-GB" sz="1600" b="0" dirty="0" smtClean="0"/>
              <a:t>felt more intensely when standing right below a line.</a:t>
            </a:r>
            <a:endParaRPr lang="en-US" sz="160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308E15D0-E039-42ED-BAB7-BE9E374C5D79}" type="slidenum">
              <a:rPr lang="en-GB" smtClean="0"/>
              <a:t>8</a:t>
            </a:fld>
            <a:endParaRPr lang="en-GB" dirty="0"/>
          </a:p>
        </p:txBody>
      </p:sp>
    </p:spTree>
    <p:extLst>
      <p:ext uri="{BB962C8B-B14F-4D97-AF65-F5344CB8AC3E}">
        <p14:creationId xmlns:p14="http://schemas.microsoft.com/office/powerpoint/2010/main" val="2843912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ctr" defTabSz="1371057"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smtClean="0">
              <a:ln>
                <a:noFill/>
              </a:ln>
              <a:solidFill>
                <a:prstClr val="black"/>
              </a:solidFill>
              <a:effectLst/>
              <a:uLnTx/>
              <a:uFillTx/>
              <a:latin typeface="Arial"/>
              <a:cs typeface="Arial"/>
            </a:endParaRPr>
          </a:p>
          <a:p>
            <a:pPr marL="0" marR="0" lvl="0" indent="0" algn="l" defTabSz="1371057" rtl="0" eaLnBrk="1" fontAlgn="auto" latinLnBrk="0" hangingPunct="1">
              <a:lnSpc>
                <a:spcPct val="100000"/>
              </a:lnSpc>
              <a:spcBef>
                <a:spcPts val="0"/>
              </a:spcBef>
              <a:spcAft>
                <a:spcPts val="0"/>
              </a:spcAft>
              <a:buClrTx/>
              <a:buSzTx/>
              <a:buFontTx/>
              <a:buNone/>
              <a:tabLst/>
              <a:defRPr/>
            </a:pPr>
            <a:r>
              <a:rPr lang="en-US" dirty="0" smtClean="0">
                <a:sym typeface="Wingdings" panose="05000000000000000000" pitchFamily="2" charset="2"/>
              </a:rPr>
              <a:t>Weather &amp; pollution (water drops and pollution like</a:t>
            </a:r>
            <a:r>
              <a:rPr lang="en-US" baseline="0" dirty="0" smtClean="0">
                <a:sym typeface="Wingdings" panose="05000000000000000000" pitchFamily="2" charset="2"/>
              </a:rPr>
              <a:t> insects, particles increase </a:t>
            </a:r>
            <a:r>
              <a:rPr lang="en-US" baseline="0" dirty="0" err="1" smtClean="0">
                <a:sym typeface="Wingdings" panose="05000000000000000000" pitchFamily="2" charset="2"/>
              </a:rPr>
              <a:t>corana</a:t>
            </a:r>
            <a:r>
              <a:rPr lang="en-US" baseline="0" dirty="0" smtClean="0">
                <a:sym typeface="Wingdings" panose="05000000000000000000" pitchFamily="2" charset="2"/>
              </a:rPr>
              <a:t>)</a:t>
            </a:r>
            <a:endParaRPr lang="en-US" dirty="0" smtClean="0">
              <a:sym typeface="Wingdings" panose="05000000000000000000" pitchFamily="2" charset="2"/>
            </a:endParaRPr>
          </a:p>
          <a:p>
            <a:pPr marL="0" marR="0" lvl="0" indent="0" algn="l" defTabSz="1371057" rtl="0" eaLnBrk="1" fontAlgn="auto" latinLnBrk="0" hangingPunct="1">
              <a:lnSpc>
                <a:spcPct val="100000"/>
              </a:lnSpc>
              <a:spcBef>
                <a:spcPts val="0"/>
              </a:spcBef>
              <a:spcAft>
                <a:spcPts val="0"/>
              </a:spcAft>
              <a:buClrTx/>
              <a:buSzTx/>
              <a:buFontTx/>
              <a:buNone/>
              <a:tabLst/>
              <a:defRPr/>
            </a:pPr>
            <a:endParaRPr lang="en-US" dirty="0" smtClean="0">
              <a:sym typeface="Wingdings" panose="05000000000000000000" pitchFamily="2" charset="2"/>
            </a:endParaRPr>
          </a:p>
          <a:p>
            <a:pPr marL="0" marR="0" lvl="0" indent="0" algn="l" defTabSz="1371057" rtl="0" eaLnBrk="1" fontAlgn="auto" latinLnBrk="0" hangingPunct="1">
              <a:lnSpc>
                <a:spcPct val="100000"/>
              </a:lnSpc>
              <a:spcBef>
                <a:spcPts val="0"/>
              </a:spcBef>
              <a:spcAft>
                <a:spcPts val="0"/>
              </a:spcAft>
              <a:buClrTx/>
              <a:buSzTx/>
              <a:buFontTx/>
              <a:buNone/>
              <a:tabLst/>
              <a:defRPr/>
            </a:pPr>
            <a:r>
              <a:rPr lang="en-US" dirty="0" smtClean="0">
                <a:sym typeface="Wingdings" panose="05000000000000000000" pitchFamily="2" charset="2"/>
              </a:rPr>
              <a:t>Separation distance between AC and DC (more distance, less corona)</a:t>
            </a:r>
          </a:p>
          <a:p>
            <a:pPr marL="0" marR="0" lvl="0" indent="0" algn="l" defTabSz="1371057" rtl="0" eaLnBrk="1" fontAlgn="auto" latinLnBrk="0" hangingPunct="1">
              <a:lnSpc>
                <a:spcPct val="100000"/>
              </a:lnSpc>
              <a:spcBef>
                <a:spcPts val="0"/>
              </a:spcBef>
              <a:spcAft>
                <a:spcPts val="0"/>
              </a:spcAft>
              <a:buClrTx/>
              <a:buSzTx/>
              <a:buFontTx/>
              <a:buNone/>
              <a:tabLst/>
              <a:defRPr/>
            </a:pPr>
            <a:endParaRPr lang="en-US" dirty="0" smtClean="0">
              <a:sym typeface="Wingdings" panose="05000000000000000000" pitchFamily="2" charset="2"/>
            </a:endParaRPr>
          </a:p>
          <a:p>
            <a:pPr marL="0" marR="0" lvl="0" indent="0" algn="l" defTabSz="1371057" rtl="0" eaLnBrk="1" fontAlgn="auto" latinLnBrk="0" hangingPunct="1">
              <a:lnSpc>
                <a:spcPct val="100000"/>
              </a:lnSpc>
              <a:spcBef>
                <a:spcPts val="0"/>
              </a:spcBef>
              <a:spcAft>
                <a:spcPts val="0"/>
              </a:spcAft>
              <a:buClrTx/>
              <a:buSzTx/>
              <a:buFontTx/>
              <a:buNone/>
              <a:tabLst/>
              <a:defRPr/>
            </a:pPr>
            <a:r>
              <a:rPr lang="en-US" dirty="0" smtClean="0">
                <a:sym typeface="Wingdings" panose="05000000000000000000" pitchFamily="2" charset="2"/>
              </a:rPr>
              <a:t>Realistic dimensions,</a:t>
            </a:r>
            <a:r>
              <a:rPr lang="en-US" baseline="0" dirty="0" smtClean="0">
                <a:sym typeface="Wingdings" panose="05000000000000000000" pitchFamily="2" charset="2"/>
              </a:rPr>
              <a:t> </a:t>
            </a:r>
            <a:r>
              <a:rPr lang="en-US" baseline="0" dirty="0" err="1" smtClean="0">
                <a:sym typeface="Wingdings" panose="05000000000000000000" pitchFamily="2" charset="2"/>
              </a:rPr>
              <a:t>longterm</a:t>
            </a:r>
            <a:r>
              <a:rPr lang="en-US" baseline="0" dirty="0" smtClean="0">
                <a:sym typeface="Wingdings" panose="05000000000000000000" pitchFamily="2" charset="2"/>
              </a:rPr>
              <a:t> (1 year)</a:t>
            </a:r>
          </a:p>
          <a:p>
            <a:pPr marL="0" marR="0" lvl="0" indent="0" algn="l" defTabSz="1371057"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smtClean="0">
              <a:ln>
                <a:noFill/>
              </a:ln>
              <a:solidFill>
                <a:prstClr val="black"/>
              </a:solidFill>
              <a:effectLst/>
              <a:uLnTx/>
              <a:uFillTx/>
              <a:latin typeface="Arial"/>
              <a:cs typeface="Arial"/>
            </a:endParaRPr>
          </a:p>
          <a:p>
            <a:pPr marL="0" marR="0" lvl="0" indent="0" algn="l" defTabSz="1371057"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smtClean="0">
                <a:ln>
                  <a:noFill/>
                </a:ln>
                <a:solidFill>
                  <a:prstClr val="black"/>
                </a:solidFill>
                <a:effectLst/>
                <a:uLnTx/>
                <a:uFillTx/>
                <a:latin typeface="Arial"/>
                <a:cs typeface="Arial"/>
              </a:rPr>
              <a:t>Nur</a:t>
            </a:r>
            <a:r>
              <a:rPr kumimoji="0" lang="en-GB" sz="1200" b="1" i="0" u="none" strike="noStrike" kern="0" cap="none" spc="0" normalizeH="0" baseline="0" noProof="0" dirty="0" smtClean="0">
                <a:ln>
                  <a:noFill/>
                </a:ln>
                <a:solidFill>
                  <a:prstClr val="black"/>
                </a:solidFill>
                <a:effectLst/>
                <a:uLnTx/>
                <a:uFillTx/>
                <a:latin typeface="Arial"/>
                <a:cs typeface="Arial"/>
              </a:rPr>
              <a:t> falls </a:t>
            </a:r>
            <a:r>
              <a:rPr kumimoji="0" lang="en-GB" sz="1200" b="1" i="0" u="none" strike="noStrike" kern="0" cap="none" spc="0" normalizeH="0" baseline="0" noProof="0" dirty="0" err="1" smtClean="0">
                <a:ln>
                  <a:noFill/>
                </a:ln>
                <a:solidFill>
                  <a:prstClr val="black"/>
                </a:solidFill>
                <a:effectLst/>
                <a:uLnTx/>
                <a:uFillTx/>
                <a:latin typeface="Arial"/>
                <a:cs typeface="Arial"/>
              </a:rPr>
              <a:t>Fragen</a:t>
            </a:r>
            <a:r>
              <a:rPr kumimoji="0" lang="en-GB" sz="1200" b="1" i="0" u="none" strike="noStrike" kern="0" cap="none" spc="0" normalizeH="0" baseline="0" noProof="0" dirty="0" smtClean="0">
                <a:ln>
                  <a:noFill/>
                </a:ln>
                <a:solidFill>
                  <a:prstClr val="black"/>
                </a:solidFill>
                <a:effectLst/>
                <a:uLnTx/>
                <a:uFillTx/>
                <a:latin typeface="Arial"/>
                <a:cs typeface="Arial"/>
              </a:rPr>
              <a:t>:</a:t>
            </a:r>
          </a:p>
          <a:p>
            <a:pPr marL="0" marR="0" lvl="0" indent="0" algn="l" defTabSz="1371057"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prstClr val="black"/>
                </a:solidFill>
                <a:effectLst/>
                <a:uLnTx/>
                <a:uFillTx/>
                <a:latin typeface="Arial"/>
                <a:cs typeface="Arial"/>
              </a:rPr>
              <a:t>double bundle</a:t>
            </a:r>
          </a:p>
          <a:p>
            <a:pPr marL="0" marR="0" lvl="0" indent="0" algn="l" defTabSz="1371057"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prstClr val="black"/>
                </a:solidFill>
                <a:effectLst/>
                <a:uLnTx/>
                <a:uFillTx/>
                <a:latin typeface="Arial"/>
                <a:cs typeface="Arial"/>
              </a:rPr>
              <a:t>AAAC 600mm</a:t>
            </a:r>
            <a:r>
              <a:rPr kumimoji="0" lang="en-GB" sz="1200" b="1" i="0" u="none" strike="noStrike" kern="0" cap="none" spc="0" normalizeH="0" baseline="30000" noProof="0" dirty="0" smtClean="0">
                <a:ln>
                  <a:noFill/>
                </a:ln>
                <a:solidFill>
                  <a:prstClr val="black"/>
                </a:solidFill>
                <a:effectLst/>
                <a:uLnTx/>
                <a:uFillTx/>
                <a:latin typeface="Arial"/>
                <a:cs typeface="Arial"/>
              </a:rPr>
              <a:t>2 </a:t>
            </a:r>
          </a:p>
          <a:p>
            <a:pPr marL="0" marR="0" lvl="0" indent="0" algn="l" defTabSz="1371057"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smtClean="0">
                <a:ln>
                  <a:noFill/>
                </a:ln>
                <a:solidFill>
                  <a:prstClr val="black"/>
                </a:solidFill>
                <a:effectLst/>
                <a:uLnTx/>
                <a:uFillTx/>
                <a:latin typeface="Arial"/>
                <a:cs typeface="Arial"/>
              </a:rPr>
              <a:t>h</a:t>
            </a:r>
            <a:r>
              <a:rPr kumimoji="0" lang="en-GB" sz="1200" b="1" i="0" u="none" strike="noStrike" kern="0" cap="none" spc="0" normalizeH="0" baseline="-25000" noProof="0" dirty="0" err="1" smtClean="0">
                <a:ln>
                  <a:noFill/>
                </a:ln>
                <a:solidFill>
                  <a:prstClr val="black"/>
                </a:solidFill>
                <a:effectLst/>
                <a:uLnTx/>
                <a:uFillTx/>
                <a:latin typeface="Arial"/>
                <a:cs typeface="Arial"/>
              </a:rPr>
              <a:t>line</a:t>
            </a:r>
            <a:r>
              <a:rPr kumimoji="0" lang="en-GB" sz="1200" b="1" i="0" u="none" strike="noStrike" kern="0" cap="none" spc="0" normalizeH="0" baseline="0" noProof="0" dirty="0" smtClean="0">
                <a:ln>
                  <a:noFill/>
                </a:ln>
                <a:solidFill>
                  <a:prstClr val="black"/>
                </a:solidFill>
                <a:effectLst/>
                <a:uLnTx/>
                <a:uFillTx/>
                <a:latin typeface="Arial"/>
                <a:cs typeface="Arial"/>
              </a:rPr>
              <a:t> = 8m</a:t>
            </a:r>
          </a:p>
          <a:p>
            <a:pPr marL="0" marR="0" lvl="0" indent="0" algn="l" defTabSz="1371057"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smtClean="0">
                <a:ln>
                  <a:noFill/>
                </a:ln>
                <a:solidFill>
                  <a:prstClr val="black"/>
                </a:solidFill>
                <a:effectLst/>
                <a:uLnTx/>
                <a:uFillTx/>
                <a:latin typeface="Arial"/>
                <a:cs typeface="Arial"/>
              </a:rPr>
              <a:t>d</a:t>
            </a:r>
            <a:r>
              <a:rPr kumimoji="0" lang="en-GB" sz="1200" b="1" i="0" u="none" strike="noStrike" kern="0" cap="none" spc="0" normalizeH="0" baseline="-25000" noProof="0" dirty="0" err="1" smtClean="0">
                <a:ln>
                  <a:noFill/>
                </a:ln>
                <a:solidFill>
                  <a:prstClr val="black"/>
                </a:solidFill>
                <a:effectLst/>
                <a:uLnTx/>
                <a:uFillTx/>
                <a:latin typeface="Arial"/>
                <a:cs typeface="Arial"/>
              </a:rPr>
              <a:t>sep</a:t>
            </a:r>
            <a:r>
              <a:rPr kumimoji="0" lang="en-GB" sz="1200" b="1" i="0" u="none" strike="noStrike" kern="0" cap="none" spc="0" normalizeH="0" baseline="0" noProof="0" dirty="0" smtClean="0">
                <a:ln>
                  <a:noFill/>
                </a:ln>
                <a:solidFill>
                  <a:prstClr val="black"/>
                </a:solidFill>
                <a:effectLst/>
                <a:uLnTx/>
                <a:uFillTx/>
                <a:latin typeface="Arial"/>
                <a:cs typeface="Arial"/>
              </a:rPr>
              <a:t> = variable</a:t>
            </a:r>
          </a:p>
        </p:txBody>
      </p:sp>
      <p:sp>
        <p:nvSpPr>
          <p:cNvPr id="4" name="Foliennummernplatzhalter 3"/>
          <p:cNvSpPr>
            <a:spLocks noGrp="1"/>
          </p:cNvSpPr>
          <p:nvPr>
            <p:ph type="sldNum" sz="quarter" idx="10"/>
          </p:nvPr>
        </p:nvSpPr>
        <p:spPr/>
        <p:txBody>
          <a:bodyPr/>
          <a:lstStyle/>
          <a:p>
            <a:fld id="{308E15D0-E039-42ED-BAB7-BE9E374C5D79}" type="slidenum">
              <a:rPr lang="en-GB" smtClean="0"/>
              <a:t>9</a:t>
            </a:fld>
            <a:endParaRPr lang="en-GB" dirty="0"/>
          </a:p>
        </p:txBody>
      </p:sp>
    </p:spTree>
    <p:extLst>
      <p:ext uri="{BB962C8B-B14F-4D97-AF65-F5344CB8AC3E}">
        <p14:creationId xmlns:p14="http://schemas.microsoft.com/office/powerpoint/2010/main" val="23383874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Master" Target="../slideMasters/slideMaster1.xml"/><Relationship Id="rId5" Type="http://schemas.openxmlformats.org/officeDocument/2006/relationships/tags" Target="../tags/tag9.xml"/><Relationship Id="rId4" Type="http://schemas.openxmlformats.org/officeDocument/2006/relationships/tags" Target="../tags/tag8.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2.xml"/><Relationship Id="rId7"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s>
</file>

<file path=ppt/slideLayouts/_rels/slideLayout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8.xml"/><Relationship Id="rId7" Type="http://schemas.openxmlformats.org/officeDocument/2006/relationships/tags" Target="../tags/tag2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2.xml"/><Relationship Id="rId7" Type="http://schemas.openxmlformats.org/officeDocument/2006/relationships/tags" Target="../tags/tag3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9"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10" Type="http://schemas.openxmlformats.org/officeDocument/2006/relationships/image" Target="../media/image1.png"/><Relationship Id="rId4" Type="http://schemas.openxmlformats.org/officeDocument/2006/relationships/tags" Target="../tags/tag40.xml"/><Relationship Id="rId9"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1.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1.xml"/><Relationship Id="rId5" Type="http://schemas.openxmlformats.org/officeDocument/2006/relationships/tags" Target="../tags/tag49.xml"/><Relationship Id="rId4" Type="http://schemas.openxmlformats.org/officeDocument/2006/relationships/tags" Target="../tags/tag48.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52.xml"/><Relationship Id="rId7"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G_Title slide">
    <p:spTree>
      <p:nvGrpSpPr>
        <p:cNvPr id="1" name=""/>
        <p:cNvGrpSpPr/>
        <p:nvPr/>
      </p:nvGrpSpPr>
      <p:grpSpPr>
        <a:xfrm>
          <a:off x="0" y="0"/>
          <a:ext cx="0" cy="0"/>
          <a:chOff x="0" y="0"/>
          <a:chExt cx="0" cy="0"/>
        </a:xfrm>
      </p:grpSpPr>
      <p:sp>
        <p:nvSpPr>
          <p:cNvPr id="7" name="Textfeld 6"/>
          <p:cNvSpPr txBox="1"/>
          <p:nvPr>
            <p:custDataLst>
              <p:tags r:id="rId1"/>
            </p:custDataLst>
          </p:nvPr>
        </p:nvSpPr>
        <p:spPr>
          <a:xfrm>
            <a:off x="204451" y="2852936"/>
            <a:ext cx="8424000" cy="1025922"/>
          </a:xfrm>
          <a:prstGeom prst="rect">
            <a:avLst/>
          </a:prstGeom>
          <a:noFill/>
          <a:ln>
            <a:noFill/>
          </a:ln>
        </p:spPr>
        <p:txBody>
          <a:bodyPr wrap="square" lIns="0" tIns="0" rIns="0" bIns="0" rtlCol="0" anchor="t" anchorCtr="0">
            <a:spAutoFit/>
          </a:bodyPr>
          <a:lstStyle/>
          <a:p>
            <a:pPr>
              <a:lnSpc>
                <a:spcPts val="4000"/>
              </a:lnSpc>
            </a:pPr>
            <a:r>
              <a:rPr lang="en-US" sz="3600" b="1" dirty="0" smtClean="0">
                <a:solidFill>
                  <a:srgbClr val="4C4C4C"/>
                </a:solidFill>
                <a:latin typeface="Arial" pitchFamily="34" charset="0"/>
                <a:cs typeface="Arial" pitchFamily="34" charset="0"/>
              </a:rPr>
              <a:t>Hybrid AC/DC overhead lines in Switzerland</a:t>
            </a:r>
            <a:endParaRPr lang="en-GB" sz="3600" b="1" dirty="0">
              <a:solidFill>
                <a:srgbClr val="4C4C4C"/>
              </a:solidFill>
              <a:latin typeface="Arial" pitchFamily="34" charset="0"/>
              <a:cs typeface="Arial" pitchFamily="34" charset="0"/>
            </a:endParaRPr>
          </a:p>
        </p:txBody>
      </p:sp>
      <p:sp>
        <p:nvSpPr>
          <p:cNvPr id="3" name="Textfeld 2"/>
          <p:cNvSpPr txBox="1"/>
          <p:nvPr>
            <p:custDataLst>
              <p:tags r:id="rId2"/>
            </p:custDataLst>
          </p:nvPr>
        </p:nvSpPr>
        <p:spPr>
          <a:xfrm>
            <a:off x="270000" y="370800"/>
            <a:ext cx="3725936" cy="246221"/>
          </a:xfrm>
          <a:prstGeom prst="rect">
            <a:avLst/>
          </a:prstGeom>
          <a:noFill/>
        </p:spPr>
        <p:txBody>
          <a:bodyPr wrap="square" lIns="0" tIns="0" rIns="0" bIns="0" rtlCol="0" anchor="t" anchorCtr="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GB" sz="1600" b="0" cap="all" normalizeH="0" baseline="0" dirty="0">
              <a:solidFill>
                <a:srgbClr val="4C4C4C"/>
              </a:solidFill>
              <a:latin typeface="Arial" pitchFamily="34" charset="0"/>
              <a:cs typeface="Arial" pitchFamily="34" charset="0"/>
            </a:endParaRPr>
          </a:p>
        </p:txBody>
      </p:sp>
      <p:sp>
        <p:nvSpPr>
          <p:cNvPr id="2" name="Textfeld 1"/>
          <p:cNvSpPr txBox="1"/>
          <p:nvPr/>
        </p:nvSpPr>
        <p:spPr>
          <a:xfrm>
            <a:off x="319110" y="5040000"/>
            <a:ext cx="8604000" cy="246221"/>
          </a:xfrm>
          <a:prstGeom prst="rect">
            <a:avLst/>
          </a:prstGeom>
          <a:noFill/>
        </p:spPr>
        <p:txBody>
          <a:bodyPr wrap="square" lIns="0" tIns="0" rIns="0" bIns="0" rtlCol="0">
            <a:spAutoFit/>
          </a:bodyPr>
          <a:lstStyle/>
          <a:p>
            <a:pPr>
              <a:lnSpc>
                <a:spcPts val="1900"/>
              </a:lnSpc>
            </a:pPr>
            <a:endParaRPr lang="en-GB" sz="1600" dirty="0" err="1">
              <a:latin typeface="+mj-lt"/>
            </a:endParaRPr>
          </a:p>
        </p:txBody>
      </p:sp>
      <p:sp>
        <p:nvSpPr>
          <p:cNvPr id="6" name="Textfeld 5"/>
          <p:cNvSpPr txBox="1"/>
          <p:nvPr>
            <p:custDataLst>
              <p:tags r:id="rId3"/>
            </p:custDataLst>
          </p:nvPr>
        </p:nvSpPr>
        <p:spPr>
          <a:xfrm>
            <a:off x="221077" y="5013176"/>
            <a:ext cx="8604000" cy="492443"/>
          </a:xfrm>
          <a:prstGeom prst="rect">
            <a:avLst/>
          </a:prstGeom>
          <a:noFill/>
        </p:spPr>
        <p:txBody>
          <a:bodyPr wrap="square" lIns="0" tIns="0" rIns="0" bIns="0" rtlCol="0">
            <a:spAutoFit/>
          </a:bodyPr>
          <a:lstStyle/>
          <a:p>
            <a:r>
              <a:rPr lang="en-US" sz="1600" dirty="0" err="1" smtClean="0">
                <a:solidFill>
                  <a:schemeClr val="tx1"/>
                </a:solidFill>
                <a:latin typeface="+mj-lt"/>
              </a:rPr>
              <a:t>Joshu</a:t>
            </a:r>
            <a:r>
              <a:rPr lang="en-US" sz="1600" dirty="0" smtClean="0">
                <a:solidFill>
                  <a:schemeClr val="tx1"/>
                </a:solidFill>
                <a:latin typeface="+mj-lt"/>
              </a:rPr>
              <a:t> </a:t>
            </a:r>
            <a:r>
              <a:rPr lang="en-US" sz="1600" dirty="0" err="1" smtClean="0">
                <a:solidFill>
                  <a:schemeClr val="tx1"/>
                </a:solidFill>
                <a:latin typeface="+mj-lt"/>
              </a:rPr>
              <a:t>Jullier</a:t>
            </a:r>
            <a:r>
              <a:rPr lang="en-US" sz="1600" dirty="0" smtClean="0">
                <a:solidFill>
                  <a:schemeClr val="tx1"/>
                </a:solidFill>
                <a:latin typeface="+mj-lt"/>
              </a:rPr>
              <a:t>, Junior Communication Manager </a:t>
            </a:r>
          </a:p>
          <a:p>
            <a:r>
              <a:rPr lang="en-US" sz="1600" dirty="0" smtClean="0">
                <a:solidFill>
                  <a:schemeClr val="tx1"/>
                </a:solidFill>
                <a:latin typeface="+mj-lt"/>
              </a:rPr>
              <a:t>E.ON Energy Research Centre, Aachen, 18th September 2017</a:t>
            </a:r>
            <a:endParaRPr lang="en-GB" sz="1600" dirty="0">
              <a:solidFill>
                <a:schemeClr val="tx1"/>
              </a:solidFill>
              <a:latin typeface="+mj-lt"/>
            </a:endParaRPr>
          </a:p>
        </p:txBody>
      </p:sp>
      <p:sp>
        <p:nvSpPr>
          <p:cNvPr id="8" name="Textfeld 7"/>
          <p:cNvSpPr txBox="1"/>
          <p:nvPr>
            <p:custDataLst>
              <p:tags r:id="rId4"/>
            </p:custDataLst>
          </p:nvPr>
        </p:nvSpPr>
        <p:spPr>
          <a:xfrm>
            <a:off x="270000" y="3603600"/>
            <a:ext cx="8424000"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GB" sz="2400" b="0" smtClean="0">
              <a:solidFill>
                <a:srgbClr val="4C4C4C"/>
              </a:solidFill>
              <a:latin typeface="Arial" pitchFamily="34" charset="0"/>
              <a:cs typeface="Arial" pitchFamily="34" charset="0"/>
            </a:endParaRPr>
          </a:p>
        </p:txBody>
      </p:sp>
      <p:pic>
        <p:nvPicPr>
          <p:cNvPr id="9" name="Grafik 8"/>
          <p:cNvPicPr>
            <a:picLocks noChangeAspect="1"/>
          </p:cNvPicPr>
          <p:nvPr userDrawn="1">
            <p:custDataLst>
              <p:tags r:id="rId5"/>
            </p:custDataLst>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7266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G_Title with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70000" y="900000"/>
            <a:ext cx="8604000" cy="371897"/>
          </a:xfrm>
        </p:spPr>
        <p:txBody>
          <a:bodyPr lIns="0" tIns="0" rIns="0" bIns="0" anchor="t" anchorCtr="0">
            <a:spAutoFit/>
          </a:bodyPr>
          <a:lstStyle>
            <a:lvl1pPr algn="l">
              <a:lnSpc>
                <a:spcPts val="2880"/>
              </a:lnSpc>
              <a:defRPr sz="2400" b="1">
                <a:solidFill>
                  <a:srgbClr val="4C4C4C"/>
                </a:solidFill>
              </a:defRPr>
            </a:lvl1pPr>
          </a:lstStyle>
          <a:p>
            <a:r>
              <a:rPr lang="en-GB" dirty="0" err="1" smtClean="0"/>
              <a:t>Titelmasterformat</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a:p>
        </p:txBody>
      </p:sp>
      <p:sp>
        <p:nvSpPr>
          <p:cNvPr id="3" name="Content Placeholder 2"/>
          <p:cNvSpPr>
            <a:spLocks noGrp="1"/>
          </p:cNvSpPr>
          <p:nvPr>
            <p:ph idx="1" hasCustomPrompt="1"/>
            <p:custDataLst>
              <p:tags r:id="rId2"/>
            </p:custDataLst>
          </p:nvPr>
        </p:nvSpPr>
        <p:spPr>
          <a:xfrm>
            <a:off x="270000" y="1980000"/>
            <a:ext cx="8604000" cy="4572000"/>
          </a:xfrm>
        </p:spPr>
        <p:txBody>
          <a:bodyPr lIns="0" tIns="0" rIns="0" bIns="0"/>
          <a:lstStyle>
            <a:lvl1pPr marL="0" indent="0">
              <a:lnSpc>
                <a:spcPts val="2000"/>
              </a:lnSpc>
              <a:spcBef>
                <a:spcPts val="0"/>
              </a:spcBef>
              <a:buFontTx/>
              <a:buNone/>
              <a:defRPr sz="1600" b="0">
                <a:solidFill>
                  <a:schemeClr val="tx1"/>
                </a:solidFill>
              </a:defRPr>
            </a:lvl1pPr>
          </a:lstStyle>
          <a:p>
            <a:pPr lvl="0"/>
            <a:r>
              <a:rPr lang="en-GB" dirty="0" smtClean="0"/>
              <a:t>Click to edit Master text styles</a:t>
            </a:r>
            <a:endParaRPr lang="en-GB" dirty="0"/>
          </a:p>
        </p:txBody>
      </p:sp>
      <p:pic>
        <p:nvPicPr>
          <p:cNvPr id="6" name="Grafik 5"/>
          <p:cNvPicPr>
            <a:picLocks noChangeAspect="1"/>
          </p:cNvPicPr>
          <p:nvPr userDrawn="1">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feld 3"/>
          <p:cNvSpPr txBox="1"/>
          <p:nvPr>
            <p:custDataLst>
              <p:tags r:id="rId4"/>
            </p:custDataLst>
          </p:nvPr>
        </p:nvSpPr>
        <p:spPr>
          <a:xfrm>
            <a:off x="270000" y="6660000"/>
            <a:ext cx="6264696" cy="123111"/>
          </a:xfrm>
          <a:prstGeom prst="rect">
            <a:avLst/>
          </a:prstGeom>
          <a:noFill/>
        </p:spPr>
        <p:txBody>
          <a:bodyPr wrap="square" lIns="0" tIns="0" rIns="0" bIns="0" rtlCol="0">
            <a:spAutoFit/>
          </a:bodyPr>
          <a:lstStyle/>
          <a:p>
            <a:r>
              <a:rPr lang="en-US" sz="800" smtClean="0">
                <a:solidFill>
                  <a:srgbClr val="4C4C4C"/>
                </a:solidFill>
                <a:latin typeface="+mn-lt"/>
              </a:rPr>
              <a:t>18th September 2017 / Joshu Jullier / Hybrid AC/DC overhead lines in Switzerland</a:t>
            </a:r>
            <a:endParaRPr lang="en-GB" sz="800" dirty="0">
              <a:solidFill>
                <a:srgbClr val="4C4C4C"/>
              </a:solidFill>
              <a:latin typeface="+mn-lt"/>
            </a:endParaRPr>
          </a:p>
        </p:txBody>
      </p:sp>
      <p:sp>
        <p:nvSpPr>
          <p:cNvPr id="8" name="Rectangle 6"/>
          <p:cNvSpPr>
            <a:spLocks noGrp="1" noChangeArrowheads="1"/>
          </p:cNvSpPr>
          <p:nvPr>
            <p:ph type="sldNum" sz="quarter" idx="4"/>
            <p:custDataLst>
              <p:tags r:id="rId5"/>
            </p:custDataLst>
          </p:nvPr>
        </p:nvSpPr>
        <p:spPr bwMode="auto">
          <a:xfrm>
            <a:off x="6940048" y="6660000"/>
            <a:ext cx="1905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lang="de-CH" sz="800" kern="1200" smtClean="0">
                <a:solidFill>
                  <a:srgbClr val="4C4C4C"/>
                </a:solidFill>
                <a:latin typeface="+mn-lt"/>
                <a:ea typeface="+mn-ea"/>
                <a:cs typeface="+mn-cs"/>
              </a:defRPr>
            </a:lvl1pPr>
          </a:lstStyle>
          <a:p>
            <a:fld id="{E2836075-29F6-4CD6-9376-E2F6FD76549A}" type="slidenum">
              <a:rPr lang="en-GB" smtClean="0"/>
              <a:pPr/>
              <a:t>‹Nr.›</a:t>
            </a:fld>
            <a:endParaRPr lang="en-GB" dirty="0"/>
          </a:p>
        </p:txBody>
      </p:sp>
      <p:sp>
        <p:nvSpPr>
          <p:cNvPr id="11" name="Textfeld 10"/>
          <p:cNvSpPr txBox="1"/>
          <p:nvPr>
            <p:custDataLst>
              <p:tags r:id="rId6"/>
            </p:custDataLst>
          </p:nvPr>
        </p:nvSpPr>
        <p:spPr>
          <a:xfrm>
            <a:off x="270000" y="370800"/>
            <a:ext cx="3725936" cy="246221"/>
          </a:xfrm>
          <a:prstGeom prst="rect">
            <a:avLst/>
          </a:prstGeom>
          <a:noFill/>
        </p:spPr>
        <p:txBody>
          <a:bodyPr wrap="square" lIns="0" tIns="0" rIns="0" bIns="0" rtlCol="0" anchor="t" anchorCtr="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GB" sz="1600" b="0" cap="all" normalizeH="0" baseline="0" dirty="0">
              <a:solidFill>
                <a:srgbClr val="4C4C4C"/>
              </a:solidFill>
              <a:latin typeface="Arial" pitchFamily="34" charset="0"/>
              <a:cs typeface="Arial" pitchFamily="34" charset="0"/>
            </a:endParaRPr>
          </a:p>
        </p:txBody>
      </p:sp>
    </p:spTree>
    <p:extLst>
      <p:ext uri="{BB962C8B-B14F-4D97-AF65-F5344CB8AC3E}">
        <p14:creationId xmlns:p14="http://schemas.microsoft.com/office/powerpoint/2010/main" val="3876055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G_Title with content 50:50">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70000" y="900000"/>
            <a:ext cx="8604000" cy="371897"/>
          </a:xfrm>
        </p:spPr>
        <p:txBody>
          <a:bodyPr lIns="0" tIns="0" rIns="0" bIns="0" anchor="t" anchorCtr="0">
            <a:spAutoFit/>
          </a:bodyPr>
          <a:lstStyle>
            <a:lvl1pPr algn="l">
              <a:lnSpc>
                <a:spcPts val="2880"/>
              </a:lnSpc>
              <a:defRPr sz="2400" b="1">
                <a:solidFill>
                  <a:srgbClr val="4C4C4C"/>
                </a:solidFill>
              </a:defRPr>
            </a:lvl1pPr>
          </a:lstStyle>
          <a:p>
            <a:r>
              <a:rPr lang="en-GB" dirty="0" err="1" smtClean="0"/>
              <a:t>Titelmasterformat</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a:p>
        </p:txBody>
      </p:sp>
      <p:sp>
        <p:nvSpPr>
          <p:cNvPr id="3" name="Content Placeholder 2"/>
          <p:cNvSpPr>
            <a:spLocks noGrp="1"/>
          </p:cNvSpPr>
          <p:nvPr>
            <p:ph idx="1" hasCustomPrompt="1"/>
            <p:custDataLst>
              <p:tags r:id="rId2"/>
            </p:custDataLst>
          </p:nvPr>
        </p:nvSpPr>
        <p:spPr>
          <a:xfrm>
            <a:off x="270000" y="1980000"/>
            <a:ext cx="4176000" cy="4572000"/>
          </a:xfrm>
        </p:spPr>
        <p:txBody>
          <a:bodyPr wrap="square" lIns="0" tIns="0" rIns="0" bIns="0"/>
          <a:lstStyle>
            <a:lvl1pPr marL="0" indent="0">
              <a:lnSpc>
                <a:spcPts val="2000"/>
              </a:lnSpc>
              <a:spcBef>
                <a:spcPts val="0"/>
              </a:spcBef>
              <a:buFontTx/>
              <a:buNone/>
              <a:defRPr sz="1600" b="0">
                <a:solidFill>
                  <a:schemeClr val="tx1"/>
                </a:solidFill>
              </a:defRPr>
            </a:lvl1pPr>
          </a:lstStyle>
          <a:p>
            <a:pPr lvl="0"/>
            <a:r>
              <a:rPr lang="en-GB" dirty="0" smtClean="0"/>
              <a:t>Click to edit Master text styles</a:t>
            </a:r>
            <a:endParaRPr lang="en-GB" dirty="0"/>
          </a:p>
        </p:txBody>
      </p:sp>
      <p:pic>
        <p:nvPicPr>
          <p:cNvPr id="5" name="Grafik 4"/>
          <p:cNvPicPr>
            <a:picLocks noChangeAspect="1"/>
          </p:cNvPicPr>
          <p:nvPr userDrawn="1">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2"/>
          <p:cNvSpPr>
            <a:spLocks noGrp="1"/>
          </p:cNvSpPr>
          <p:nvPr>
            <p:ph idx="13" hasCustomPrompt="1"/>
            <p:custDataLst>
              <p:tags r:id="rId4"/>
            </p:custDataLst>
          </p:nvPr>
        </p:nvSpPr>
        <p:spPr>
          <a:xfrm>
            <a:off x="4698000" y="1980000"/>
            <a:ext cx="4176000" cy="4572000"/>
          </a:xfrm>
        </p:spPr>
        <p:txBody>
          <a:bodyPr lIns="0" tIns="0" rIns="0" bIns="0"/>
          <a:lstStyle>
            <a:lvl1pPr marL="0" indent="0">
              <a:lnSpc>
                <a:spcPts val="2000"/>
              </a:lnSpc>
              <a:spcBef>
                <a:spcPts val="0"/>
              </a:spcBef>
              <a:buFontTx/>
              <a:buNone/>
              <a:defRPr sz="1600" b="0">
                <a:solidFill>
                  <a:schemeClr val="tx1"/>
                </a:solidFill>
              </a:defRPr>
            </a:lvl1pPr>
          </a:lstStyle>
          <a:p>
            <a:pPr lvl="0"/>
            <a:r>
              <a:rPr lang="en-GB" dirty="0" smtClean="0"/>
              <a:t>Click to edit Master text styles</a:t>
            </a:r>
            <a:endParaRPr lang="en-GB" dirty="0"/>
          </a:p>
        </p:txBody>
      </p:sp>
      <p:sp>
        <p:nvSpPr>
          <p:cNvPr id="9" name="Textfeld 8"/>
          <p:cNvSpPr txBox="1"/>
          <p:nvPr>
            <p:custDataLst>
              <p:tags r:id="rId5"/>
            </p:custDataLst>
          </p:nvPr>
        </p:nvSpPr>
        <p:spPr>
          <a:xfrm>
            <a:off x="270000" y="6660000"/>
            <a:ext cx="6264696" cy="123111"/>
          </a:xfrm>
          <a:prstGeom prst="rect">
            <a:avLst/>
          </a:prstGeom>
          <a:noFill/>
        </p:spPr>
        <p:txBody>
          <a:bodyPr wrap="square" lIns="0" tIns="0" rIns="0" bIns="0" rtlCol="0">
            <a:spAutoFit/>
          </a:bodyPr>
          <a:lstStyle/>
          <a:p>
            <a:r>
              <a:rPr lang="en-US" sz="800" smtClean="0">
                <a:solidFill>
                  <a:srgbClr val="4C4C4C"/>
                </a:solidFill>
                <a:latin typeface="+mn-lt"/>
              </a:rPr>
              <a:t>18th September 2017 / Joshu Jullier / Hybrid AC/DC overhead lines in Switzerland</a:t>
            </a:r>
            <a:endParaRPr lang="en-GB" sz="800" dirty="0">
              <a:solidFill>
                <a:srgbClr val="4C4C4C"/>
              </a:solidFill>
              <a:latin typeface="+mn-lt"/>
            </a:endParaRPr>
          </a:p>
        </p:txBody>
      </p:sp>
      <p:sp>
        <p:nvSpPr>
          <p:cNvPr id="11" name="Rectangle 6"/>
          <p:cNvSpPr>
            <a:spLocks noGrp="1" noChangeArrowheads="1"/>
          </p:cNvSpPr>
          <p:nvPr>
            <p:ph type="sldNum" sz="quarter" idx="4"/>
            <p:custDataLst>
              <p:tags r:id="rId6"/>
            </p:custDataLst>
          </p:nvPr>
        </p:nvSpPr>
        <p:spPr bwMode="auto">
          <a:xfrm>
            <a:off x="6940048" y="6660000"/>
            <a:ext cx="1905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lang="de-CH" sz="800" kern="1200" smtClean="0">
                <a:solidFill>
                  <a:srgbClr val="4C4C4C"/>
                </a:solidFill>
                <a:latin typeface="+mn-lt"/>
                <a:ea typeface="+mn-ea"/>
                <a:cs typeface="+mn-cs"/>
              </a:defRPr>
            </a:lvl1pPr>
          </a:lstStyle>
          <a:p>
            <a:fld id="{E2836075-29F6-4CD6-9376-E2F6FD76549A}" type="slidenum">
              <a:rPr lang="en-GB" smtClean="0"/>
              <a:pPr/>
              <a:t>‹Nr.›</a:t>
            </a:fld>
            <a:endParaRPr lang="en-GB" dirty="0"/>
          </a:p>
        </p:txBody>
      </p:sp>
      <p:sp>
        <p:nvSpPr>
          <p:cNvPr id="13" name="Textfeld 12"/>
          <p:cNvSpPr txBox="1"/>
          <p:nvPr>
            <p:custDataLst>
              <p:tags r:id="rId7"/>
            </p:custDataLst>
          </p:nvPr>
        </p:nvSpPr>
        <p:spPr>
          <a:xfrm>
            <a:off x="270000" y="370800"/>
            <a:ext cx="3725936" cy="246221"/>
          </a:xfrm>
          <a:prstGeom prst="rect">
            <a:avLst/>
          </a:prstGeom>
          <a:noFill/>
        </p:spPr>
        <p:txBody>
          <a:bodyPr wrap="square" lIns="0" tIns="0" rIns="0" bIns="0" rtlCol="0" anchor="t" anchorCtr="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GB" sz="1600" b="0" cap="all" normalizeH="0" baseline="0" dirty="0">
              <a:solidFill>
                <a:srgbClr val="4C4C4C"/>
              </a:solidFill>
              <a:latin typeface="Arial" pitchFamily="34" charset="0"/>
              <a:cs typeface="Arial" pitchFamily="34" charset="0"/>
            </a:endParaRPr>
          </a:p>
        </p:txBody>
      </p:sp>
    </p:spTree>
    <p:extLst>
      <p:ext uri="{BB962C8B-B14F-4D97-AF65-F5344CB8AC3E}">
        <p14:creationId xmlns:p14="http://schemas.microsoft.com/office/powerpoint/2010/main" val="2524854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G_Title with content 66:33">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70000" y="900000"/>
            <a:ext cx="8604000" cy="371897"/>
          </a:xfrm>
        </p:spPr>
        <p:txBody>
          <a:bodyPr lIns="0" tIns="0" rIns="0" bIns="0" anchor="t" anchorCtr="0">
            <a:spAutoFit/>
          </a:bodyPr>
          <a:lstStyle>
            <a:lvl1pPr algn="l">
              <a:lnSpc>
                <a:spcPts val="2880"/>
              </a:lnSpc>
              <a:defRPr sz="2400" b="1">
                <a:solidFill>
                  <a:srgbClr val="4C4C4C"/>
                </a:solidFill>
              </a:defRPr>
            </a:lvl1pPr>
          </a:lstStyle>
          <a:p>
            <a:r>
              <a:rPr lang="en-GB" dirty="0" err="1" smtClean="0"/>
              <a:t>Titelmasterformat</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a:p>
        </p:txBody>
      </p:sp>
      <p:sp>
        <p:nvSpPr>
          <p:cNvPr id="3" name="Content Placeholder 2"/>
          <p:cNvSpPr>
            <a:spLocks noGrp="1"/>
          </p:cNvSpPr>
          <p:nvPr>
            <p:ph idx="1" hasCustomPrompt="1"/>
            <p:custDataLst>
              <p:tags r:id="rId2"/>
            </p:custDataLst>
          </p:nvPr>
        </p:nvSpPr>
        <p:spPr>
          <a:xfrm>
            <a:off x="270000" y="1980000"/>
            <a:ext cx="5652000" cy="4572000"/>
          </a:xfrm>
        </p:spPr>
        <p:txBody>
          <a:bodyPr wrap="square" lIns="0" tIns="0" rIns="0" bIns="0"/>
          <a:lstStyle>
            <a:lvl1pPr marL="0" indent="0">
              <a:lnSpc>
                <a:spcPts val="2000"/>
              </a:lnSpc>
              <a:spcBef>
                <a:spcPts val="0"/>
              </a:spcBef>
              <a:buFontTx/>
              <a:buNone/>
              <a:defRPr sz="1600" b="0">
                <a:solidFill>
                  <a:schemeClr val="tx1"/>
                </a:solidFill>
              </a:defRPr>
            </a:lvl1pPr>
          </a:lstStyle>
          <a:p>
            <a:pPr lvl="0"/>
            <a:r>
              <a:rPr lang="en-GB" dirty="0" smtClean="0"/>
              <a:t>Click to edit Master text styles</a:t>
            </a:r>
            <a:endParaRPr lang="en-GB" dirty="0"/>
          </a:p>
        </p:txBody>
      </p:sp>
      <p:pic>
        <p:nvPicPr>
          <p:cNvPr id="5" name="Grafik 4"/>
          <p:cNvPicPr>
            <a:picLocks noChangeAspect="1"/>
          </p:cNvPicPr>
          <p:nvPr userDrawn="1">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Content Placeholder 2"/>
          <p:cNvSpPr>
            <a:spLocks noGrp="1"/>
          </p:cNvSpPr>
          <p:nvPr>
            <p:ph idx="14" hasCustomPrompt="1"/>
            <p:custDataLst>
              <p:tags r:id="rId4"/>
            </p:custDataLst>
          </p:nvPr>
        </p:nvSpPr>
        <p:spPr>
          <a:xfrm>
            <a:off x="6174000" y="1980000"/>
            <a:ext cx="2700001" cy="4572000"/>
          </a:xfrm>
        </p:spPr>
        <p:txBody>
          <a:bodyPr lIns="0" tIns="0" rIns="0" bIns="0"/>
          <a:lstStyle>
            <a:lvl1pPr marL="0" indent="0">
              <a:lnSpc>
                <a:spcPts val="2000"/>
              </a:lnSpc>
              <a:spcBef>
                <a:spcPts val="0"/>
              </a:spcBef>
              <a:buFontTx/>
              <a:buNone/>
              <a:defRPr sz="1600" b="0">
                <a:solidFill>
                  <a:schemeClr val="tx1"/>
                </a:solidFill>
              </a:defRPr>
            </a:lvl1pPr>
          </a:lstStyle>
          <a:p>
            <a:pPr lvl="0"/>
            <a:r>
              <a:rPr lang="en-GB" dirty="0" smtClean="0"/>
              <a:t>Click to edit Master text styles</a:t>
            </a:r>
            <a:endParaRPr lang="en-GB" dirty="0"/>
          </a:p>
        </p:txBody>
      </p:sp>
      <p:sp>
        <p:nvSpPr>
          <p:cNvPr id="8" name="Textfeld 7"/>
          <p:cNvSpPr txBox="1"/>
          <p:nvPr>
            <p:custDataLst>
              <p:tags r:id="rId5"/>
            </p:custDataLst>
          </p:nvPr>
        </p:nvSpPr>
        <p:spPr>
          <a:xfrm>
            <a:off x="270000" y="6660000"/>
            <a:ext cx="6264696" cy="123111"/>
          </a:xfrm>
          <a:prstGeom prst="rect">
            <a:avLst/>
          </a:prstGeom>
          <a:noFill/>
        </p:spPr>
        <p:txBody>
          <a:bodyPr wrap="square" lIns="0" tIns="0" rIns="0" bIns="0" rtlCol="0">
            <a:spAutoFit/>
          </a:bodyPr>
          <a:lstStyle/>
          <a:p>
            <a:r>
              <a:rPr lang="en-US" sz="800" smtClean="0">
                <a:solidFill>
                  <a:srgbClr val="4C4C4C"/>
                </a:solidFill>
                <a:latin typeface="+mn-lt"/>
              </a:rPr>
              <a:t>18th September 2017 / Joshu Jullier / Hybrid AC/DC overhead lines in Switzerland</a:t>
            </a:r>
            <a:endParaRPr lang="en-GB" sz="800" dirty="0">
              <a:solidFill>
                <a:srgbClr val="4C4C4C"/>
              </a:solidFill>
              <a:latin typeface="+mn-lt"/>
            </a:endParaRPr>
          </a:p>
        </p:txBody>
      </p:sp>
      <p:sp>
        <p:nvSpPr>
          <p:cNvPr id="11" name="Rectangle 6"/>
          <p:cNvSpPr>
            <a:spLocks noGrp="1" noChangeArrowheads="1"/>
          </p:cNvSpPr>
          <p:nvPr>
            <p:ph type="sldNum" sz="quarter" idx="4"/>
            <p:custDataLst>
              <p:tags r:id="rId6"/>
            </p:custDataLst>
          </p:nvPr>
        </p:nvSpPr>
        <p:spPr bwMode="auto">
          <a:xfrm>
            <a:off x="6940048" y="6660000"/>
            <a:ext cx="1905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lang="de-CH" sz="800" kern="1200" smtClean="0">
                <a:solidFill>
                  <a:srgbClr val="4C4C4C"/>
                </a:solidFill>
                <a:latin typeface="+mn-lt"/>
                <a:ea typeface="+mn-ea"/>
                <a:cs typeface="+mn-cs"/>
              </a:defRPr>
            </a:lvl1pPr>
          </a:lstStyle>
          <a:p>
            <a:fld id="{E2836075-29F6-4CD6-9376-E2F6FD76549A}" type="slidenum">
              <a:rPr lang="en-GB" smtClean="0"/>
              <a:pPr/>
              <a:t>‹Nr.›</a:t>
            </a:fld>
            <a:endParaRPr lang="en-GB" dirty="0"/>
          </a:p>
        </p:txBody>
      </p:sp>
      <p:sp>
        <p:nvSpPr>
          <p:cNvPr id="13" name="Textfeld 12"/>
          <p:cNvSpPr txBox="1"/>
          <p:nvPr>
            <p:custDataLst>
              <p:tags r:id="rId7"/>
            </p:custDataLst>
          </p:nvPr>
        </p:nvSpPr>
        <p:spPr>
          <a:xfrm>
            <a:off x="270000" y="370800"/>
            <a:ext cx="3725936" cy="246221"/>
          </a:xfrm>
          <a:prstGeom prst="rect">
            <a:avLst/>
          </a:prstGeom>
          <a:noFill/>
        </p:spPr>
        <p:txBody>
          <a:bodyPr wrap="square" lIns="0" tIns="0" rIns="0" bIns="0" rtlCol="0" anchor="t" anchorCtr="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GB" sz="1600" b="0" cap="all" normalizeH="0" baseline="0" dirty="0">
              <a:solidFill>
                <a:srgbClr val="4C4C4C"/>
              </a:solidFill>
              <a:latin typeface="Arial" pitchFamily="34" charset="0"/>
              <a:cs typeface="Arial" pitchFamily="34" charset="0"/>
            </a:endParaRPr>
          </a:p>
        </p:txBody>
      </p:sp>
    </p:spTree>
    <p:extLst>
      <p:ext uri="{BB962C8B-B14F-4D97-AF65-F5344CB8AC3E}">
        <p14:creationId xmlns:p14="http://schemas.microsoft.com/office/powerpoint/2010/main" val="2584503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G_Title with content 33:66">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70000" y="900000"/>
            <a:ext cx="8604000" cy="371897"/>
          </a:xfrm>
        </p:spPr>
        <p:txBody>
          <a:bodyPr lIns="0" tIns="0" rIns="0" bIns="0" anchor="t" anchorCtr="0">
            <a:spAutoFit/>
          </a:bodyPr>
          <a:lstStyle>
            <a:lvl1pPr algn="l">
              <a:lnSpc>
                <a:spcPts val="2880"/>
              </a:lnSpc>
              <a:defRPr sz="2400" b="1">
                <a:solidFill>
                  <a:srgbClr val="4C4C4C"/>
                </a:solidFill>
              </a:defRPr>
            </a:lvl1pPr>
          </a:lstStyle>
          <a:p>
            <a:r>
              <a:rPr lang="en-GB" dirty="0" err="1" smtClean="0"/>
              <a:t>Titelmasterformat</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a:p>
        </p:txBody>
      </p:sp>
      <p:sp>
        <p:nvSpPr>
          <p:cNvPr id="3" name="Content Placeholder 2"/>
          <p:cNvSpPr>
            <a:spLocks noGrp="1"/>
          </p:cNvSpPr>
          <p:nvPr>
            <p:ph idx="1" hasCustomPrompt="1"/>
            <p:custDataLst>
              <p:tags r:id="rId2"/>
            </p:custDataLst>
          </p:nvPr>
        </p:nvSpPr>
        <p:spPr>
          <a:xfrm>
            <a:off x="3222000" y="1980000"/>
            <a:ext cx="5652000" cy="4572000"/>
          </a:xfrm>
        </p:spPr>
        <p:txBody>
          <a:bodyPr lIns="0" tIns="0" rIns="0" bIns="0"/>
          <a:lstStyle>
            <a:lvl1pPr marL="0" indent="0">
              <a:lnSpc>
                <a:spcPts val="2000"/>
              </a:lnSpc>
              <a:spcBef>
                <a:spcPts val="0"/>
              </a:spcBef>
              <a:buFontTx/>
              <a:buNone/>
              <a:defRPr sz="1600" b="0">
                <a:solidFill>
                  <a:schemeClr val="tx1"/>
                </a:solidFill>
              </a:defRPr>
            </a:lvl1pPr>
          </a:lstStyle>
          <a:p>
            <a:pPr lvl="0"/>
            <a:r>
              <a:rPr lang="en-GB" dirty="0" smtClean="0"/>
              <a:t>Click to edit Master text styles</a:t>
            </a:r>
            <a:endParaRPr lang="en-GB" dirty="0"/>
          </a:p>
        </p:txBody>
      </p:sp>
      <p:pic>
        <p:nvPicPr>
          <p:cNvPr id="5" name="Grafik 4"/>
          <p:cNvPicPr>
            <a:picLocks noChangeAspect="1"/>
          </p:cNvPicPr>
          <p:nvPr userDrawn="1">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Content Placeholder 2"/>
          <p:cNvSpPr>
            <a:spLocks noGrp="1"/>
          </p:cNvSpPr>
          <p:nvPr>
            <p:ph idx="14" hasCustomPrompt="1"/>
            <p:custDataLst>
              <p:tags r:id="rId4"/>
            </p:custDataLst>
          </p:nvPr>
        </p:nvSpPr>
        <p:spPr>
          <a:xfrm>
            <a:off x="270000" y="1980000"/>
            <a:ext cx="2700001" cy="4572000"/>
          </a:xfrm>
        </p:spPr>
        <p:txBody>
          <a:bodyPr lIns="0" tIns="0" rIns="0" bIns="0"/>
          <a:lstStyle>
            <a:lvl1pPr marL="0" indent="0">
              <a:lnSpc>
                <a:spcPts val="2000"/>
              </a:lnSpc>
              <a:spcBef>
                <a:spcPts val="0"/>
              </a:spcBef>
              <a:buFontTx/>
              <a:buNone/>
              <a:defRPr sz="1600" b="0">
                <a:solidFill>
                  <a:schemeClr val="tx1"/>
                </a:solidFill>
              </a:defRPr>
            </a:lvl1pPr>
          </a:lstStyle>
          <a:p>
            <a:pPr lvl="0"/>
            <a:r>
              <a:rPr lang="en-GB" dirty="0" smtClean="0"/>
              <a:t>Click to edit Master text styles</a:t>
            </a:r>
            <a:endParaRPr lang="en-GB" dirty="0"/>
          </a:p>
        </p:txBody>
      </p:sp>
      <p:sp>
        <p:nvSpPr>
          <p:cNvPr id="10" name="Textfeld 9"/>
          <p:cNvSpPr txBox="1"/>
          <p:nvPr>
            <p:custDataLst>
              <p:tags r:id="rId5"/>
            </p:custDataLst>
          </p:nvPr>
        </p:nvSpPr>
        <p:spPr>
          <a:xfrm>
            <a:off x="270000" y="6660000"/>
            <a:ext cx="6264696" cy="123111"/>
          </a:xfrm>
          <a:prstGeom prst="rect">
            <a:avLst/>
          </a:prstGeom>
          <a:noFill/>
        </p:spPr>
        <p:txBody>
          <a:bodyPr wrap="square" lIns="0" tIns="0" rIns="0" bIns="0" rtlCol="0">
            <a:spAutoFit/>
          </a:bodyPr>
          <a:lstStyle/>
          <a:p>
            <a:r>
              <a:rPr lang="en-US" sz="800" smtClean="0">
                <a:solidFill>
                  <a:srgbClr val="4C4C4C"/>
                </a:solidFill>
                <a:latin typeface="+mn-lt"/>
              </a:rPr>
              <a:t>18th September 2017 / Joshu Jullier / Hybrid AC/DC overhead lines in Switzerland</a:t>
            </a:r>
            <a:endParaRPr lang="en-GB" sz="800" dirty="0">
              <a:solidFill>
                <a:srgbClr val="4C4C4C"/>
              </a:solidFill>
              <a:latin typeface="+mn-lt"/>
            </a:endParaRPr>
          </a:p>
        </p:txBody>
      </p:sp>
      <p:sp>
        <p:nvSpPr>
          <p:cNvPr id="11" name="Rectangle 6"/>
          <p:cNvSpPr>
            <a:spLocks noGrp="1" noChangeArrowheads="1"/>
          </p:cNvSpPr>
          <p:nvPr>
            <p:ph type="sldNum" sz="quarter" idx="4"/>
            <p:custDataLst>
              <p:tags r:id="rId6"/>
            </p:custDataLst>
          </p:nvPr>
        </p:nvSpPr>
        <p:spPr bwMode="auto">
          <a:xfrm>
            <a:off x="6940048" y="6660000"/>
            <a:ext cx="1905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lang="de-CH" sz="800" kern="1200" smtClean="0">
                <a:solidFill>
                  <a:srgbClr val="4C4C4C"/>
                </a:solidFill>
                <a:latin typeface="+mn-lt"/>
                <a:ea typeface="+mn-ea"/>
                <a:cs typeface="+mn-cs"/>
              </a:defRPr>
            </a:lvl1pPr>
          </a:lstStyle>
          <a:p>
            <a:fld id="{E2836075-29F6-4CD6-9376-E2F6FD76549A}" type="slidenum">
              <a:rPr lang="en-GB" smtClean="0"/>
              <a:pPr/>
              <a:t>‹Nr.›</a:t>
            </a:fld>
            <a:endParaRPr lang="en-GB" dirty="0"/>
          </a:p>
        </p:txBody>
      </p:sp>
      <p:sp>
        <p:nvSpPr>
          <p:cNvPr id="13" name="Textfeld 12"/>
          <p:cNvSpPr txBox="1"/>
          <p:nvPr>
            <p:custDataLst>
              <p:tags r:id="rId7"/>
            </p:custDataLst>
          </p:nvPr>
        </p:nvSpPr>
        <p:spPr>
          <a:xfrm>
            <a:off x="270000" y="370800"/>
            <a:ext cx="3725936" cy="246221"/>
          </a:xfrm>
          <a:prstGeom prst="rect">
            <a:avLst/>
          </a:prstGeom>
          <a:noFill/>
        </p:spPr>
        <p:txBody>
          <a:bodyPr wrap="square" lIns="0" tIns="0" rIns="0" bIns="0" rtlCol="0" anchor="t" anchorCtr="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GB" sz="1600" b="0" cap="all" normalizeH="0" baseline="0" dirty="0">
              <a:solidFill>
                <a:srgbClr val="4C4C4C"/>
              </a:solidFill>
              <a:latin typeface="Arial" pitchFamily="34" charset="0"/>
              <a:cs typeface="Arial" pitchFamily="34" charset="0"/>
            </a:endParaRPr>
          </a:p>
        </p:txBody>
      </p:sp>
    </p:spTree>
    <p:extLst>
      <p:ext uri="{BB962C8B-B14F-4D97-AF65-F5344CB8AC3E}">
        <p14:creationId xmlns:p14="http://schemas.microsoft.com/office/powerpoint/2010/main" val="2323449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G_Title with content 33:33:33">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70000" y="900000"/>
            <a:ext cx="8604000" cy="371897"/>
          </a:xfrm>
        </p:spPr>
        <p:txBody>
          <a:bodyPr lIns="0" tIns="0" rIns="0" bIns="0" anchor="t" anchorCtr="0">
            <a:spAutoFit/>
          </a:bodyPr>
          <a:lstStyle>
            <a:lvl1pPr algn="l">
              <a:lnSpc>
                <a:spcPts val="2880"/>
              </a:lnSpc>
              <a:defRPr sz="2400" b="1">
                <a:solidFill>
                  <a:srgbClr val="4C4C4C"/>
                </a:solidFill>
              </a:defRPr>
            </a:lvl1pPr>
          </a:lstStyle>
          <a:p>
            <a:r>
              <a:rPr lang="en-GB" dirty="0" err="1" smtClean="0"/>
              <a:t>Titelmasterformat</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a:p>
        </p:txBody>
      </p:sp>
      <p:pic>
        <p:nvPicPr>
          <p:cNvPr id="4" name="Grafik 3"/>
          <p:cNvPicPr>
            <a:picLocks noChangeAspect="1"/>
          </p:cNvPicPr>
          <p:nvPr userDrawn="1">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Content Placeholder 2"/>
          <p:cNvSpPr>
            <a:spLocks noGrp="1"/>
          </p:cNvSpPr>
          <p:nvPr>
            <p:ph idx="14" hasCustomPrompt="1"/>
            <p:custDataLst>
              <p:tags r:id="rId3"/>
            </p:custDataLst>
          </p:nvPr>
        </p:nvSpPr>
        <p:spPr>
          <a:xfrm>
            <a:off x="270000" y="1980000"/>
            <a:ext cx="2700001" cy="4572000"/>
          </a:xfrm>
        </p:spPr>
        <p:txBody>
          <a:bodyPr lIns="0" tIns="0" rIns="0" bIns="0"/>
          <a:lstStyle>
            <a:lvl1pPr marL="0" indent="0">
              <a:lnSpc>
                <a:spcPts val="2000"/>
              </a:lnSpc>
              <a:spcBef>
                <a:spcPts val="0"/>
              </a:spcBef>
              <a:buFontTx/>
              <a:buNone/>
              <a:defRPr sz="1600" b="0">
                <a:solidFill>
                  <a:schemeClr val="tx1"/>
                </a:solidFill>
              </a:defRPr>
            </a:lvl1pPr>
          </a:lstStyle>
          <a:p>
            <a:pPr lvl="0"/>
            <a:r>
              <a:rPr lang="en-GB" dirty="0" smtClean="0"/>
              <a:t>Click to edit Master text styles</a:t>
            </a:r>
            <a:endParaRPr lang="en-GB" dirty="0"/>
          </a:p>
        </p:txBody>
      </p:sp>
      <p:sp>
        <p:nvSpPr>
          <p:cNvPr id="8" name="Content Placeholder 2"/>
          <p:cNvSpPr>
            <a:spLocks noGrp="1"/>
          </p:cNvSpPr>
          <p:nvPr>
            <p:ph idx="15" hasCustomPrompt="1"/>
            <p:custDataLst>
              <p:tags r:id="rId4"/>
            </p:custDataLst>
          </p:nvPr>
        </p:nvSpPr>
        <p:spPr>
          <a:xfrm>
            <a:off x="3222000" y="1980000"/>
            <a:ext cx="2700001" cy="4572000"/>
          </a:xfrm>
        </p:spPr>
        <p:txBody>
          <a:bodyPr lIns="0" tIns="0" rIns="0" bIns="0"/>
          <a:lstStyle>
            <a:lvl1pPr marL="0" indent="0">
              <a:lnSpc>
                <a:spcPts val="2000"/>
              </a:lnSpc>
              <a:spcBef>
                <a:spcPts val="0"/>
              </a:spcBef>
              <a:buFontTx/>
              <a:buNone/>
              <a:defRPr sz="1600" b="0">
                <a:solidFill>
                  <a:schemeClr val="tx1"/>
                </a:solidFill>
              </a:defRPr>
            </a:lvl1pPr>
          </a:lstStyle>
          <a:p>
            <a:pPr lvl="0"/>
            <a:r>
              <a:rPr lang="en-GB" dirty="0" smtClean="0"/>
              <a:t>Click to edit Master text styles</a:t>
            </a:r>
            <a:endParaRPr lang="en-GB" dirty="0"/>
          </a:p>
        </p:txBody>
      </p:sp>
      <p:sp>
        <p:nvSpPr>
          <p:cNvPr id="10" name="Content Placeholder 2"/>
          <p:cNvSpPr>
            <a:spLocks noGrp="1"/>
          </p:cNvSpPr>
          <p:nvPr>
            <p:ph idx="16" hasCustomPrompt="1"/>
            <p:custDataLst>
              <p:tags r:id="rId5"/>
            </p:custDataLst>
          </p:nvPr>
        </p:nvSpPr>
        <p:spPr>
          <a:xfrm>
            <a:off x="6174000" y="1980000"/>
            <a:ext cx="2700001" cy="4572000"/>
          </a:xfrm>
        </p:spPr>
        <p:txBody>
          <a:bodyPr lIns="0" tIns="0" rIns="0" bIns="0"/>
          <a:lstStyle>
            <a:lvl1pPr marL="0" indent="0">
              <a:lnSpc>
                <a:spcPts val="2000"/>
              </a:lnSpc>
              <a:spcBef>
                <a:spcPts val="0"/>
              </a:spcBef>
              <a:buFontTx/>
              <a:buNone/>
              <a:defRPr sz="1600" b="0">
                <a:solidFill>
                  <a:schemeClr val="tx1"/>
                </a:solidFill>
              </a:defRPr>
            </a:lvl1pPr>
          </a:lstStyle>
          <a:p>
            <a:pPr lvl="0"/>
            <a:r>
              <a:rPr lang="en-GB" dirty="0" smtClean="0"/>
              <a:t>Click to edit Master text styles</a:t>
            </a:r>
            <a:endParaRPr lang="en-GB" dirty="0"/>
          </a:p>
        </p:txBody>
      </p:sp>
      <p:sp>
        <p:nvSpPr>
          <p:cNvPr id="11" name="Textfeld 10"/>
          <p:cNvSpPr txBox="1"/>
          <p:nvPr>
            <p:custDataLst>
              <p:tags r:id="rId6"/>
            </p:custDataLst>
          </p:nvPr>
        </p:nvSpPr>
        <p:spPr>
          <a:xfrm>
            <a:off x="270000" y="6660000"/>
            <a:ext cx="6264696" cy="123111"/>
          </a:xfrm>
          <a:prstGeom prst="rect">
            <a:avLst/>
          </a:prstGeom>
          <a:noFill/>
        </p:spPr>
        <p:txBody>
          <a:bodyPr wrap="square" lIns="0" tIns="0" rIns="0" bIns="0" rtlCol="0">
            <a:spAutoFit/>
          </a:bodyPr>
          <a:lstStyle/>
          <a:p>
            <a:r>
              <a:rPr lang="en-US" sz="800" smtClean="0">
                <a:solidFill>
                  <a:srgbClr val="4C4C4C"/>
                </a:solidFill>
                <a:latin typeface="+mn-lt"/>
              </a:rPr>
              <a:t>18th September 2017 / Joshu Jullier / Hybrid AC/DC overhead lines in Switzerland</a:t>
            </a:r>
            <a:endParaRPr lang="en-GB" sz="800" dirty="0">
              <a:solidFill>
                <a:srgbClr val="4C4C4C"/>
              </a:solidFill>
              <a:latin typeface="+mn-lt"/>
            </a:endParaRPr>
          </a:p>
        </p:txBody>
      </p:sp>
      <p:sp>
        <p:nvSpPr>
          <p:cNvPr id="13" name="Rectangle 6"/>
          <p:cNvSpPr>
            <a:spLocks noGrp="1" noChangeArrowheads="1"/>
          </p:cNvSpPr>
          <p:nvPr>
            <p:ph type="sldNum" sz="quarter" idx="4"/>
            <p:custDataLst>
              <p:tags r:id="rId7"/>
            </p:custDataLst>
          </p:nvPr>
        </p:nvSpPr>
        <p:spPr bwMode="auto">
          <a:xfrm>
            <a:off x="6940048" y="6660000"/>
            <a:ext cx="1905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lang="de-CH" sz="800" kern="1200" smtClean="0">
                <a:solidFill>
                  <a:srgbClr val="4C4C4C"/>
                </a:solidFill>
                <a:latin typeface="+mn-lt"/>
                <a:ea typeface="+mn-ea"/>
                <a:cs typeface="+mn-cs"/>
              </a:defRPr>
            </a:lvl1pPr>
          </a:lstStyle>
          <a:p>
            <a:fld id="{E2836075-29F6-4CD6-9376-E2F6FD76549A}" type="slidenum">
              <a:rPr lang="en-GB" smtClean="0"/>
              <a:pPr/>
              <a:t>‹Nr.›</a:t>
            </a:fld>
            <a:endParaRPr lang="en-GB" dirty="0"/>
          </a:p>
        </p:txBody>
      </p:sp>
      <p:sp>
        <p:nvSpPr>
          <p:cNvPr id="14" name="Textfeld 13"/>
          <p:cNvSpPr txBox="1"/>
          <p:nvPr>
            <p:custDataLst>
              <p:tags r:id="rId8"/>
            </p:custDataLst>
          </p:nvPr>
        </p:nvSpPr>
        <p:spPr>
          <a:xfrm>
            <a:off x="270000" y="370800"/>
            <a:ext cx="3725936" cy="246221"/>
          </a:xfrm>
          <a:prstGeom prst="rect">
            <a:avLst/>
          </a:prstGeom>
          <a:noFill/>
        </p:spPr>
        <p:txBody>
          <a:bodyPr wrap="square" lIns="0" tIns="0" rIns="0" bIns="0" rtlCol="0" anchor="t" anchorCtr="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GB" sz="1600" b="0" cap="all" normalizeH="0" baseline="0" dirty="0">
              <a:solidFill>
                <a:srgbClr val="4C4C4C"/>
              </a:solidFill>
              <a:latin typeface="Arial" pitchFamily="34" charset="0"/>
              <a:cs typeface="Arial" pitchFamily="34" charset="0"/>
            </a:endParaRPr>
          </a:p>
        </p:txBody>
      </p:sp>
    </p:spTree>
    <p:extLst>
      <p:ext uri="{BB962C8B-B14F-4D97-AF65-F5344CB8AC3E}">
        <p14:creationId xmlns:p14="http://schemas.microsoft.com/office/powerpoint/2010/main" val="1227997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G_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70000" y="900000"/>
            <a:ext cx="8604000" cy="371897"/>
          </a:xfrm>
        </p:spPr>
        <p:txBody>
          <a:bodyPr lIns="0" tIns="0" rIns="0" bIns="0" anchor="t" anchorCtr="0">
            <a:spAutoFit/>
          </a:bodyPr>
          <a:lstStyle>
            <a:lvl1pPr algn="l">
              <a:lnSpc>
                <a:spcPts val="2880"/>
              </a:lnSpc>
              <a:defRPr sz="2400" b="1">
                <a:solidFill>
                  <a:srgbClr val="4C4C4C"/>
                </a:solidFill>
              </a:defRPr>
            </a:lvl1pPr>
          </a:lstStyle>
          <a:p>
            <a:r>
              <a:rPr lang="en-GB" dirty="0" err="1" smtClean="0"/>
              <a:t>Titelmasterformat</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a:p>
        </p:txBody>
      </p:sp>
      <p:pic>
        <p:nvPicPr>
          <p:cNvPr id="4" name="Grafik 3"/>
          <p:cNvPicPr>
            <a:picLocks noChangeAspect="1"/>
          </p:cNvPicPr>
          <p:nvPr userDrawn="1">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feld 7"/>
          <p:cNvSpPr txBox="1"/>
          <p:nvPr>
            <p:custDataLst>
              <p:tags r:id="rId3"/>
            </p:custDataLst>
          </p:nvPr>
        </p:nvSpPr>
        <p:spPr>
          <a:xfrm>
            <a:off x="270000" y="6660000"/>
            <a:ext cx="6264696" cy="123111"/>
          </a:xfrm>
          <a:prstGeom prst="rect">
            <a:avLst/>
          </a:prstGeom>
          <a:noFill/>
        </p:spPr>
        <p:txBody>
          <a:bodyPr wrap="square" lIns="0" tIns="0" rIns="0" bIns="0" rtlCol="0">
            <a:spAutoFit/>
          </a:bodyPr>
          <a:lstStyle/>
          <a:p>
            <a:r>
              <a:rPr lang="en-US" sz="800" smtClean="0">
                <a:solidFill>
                  <a:srgbClr val="4C4C4C"/>
                </a:solidFill>
                <a:latin typeface="+mn-lt"/>
              </a:rPr>
              <a:t>18th September 2017 / Joshu Jullier / Hybrid AC/DC overhead lines in Switzerland</a:t>
            </a:r>
            <a:endParaRPr lang="en-GB" sz="800" dirty="0">
              <a:solidFill>
                <a:srgbClr val="4C4C4C"/>
              </a:solidFill>
              <a:latin typeface="+mn-lt"/>
            </a:endParaRPr>
          </a:p>
        </p:txBody>
      </p:sp>
      <p:sp>
        <p:nvSpPr>
          <p:cNvPr id="6" name="Rectangle 6"/>
          <p:cNvSpPr>
            <a:spLocks noGrp="1" noChangeArrowheads="1"/>
          </p:cNvSpPr>
          <p:nvPr>
            <p:ph type="sldNum" sz="quarter" idx="4"/>
            <p:custDataLst>
              <p:tags r:id="rId4"/>
            </p:custDataLst>
          </p:nvPr>
        </p:nvSpPr>
        <p:spPr bwMode="auto">
          <a:xfrm>
            <a:off x="6940048" y="6660000"/>
            <a:ext cx="1905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lang="de-CH" sz="800" kern="1200" smtClean="0">
                <a:solidFill>
                  <a:srgbClr val="4C4C4C"/>
                </a:solidFill>
                <a:latin typeface="+mn-lt"/>
                <a:ea typeface="+mn-ea"/>
                <a:cs typeface="+mn-cs"/>
              </a:defRPr>
            </a:lvl1pPr>
          </a:lstStyle>
          <a:p>
            <a:fld id="{E2836075-29F6-4CD6-9376-E2F6FD76549A}" type="slidenum">
              <a:rPr lang="en-GB" smtClean="0"/>
              <a:pPr/>
              <a:t>‹Nr.›</a:t>
            </a:fld>
            <a:endParaRPr lang="en-GB" dirty="0"/>
          </a:p>
        </p:txBody>
      </p:sp>
      <p:sp>
        <p:nvSpPr>
          <p:cNvPr id="10" name="Textfeld 9"/>
          <p:cNvSpPr txBox="1"/>
          <p:nvPr>
            <p:custDataLst>
              <p:tags r:id="rId5"/>
            </p:custDataLst>
          </p:nvPr>
        </p:nvSpPr>
        <p:spPr>
          <a:xfrm>
            <a:off x="270000" y="370800"/>
            <a:ext cx="3725936" cy="246221"/>
          </a:xfrm>
          <a:prstGeom prst="rect">
            <a:avLst/>
          </a:prstGeom>
          <a:noFill/>
        </p:spPr>
        <p:txBody>
          <a:bodyPr wrap="square" lIns="0" tIns="0" rIns="0" bIns="0" rtlCol="0" anchor="t" anchorCtr="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GB" sz="1600" b="0" cap="all" normalizeH="0" baseline="0" dirty="0">
              <a:solidFill>
                <a:srgbClr val="4C4C4C"/>
              </a:solidFill>
              <a:latin typeface="Arial" pitchFamily="34" charset="0"/>
              <a:cs typeface="Arial" pitchFamily="34" charset="0"/>
            </a:endParaRPr>
          </a:p>
        </p:txBody>
      </p:sp>
    </p:spTree>
    <p:extLst>
      <p:ext uri="{BB962C8B-B14F-4D97-AF65-F5344CB8AC3E}">
        <p14:creationId xmlns:p14="http://schemas.microsoft.com/office/powerpoint/2010/main" val="685514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G_Statement">
    <p:spTree>
      <p:nvGrpSpPr>
        <p:cNvPr id="1" name=""/>
        <p:cNvGrpSpPr/>
        <p:nvPr/>
      </p:nvGrpSpPr>
      <p:grpSpPr>
        <a:xfrm>
          <a:off x="0" y="0"/>
          <a:ext cx="0" cy="0"/>
          <a:chOff x="0" y="0"/>
          <a:chExt cx="0" cy="0"/>
        </a:xfrm>
      </p:grpSpPr>
      <p:pic>
        <p:nvPicPr>
          <p:cNvPr id="3" name="Grafik 2"/>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platzhalter 7"/>
          <p:cNvSpPr>
            <a:spLocks noGrp="1"/>
          </p:cNvSpPr>
          <p:nvPr>
            <p:ph type="body" sz="quarter" idx="13"/>
            <p:custDataLst>
              <p:tags r:id="rId2"/>
            </p:custDataLst>
          </p:nvPr>
        </p:nvSpPr>
        <p:spPr>
          <a:xfrm>
            <a:off x="270000" y="1980000"/>
            <a:ext cx="8604000" cy="512961"/>
          </a:xfrm>
        </p:spPr>
        <p:txBody>
          <a:bodyPr>
            <a:spAutoFit/>
          </a:bodyPr>
          <a:lstStyle>
            <a:lvl1pPr marL="0" indent="0">
              <a:lnSpc>
                <a:spcPts val="4000"/>
              </a:lnSpc>
              <a:spcAft>
                <a:spcPts val="0"/>
              </a:spcAft>
              <a:buNone/>
              <a:defRPr sz="4000" b="1">
                <a:solidFill>
                  <a:srgbClr val="DC1400"/>
                </a:solidFill>
              </a:defRPr>
            </a:lvl1pPr>
          </a:lstStyle>
          <a:p>
            <a:pPr lvl="0"/>
            <a:r>
              <a:rPr lang="en-GB" dirty="0" err="1" smtClean="0"/>
              <a:t>Textmasterformat</a:t>
            </a:r>
            <a:r>
              <a:rPr lang="en-GB" dirty="0" smtClean="0"/>
              <a:t> </a:t>
            </a:r>
            <a:r>
              <a:rPr lang="en-GB" dirty="0" err="1" smtClean="0"/>
              <a:t>bearbeiten</a:t>
            </a:r>
            <a:endParaRPr lang="en-GB" dirty="0" smtClean="0"/>
          </a:p>
        </p:txBody>
      </p:sp>
      <p:sp>
        <p:nvSpPr>
          <p:cNvPr id="10" name="Textplatzhalter 9"/>
          <p:cNvSpPr>
            <a:spLocks noGrp="1"/>
          </p:cNvSpPr>
          <p:nvPr>
            <p:ph type="body" sz="quarter" idx="14"/>
            <p:custDataLst>
              <p:tags r:id="rId3"/>
            </p:custDataLst>
          </p:nvPr>
        </p:nvSpPr>
        <p:spPr>
          <a:xfrm>
            <a:off x="270000" y="3059999"/>
            <a:ext cx="8613775" cy="3492000"/>
          </a:xfrm>
        </p:spPr>
        <p:txBody>
          <a:bodyPr/>
          <a:lstStyle>
            <a:lvl1pPr marL="0" indent="0">
              <a:lnSpc>
                <a:spcPts val="2640"/>
              </a:lnSpc>
              <a:spcAft>
                <a:spcPts val="0"/>
              </a:spcAft>
              <a:buNone/>
              <a:defRPr sz="2200">
                <a:solidFill>
                  <a:schemeClr val="tx1"/>
                </a:solidFill>
              </a:defRPr>
            </a:lvl1pPr>
          </a:lstStyle>
          <a:p>
            <a:pPr lvl="0"/>
            <a:r>
              <a:rPr lang="en-GB" dirty="0" err="1" smtClean="0"/>
              <a:t>Textmasterformat</a:t>
            </a:r>
            <a:r>
              <a:rPr lang="en-GB" dirty="0" smtClean="0"/>
              <a:t> </a:t>
            </a:r>
            <a:r>
              <a:rPr lang="en-GB" dirty="0" err="1" smtClean="0"/>
              <a:t>bearbeiten</a:t>
            </a:r>
            <a:endParaRPr lang="en-GB" dirty="0" smtClean="0"/>
          </a:p>
        </p:txBody>
      </p:sp>
      <p:sp>
        <p:nvSpPr>
          <p:cNvPr id="9" name="Textfeld 8"/>
          <p:cNvSpPr txBox="1"/>
          <p:nvPr>
            <p:custDataLst>
              <p:tags r:id="rId4"/>
            </p:custDataLst>
          </p:nvPr>
        </p:nvSpPr>
        <p:spPr>
          <a:xfrm>
            <a:off x="270000" y="6660000"/>
            <a:ext cx="6264696" cy="123111"/>
          </a:xfrm>
          <a:prstGeom prst="rect">
            <a:avLst/>
          </a:prstGeom>
          <a:noFill/>
        </p:spPr>
        <p:txBody>
          <a:bodyPr wrap="square" lIns="0" tIns="0" rIns="0" bIns="0" rtlCol="0">
            <a:spAutoFit/>
          </a:bodyPr>
          <a:lstStyle/>
          <a:p>
            <a:r>
              <a:rPr lang="en-US" sz="800" smtClean="0">
                <a:solidFill>
                  <a:srgbClr val="4C4C4C"/>
                </a:solidFill>
                <a:latin typeface="+mn-lt"/>
              </a:rPr>
              <a:t>18th September 2017 / Joshu Jullier / Hybrid AC/DC overhead lines in Switzerland</a:t>
            </a:r>
            <a:endParaRPr lang="en-GB" sz="800" dirty="0">
              <a:solidFill>
                <a:srgbClr val="4C4C4C"/>
              </a:solidFill>
              <a:latin typeface="+mn-lt"/>
            </a:endParaRPr>
          </a:p>
        </p:txBody>
      </p:sp>
      <p:sp>
        <p:nvSpPr>
          <p:cNvPr id="12" name="Rectangle 6"/>
          <p:cNvSpPr>
            <a:spLocks noGrp="1" noChangeArrowheads="1"/>
          </p:cNvSpPr>
          <p:nvPr>
            <p:ph type="sldNum" sz="quarter" idx="4"/>
            <p:custDataLst>
              <p:tags r:id="rId5"/>
            </p:custDataLst>
          </p:nvPr>
        </p:nvSpPr>
        <p:spPr bwMode="auto">
          <a:xfrm>
            <a:off x="6940048" y="6660000"/>
            <a:ext cx="1905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lang="de-CH" sz="800" kern="1200" smtClean="0">
                <a:solidFill>
                  <a:srgbClr val="4C4C4C"/>
                </a:solidFill>
                <a:latin typeface="+mn-lt"/>
                <a:ea typeface="+mn-ea"/>
                <a:cs typeface="+mn-cs"/>
              </a:defRPr>
            </a:lvl1pPr>
          </a:lstStyle>
          <a:p>
            <a:fld id="{E2836075-29F6-4CD6-9376-E2F6FD76549A}" type="slidenum">
              <a:rPr lang="en-GB" smtClean="0"/>
              <a:pPr/>
              <a:t>‹Nr.›</a:t>
            </a:fld>
            <a:endParaRPr lang="en-GB" dirty="0"/>
          </a:p>
        </p:txBody>
      </p:sp>
      <p:sp>
        <p:nvSpPr>
          <p:cNvPr id="13" name="Textfeld 12"/>
          <p:cNvSpPr txBox="1"/>
          <p:nvPr>
            <p:custDataLst>
              <p:tags r:id="rId6"/>
            </p:custDataLst>
          </p:nvPr>
        </p:nvSpPr>
        <p:spPr>
          <a:xfrm>
            <a:off x="270000" y="370800"/>
            <a:ext cx="3725936" cy="246221"/>
          </a:xfrm>
          <a:prstGeom prst="rect">
            <a:avLst/>
          </a:prstGeom>
          <a:noFill/>
        </p:spPr>
        <p:txBody>
          <a:bodyPr wrap="square" lIns="0" tIns="0" rIns="0" bIns="0" rtlCol="0" anchor="t" anchorCtr="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GB" sz="1600" b="0" cap="all" normalizeH="0" baseline="0" dirty="0">
              <a:solidFill>
                <a:srgbClr val="4C4C4C"/>
              </a:solidFill>
              <a:latin typeface="Arial" pitchFamily="34" charset="0"/>
              <a:cs typeface="Arial" pitchFamily="34" charset="0"/>
            </a:endParaRPr>
          </a:p>
        </p:txBody>
      </p:sp>
    </p:spTree>
    <p:extLst>
      <p:ext uri="{BB962C8B-B14F-4D97-AF65-F5344CB8AC3E}">
        <p14:creationId xmlns:p14="http://schemas.microsoft.com/office/powerpoint/2010/main" val="3070364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SG_Final slide">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 y="0"/>
            <a:ext cx="9143086" cy="6858000"/>
          </a:xfrm>
          <a:prstGeom prst="rect">
            <a:avLst/>
          </a:prstGeom>
        </p:spPr>
      </p:pic>
    </p:spTree>
    <p:extLst>
      <p:ext uri="{BB962C8B-B14F-4D97-AF65-F5344CB8AC3E}">
        <p14:creationId xmlns:p14="http://schemas.microsoft.com/office/powerpoint/2010/main" val="348124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customXml" Target="../../customXml/item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2"/>
            </p:custDataLst>
          </p:nvPr>
        </p:nvSpPr>
        <p:spPr bwMode="auto">
          <a:xfrm>
            <a:off x="-8768"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dirty="0" err="1" smtClean="0"/>
              <a:t>Titelmasterformat</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a:p>
        </p:txBody>
      </p:sp>
      <p:sp>
        <p:nvSpPr>
          <p:cNvPr id="1027" name="Rectangle 3"/>
          <p:cNvSpPr>
            <a:spLocks noGrp="1" noChangeArrowheads="1"/>
          </p:cNvSpPr>
          <p:nvPr>
            <p:ph type="body" idx="1"/>
            <p:custDataLst>
              <p:tags r:id="rId13"/>
            </p:custDataLst>
          </p:nvPr>
        </p:nvSpPr>
        <p:spPr bwMode="auto">
          <a:xfrm>
            <a:off x="339842" y="1981200"/>
            <a:ext cx="8424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err="1" smtClean="0"/>
              <a:t>Textmasterformat</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a:p>
            <a:pPr lvl="4"/>
            <a:r>
              <a:rPr lang="en-GB" dirty="0" err="1" smtClean="0"/>
              <a:t>Fünfte</a:t>
            </a:r>
            <a:r>
              <a:rPr lang="en-GB" dirty="0" smtClean="0"/>
              <a:t> </a:t>
            </a:r>
            <a:r>
              <a:rPr lang="en-GB" dirty="0" err="1" smtClean="0"/>
              <a:t>Ebene</a:t>
            </a:r>
            <a:endParaRPr lang="en-GB" dirty="0" smtClean="0"/>
          </a:p>
          <a:p>
            <a:pPr lvl="5"/>
            <a:r>
              <a:rPr lang="en-GB" dirty="0" err="1" smtClean="0"/>
              <a:t>Sechste</a:t>
            </a:r>
            <a:r>
              <a:rPr lang="en-GB" dirty="0" smtClean="0"/>
              <a:t> </a:t>
            </a:r>
            <a:r>
              <a:rPr lang="en-GB" dirty="0" err="1" smtClean="0"/>
              <a:t>Ebene</a:t>
            </a:r>
            <a:endParaRPr lang="en-GB" dirty="0" smtClean="0"/>
          </a:p>
          <a:p>
            <a:pPr lvl="6"/>
            <a:r>
              <a:rPr lang="en-GB" dirty="0" err="1" smtClean="0"/>
              <a:t>Siebte</a:t>
            </a:r>
            <a:r>
              <a:rPr lang="en-GB" dirty="0" smtClean="0"/>
              <a:t> </a:t>
            </a:r>
            <a:r>
              <a:rPr lang="en-GB" dirty="0" err="1" smtClean="0"/>
              <a:t>Ebene</a:t>
            </a:r>
            <a:endParaRPr lang="en-GB" dirty="0" smtClean="0"/>
          </a:p>
          <a:p>
            <a:pPr lvl="7"/>
            <a:r>
              <a:rPr lang="en-GB" dirty="0" err="1" smtClean="0"/>
              <a:t>Achte</a:t>
            </a:r>
            <a:r>
              <a:rPr lang="en-GB" dirty="0" smtClean="0"/>
              <a:t> </a:t>
            </a:r>
            <a:r>
              <a:rPr lang="en-GB" dirty="0" err="1" smtClean="0"/>
              <a:t>Ebene</a:t>
            </a:r>
            <a:endParaRPr lang="en-GB" dirty="0" smtClean="0"/>
          </a:p>
          <a:p>
            <a:pPr lvl="8"/>
            <a:r>
              <a:rPr lang="en-GB" dirty="0" err="1" smtClean="0"/>
              <a:t>Neunte</a:t>
            </a:r>
            <a:r>
              <a:rPr lang="en-GB" dirty="0" smtClean="0"/>
              <a:t> </a:t>
            </a:r>
            <a:r>
              <a:rPr lang="en-GB" dirty="0" err="1" smtClean="0"/>
              <a:t>Ebene</a:t>
            </a:r>
            <a:endParaRPr lang="en-GB" dirty="0" smtClean="0"/>
          </a:p>
          <a:p>
            <a:pPr lvl="8"/>
            <a:endParaRPr lang="en-GB" dirty="0" smtClean="0"/>
          </a:p>
          <a:p>
            <a:pPr lvl="7"/>
            <a:endParaRPr lang="en-GB" dirty="0"/>
          </a:p>
        </p:txBody>
      </p:sp>
      <p:sp>
        <p:nvSpPr>
          <p:cNvPr id="1030" name="Rectangle 6"/>
          <p:cNvSpPr>
            <a:spLocks noGrp="1" noChangeArrowheads="1"/>
          </p:cNvSpPr>
          <p:nvPr>
            <p:ph type="sldNum" sz="quarter" idx="4"/>
            <p:custDataLst>
              <p:tags r:id="rId14"/>
            </p:custDataLst>
          </p:nvPr>
        </p:nvSpPr>
        <p:spPr bwMode="auto">
          <a:xfrm>
            <a:off x="6940048" y="6660000"/>
            <a:ext cx="1905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800" baseline="0">
                <a:solidFill>
                  <a:srgbClr val="BFBFBF"/>
                </a:solidFill>
                <a:latin typeface="Arial" pitchFamily="34" charset="0"/>
                <a:cs typeface="Arial" pitchFamily="34" charset="0"/>
              </a:defRPr>
            </a:lvl1pPr>
          </a:lstStyle>
          <a:p>
            <a:fld id="{E2836075-29F6-4CD6-9376-E2F6FD76549A}" type="slidenum">
              <a:rPr lang="en-GB" smtClean="0"/>
              <a:pPr/>
              <a:t>‹Nr.›</a:t>
            </a:fld>
            <a:endParaRPr lang="en-GB" dirty="0"/>
          </a:p>
        </p:txBody>
      </p:sp>
    </p:spTree>
    <p:custDataLst>
      <p:custData r:id="rId11"/>
    </p:custData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Lst>
  <p:txStyles>
    <p:titleStyle>
      <a:lvl1pPr algn="ctr" rtl="0" eaLnBrk="1" fontAlgn="base" hangingPunct="1">
        <a:spcBef>
          <a:spcPct val="0"/>
        </a:spcBef>
        <a:spcAft>
          <a:spcPct val="0"/>
        </a:spcAft>
        <a:defRPr sz="4400">
          <a:solidFill>
            <a:srgbClr val="4C4C4C"/>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2"/>
          </a:solidFill>
          <a:latin typeface="Times New Roman" charset="0"/>
        </a:defRPr>
      </a:lvl2pPr>
      <a:lvl3pPr algn="ctr" rtl="0" eaLnBrk="1" fontAlgn="base" hangingPunct="1">
        <a:spcBef>
          <a:spcPct val="0"/>
        </a:spcBef>
        <a:spcAft>
          <a:spcPct val="0"/>
        </a:spcAft>
        <a:defRPr sz="4400">
          <a:solidFill>
            <a:schemeClr val="tx2"/>
          </a:solidFill>
          <a:latin typeface="Times New Roman" charset="0"/>
        </a:defRPr>
      </a:lvl3pPr>
      <a:lvl4pPr algn="ctr" rtl="0" eaLnBrk="1" fontAlgn="base" hangingPunct="1">
        <a:spcBef>
          <a:spcPct val="0"/>
        </a:spcBef>
        <a:spcAft>
          <a:spcPct val="0"/>
        </a:spcAft>
        <a:defRPr sz="4400">
          <a:solidFill>
            <a:schemeClr val="tx2"/>
          </a:solidFill>
          <a:latin typeface="Times New Roman" charset="0"/>
        </a:defRPr>
      </a:lvl4pPr>
      <a:lvl5pPr algn="ctr" rtl="0" eaLnBrk="1" fontAlgn="base" hangingPunct="1">
        <a:spcBef>
          <a:spcPct val="0"/>
        </a:spcBef>
        <a:spcAft>
          <a:spcPct val="0"/>
        </a:spcAft>
        <a:defRPr sz="4400">
          <a:solidFill>
            <a:schemeClr val="tx2"/>
          </a:solidFill>
          <a:latin typeface="Times New Roman" charset="0"/>
        </a:defRPr>
      </a:lvl5pPr>
      <a:lvl6pPr marL="457200" algn="ctr" rtl="0" eaLnBrk="1" fontAlgn="base" hangingPunct="1">
        <a:spcBef>
          <a:spcPct val="0"/>
        </a:spcBef>
        <a:spcAft>
          <a:spcPct val="0"/>
        </a:spcAft>
        <a:defRPr sz="4400">
          <a:solidFill>
            <a:schemeClr val="tx2"/>
          </a:solidFill>
          <a:latin typeface="Times New Roman" charset="0"/>
        </a:defRPr>
      </a:lvl6pPr>
      <a:lvl7pPr marL="914400" algn="ctr" rtl="0" eaLnBrk="1" fontAlgn="base" hangingPunct="1">
        <a:spcBef>
          <a:spcPct val="0"/>
        </a:spcBef>
        <a:spcAft>
          <a:spcPct val="0"/>
        </a:spcAft>
        <a:defRPr sz="4400">
          <a:solidFill>
            <a:schemeClr val="tx2"/>
          </a:solidFill>
          <a:latin typeface="Times New Roman" charset="0"/>
        </a:defRPr>
      </a:lvl7pPr>
      <a:lvl8pPr marL="1371600" algn="ctr" rtl="0" eaLnBrk="1" fontAlgn="base" hangingPunct="1">
        <a:spcBef>
          <a:spcPct val="0"/>
        </a:spcBef>
        <a:spcAft>
          <a:spcPct val="0"/>
        </a:spcAft>
        <a:defRPr sz="4400">
          <a:solidFill>
            <a:schemeClr val="tx2"/>
          </a:solidFill>
          <a:latin typeface="Times New Roman" charset="0"/>
        </a:defRPr>
      </a:lvl8pPr>
      <a:lvl9pPr marL="1828800" algn="ctr" rtl="0" eaLnBrk="1" fontAlgn="base" hangingPunct="1">
        <a:spcBef>
          <a:spcPct val="0"/>
        </a:spcBef>
        <a:spcAft>
          <a:spcPct val="0"/>
        </a:spcAft>
        <a:defRPr sz="4400">
          <a:solidFill>
            <a:schemeClr val="tx2"/>
          </a:solidFill>
          <a:latin typeface="Times New Roman" charset="0"/>
        </a:defRPr>
      </a:lvl9pPr>
    </p:titleStyle>
    <p:bodyStyle>
      <a:lvl1pPr marL="0" indent="0" algn="l" rtl="0" eaLnBrk="1" fontAlgn="base" hangingPunct="1">
        <a:lnSpc>
          <a:spcPts val="2000"/>
        </a:lnSpc>
        <a:spcBef>
          <a:spcPts val="0"/>
        </a:spcBef>
        <a:spcAft>
          <a:spcPts val="425"/>
        </a:spcAft>
        <a:buClrTx/>
        <a:buFont typeface="Arial" pitchFamily="34" charset="0"/>
        <a:buNone/>
        <a:defRPr sz="1600" b="0">
          <a:solidFill>
            <a:schemeClr val="tx1"/>
          </a:solidFill>
          <a:latin typeface="Arial" pitchFamily="34" charset="0"/>
          <a:ea typeface="+mn-ea"/>
          <a:cs typeface="Arial" pitchFamily="34" charset="0"/>
        </a:defRPr>
      </a:lvl1pPr>
      <a:lvl2pPr marL="0" indent="-180000" algn="l" rtl="0" eaLnBrk="1" fontAlgn="base" hangingPunct="1">
        <a:lnSpc>
          <a:spcPts val="2000"/>
        </a:lnSpc>
        <a:spcBef>
          <a:spcPts val="0"/>
        </a:spcBef>
        <a:spcAft>
          <a:spcPts val="425"/>
        </a:spcAft>
        <a:buClrTx/>
        <a:buFont typeface="Arial" pitchFamily="34" charset="0"/>
        <a:buChar char="»"/>
        <a:defRPr sz="1600" b="0">
          <a:solidFill>
            <a:schemeClr val="tx1"/>
          </a:solidFill>
          <a:latin typeface="Arial" pitchFamily="34" charset="0"/>
          <a:cs typeface="Arial" pitchFamily="34" charset="0"/>
        </a:defRPr>
      </a:lvl2pPr>
      <a:lvl3pPr marL="540000" indent="-180000" algn="l" rtl="0" eaLnBrk="1" fontAlgn="base" hangingPunct="1">
        <a:lnSpc>
          <a:spcPts val="2000"/>
        </a:lnSpc>
        <a:spcBef>
          <a:spcPts val="0"/>
        </a:spcBef>
        <a:spcAft>
          <a:spcPts val="425"/>
        </a:spcAft>
        <a:buClrTx/>
        <a:buFont typeface="Arial" pitchFamily="34" charset="0"/>
        <a:buChar char="»"/>
        <a:defRPr sz="1600" b="0">
          <a:solidFill>
            <a:schemeClr val="tx1"/>
          </a:solidFill>
          <a:latin typeface="Arial" pitchFamily="34" charset="0"/>
          <a:cs typeface="Arial" pitchFamily="34" charset="0"/>
        </a:defRPr>
      </a:lvl3pPr>
      <a:lvl4pPr marL="1080000" indent="-270000" algn="l" rtl="0" eaLnBrk="1" fontAlgn="base" hangingPunct="1">
        <a:lnSpc>
          <a:spcPts val="2000"/>
        </a:lnSpc>
        <a:spcBef>
          <a:spcPct val="20000"/>
        </a:spcBef>
        <a:spcAft>
          <a:spcPts val="425"/>
        </a:spcAft>
        <a:buClrTx/>
        <a:buFont typeface="Arial" pitchFamily="34" charset="0"/>
        <a:buChar char="»"/>
        <a:defRPr sz="1600" b="0">
          <a:solidFill>
            <a:schemeClr val="tx1"/>
          </a:solidFill>
          <a:latin typeface="Arial" pitchFamily="34" charset="0"/>
          <a:cs typeface="Arial" pitchFamily="34" charset="0"/>
        </a:defRPr>
      </a:lvl4pPr>
      <a:lvl5pPr marL="1620000" indent="-270000" algn="l" rtl="0" eaLnBrk="1" fontAlgn="base" hangingPunct="1">
        <a:lnSpc>
          <a:spcPts val="2000"/>
        </a:lnSpc>
        <a:spcBef>
          <a:spcPts val="0"/>
        </a:spcBef>
        <a:spcAft>
          <a:spcPts val="425"/>
        </a:spcAft>
        <a:buClrTx/>
        <a:buFont typeface="Arial" pitchFamily="34" charset="0"/>
        <a:buChar char="»"/>
        <a:defRPr sz="1600" b="0">
          <a:solidFill>
            <a:schemeClr val="tx1"/>
          </a:solidFill>
          <a:latin typeface="Arial" pitchFamily="34" charset="0"/>
          <a:cs typeface="Arial" pitchFamily="34" charset="0"/>
        </a:defRPr>
      </a:lvl5pPr>
      <a:lvl6pPr marL="2160000" indent="-228600" algn="l" rtl="0" eaLnBrk="1" fontAlgn="base" hangingPunct="1">
        <a:spcBef>
          <a:spcPct val="20000"/>
        </a:spcBef>
        <a:spcAft>
          <a:spcPct val="0"/>
        </a:spcAft>
        <a:buChar char="»"/>
        <a:defRPr sz="1600">
          <a:solidFill>
            <a:schemeClr val="tx1"/>
          </a:solidFill>
          <a:latin typeface="+mn-lt"/>
        </a:defRPr>
      </a:lvl6pPr>
      <a:lvl7pPr marL="2700000" indent="-228600" algn="l" rtl="0" eaLnBrk="1" fontAlgn="base" hangingPunct="1">
        <a:spcBef>
          <a:spcPct val="20000"/>
        </a:spcBef>
        <a:spcAft>
          <a:spcPct val="0"/>
        </a:spcAft>
        <a:buChar char="»"/>
        <a:defRPr lang="de-CH" sz="1600" b="0" dirty="0" smtClean="0">
          <a:solidFill>
            <a:schemeClr val="tx1"/>
          </a:solidFill>
          <a:latin typeface="Arial" pitchFamily="34" charset="0"/>
          <a:cs typeface="Arial" pitchFamily="34" charset="0"/>
        </a:defRPr>
      </a:lvl7pPr>
      <a:lvl8pPr marL="3240000" indent="-285750" algn="l" rtl="0" eaLnBrk="1" fontAlgn="base" hangingPunct="1">
        <a:spcBef>
          <a:spcPct val="20000"/>
        </a:spcBef>
        <a:spcAft>
          <a:spcPct val="0"/>
        </a:spcAft>
        <a:buFont typeface="Arial" pitchFamily="34" charset="0"/>
        <a:buChar char="»"/>
        <a:defRPr lang="de-CH" sz="1600" b="0" baseline="0" dirty="0" smtClean="0">
          <a:solidFill>
            <a:schemeClr val="tx1"/>
          </a:solidFill>
          <a:latin typeface="Arial" pitchFamily="34" charset="0"/>
          <a:cs typeface="Arial" pitchFamily="34" charset="0"/>
        </a:defRPr>
      </a:lvl8pPr>
      <a:lvl9pPr marL="3780000" indent="-228600" algn="l" rtl="0" eaLnBrk="1" fontAlgn="base" hangingPunct="1">
        <a:spcBef>
          <a:spcPct val="20000"/>
        </a:spcBef>
        <a:spcAft>
          <a:spcPct val="0"/>
        </a:spcAft>
        <a:buChar char="»"/>
        <a:defRPr lang="de-CH" sz="1600" b="0" dirty="0" smtClean="0">
          <a:solidFill>
            <a:schemeClr val="tx1"/>
          </a:solidFill>
          <a:latin typeface="Arial" pitchFamily="34" charset="0"/>
          <a:cs typeface="Arial"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8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gif"/><Relationship Id="rId3" Type="http://schemas.openxmlformats.org/officeDocument/2006/relationships/tags" Target="../tags/tag59.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ags" Target="../tags/tag58.xml"/><Relationship Id="rId16" Type="http://schemas.openxmlformats.org/officeDocument/2006/relationships/image" Target="../media/image14.png"/><Relationship Id="rId1" Type="http://schemas.openxmlformats.org/officeDocument/2006/relationships/themeOverride" Target="../theme/themeOverride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notesSlide" Target="../notesSlides/notesSlide3.xm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7.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tags" Target="../tags/tag67.xml"/><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chart" Target="../charts/chart1.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notesSlide" Target="../notesSlides/notesSlide5.xml"/><Relationship Id="rId5" Type="http://schemas.openxmlformats.org/officeDocument/2006/relationships/tags" Target="../tags/tag64.xml"/><Relationship Id="rId10" Type="http://schemas.openxmlformats.org/officeDocument/2006/relationships/slideLayout" Target="../slideLayouts/slideLayout2.xml"/><Relationship Id="rId4" Type="http://schemas.openxmlformats.org/officeDocument/2006/relationships/tags" Target="../tags/tag63.xml"/><Relationship Id="rId9" Type="http://schemas.openxmlformats.org/officeDocument/2006/relationships/tags" Target="../tags/tag68.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71.xml"/><Relationship Id="rId7"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77.xml"/><Relationship Id="rId7"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9" Type="http://schemas.openxmlformats.org/officeDocument/2006/relationships/image" Target="../media/image17.tif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2574212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2791\Desktop\Swissgrid\RnD_Akzeptanz\pechakucha\11_hochspannungslab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92855"/>
            <a:ext cx="9144000" cy="513395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270000" y="900000"/>
            <a:ext cx="8604000" cy="348942"/>
          </a:xfrm>
        </p:spPr>
        <p:txBody>
          <a:bodyPr/>
          <a:lstStyle/>
          <a:p>
            <a:r>
              <a:rPr lang="en-GB" dirty="0" smtClean="0"/>
              <a:t>Conclusions</a:t>
            </a:r>
            <a:endParaRPr lang="en-GB" dirty="0"/>
          </a:p>
        </p:txBody>
      </p:sp>
      <p:sp>
        <p:nvSpPr>
          <p:cNvPr id="5" name="Rechteck 4"/>
          <p:cNvSpPr/>
          <p:nvPr>
            <p:custDataLst>
              <p:tags r:id="rId1"/>
            </p:custDataLst>
          </p:nvPr>
        </p:nvSpPr>
        <p:spPr>
          <a:xfrm>
            <a:off x="4428430" y="1988691"/>
            <a:ext cx="4715570" cy="2329805"/>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269875" lvl="1" indent="-182563">
              <a:lnSpc>
                <a:spcPts val="2000"/>
              </a:lnSpc>
              <a:spcBef>
                <a:spcPts val="0"/>
              </a:spcBef>
              <a:spcAft>
                <a:spcPts val="600"/>
              </a:spcAft>
              <a:buFont typeface="Arial" pitchFamily="34" charset="0"/>
              <a:buChar char="»"/>
            </a:pPr>
            <a:r>
              <a:rPr lang="en-US" sz="1600" dirty="0" smtClean="0">
                <a:solidFill>
                  <a:schemeClr val="tx1"/>
                </a:solidFill>
                <a:latin typeface="Arial" pitchFamily="34" charset="0"/>
                <a:cs typeface="Arial" pitchFamily="34" charset="0"/>
              </a:rPr>
              <a:t>Hybrid </a:t>
            </a:r>
            <a:r>
              <a:rPr lang="en-US" sz="1600" dirty="0">
                <a:solidFill>
                  <a:schemeClr val="tx1"/>
                </a:solidFill>
                <a:latin typeface="Arial" pitchFamily="34" charset="0"/>
                <a:cs typeface="Arial" pitchFamily="34" charset="0"/>
              </a:rPr>
              <a:t>power lines and underground cables are clearly the preferred option </a:t>
            </a:r>
            <a:r>
              <a:rPr lang="en-US" sz="1600" dirty="0" smtClean="0">
                <a:solidFill>
                  <a:schemeClr val="tx1"/>
                </a:solidFill>
                <a:latin typeface="Arial" pitchFamily="34" charset="0"/>
                <a:cs typeface="Arial" pitchFamily="34" charset="0"/>
              </a:rPr>
              <a:t>for </a:t>
            </a:r>
            <a:r>
              <a:rPr lang="en-US" sz="1600" dirty="0">
                <a:solidFill>
                  <a:schemeClr val="tx1"/>
                </a:solidFill>
                <a:latin typeface="Arial" pitchFamily="34" charset="0"/>
                <a:cs typeface="Arial" pitchFamily="34" charset="0"/>
              </a:rPr>
              <a:t>increasing grid capacity.</a:t>
            </a:r>
          </a:p>
          <a:p>
            <a:pPr marL="269875" lvl="1" indent="-182563">
              <a:lnSpc>
                <a:spcPts val="2000"/>
              </a:lnSpc>
              <a:spcBef>
                <a:spcPts val="0"/>
              </a:spcBef>
              <a:spcAft>
                <a:spcPts val="600"/>
              </a:spcAft>
              <a:buFont typeface="Arial" pitchFamily="34" charset="0"/>
              <a:buChar char="»"/>
            </a:pPr>
            <a:r>
              <a:rPr lang="en-US" sz="1600" dirty="0">
                <a:solidFill>
                  <a:schemeClr val="tx1"/>
                </a:solidFill>
                <a:latin typeface="Arial" pitchFamily="34" charset="0"/>
                <a:cs typeface="Arial" pitchFamily="34" charset="0"/>
              </a:rPr>
              <a:t>Given the high volatility in attitudes and preferences, early and forward-looking information </a:t>
            </a:r>
            <a:r>
              <a:rPr lang="en-US" sz="1600" dirty="0" smtClean="0">
                <a:solidFill>
                  <a:schemeClr val="tx1"/>
                </a:solidFill>
                <a:latin typeface="Arial" pitchFamily="34" charset="0"/>
                <a:cs typeface="Arial" pitchFamily="34" charset="0"/>
              </a:rPr>
              <a:t>is crucial.</a:t>
            </a:r>
          </a:p>
          <a:p>
            <a:pPr marL="269875" lvl="1" indent="-182563">
              <a:lnSpc>
                <a:spcPts val="2000"/>
              </a:lnSpc>
              <a:spcBef>
                <a:spcPts val="0"/>
              </a:spcBef>
              <a:spcAft>
                <a:spcPts val="600"/>
              </a:spcAft>
              <a:buFont typeface="Arial" pitchFamily="34" charset="0"/>
              <a:buChar char="»"/>
            </a:pPr>
            <a:r>
              <a:rPr lang="en-US" sz="1600" dirty="0" smtClean="0">
                <a:solidFill>
                  <a:schemeClr val="tx1"/>
                </a:solidFill>
                <a:latin typeface="Arial" pitchFamily="34" charset="0"/>
                <a:cs typeface="Arial" pitchFamily="34" charset="0"/>
              </a:rPr>
              <a:t>Laboratory </a:t>
            </a:r>
            <a:r>
              <a:rPr lang="en-US" sz="1600" dirty="0">
                <a:solidFill>
                  <a:schemeClr val="tx1"/>
                </a:solidFill>
                <a:latin typeface="Arial" pitchFamily="34" charset="0"/>
                <a:cs typeface="Arial" pitchFamily="34" charset="0"/>
              </a:rPr>
              <a:t>tests </a:t>
            </a:r>
            <a:r>
              <a:rPr lang="en-US" sz="1600" dirty="0" smtClean="0">
                <a:solidFill>
                  <a:schemeClr val="tx1"/>
                </a:solidFill>
                <a:latin typeface="Arial" pitchFamily="34" charset="0"/>
                <a:cs typeface="Arial" pitchFamily="34" charset="0"/>
              </a:rPr>
              <a:t>have shown the interference of AC and DC lines</a:t>
            </a:r>
            <a:endParaRPr lang="en-US" sz="1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5183457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2791\Desktop\Swissgrid\RnD_Akzeptanz\170918_Vortrag_Aachen\staudam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90876"/>
            <a:ext cx="9144626" cy="609641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270000" y="900000"/>
            <a:ext cx="8604000" cy="348942"/>
          </a:xfrm>
        </p:spPr>
        <p:txBody>
          <a:bodyPr/>
          <a:lstStyle/>
          <a:p>
            <a:r>
              <a:rPr lang="en-GB" dirty="0" smtClean="0"/>
              <a:t>Next project steps</a:t>
            </a:r>
            <a:endParaRPr lang="en-GB" dirty="0"/>
          </a:p>
        </p:txBody>
      </p:sp>
      <p:sp>
        <p:nvSpPr>
          <p:cNvPr id="5" name="Rechteck 4"/>
          <p:cNvSpPr/>
          <p:nvPr>
            <p:custDataLst>
              <p:tags r:id="rId1"/>
            </p:custDataLst>
          </p:nvPr>
        </p:nvSpPr>
        <p:spPr>
          <a:xfrm>
            <a:off x="4429056" y="1985665"/>
            <a:ext cx="4715570" cy="1343645"/>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269875" lvl="1" indent="-182563">
              <a:lnSpc>
                <a:spcPts val="2000"/>
              </a:lnSpc>
              <a:spcBef>
                <a:spcPts val="0"/>
              </a:spcBef>
              <a:spcAft>
                <a:spcPts val="600"/>
              </a:spcAft>
              <a:buFont typeface="Arial" pitchFamily="34" charset="0"/>
              <a:buChar char="»"/>
            </a:pPr>
            <a:r>
              <a:rPr lang="en-US" sz="1600" dirty="0" smtClean="0">
                <a:solidFill>
                  <a:schemeClr val="tx1"/>
                </a:solidFill>
                <a:latin typeface="Arial" pitchFamily="34" charset="0"/>
                <a:cs typeface="Arial" pitchFamily="34" charset="0"/>
              </a:rPr>
              <a:t>The results </a:t>
            </a:r>
            <a:r>
              <a:rPr lang="en-US" sz="1600" dirty="0">
                <a:solidFill>
                  <a:schemeClr val="tx1"/>
                </a:solidFill>
                <a:latin typeface="Arial" pitchFamily="34" charset="0"/>
                <a:cs typeface="Arial" pitchFamily="34" charset="0"/>
              </a:rPr>
              <a:t>of the </a:t>
            </a:r>
            <a:r>
              <a:rPr lang="en-US" sz="1600" dirty="0" smtClean="0">
                <a:solidFill>
                  <a:schemeClr val="tx1"/>
                </a:solidFill>
                <a:latin typeface="Arial" pitchFamily="34" charset="0"/>
                <a:cs typeface="Arial" pitchFamily="34" charset="0"/>
              </a:rPr>
              <a:t>laboratory </a:t>
            </a:r>
            <a:r>
              <a:rPr lang="en-US" sz="1600" dirty="0">
                <a:solidFill>
                  <a:schemeClr val="tx1"/>
                </a:solidFill>
                <a:latin typeface="Arial" pitchFamily="34" charset="0"/>
                <a:cs typeface="Arial" pitchFamily="34" charset="0"/>
              </a:rPr>
              <a:t>tests </a:t>
            </a:r>
            <a:r>
              <a:rPr lang="en-US" sz="1600" dirty="0" smtClean="0">
                <a:solidFill>
                  <a:schemeClr val="tx1"/>
                </a:solidFill>
                <a:latin typeface="Arial" pitchFamily="34" charset="0"/>
                <a:cs typeface="Arial" pitchFamily="34" charset="0"/>
              </a:rPr>
              <a:t>have to </a:t>
            </a:r>
            <a:r>
              <a:rPr lang="en-US" sz="1600" dirty="0">
                <a:solidFill>
                  <a:schemeClr val="tx1"/>
                </a:solidFill>
                <a:latin typeface="Arial" pitchFamily="34" charset="0"/>
                <a:cs typeface="Arial" pitchFamily="34" charset="0"/>
              </a:rPr>
              <a:t>be verified </a:t>
            </a:r>
            <a:r>
              <a:rPr lang="en-US" sz="1600" dirty="0" smtClean="0">
                <a:solidFill>
                  <a:schemeClr val="tx1"/>
                </a:solidFill>
                <a:latin typeface="Arial" pitchFamily="34" charset="0"/>
                <a:cs typeface="Arial" pitchFamily="34" charset="0"/>
              </a:rPr>
              <a:t>in the outdoor </a:t>
            </a:r>
            <a:r>
              <a:rPr lang="en-US" sz="1600" dirty="0">
                <a:solidFill>
                  <a:schemeClr val="tx1"/>
                </a:solidFill>
              </a:rPr>
              <a:t>hybrid test line</a:t>
            </a:r>
            <a:endParaRPr lang="en-US" sz="1600" dirty="0">
              <a:solidFill>
                <a:schemeClr val="tx1"/>
              </a:solidFill>
              <a:latin typeface="Arial" pitchFamily="34" charset="0"/>
              <a:cs typeface="Arial" pitchFamily="34" charset="0"/>
            </a:endParaRPr>
          </a:p>
          <a:p>
            <a:pPr marL="269875" lvl="1" indent="-182563">
              <a:lnSpc>
                <a:spcPts val="2000"/>
              </a:lnSpc>
              <a:spcBef>
                <a:spcPts val="0"/>
              </a:spcBef>
              <a:spcAft>
                <a:spcPts val="600"/>
              </a:spcAft>
              <a:buFont typeface="Arial" pitchFamily="34" charset="0"/>
              <a:buChar char="»"/>
            </a:pPr>
            <a:r>
              <a:rPr lang="en-US" sz="1600" dirty="0">
                <a:solidFill>
                  <a:schemeClr val="tx1"/>
                </a:solidFill>
                <a:latin typeface="Arial" pitchFamily="34" charset="0"/>
                <a:cs typeface="Arial" pitchFamily="34" charset="0"/>
              </a:rPr>
              <a:t>Study on economic benefits of hybrid line</a:t>
            </a:r>
          </a:p>
          <a:p>
            <a:pPr marL="269875" lvl="1" indent="-182563">
              <a:lnSpc>
                <a:spcPts val="2000"/>
              </a:lnSpc>
              <a:spcBef>
                <a:spcPts val="0"/>
              </a:spcBef>
              <a:spcAft>
                <a:spcPts val="600"/>
              </a:spcAft>
              <a:buFont typeface="Arial" pitchFamily="34" charset="0"/>
              <a:buChar char="»"/>
            </a:pPr>
            <a:r>
              <a:rPr lang="en-US" sz="1600" dirty="0">
                <a:solidFill>
                  <a:schemeClr val="tx1"/>
                </a:solidFill>
                <a:latin typeface="Arial" pitchFamily="34" charset="0"/>
                <a:cs typeface="Arial" pitchFamily="34" charset="0"/>
              </a:rPr>
              <a:t>Possible influences on </a:t>
            </a:r>
            <a:r>
              <a:rPr lang="en-US" sz="1600" dirty="0" smtClean="0">
                <a:solidFill>
                  <a:schemeClr val="tx1"/>
                </a:solidFill>
                <a:latin typeface="Arial" pitchFamily="34" charset="0"/>
                <a:cs typeface="Arial" pitchFamily="34" charset="0"/>
              </a:rPr>
              <a:t>the existing </a:t>
            </a:r>
            <a:r>
              <a:rPr lang="en-US" sz="1600" dirty="0">
                <a:solidFill>
                  <a:schemeClr val="tx1"/>
                </a:solidFill>
                <a:latin typeface="Arial" pitchFamily="34" charset="0"/>
                <a:cs typeface="Arial" pitchFamily="34" charset="0"/>
              </a:rPr>
              <a:t>grid</a:t>
            </a:r>
          </a:p>
        </p:txBody>
      </p:sp>
    </p:spTree>
    <p:extLst>
      <p:ext uri="{BB962C8B-B14F-4D97-AF65-F5344CB8AC3E}">
        <p14:creationId xmlns:p14="http://schemas.microsoft.com/office/powerpoint/2010/main" val="2862778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5470" y="885007"/>
            <a:ext cx="8604000" cy="743793"/>
          </a:xfrm>
        </p:spPr>
        <p:txBody>
          <a:bodyPr/>
          <a:lstStyle/>
          <a:p>
            <a:pPr>
              <a:tabLst>
                <a:tab pos="5913438" algn="l"/>
              </a:tabLst>
            </a:pPr>
            <a:r>
              <a:rPr lang="de-CH" dirty="0" smtClean="0"/>
              <a:t>Implementation</a:t>
            </a:r>
            <a:br>
              <a:rPr lang="de-CH" dirty="0" smtClean="0"/>
            </a:br>
            <a:r>
              <a:rPr lang="de-CH" dirty="0" err="1" smtClean="0">
                <a:solidFill>
                  <a:schemeClr val="tx1"/>
                </a:solidFill>
              </a:rPr>
              <a:t>Possible</a:t>
            </a:r>
            <a:r>
              <a:rPr lang="de-CH" dirty="0" smtClean="0">
                <a:solidFill>
                  <a:schemeClr val="tx1"/>
                </a:solidFill>
              </a:rPr>
              <a:t> </a:t>
            </a:r>
            <a:r>
              <a:rPr lang="en-GB" dirty="0" smtClean="0">
                <a:solidFill>
                  <a:schemeClr val="tx1"/>
                </a:solidFill>
              </a:rPr>
              <a:t>Swiss corridors</a:t>
            </a:r>
            <a:endParaRPr lang="en-GB" dirty="0">
              <a:solidFill>
                <a:schemeClr val="tx1"/>
              </a:solidFill>
            </a:endParaRPr>
          </a:p>
        </p:txBody>
      </p:sp>
      <p:grpSp>
        <p:nvGrpSpPr>
          <p:cNvPr id="4" name="Gruppieren 3"/>
          <p:cNvGrpSpPr/>
          <p:nvPr/>
        </p:nvGrpSpPr>
        <p:grpSpPr>
          <a:xfrm>
            <a:off x="423237" y="1628800"/>
            <a:ext cx="7737505" cy="4986418"/>
            <a:chOff x="5898033" y="2022797"/>
            <a:chExt cx="7737505" cy="4986418"/>
          </a:xfrm>
        </p:grpSpPr>
        <p:grpSp>
          <p:nvGrpSpPr>
            <p:cNvPr id="5" name="Group 28"/>
            <p:cNvGrpSpPr>
              <a:grpSpLocks noChangeAspect="1"/>
            </p:cNvGrpSpPr>
            <p:nvPr/>
          </p:nvGrpSpPr>
          <p:grpSpPr>
            <a:xfrm>
              <a:off x="5898033" y="2022797"/>
              <a:ext cx="7720642" cy="4986418"/>
              <a:chOff x="-2259382" y="2118683"/>
              <a:chExt cx="13716000" cy="8858554"/>
            </a:xfrm>
          </p:grpSpPr>
          <p:pic>
            <p:nvPicPr>
              <p:cNvPr id="21"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382" y="2180708"/>
                <a:ext cx="13716000" cy="8796529"/>
              </a:xfrm>
              <a:prstGeom prst="rect">
                <a:avLst/>
              </a:prstGeom>
            </p:spPr>
          </p:pic>
          <p:pic>
            <p:nvPicPr>
              <p:cNvPr id="22" name="Picture 29"/>
              <p:cNvPicPr>
                <a:picLocks noChangeAspect="1"/>
              </p:cNvPicPr>
              <p:nvPr/>
            </p:nvPicPr>
            <p:blipFill rotWithShape="1">
              <a:blip r:embed="rId4">
                <a:extLst>
                  <a:ext uri="{28A0092B-C50C-407E-A947-70E740481C1C}">
                    <a14:useLocalDpi xmlns:a14="http://schemas.microsoft.com/office/drawing/2010/main" val="0"/>
                  </a:ext>
                </a:extLst>
              </a:blip>
              <a:srcRect l="77901" b="73063"/>
              <a:stretch/>
            </p:blipFill>
            <p:spPr>
              <a:xfrm>
                <a:off x="-2256948" y="2118683"/>
                <a:ext cx="3031075" cy="2369520"/>
              </a:xfrm>
              <a:prstGeom prst="rect">
                <a:avLst/>
              </a:prstGeom>
            </p:spPr>
          </p:pic>
          <p:sp>
            <p:nvSpPr>
              <p:cNvPr id="23" name="Rectangle 27"/>
              <p:cNvSpPr/>
              <p:nvPr/>
            </p:nvSpPr>
            <p:spPr>
              <a:xfrm>
                <a:off x="8448194" y="2430276"/>
                <a:ext cx="2263807" cy="2245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6" name="Textfeld 21"/>
            <p:cNvSpPr txBox="1"/>
            <p:nvPr/>
          </p:nvSpPr>
          <p:spPr>
            <a:xfrm>
              <a:off x="11721427" y="2049800"/>
              <a:ext cx="1914111" cy="422423"/>
            </a:xfrm>
            <a:prstGeom prst="rect">
              <a:avLst/>
            </a:prstGeom>
            <a:solidFill>
              <a:schemeClr val="bg1"/>
            </a:solidFill>
          </p:spPr>
          <p:txBody>
            <a:bodyPr wrap="square" rtlCol="0">
              <a:spAutoFit/>
            </a:bodyPr>
            <a:lstStyle/>
            <a:p>
              <a:pPr algn="ctr">
                <a:lnSpc>
                  <a:spcPct val="130000"/>
                </a:lnSpc>
                <a:buClr>
                  <a:schemeClr val="tx2"/>
                </a:buClr>
                <a:tabLst>
                  <a:tab pos="942950" algn="l"/>
                </a:tabLst>
              </a:pPr>
              <a:r>
                <a:rPr lang="en-US" sz="1600" dirty="0" err="1" smtClean="0">
                  <a:latin typeface="Arial" panose="020B0604020202020204" pitchFamily="34" charset="0"/>
                  <a:cs typeface="Arial" panose="020B0604020202020204" pitchFamily="34" charset="0"/>
                </a:rPr>
                <a:t>SuedLink</a:t>
              </a:r>
              <a:endParaRPr lang="de-CH" sz="1600" dirty="0"/>
            </a:p>
          </p:txBody>
        </p:sp>
        <p:sp>
          <p:nvSpPr>
            <p:cNvPr id="7" name="Textfeld 21"/>
            <p:cNvSpPr txBox="1"/>
            <p:nvPr/>
          </p:nvSpPr>
          <p:spPr>
            <a:xfrm>
              <a:off x="10253631" y="2031067"/>
              <a:ext cx="1914111" cy="422423"/>
            </a:xfrm>
            <a:prstGeom prst="rect">
              <a:avLst/>
            </a:prstGeom>
            <a:solidFill>
              <a:schemeClr val="bg1"/>
            </a:solidFill>
          </p:spPr>
          <p:txBody>
            <a:bodyPr wrap="square" rtlCol="0">
              <a:spAutoFit/>
            </a:bodyPr>
            <a:lstStyle/>
            <a:p>
              <a:pPr algn="ctr">
                <a:lnSpc>
                  <a:spcPct val="130000"/>
                </a:lnSpc>
                <a:buClr>
                  <a:schemeClr val="tx2"/>
                </a:buClr>
                <a:tabLst>
                  <a:tab pos="942950" algn="l"/>
                </a:tabLst>
              </a:pPr>
              <a:r>
                <a:rPr lang="en-US" sz="1600" dirty="0" err="1" smtClean="0">
                  <a:latin typeface="Arial" panose="020B0604020202020204" pitchFamily="34" charset="0"/>
                  <a:cs typeface="Arial" panose="020B0604020202020204" pitchFamily="34" charset="0"/>
                </a:rPr>
                <a:t>UltraNet</a:t>
              </a:r>
              <a:endParaRPr lang="de-CH" sz="1600" dirty="0"/>
            </a:p>
          </p:txBody>
        </p:sp>
        <p:sp>
          <p:nvSpPr>
            <p:cNvPr id="9" name="Textfeld 21"/>
            <p:cNvSpPr txBox="1"/>
            <p:nvPr/>
          </p:nvSpPr>
          <p:spPr>
            <a:xfrm>
              <a:off x="10253631" y="6424881"/>
              <a:ext cx="3033825" cy="422423"/>
            </a:xfrm>
            <a:prstGeom prst="rect">
              <a:avLst/>
            </a:prstGeom>
            <a:noFill/>
          </p:spPr>
          <p:txBody>
            <a:bodyPr wrap="square" rtlCol="0">
              <a:spAutoFit/>
            </a:bodyPr>
            <a:lstStyle/>
            <a:p>
              <a:pPr algn="ctr">
                <a:lnSpc>
                  <a:spcPct val="130000"/>
                </a:lnSpc>
                <a:buClr>
                  <a:schemeClr val="tx2"/>
                </a:buClr>
                <a:tabLst>
                  <a:tab pos="942950" algn="l"/>
                </a:tabLst>
              </a:pPr>
              <a:r>
                <a:rPr lang="en-US" sz="1600" dirty="0" err="1" smtClean="0">
                  <a:latin typeface="Arial" panose="020B0604020202020204" pitchFamily="34" charset="0"/>
                  <a:cs typeface="Arial" panose="020B0604020202020204" pitchFamily="34" charset="0"/>
                </a:rPr>
                <a:t>Greenconnector</a:t>
              </a:r>
              <a:endParaRPr lang="de-CH" sz="1600" dirty="0"/>
            </a:p>
          </p:txBody>
        </p:sp>
        <p:cxnSp>
          <p:nvCxnSpPr>
            <p:cNvPr id="12" name="Straight Connector 24"/>
            <p:cNvCxnSpPr/>
            <p:nvPr/>
          </p:nvCxnSpPr>
          <p:spPr>
            <a:xfrm flipV="1">
              <a:off x="9033735" y="2365227"/>
              <a:ext cx="1699463" cy="766529"/>
            </a:xfrm>
            <a:prstGeom prst="line">
              <a:avLst/>
            </a:prstGeom>
            <a:ln w="28575">
              <a:solidFill>
                <a:schemeClr val="accent4"/>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25"/>
            <p:cNvCxnSpPr>
              <a:endCxn id="6" idx="2"/>
            </p:cNvCxnSpPr>
            <p:nvPr/>
          </p:nvCxnSpPr>
          <p:spPr>
            <a:xfrm flipV="1">
              <a:off x="11302287" y="2472223"/>
              <a:ext cx="1376196" cy="1141953"/>
            </a:xfrm>
            <a:prstGeom prst="line">
              <a:avLst/>
            </a:prstGeom>
            <a:ln w="28575">
              <a:solidFill>
                <a:schemeClr val="accent4"/>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Freihandform 14"/>
            <p:cNvSpPr/>
            <p:nvPr/>
          </p:nvSpPr>
          <p:spPr>
            <a:xfrm>
              <a:off x="9031534" y="3090379"/>
              <a:ext cx="895082" cy="3090022"/>
            </a:xfrm>
            <a:custGeom>
              <a:avLst/>
              <a:gdLst>
                <a:gd name="connsiteX0" fmla="*/ 0 w 895082"/>
                <a:gd name="connsiteY0" fmla="*/ 0 h 3090022"/>
                <a:gd name="connsiteX1" fmla="*/ 518323 w 895082"/>
                <a:gd name="connsiteY1" fmla="*/ 777484 h 3090022"/>
                <a:gd name="connsiteX2" fmla="*/ 885061 w 895082"/>
                <a:gd name="connsiteY2" fmla="*/ 1413163 h 3090022"/>
                <a:gd name="connsiteX3" fmla="*/ 762815 w 895082"/>
                <a:gd name="connsiteY3" fmla="*/ 2039063 h 3090022"/>
                <a:gd name="connsiteX4" fmla="*/ 459645 w 895082"/>
                <a:gd name="connsiteY4" fmla="*/ 3021920 h 3090022"/>
                <a:gd name="connsiteX5" fmla="*/ 459645 w 895082"/>
                <a:gd name="connsiteY5" fmla="*/ 3007251 h 3090022"/>
                <a:gd name="connsiteX6" fmla="*/ 459645 w 895082"/>
                <a:gd name="connsiteY6" fmla="*/ 3036590 h 3090022"/>
                <a:gd name="connsiteX7" fmla="*/ 469424 w 895082"/>
                <a:gd name="connsiteY7" fmla="*/ 3021920 h 309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082" h="3090022">
                  <a:moveTo>
                    <a:pt x="0" y="0"/>
                  </a:moveTo>
                  <a:cubicBezTo>
                    <a:pt x="185406" y="270978"/>
                    <a:pt x="370813" y="541957"/>
                    <a:pt x="518323" y="777484"/>
                  </a:cubicBezTo>
                  <a:cubicBezTo>
                    <a:pt x="665833" y="1013011"/>
                    <a:pt x="844312" y="1202900"/>
                    <a:pt x="885061" y="1413163"/>
                  </a:cubicBezTo>
                  <a:cubicBezTo>
                    <a:pt x="925810" y="1623426"/>
                    <a:pt x="833718" y="1770937"/>
                    <a:pt x="762815" y="2039063"/>
                  </a:cubicBezTo>
                  <a:cubicBezTo>
                    <a:pt x="691912" y="2307189"/>
                    <a:pt x="510173" y="2860555"/>
                    <a:pt x="459645" y="3021920"/>
                  </a:cubicBezTo>
                  <a:cubicBezTo>
                    <a:pt x="409117" y="3183285"/>
                    <a:pt x="459645" y="3007251"/>
                    <a:pt x="459645" y="3007251"/>
                  </a:cubicBezTo>
                  <a:cubicBezTo>
                    <a:pt x="459645" y="3009696"/>
                    <a:pt x="458015" y="3034145"/>
                    <a:pt x="459645" y="3036590"/>
                  </a:cubicBezTo>
                  <a:cubicBezTo>
                    <a:pt x="461275" y="3039035"/>
                    <a:pt x="465349" y="3030477"/>
                    <a:pt x="469424" y="3021920"/>
                  </a:cubicBezTo>
                </a:path>
              </a:pathLst>
            </a:custGeom>
            <a:noFill/>
            <a:ln w="28575">
              <a:solidFill>
                <a:schemeClr val="accent6"/>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feld 21"/>
            <p:cNvSpPr txBox="1"/>
            <p:nvPr/>
          </p:nvSpPr>
          <p:spPr>
            <a:xfrm>
              <a:off x="8196321" y="3771970"/>
              <a:ext cx="1914111" cy="422423"/>
            </a:xfrm>
            <a:prstGeom prst="rect">
              <a:avLst/>
            </a:prstGeom>
            <a:noFill/>
          </p:spPr>
          <p:txBody>
            <a:bodyPr wrap="square" rtlCol="0">
              <a:spAutoFit/>
            </a:bodyPr>
            <a:lstStyle/>
            <a:p>
              <a:pPr algn="ctr">
                <a:lnSpc>
                  <a:spcPct val="130000"/>
                </a:lnSpc>
                <a:buClr>
                  <a:schemeClr val="tx2"/>
                </a:buClr>
                <a:tabLst>
                  <a:tab pos="942950" algn="l"/>
                </a:tabLst>
              </a:pPr>
              <a:r>
                <a:rPr lang="en-US" sz="1600" dirty="0" err="1" smtClean="0">
                  <a:latin typeface="Arial" panose="020B0604020202020204" pitchFamily="34" charset="0"/>
                  <a:cs typeface="Arial" panose="020B0604020202020204" pitchFamily="34" charset="0"/>
                </a:rPr>
                <a:t>Mettlen</a:t>
              </a:r>
              <a:endParaRPr lang="de-CH" sz="1600" dirty="0"/>
            </a:p>
          </p:txBody>
        </p:sp>
        <p:sp>
          <p:nvSpPr>
            <p:cNvPr id="17" name="Textfeld 21"/>
            <p:cNvSpPr txBox="1"/>
            <p:nvPr/>
          </p:nvSpPr>
          <p:spPr>
            <a:xfrm>
              <a:off x="10581052" y="4373941"/>
              <a:ext cx="1914111" cy="422423"/>
            </a:xfrm>
            <a:prstGeom prst="rect">
              <a:avLst/>
            </a:prstGeom>
            <a:noFill/>
          </p:spPr>
          <p:txBody>
            <a:bodyPr wrap="square" rtlCol="0">
              <a:spAutoFit/>
            </a:bodyPr>
            <a:lstStyle/>
            <a:p>
              <a:pPr algn="ctr">
                <a:lnSpc>
                  <a:spcPct val="130000"/>
                </a:lnSpc>
                <a:buClr>
                  <a:schemeClr val="tx2"/>
                </a:buClr>
                <a:tabLst>
                  <a:tab pos="942950" algn="l"/>
                </a:tabLst>
              </a:pPr>
              <a:r>
                <a:rPr lang="en-US" sz="1600" dirty="0" err="1" smtClean="0">
                  <a:latin typeface="Arial" panose="020B0604020202020204" pitchFamily="34" charset="0"/>
                  <a:cs typeface="Arial" panose="020B0604020202020204" pitchFamily="34" charset="0"/>
                </a:rPr>
                <a:t>Sils</a:t>
              </a:r>
              <a:endParaRPr lang="de-CH" sz="1600" dirty="0"/>
            </a:p>
          </p:txBody>
        </p:sp>
        <p:sp>
          <p:nvSpPr>
            <p:cNvPr id="18" name="Textfeld 21"/>
            <p:cNvSpPr txBox="1"/>
            <p:nvPr/>
          </p:nvSpPr>
          <p:spPr>
            <a:xfrm>
              <a:off x="8264414" y="4794061"/>
              <a:ext cx="1914111" cy="422423"/>
            </a:xfrm>
            <a:prstGeom prst="rect">
              <a:avLst/>
            </a:prstGeom>
            <a:noFill/>
          </p:spPr>
          <p:txBody>
            <a:bodyPr wrap="square" rtlCol="0">
              <a:spAutoFit/>
            </a:bodyPr>
            <a:lstStyle/>
            <a:p>
              <a:pPr algn="ctr">
                <a:lnSpc>
                  <a:spcPct val="130000"/>
                </a:lnSpc>
                <a:buClr>
                  <a:schemeClr val="tx2"/>
                </a:buClr>
                <a:tabLst>
                  <a:tab pos="942950" algn="l"/>
                </a:tabLst>
              </a:pPr>
              <a:r>
                <a:rPr lang="en-US" sz="1600" dirty="0" err="1" smtClean="0">
                  <a:latin typeface="Arial" panose="020B0604020202020204" pitchFamily="34" charset="0"/>
                  <a:cs typeface="Arial" panose="020B0604020202020204" pitchFamily="34" charset="0"/>
                </a:rPr>
                <a:t>All’Acqua</a:t>
              </a:r>
              <a:endParaRPr lang="de-CH" sz="1600" dirty="0"/>
            </a:p>
          </p:txBody>
        </p:sp>
        <p:sp>
          <p:nvSpPr>
            <p:cNvPr id="19" name="Textfeld 21"/>
            <p:cNvSpPr txBox="1"/>
            <p:nvPr/>
          </p:nvSpPr>
          <p:spPr>
            <a:xfrm>
              <a:off x="7420042" y="2899240"/>
              <a:ext cx="1914111" cy="422423"/>
            </a:xfrm>
            <a:prstGeom prst="rect">
              <a:avLst/>
            </a:prstGeom>
            <a:noFill/>
          </p:spPr>
          <p:txBody>
            <a:bodyPr wrap="square" rtlCol="0">
              <a:spAutoFit/>
            </a:bodyPr>
            <a:lstStyle/>
            <a:p>
              <a:pPr algn="ctr">
                <a:lnSpc>
                  <a:spcPct val="130000"/>
                </a:lnSpc>
                <a:buClr>
                  <a:schemeClr val="tx2"/>
                </a:buClr>
                <a:tabLst>
                  <a:tab pos="942950" algn="l"/>
                </a:tabLst>
              </a:pPr>
              <a:r>
                <a:rPr lang="en-US" sz="1600" dirty="0" err="1" smtClean="0">
                  <a:latin typeface="Arial" panose="020B0604020202020204" pitchFamily="34" charset="0"/>
                  <a:cs typeface="Arial" panose="020B0604020202020204" pitchFamily="34" charset="0"/>
                </a:rPr>
                <a:t>Laufenburg</a:t>
              </a:r>
              <a:endParaRPr lang="de-CH" sz="1600" dirty="0"/>
            </a:p>
          </p:txBody>
        </p:sp>
        <p:sp>
          <p:nvSpPr>
            <p:cNvPr id="20" name="Textfeld 21"/>
            <p:cNvSpPr txBox="1"/>
            <p:nvPr/>
          </p:nvSpPr>
          <p:spPr>
            <a:xfrm>
              <a:off x="10012266" y="3456280"/>
              <a:ext cx="1914111" cy="422423"/>
            </a:xfrm>
            <a:prstGeom prst="rect">
              <a:avLst/>
            </a:prstGeom>
            <a:noFill/>
          </p:spPr>
          <p:txBody>
            <a:bodyPr wrap="square" rtlCol="0">
              <a:spAutoFit/>
            </a:bodyPr>
            <a:lstStyle/>
            <a:p>
              <a:pPr algn="ctr">
                <a:lnSpc>
                  <a:spcPct val="130000"/>
                </a:lnSpc>
                <a:buClr>
                  <a:schemeClr val="tx2"/>
                </a:buClr>
                <a:tabLst>
                  <a:tab pos="942950" algn="l"/>
                </a:tabLst>
              </a:pPr>
              <a:r>
                <a:rPr lang="en-US" sz="1600" dirty="0" err="1" smtClean="0">
                  <a:latin typeface="Arial" panose="020B0604020202020204" pitchFamily="34" charset="0"/>
                  <a:cs typeface="Arial" panose="020B0604020202020204" pitchFamily="34" charset="0"/>
                </a:rPr>
                <a:t>Grynau</a:t>
              </a:r>
              <a:endParaRPr lang="de-CH" sz="1600" dirty="0"/>
            </a:p>
          </p:txBody>
        </p:sp>
        <p:sp>
          <p:nvSpPr>
            <p:cNvPr id="8" name="Textfeld 21"/>
            <p:cNvSpPr txBox="1"/>
            <p:nvPr/>
          </p:nvSpPr>
          <p:spPr>
            <a:xfrm>
              <a:off x="7807486" y="6145119"/>
              <a:ext cx="2446145" cy="422423"/>
            </a:xfrm>
            <a:prstGeom prst="rect">
              <a:avLst/>
            </a:prstGeom>
            <a:noFill/>
          </p:spPr>
          <p:txBody>
            <a:bodyPr wrap="square" rtlCol="0">
              <a:spAutoFit/>
            </a:bodyPr>
            <a:lstStyle/>
            <a:p>
              <a:pPr algn="ctr">
                <a:lnSpc>
                  <a:spcPct val="130000"/>
                </a:lnSpc>
                <a:buClr>
                  <a:schemeClr val="tx2"/>
                </a:buClr>
                <a:tabLst>
                  <a:tab pos="942950" algn="l"/>
                </a:tabLst>
              </a:pPr>
              <a:r>
                <a:rPr lang="en-US" sz="1600" dirty="0" smtClean="0">
                  <a:latin typeface="Arial" panose="020B0604020202020204" pitchFamily="34" charset="0"/>
                  <a:cs typeface="Arial" panose="020B0604020202020204" pitchFamily="34" charset="0"/>
                </a:rPr>
                <a:t>Project San Giacomo</a:t>
              </a:r>
              <a:endParaRPr lang="de-CH" sz="1600" dirty="0"/>
            </a:p>
          </p:txBody>
        </p:sp>
      </p:grpSp>
      <p:cxnSp>
        <p:nvCxnSpPr>
          <p:cNvPr id="27" name="Gerade Verbindung 26"/>
          <p:cNvCxnSpPr/>
          <p:nvPr/>
        </p:nvCxnSpPr>
        <p:spPr>
          <a:xfrm flipV="1">
            <a:off x="5746210" y="4320499"/>
            <a:ext cx="462926" cy="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flipH="1">
            <a:off x="5988352" y="4308594"/>
            <a:ext cx="211260" cy="18061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p:nvCxnSpPr>
        <p:spPr>
          <a:xfrm>
            <a:off x="5813860" y="6119487"/>
            <a:ext cx="1840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9" name="Gruppieren 38"/>
          <p:cNvGrpSpPr/>
          <p:nvPr/>
        </p:nvGrpSpPr>
        <p:grpSpPr>
          <a:xfrm>
            <a:off x="3558939" y="2860497"/>
            <a:ext cx="2204009" cy="1442513"/>
            <a:chOff x="4451820" y="266320"/>
            <a:chExt cx="2181304" cy="1427653"/>
          </a:xfrm>
        </p:grpSpPr>
        <p:sp>
          <p:nvSpPr>
            <p:cNvPr id="40" name="Freihandform 39"/>
            <p:cNvSpPr/>
            <p:nvPr/>
          </p:nvSpPr>
          <p:spPr>
            <a:xfrm>
              <a:off x="4451820" y="266320"/>
              <a:ext cx="2136403" cy="1397393"/>
            </a:xfrm>
            <a:custGeom>
              <a:avLst/>
              <a:gdLst>
                <a:gd name="connsiteX0" fmla="*/ 0 w 2252488"/>
                <a:gd name="connsiteY0" fmla="*/ 0 h 1714558"/>
                <a:gd name="connsiteX1" fmla="*/ 518323 w 2252488"/>
                <a:gd name="connsiteY1" fmla="*/ 694357 h 1714558"/>
                <a:gd name="connsiteX2" fmla="*/ 1579418 w 2252488"/>
                <a:gd name="connsiteY2" fmla="*/ 704137 h 1714558"/>
                <a:gd name="connsiteX3" fmla="*/ 2210207 w 2252488"/>
                <a:gd name="connsiteY3" fmla="*/ 1642986 h 1714558"/>
                <a:gd name="connsiteX4" fmla="*/ 2195538 w 2252488"/>
                <a:gd name="connsiteY4" fmla="*/ 1647876 h 1714558"/>
                <a:gd name="connsiteX5" fmla="*/ 2205317 w 2252488"/>
                <a:gd name="connsiteY5" fmla="*/ 1633206 h 171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2488" h="1714558">
                  <a:moveTo>
                    <a:pt x="0" y="0"/>
                  </a:moveTo>
                  <a:cubicBezTo>
                    <a:pt x="127543" y="288500"/>
                    <a:pt x="255087" y="577001"/>
                    <a:pt x="518323" y="694357"/>
                  </a:cubicBezTo>
                  <a:cubicBezTo>
                    <a:pt x="781559" y="811713"/>
                    <a:pt x="1297437" y="546032"/>
                    <a:pt x="1579418" y="704137"/>
                  </a:cubicBezTo>
                  <a:cubicBezTo>
                    <a:pt x="1861399" y="862242"/>
                    <a:pt x="2107520" y="1485696"/>
                    <a:pt x="2210207" y="1642986"/>
                  </a:cubicBezTo>
                  <a:cubicBezTo>
                    <a:pt x="2312894" y="1800276"/>
                    <a:pt x="2196353" y="1649506"/>
                    <a:pt x="2195538" y="1647876"/>
                  </a:cubicBezTo>
                  <a:cubicBezTo>
                    <a:pt x="2194723" y="1646246"/>
                    <a:pt x="2200020" y="1639726"/>
                    <a:pt x="2205317" y="1633206"/>
                  </a:cubicBezTo>
                </a:path>
              </a:pathLst>
            </a:custGeom>
            <a:noFill/>
            <a:ln w="28575">
              <a:solidFill>
                <a:schemeClr val="accent6"/>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41" name="Gleichschenkliges Dreieck 40"/>
            <p:cNvSpPr/>
            <p:nvPr/>
          </p:nvSpPr>
          <p:spPr>
            <a:xfrm rot="8365963">
              <a:off x="6527039" y="1609737"/>
              <a:ext cx="106085" cy="8423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Foliennummernplatzhalter 4"/>
          <p:cNvSpPr>
            <a:spLocks noGrp="1"/>
          </p:cNvSpPr>
          <p:nvPr>
            <p:ph type="sldNum" sz="quarter" idx="4"/>
            <p:custDataLst>
              <p:tags r:id="rId1"/>
            </p:custDataLst>
          </p:nvPr>
        </p:nvSpPr>
        <p:spPr>
          <a:xfrm>
            <a:off x="6940048" y="6660000"/>
            <a:ext cx="1905000" cy="144000"/>
          </a:xfrm>
        </p:spPr>
        <p:txBody>
          <a:bodyPr/>
          <a:lstStyle/>
          <a:p>
            <a:fld id="{E2836075-29F6-4CD6-9376-E2F6FD76549A}" type="slidenum">
              <a:rPr lang="en-GB" smtClean="0"/>
              <a:pPr/>
              <a:t>12</a:t>
            </a:fld>
            <a:endParaRPr lang="en-GB" dirty="0"/>
          </a:p>
        </p:txBody>
      </p:sp>
    </p:spTree>
    <p:extLst>
      <p:ext uri="{BB962C8B-B14F-4D97-AF65-F5344CB8AC3E}">
        <p14:creationId xmlns:p14="http://schemas.microsoft.com/office/powerpoint/2010/main" val="41017427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570127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0000" y="900000"/>
            <a:ext cx="8604000" cy="720838"/>
          </a:xfrm>
        </p:spPr>
        <p:txBody>
          <a:bodyPr/>
          <a:lstStyle/>
          <a:p>
            <a:r>
              <a:rPr lang="en-GB" dirty="0" smtClean="0"/>
              <a:t>Hybrid AC/DC overhead lines</a:t>
            </a:r>
            <a:br>
              <a:rPr lang="en-GB" dirty="0" smtClean="0"/>
            </a:br>
            <a:r>
              <a:rPr lang="en-GB" dirty="0" smtClean="0">
                <a:solidFill>
                  <a:schemeClr val="tx1"/>
                </a:solidFill>
              </a:rPr>
              <a:t>The concept idea</a:t>
            </a:r>
            <a:endParaRPr lang="en-GB" dirty="0">
              <a:solidFill>
                <a:schemeClr val="tx1"/>
              </a:solidFill>
            </a:endParaRPr>
          </a:p>
        </p:txBody>
      </p:sp>
      <p:sp>
        <p:nvSpPr>
          <p:cNvPr id="4" name="Foliennummernplatzhalter 4"/>
          <p:cNvSpPr>
            <a:spLocks noGrp="1"/>
          </p:cNvSpPr>
          <p:nvPr>
            <p:ph type="sldNum" sz="quarter" idx="4"/>
            <p:custDataLst>
              <p:tags r:id="rId1"/>
            </p:custDataLst>
          </p:nvPr>
        </p:nvSpPr>
        <p:spPr>
          <a:xfrm>
            <a:off x="6940048" y="6660000"/>
            <a:ext cx="1905000" cy="144000"/>
          </a:xfrm>
        </p:spPr>
        <p:txBody>
          <a:bodyPr/>
          <a:lstStyle/>
          <a:p>
            <a:fld id="{E2836075-29F6-4CD6-9376-E2F6FD76549A}" type="slidenum">
              <a:rPr lang="en-GB" smtClean="0"/>
              <a:pPr/>
              <a:t>2</a:t>
            </a:fld>
            <a:endParaRPr lang="en-GB" dirty="0"/>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59134" y="1987155"/>
            <a:ext cx="9703134" cy="4870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5714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70000" y="900000"/>
            <a:ext cx="8604000" cy="743793"/>
          </a:xfrm>
        </p:spPr>
        <p:txBody>
          <a:bodyPr/>
          <a:lstStyle/>
          <a:p>
            <a:r>
              <a:rPr lang="de-CH" dirty="0" err="1"/>
              <a:t>Objectives</a:t>
            </a:r>
            <a:r>
              <a:rPr lang="de-CH" dirty="0"/>
              <a:t> &amp; </a:t>
            </a:r>
            <a:r>
              <a:rPr lang="de-CH" dirty="0" err="1" smtClean="0"/>
              <a:t>partners</a:t>
            </a:r>
            <a:r>
              <a:rPr lang="de-CH" dirty="0"/>
              <a:t/>
            </a:r>
            <a:br>
              <a:rPr lang="de-CH" dirty="0"/>
            </a:br>
            <a:endParaRPr lang="en-GB" dirty="0"/>
          </a:p>
        </p:txBody>
      </p:sp>
      <p:sp>
        <p:nvSpPr>
          <p:cNvPr id="4" name="Inhaltsplatzhalter 2"/>
          <p:cNvSpPr txBox="1">
            <a:spLocks/>
          </p:cNvSpPr>
          <p:nvPr>
            <p:custDataLst>
              <p:tags r:id="rId2"/>
            </p:custDataLst>
          </p:nvPr>
        </p:nvSpPr>
        <p:spPr bwMode="auto">
          <a:xfrm>
            <a:off x="270000" y="1980000"/>
            <a:ext cx="4302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lnSpc>
                <a:spcPts val="2000"/>
              </a:lnSpc>
              <a:spcBef>
                <a:spcPts val="0"/>
              </a:spcBef>
              <a:spcAft>
                <a:spcPts val="425"/>
              </a:spcAft>
              <a:buClrTx/>
              <a:buFontTx/>
              <a:buNone/>
              <a:defRPr sz="1600" b="0">
                <a:solidFill>
                  <a:schemeClr val="tx1"/>
                </a:solidFill>
                <a:latin typeface="Arial" pitchFamily="34" charset="0"/>
                <a:ea typeface="+mn-ea"/>
                <a:cs typeface="Arial" pitchFamily="34" charset="0"/>
              </a:defRPr>
            </a:lvl1pPr>
            <a:lvl2pPr marL="0" indent="-180000" algn="l" rtl="0" eaLnBrk="1" fontAlgn="base" hangingPunct="1">
              <a:lnSpc>
                <a:spcPts val="2000"/>
              </a:lnSpc>
              <a:spcBef>
                <a:spcPts val="0"/>
              </a:spcBef>
              <a:spcAft>
                <a:spcPts val="425"/>
              </a:spcAft>
              <a:buClrTx/>
              <a:buFont typeface="Arial" pitchFamily="34" charset="0"/>
              <a:buChar char="»"/>
              <a:defRPr sz="1600" b="0">
                <a:solidFill>
                  <a:schemeClr val="tx1"/>
                </a:solidFill>
                <a:latin typeface="Arial" pitchFamily="34" charset="0"/>
                <a:cs typeface="Arial" pitchFamily="34" charset="0"/>
              </a:defRPr>
            </a:lvl2pPr>
            <a:lvl3pPr marL="540000" indent="-180000" algn="l" rtl="0" eaLnBrk="1" fontAlgn="base" hangingPunct="1">
              <a:lnSpc>
                <a:spcPts val="2000"/>
              </a:lnSpc>
              <a:spcBef>
                <a:spcPts val="0"/>
              </a:spcBef>
              <a:spcAft>
                <a:spcPts val="425"/>
              </a:spcAft>
              <a:buClrTx/>
              <a:buFont typeface="Arial" pitchFamily="34" charset="0"/>
              <a:buChar char="»"/>
              <a:defRPr sz="1600" b="0">
                <a:solidFill>
                  <a:schemeClr val="tx1"/>
                </a:solidFill>
                <a:latin typeface="Arial" pitchFamily="34" charset="0"/>
                <a:cs typeface="Arial" pitchFamily="34" charset="0"/>
              </a:defRPr>
            </a:lvl3pPr>
            <a:lvl4pPr marL="1080000" indent="-270000" algn="l" rtl="0" eaLnBrk="1" fontAlgn="base" hangingPunct="1">
              <a:lnSpc>
                <a:spcPts val="2000"/>
              </a:lnSpc>
              <a:spcBef>
                <a:spcPct val="20000"/>
              </a:spcBef>
              <a:spcAft>
                <a:spcPts val="425"/>
              </a:spcAft>
              <a:buClrTx/>
              <a:buFont typeface="Arial" pitchFamily="34" charset="0"/>
              <a:buChar char="»"/>
              <a:defRPr sz="1600" b="0">
                <a:solidFill>
                  <a:schemeClr val="tx1"/>
                </a:solidFill>
                <a:latin typeface="Arial" pitchFamily="34" charset="0"/>
                <a:cs typeface="Arial" pitchFamily="34" charset="0"/>
              </a:defRPr>
            </a:lvl4pPr>
            <a:lvl5pPr marL="1620000" indent="-270000" algn="l" rtl="0" eaLnBrk="1" fontAlgn="base" hangingPunct="1">
              <a:lnSpc>
                <a:spcPts val="2000"/>
              </a:lnSpc>
              <a:spcBef>
                <a:spcPts val="0"/>
              </a:spcBef>
              <a:spcAft>
                <a:spcPts val="425"/>
              </a:spcAft>
              <a:buClrTx/>
              <a:buFont typeface="Arial" pitchFamily="34" charset="0"/>
              <a:buChar char="»"/>
              <a:defRPr sz="1600" b="0">
                <a:solidFill>
                  <a:schemeClr val="tx1"/>
                </a:solidFill>
                <a:latin typeface="Arial" pitchFamily="34" charset="0"/>
                <a:cs typeface="Arial" pitchFamily="34" charset="0"/>
              </a:defRPr>
            </a:lvl5pPr>
            <a:lvl6pPr marL="2160000" indent="-228600" algn="l" rtl="0" eaLnBrk="1" fontAlgn="base" hangingPunct="1">
              <a:spcBef>
                <a:spcPct val="20000"/>
              </a:spcBef>
              <a:spcAft>
                <a:spcPct val="0"/>
              </a:spcAft>
              <a:buChar char="»"/>
              <a:defRPr sz="1600">
                <a:solidFill>
                  <a:schemeClr val="tx1"/>
                </a:solidFill>
                <a:latin typeface="+mn-lt"/>
              </a:defRPr>
            </a:lvl6pPr>
            <a:lvl7pPr marL="2700000" indent="-228600" algn="l" rtl="0" eaLnBrk="1" fontAlgn="base" hangingPunct="1">
              <a:spcBef>
                <a:spcPct val="20000"/>
              </a:spcBef>
              <a:spcAft>
                <a:spcPct val="0"/>
              </a:spcAft>
              <a:buChar char="»"/>
              <a:defRPr lang="de-CH" sz="1600" b="0" dirty="0" smtClean="0">
                <a:solidFill>
                  <a:schemeClr val="tx1"/>
                </a:solidFill>
                <a:latin typeface="Arial" pitchFamily="34" charset="0"/>
                <a:cs typeface="Arial" pitchFamily="34" charset="0"/>
              </a:defRPr>
            </a:lvl7pPr>
            <a:lvl8pPr marL="3240000" indent="-285750" algn="l" rtl="0" eaLnBrk="1" fontAlgn="base" hangingPunct="1">
              <a:spcBef>
                <a:spcPct val="20000"/>
              </a:spcBef>
              <a:spcAft>
                <a:spcPct val="0"/>
              </a:spcAft>
              <a:buFont typeface="Arial" pitchFamily="34" charset="0"/>
              <a:buChar char="»"/>
              <a:defRPr lang="de-CH" sz="1600" b="0" baseline="0" dirty="0" smtClean="0">
                <a:solidFill>
                  <a:schemeClr val="tx1"/>
                </a:solidFill>
                <a:latin typeface="Arial" pitchFamily="34" charset="0"/>
                <a:cs typeface="Arial" pitchFamily="34" charset="0"/>
              </a:defRPr>
            </a:lvl8pPr>
            <a:lvl9pPr marL="3780000" indent="-228600" algn="l" rtl="0" eaLnBrk="1" fontAlgn="base" hangingPunct="1">
              <a:spcBef>
                <a:spcPct val="20000"/>
              </a:spcBef>
              <a:spcAft>
                <a:spcPct val="0"/>
              </a:spcAft>
              <a:buChar char="»"/>
              <a:defRPr lang="de-CH" sz="1600" b="0" dirty="0" smtClean="0">
                <a:solidFill>
                  <a:schemeClr val="tx1"/>
                </a:solidFill>
                <a:latin typeface="Arial" pitchFamily="34" charset="0"/>
                <a:cs typeface="Arial" pitchFamily="34" charset="0"/>
              </a:defRPr>
            </a:lvl9pPr>
          </a:lstStyle>
          <a:p>
            <a:r>
              <a:rPr lang="en-GB" b="1" kern="0" dirty="0" smtClean="0">
                <a:solidFill>
                  <a:schemeClr val="accent5">
                    <a:lumMod val="50000"/>
                  </a:schemeClr>
                </a:solidFill>
              </a:rPr>
              <a:t>Acceptance</a:t>
            </a:r>
            <a:r>
              <a:rPr lang="en-GB" b="1" kern="0" dirty="0">
                <a:solidFill>
                  <a:schemeClr val="accent5">
                    <a:lumMod val="50000"/>
                  </a:schemeClr>
                </a:solidFill>
              </a:rPr>
              <a:t>:</a:t>
            </a:r>
          </a:p>
          <a:p>
            <a:pPr marL="285750" indent="-285750">
              <a:buFont typeface="Arial" panose="020B0604020202020204" pitchFamily="34" charset="0"/>
              <a:buChar char="»"/>
            </a:pPr>
            <a:r>
              <a:rPr lang="en-GB" dirty="0"/>
              <a:t>Acceptance for conversion?</a:t>
            </a:r>
          </a:p>
          <a:p>
            <a:pPr marL="285750" indent="-285750">
              <a:buFont typeface="Arial" panose="020B0604020202020204" pitchFamily="34" charset="0"/>
              <a:buChar char="»"/>
            </a:pPr>
            <a:r>
              <a:rPr lang="en-GB" dirty="0"/>
              <a:t>Importance of uncertainties</a:t>
            </a:r>
            <a:r>
              <a:rPr lang="en-GB" dirty="0" smtClean="0"/>
              <a:t>?</a:t>
            </a:r>
          </a:p>
          <a:p>
            <a:pPr marL="285750" indent="-285750">
              <a:buFont typeface="Arial" panose="020B0604020202020204" pitchFamily="34" charset="0"/>
              <a:buChar char="»"/>
            </a:pPr>
            <a:endParaRPr lang="en-GB" dirty="0"/>
          </a:p>
          <a:p>
            <a:r>
              <a:rPr lang="en-GB" b="1" kern="0" dirty="0" smtClean="0">
                <a:solidFill>
                  <a:schemeClr val="accent2">
                    <a:lumMod val="25000"/>
                  </a:schemeClr>
                </a:solidFill>
              </a:rPr>
              <a:t>Technology</a:t>
            </a:r>
            <a:r>
              <a:rPr lang="en-GB" b="1" kern="0" dirty="0">
                <a:solidFill>
                  <a:schemeClr val="accent2">
                    <a:lumMod val="25000"/>
                  </a:schemeClr>
                </a:solidFill>
              </a:rPr>
              <a:t>:</a:t>
            </a:r>
          </a:p>
          <a:p>
            <a:pPr marL="285750" indent="-285750">
              <a:buFont typeface="Arial" panose="020B0604020202020204" pitchFamily="34" charset="0"/>
              <a:buChar char="»"/>
            </a:pPr>
            <a:r>
              <a:rPr lang="en-GB" dirty="0"/>
              <a:t>Optimal hybrid tower design?</a:t>
            </a:r>
          </a:p>
          <a:p>
            <a:pPr marL="285750" indent="-285750">
              <a:buFont typeface="Arial" panose="020B0604020202020204" pitchFamily="34" charset="0"/>
              <a:buChar char="»"/>
            </a:pPr>
            <a:r>
              <a:rPr lang="en-GB" dirty="0"/>
              <a:t>Maximum transmission power?</a:t>
            </a:r>
          </a:p>
          <a:p>
            <a:pPr marL="285750" indent="-285750">
              <a:buFont typeface="Arial" panose="020B0604020202020204" pitchFamily="34" charset="0"/>
              <a:buChar char="»"/>
            </a:pPr>
            <a:r>
              <a:rPr lang="en-GB" dirty="0"/>
              <a:t>Environmental effects?</a:t>
            </a:r>
          </a:p>
          <a:p>
            <a:endParaRPr lang="en-GB" kern="0" dirty="0"/>
          </a:p>
          <a:p>
            <a:r>
              <a:rPr lang="en-GB" b="1" kern="0" dirty="0" smtClean="0">
                <a:solidFill>
                  <a:schemeClr val="tx2"/>
                </a:solidFill>
              </a:rPr>
              <a:t>System </a:t>
            </a:r>
            <a:r>
              <a:rPr lang="en-GB" b="1" kern="0" dirty="0">
                <a:solidFill>
                  <a:schemeClr val="tx2"/>
                </a:solidFill>
              </a:rPr>
              <a:t>&amp; Economy:</a:t>
            </a:r>
          </a:p>
          <a:p>
            <a:pPr marL="285750" indent="-285750">
              <a:buFont typeface="Arial" panose="020B0604020202020204" pitchFamily="34" charset="0"/>
              <a:buChar char="»"/>
            </a:pPr>
            <a:r>
              <a:rPr lang="en-GB" kern="0" dirty="0"/>
              <a:t>I</a:t>
            </a:r>
            <a:r>
              <a:rPr lang="en-GB" dirty="0"/>
              <a:t>nfluence on existing AC grid?</a:t>
            </a:r>
          </a:p>
          <a:p>
            <a:pPr marL="285750" indent="-285750">
              <a:buFont typeface="Arial" panose="020B0604020202020204" pitchFamily="34" charset="0"/>
              <a:buChar char="»"/>
            </a:pPr>
            <a:r>
              <a:rPr lang="en-GB" dirty="0"/>
              <a:t>Ideal Swiss corridor?</a:t>
            </a:r>
          </a:p>
          <a:p>
            <a:pPr marL="285750" indent="-285750">
              <a:buFont typeface="Arial" panose="020B0604020202020204" pitchFamily="34" charset="0"/>
              <a:buChar char="»"/>
            </a:pPr>
            <a:r>
              <a:rPr lang="en-GB" dirty="0"/>
              <a:t>Benefit for hydro power?</a:t>
            </a:r>
          </a:p>
          <a:p>
            <a:endParaRPr lang="en-GB" kern="0" dirty="0"/>
          </a:p>
        </p:txBody>
      </p:sp>
      <p:grpSp>
        <p:nvGrpSpPr>
          <p:cNvPr id="50" name="Gruppieren 49"/>
          <p:cNvGrpSpPr/>
          <p:nvPr/>
        </p:nvGrpSpPr>
        <p:grpSpPr>
          <a:xfrm>
            <a:off x="4784382" y="1303597"/>
            <a:ext cx="4396130" cy="5488790"/>
            <a:chOff x="7592972" y="1980505"/>
            <a:chExt cx="5823299" cy="7270680"/>
          </a:xfrm>
        </p:grpSpPr>
        <p:grpSp>
          <p:nvGrpSpPr>
            <p:cNvPr id="51" name="Gruppieren 50"/>
            <p:cNvGrpSpPr>
              <a:grpSpLocks noChangeAspect="1"/>
            </p:cNvGrpSpPr>
            <p:nvPr/>
          </p:nvGrpSpPr>
          <p:grpSpPr>
            <a:xfrm>
              <a:off x="7592972" y="1980505"/>
              <a:ext cx="5823299" cy="7270680"/>
              <a:chOff x="3514715" y="28211342"/>
              <a:chExt cx="7438682" cy="9287570"/>
            </a:xfrm>
          </p:grpSpPr>
          <p:pic>
            <p:nvPicPr>
              <p:cNvPr id="54" name="Picture 36" descr="http://inmrchina.com/bg/wp-content/uploads/2014/01/Pfisterer-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0048" y="30355013"/>
                <a:ext cx="2270747" cy="386028"/>
              </a:xfrm>
              <a:prstGeom prst="rect">
                <a:avLst/>
              </a:prstGeom>
              <a:noFill/>
              <a:extLst>
                <a:ext uri="{909E8E84-426E-40DD-AFC4-6F175D3DCCD1}">
                  <a14:hiddenFill xmlns:a14="http://schemas.microsoft.com/office/drawing/2010/main">
                    <a:solidFill>
                      <a:srgbClr val="FFFFFF"/>
                    </a:solidFill>
                  </a14:hiddenFill>
                </a:ext>
              </a:extLst>
            </p:spPr>
          </p:pic>
          <p:sp>
            <p:nvSpPr>
              <p:cNvPr id="55" name="Ellipse 54"/>
              <p:cNvSpPr/>
              <p:nvPr/>
            </p:nvSpPr>
            <p:spPr>
              <a:xfrm>
                <a:off x="5580503" y="30501069"/>
                <a:ext cx="5019708" cy="4947887"/>
              </a:xfrm>
              <a:prstGeom prst="ellipse">
                <a:avLst/>
              </a:prstGeom>
              <a:noFill/>
              <a:ln w="76200" cap="rnd" cmpd="sng" algn="ctr">
                <a:solidFill>
                  <a:srgbClr val="DA0000"/>
                </a:solidFill>
                <a:prstDash val="solid"/>
              </a:ln>
              <a:effectLst>
                <a:outerShdw blurRad="40000" dist="23000" dir="5400000">
                  <a:srgbClr val="000000">
                    <a:alpha val="35000"/>
                  </a:srgbClr>
                </a:outerShdw>
              </a:effectLst>
            </p:spPr>
            <p:txBody>
              <a:bodyPr rtlCol="0" anchor="ctr"/>
              <a:lstStyle/>
              <a:p>
                <a:pPr marL="0" marR="0" lvl="0" indent="0" algn="ctr" defTabSz="1371057" eaLnBrk="1" fontAlgn="auto" latinLnBrk="0" hangingPunct="1">
                  <a:lnSpc>
                    <a:spcPct val="100000"/>
                  </a:lnSpc>
                  <a:spcBef>
                    <a:spcPts val="0"/>
                  </a:spcBef>
                  <a:spcAft>
                    <a:spcPts val="0"/>
                  </a:spcAft>
                  <a:buClrTx/>
                  <a:buSzTx/>
                  <a:buFontTx/>
                  <a:buNone/>
                  <a:tabLst/>
                  <a:defRPr/>
                </a:pPr>
                <a:endParaRPr kumimoji="0" lang="de-CH" sz="2700" b="0" i="0" u="none" strike="noStrike" kern="0" cap="none" spc="0" normalizeH="0" baseline="0" noProof="0" smtClean="0">
                  <a:ln>
                    <a:noFill/>
                  </a:ln>
                  <a:solidFill>
                    <a:prstClr val="white"/>
                  </a:solidFill>
                  <a:effectLst/>
                  <a:uLnTx/>
                  <a:uFillTx/>
                  <a:latin typeface="Arial"/>
                  <a:ea typeface="+mn-ea"/>
                  <a:cs typeface="+mn-cs"/>
                </a:endParaRPr>
              </a:p>
            </p:txBody>
          </p:sp>
          <p:pic>
            <p:nvPicPr>
              <p:cNvPr id="56" name="Picture 4" descr="http://upload.wikimedia.org/wikipedia/commons/thumb/b/ba/Swissgrid_logo.svg/1024px-Swissgrid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7214" y="32631815"/>
                <a:ext cx="1897646" cy="41696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http://upload.wikimedia.org/wikipedia/commons/thumb/b/b2/Logo_Axpo.svg/2000px-Logo_Axpo.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68581" y="32152108"/>
                <a:ext cx="1154614" cy="63424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http://upload.wikimedia.org/wikipedia/de/thumb/6/60/Kraftwerke_Oberhasli_logo.svg/2000px-Kraftwerke_Oberhasli_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65621" y="33622379"/>
                <a:ext cx="1557444" cy="61436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logoklei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39958" y="31061971"/>
                <a:ext cx="1287360" cy="66207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2" descr="https://www.ethz.ch/de/die-eth-zuerich/nachhaltigkeit/aus-und-weiterbildung/seed-sustainability/projektbeispiele/_jcr_content/par/textimage_0/image.imageformat.lightbox.124901574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74608" y="31218147"/>
                <a:ext cx="1040932" cy="412535"/>
              </a:xfrm>
              <a:prstGeom prst="rect">
                <a:avLst/>
              </a:prstGeom>
              <a:noFill/>
              <a:extLst>
                <a:ext uri="{909E8E84-426E-40DD-AFC4-6F175D3DCCD1}">
                  <a14:hiddenFill xmlns:a14="http://schemas.microsoft.com/office/drawing/2010/main">
                    <a:solidFill>
                      <a:srgbClr val="FFFFFF"/>
                    </a:solidFill>
                  </a14:hiddenFill>
                </a:ext>
              </a:extLst>
            </p:spPr>
          </p:pic>
          <p:sp>
            <p:nvSpPr>
              <p:cNvPr id="61" name="Ellipse 60"/>
              <p:cNvSpPr/>
              <p:nvPr/>
            </p:nvSpPr>
            <p:spPr>
              <a:xfrm>
                <a:off x="3514715" y="28906232"/>
                <a:ext cx="5019708" cy="4947887"/>
              </a:xfrm>
              <a:prstGeom prst="ellipse">
                <a:avLst/>
              </a:prstGeom>
              <a:noFill/>
              <a:ln w="76200" cap="rnd" cmpd="sng" algn="ctr">
                <a:solidFill>
                  <a:srgbClr val="1F407A"/>
                </a:solidFill>
                <a:prstDash val="solid"/>
              </a:ln>
              <a:effectLst>
                <a:outerShdw blurRad="40000" dist="23000" dir="5400000">
                  <a:srgbClr val="000000">
                    <a:alpha val="35000"/>
                  </a:srgbClr>
                </a:outerShdw>
              </a:effectLst>
            </p:spPr>
            <p:txBody>
              <a:bodyPr rtlCol="0" anchor="ctr"/>
              <a:lstStyle/>
              <a:p>
                <a:pPr marL="0" marR="0" lvl="0" indent="0" algn="ctr" defTabSz="1371057" eaLnBrk="1" fontAlgn="auto" latinLnBrk="0" hangingPunct="1">
                  <a:lnSpc>
                    <a:spcPct val="100000"/>
                  </a:lnSpc>
                  <a:spcBef>
                    <a:spcPts val="0"/>
                  </a:spcBef>
                  <a:spcAft>
                    <a:spcPts val="0"/>
                  </a:spcAft>
                  <a:buClrTx/>
                  <a:buSzTx/>
                  <a:buFontTx/>
                  <a:buNone/>
                  <a:tabLst/>
                  <a:defRPr/>
                </a:pPr>
                <a:endParaRPr kumimoji="0" lang="de-CH" sz="2700" b="0" i="0" u="none" strike="noStrike" kern="0" cap="none" spc="0" normalizeH="0" baseline="0" noProof="0" smtClean="0">
                  <a:ln>
                    <a:noFill/>
                  </a:ln>
                  <a:solidFill>
                    <a:prstClr val="white"/>
                  </a:solidFill>
                  <a:effectLst/>
                  <a:uLnTx/>
                  <a:uFillTx/>
                  <a:latin typeface="Arial"/>
                  <a:ea typeface="+mn-ea"/>
                  <a:cs typeface="+mn-cs"/>
                </a:endParaRPr>
              </a:p>
            </p:txBody>
          </p:sp>
          <p:sp>
            <p:nvSpPr>
              <p:cNvPr id="62" name="Ellipse 61"/>
              <p:cNvSpPr/>
              <p:nvPr/>
            </p:nvSpPr>
            <p:spPr>
              <a:xfrm>
                <a:off x="3591468" y="31873999"/>
                <a:ext cx="5019708" cy="4947887"/>
              </a:xfrm>
              <a:prstGeom prst="ellipse">
                <a:avLst/>
              </a:prstGeom>
              <a:noFill/>
              <a:ln w="76200" cap="rnd" cmpd="sng" algn="ctr">
                <a:solidFill>
                  <a:srgbClr val="84AF23"/>
                </a:solidFill>
                <a:prstDash val="solid"/>
              </a:ln>
              <a:effectLst>
                <a:outerShdw blurRad="40000" dist="23000" dir="5400000">
                  <a:srgbClr val="000000">
                    <a:alpha val="35000"/>
                  </a:srgbClr>
                </a:outerShdw>
              </a:effectLst>
            </p:spPr>
            <p:txBody>
              <a:bodyPr rtlCol="0" anchor="ctr"/>
              <a:lstStyle/>
              <a:p>
                <a:pPr marL="0" marR="0" lvl="0" indent="0" algn="ctr" defTabSz="1371057" eaLnBrk="1" fontAlgn="auto" latinLnBrk="0" hangingPunct="1">
                  <a:lnSpc>
                    <a:spcPct val="100000"/>
                  </a:lnSpc>
                  <a:spcBef>
                    <a:spcPts val="0"/>
                  </a:spcBef>
                  <a:spcAft>
                    <a:spcPts val="0"/>
                  </a:spcAft>
                  <a:buClrTx/>
                  <a:buSzTx/>
                  <a:buFontTx/>
                  <a:buNone/>
                  <a:tabLst/>
                  <a:defRPr/>
                </a:pPr>
                <a:endParaRPr kumimoji="0" lang="de-CH" sz="2700" b="0" i="0" u="none" strike="noStrike" kern="0" cap="none" spc="0" normalizeH="0" baseline="0" noProof="0" smtClean="0">
                  <a:ln>
                    <a:noFill/>
                  </a:ln>
                  <a:solidFill>
                    <a:prstClr val="white"/>
                  </a:solidFill>
                  <a:effectLst/>
                  <a:uLnTx/>
                  <a:uFillTx/>
                  <a:latin typeface="Arial"/>
                  <a:ea typeface="+mn-ea"/>
                  <a:cs typeface="+mn-cs"/>
                </a:endParaRPr>
              </a:p>
            </p:txBody>
          </p:sp>
          <p:sp>
            <p:nvSpPr>
              <p:cNvPr id="63" name="Textfeld 62"/>
              <p:cNvSpPr txBox="1"/>
              <p:nvPr/>
            </p:nvSpPr>
            <p:spPr>
              <a:xfrm>
                <a:off x="4391833" y="28211342"/>
                <a:ext cx="3264141" cy="1197812"/>
              </a:xfrm>
              <a:prstGeom prst="rect">
                <a:avLst/>
              </a:prstGeom>
              <a:noFill/>
            </p:spPr>
            <p:txBody>
              <a:bodyPr wrap="square" rtlCol="0">
                <a:spAutoFit/>
              </a:bodyPr>
              <a:lstStyle/>
              <a:p>
                <a:pPr marL="0" marR="0" lvl="0" indent="0" algn="ctr" defTabSz="1371057"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srgbClr val="1F407A"/>
                    </a:solidFill>
                    <a:effectLst/>
                    <a:uLnTx/>
                    <a:uFillTx/>
                    <a:latin typeface="Arial"/>
                    <a:cs typeface="Arial"/>
                  </a:rPr>
                  <a:t>Technology</a:t>
                </a:r>
                <a:endParaRPr kumimoji="0" lang="en-GB" sz="2000" b="0" i="0" u="none" strike="noStrike" kern="0" cap="none" spc="0" normalizeH="0" baseline="0" noProof="0" dirty="0" smtClean="0">
                  <a:ln>
                    <a:noFill/>
                  </a:ln>
                  <a:solidFill>
                    <a:srgbClr val="1F407A"/>
                  </a:solidFill>
                  <a:effectLst/>
                  <a:uLnTx/>
                  <a:uFillTx/>
                  <a:latin typeface="Arial"/>
                  <a:cs typeface="Arial"/>
                </a:endParaRPr>
              </a:p>
              <a:p>
                <a:pPr marL="0" marR="0" lvl="0" indent="0" defTabSz="1371057"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smtClean="0">
                  <a:ln>
                    <a:noFill/>
                  </a:ln>
                  <a:solidFill>
                    <a:prstClr val="black"/>
                  </a:solidFill>
                  <a:effectLst/>
                  <a:uLnTx/>
                  <a:uFillTx/>
                  <a:latin typeface="Arial"/>
                  <a:cs typeface="Arial"/>
                </a:endParaRPr>
              </a:p>
            </p:txBody>
          </p:sp>
          <p:sp>
            <p:nvSpPr>
              <p:cNvPr id="64" name="Textfeld 63"/>
              <p:cNvSpPr txBox="1"/>
              <p:nvPr/>
            </p:nvSpPr>
            <p:spPr>
              <a:xfrm>
                <a:off x="7689256" y="29358063"/>
                <a:ext cx="3264141" cy="1718601"/>
              </a:xfrm>
              <a:prstGeom prst="rect">
                <a:avLst/>
              </a:prstGeom>
              <a:noFill/>
            </p:spPr>
            <p:txBody>
              <a:bodyPr wrap="square" rtlCol="0">
                <a:spAutoFit/>
              </a:bodyPr>
              <a:lstStyle/>
              <a:p>
                <a:pPr marL="0" marR="0" lvl="0" indent="0" algn="ctr" defTabSz="1371057"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srgbClr val="DA0000"/>
                    </a:solidFill>
                    <a:effectLst/>
                    <a:uLnTx/>
                    <a:uFillTx/>
                    <a:latin typeface="Arial"/>
                    <a:cs typeface="Arial"/>
                  </a:rPr>
                  <a:t>Economy </a:t>
                </a:r>
              </a:p>
              <a:p>
                <a:pPr marL="0" marR="0" lvl="0" indent="0" algn="ctr" defTabSz="1371057"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srgbClr val="DA0000"/>
                    </a:solidFill>
                    <a:effectLst/>
                    <a:uLnTx/>
                    <a:uFillTx/>
                    <a:latin typeface="Arial"/>
                    <a:cs typeface="Arial"/>
                  </a:rPr>
                  <a:t>&amp; Grid</a:t>
                </a:r>
                <a:endParaRPr kumimoji="0" lang="en-GB" sz="2000" b="0" i="0" u="none" strike="noStrike" kern="0" cap="none" spc="0" normalizeH="0" baseline="0" noProof="0" dirty="0" smtClean="0">
                  <a:ln>
                    <a:noFill/>
                  </a:ln>
                  <a:solidFill>
                    <a:srgbClr val="DA0000"/>
                  </a:solidFill>
                  <a:effectLst/>
                  <a:uLnTx/>
                  <a:uFillTx/>
                  <a:latin typeface="Arial"/>
                  <a:cs typeface="Arial"/>
                </a:endParaRPr>
              </a:p>
              <a:p>
                <a:pPr marL="0" marR="0" lvl="0" indent="0" defTabSz="1371057"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smtClean="0">
                  <a:ln>
                    <a:noFill/>
                  </a:ln>
                  <a:solidFill>
                    <a:prstClr val="black"/>
                  </a:solidFill>
                  <a:effectLst/>
                  <a:uLnTx/>
                  <a:uFillTx/>
                  <a:latin typeface="Arial"/>
                  <a:cs typeface="Arial"/>
                </a:endParaRPr>
              </a:p>
            </p:txBody>
          </p:sp>
          <p:sp>
            <p:nvSpPr>
              <p:cNvPr id="65" name="Textfeld 64"/>
              <p:cNvSpPr txBox="1"/>
              <p:nvPr/>
            </p:nvSpPr>
            <p:spPr>
              <a:xfrm>
                <a:off x="4226552" y="36821887"/>
                <a:ext cx="3264141" cy="677025"/>
              </a:xfrm>
              <a:prstGeom prst="rect">
                <a:avLst/>
              </a:prstGeom>
              <a:noFill/>
            </p:spPr>
            <p:txBody>
              <a:bodyPr wrap="square" rtlCol="0">
                <a:spAutoFit/>
              </a:bodyPr>
              <a:lstStyle/>
              <a:p>
                <a:pPr marL="0" marR="0" lvl="0" indent="0" algn="ctr" defTabSz="1371057"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srgbClr val="84AF23"/>
                    </a:solidFill>
                    <a:effectLst/>
                    <a:uLnTx/>
                    <a:uFillTx/>
                    <a:latin typeface="Arial"/>
                    <a:cs typeface="Arial"/>
                  </a:rPr>
                  <a:t>Acceptance</a:t>
                </a:r>
                <a:endParaRPr kumimoji="0" lang="en-GB" sz="2000" b="0" i="0" u="none" strike="noStrike" kern="0" cap="none" spc="0" normalizeH="0" baseline="0" noProof="0" dirty="0" smtClean="0">
                  <a:ln>
                    <a:noFill/>
                  </a:ln>
                  <a:solidFill>
                    <a:srgbClr val="84AF23"/>
                  </a:solidFill>
                  <a:effectLst/>
                  <a:uLnTx/>
                  <a:uFillTx/>
                  <a:latin typeface="Arial"/>
                  <a:cs typeface="Arial"/>
                </a:endParaRPr>
              </a:p>
            </p:txBody>
          </p:sp>
        </p:grpSp>
        <p:pic>
          <p:nvPicPr>
            <p:cNvPr id="52" name="Picture 2" descr="Universitaet Bern"/>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51800"/>
            <a:stretch/>
          </p:blipFill>
          <p:spPr bwMode="auto">
            <a:xfrm>
              <a:off x="8112509" y="6358850"/>
              <a:ext cx="717556" cy="114134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foot_unitlogo.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67412" y="7730651"/>
              <a:ext cx="1814204" cy="856709"/>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Grafik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25701" y="1988840"/>
            <a:ext cx="1250556" cy="337469"/>
          </a:xfrm>
          <a:prstGeom prst="rect">
            <a:avLst/>
          </a:prstGeom>
        </p:spPr>
      </p:pic>
      <p:pic>
        <p:nvPicPr>
          <p:cNvPr id="3" name="Grafik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83768" y="6095162"/>
            <a:ext cx="2249101" cy="449820"/>
          </a:xfrm>
          <a:prstGeom prst="rect">
            <a:avLst/>
          </a:prstGeom>
        </p:spPr>
      </p:pic>
      <p:pic>
        <p:nvPicPr>
          <p:cNvPr id="22" name="Pictur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3528" y="6165304"/>
            <a:ext cx="1881448" cy="307272"/>
          </a:xfrm>
          <a:prstGeom prst="rect">
            <a:avLst/>
          </a:prstGeom>
        </p:spPr>
      </p:pic>
      <p:sp>
        <p:nvSpPr>
          <p:cNvPr id="23" name="Foliennummernplatzhalter 4"/>
          <p:cNvSpPr>
            <a:spLocks noGrp="1"/>
          </p:cNvSpPr>
          <p:nvPr>
            <p:ph type="sldNum" sz="quarter" idx="4"/>
            <p:custDataLst>
              <p:tags r:id="rId3"/>
            </p:custDataLst>
          </p:nvPr>
        </p:nvSpPr>
        <p:spPr>
          <a:xfrm>
            <a:off x="6940048" y="6660000"/>
            <a:ext cx="1905000" cy="144000"/>
          </a:xfrm>
        </p:spPr>
        <p:txBody>
          <a:bodyPr/>
          <a:lstStyle/>
          <a:p>
            <a:fld id="{E2836075-29F6-4CD6-9376-E2F6FD76549A}" type="slidenum">
              <a:rPr lang="en-GB" smtClean="0"/>
              <a:pPr/>
              <a:t>3</a:t>
            </a:fld>
            <a:endParaRPr lang="en-GB" dirty="0"/>
          </a:p>
        </p:txBody>
      </p:sp>
    </p:spTree>
    <p:extLst>
      <p:ext uri="{BB962C8B-B14F-4D97-AF65-F5344CB8AC3E}">
        <p14:creationId xmlns:p14="http://schemas.microsoft.com/office/powerpoint/2010/main" val="9008492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0000" y="900000"/>
            <a:ext cx="8604000" cy="743793"/>
          </a:xfrm>
        </p:spPr>
        <p:txBody>
          <a:bodyPr/>
          <a:lstStyle/>
          <a:p>
            <a:r>
              <a:rPr lang="en-GB" dirty="0"/>
              <a:t>Lack of </a:t>
            </a:r>
            <a:r>
              <a:rPr lang="en-GB" dirty="0" smtClean="0"/>
              <a:t>acceptance</a:t>
            </a:r>
            <a:r>
              <a:rPr lang="en-GB" dirty="0"/>
              <a:t/>
            </a:r>
            <a:br>
              <a:rPr lang="en-GB" dirty="0"/>
            </a:br>
            <a:r>
              <a:rPr lang="en-US" dirty="0" smtClean="0">
                <a:solidFill>
                  <a:schemeClr val="tx1"/>
                </a:solidFill>
              </a:rPr>
              <a:t>An issue</a:t>
            </a:r>
            <a:endParaRPr lang="en-GB" dirty="0"/>
          </a:p>
        </p:txBody>
      </p:sp>
      <p:sp>
        <p:nvSpPr>
          <p:cNvPr id="3" name="Inhaltsplatzhalter 2"/>
          <p:cNvSpPr>
            <a:spLocks noGrp="1"/>
          </p:cNvSpPr>
          <p:nvPr>
            <p:ph idx="1"/>
          </p:nvPr>
        </p:nvSpPr>
        <p:spPr/>
        <p:txBody>
          <a:bodyPr/>
          <a:lstStyle/>
          <a:p>
            <a:endParaRPr lang="en-GB"/>
          </a:p>
        </p:txBody>
      </p:sp>
      <p:pic>
        <p:nvPicPr>
          <p:cNvPr id="4" name="Inhaltsplatzhalter 3"/>
          <p:cNvPicPr>
            <a:picLocks noGrp="1" noChangeAspect="1"/>
          </p:cNvPicPr>
          <p:nvPr/>
        </p:nvPicPr>
        <p:blipFill rotWithShape="1">
          <a:blip r:embed="rId3">
            <a:extLst>
              <a:ext uri="{28A0092B-C50C-407E-A947-70E740481C1C}">
                <a14:useLocalDpi xmlns:a14="http://schemas.microsoft.com/office/drawing/2010/main" val="0"/>
              </a:ext>
            </a:extLst>
          </a:blip>
          <a:srcRect l="1147" r="2164"/>
          <a:stretch/>
        </p:blipFill>
        <p:spPr bwMode="auto">
          <a:xfrm>
            <a:off x="0" y="2004009"/>
            <a:ext cx="9144000" cy="5025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18963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2"/>
            </p:custDataLst>
          </p:nvPr>
        </p:nvSpPr>
        <p:spPr>
          <a:xfrm>
            <a:off x="270000" y="900000"/>
            <a:ext cx="8604000" cy="743793"/>
          </a:xfrm>
        </p:spPr>
        <p:txBody>
          <a:bodyPr/>
          <a:lstStyle/>
          <a:p>
            <a:r>
              <a:rPr lang="en-GB" dirty="0" smtClean="0"/>
              <a:t>Lack of acceptance</a:t>
            </a:r>
            <a:br>
              <a:rPr lang="en-GB" dirty="0" smtClean="0"/>
            </a:br>
            <a:r>
              <a:rPr lang="en-GB" dirty="0" smtClean="0">
                <a:solidFill>
                  <a:schemeClr val="tx1"/>
                </a:solidFill>
              </a:rPr>
              <a:t>Main problem of high voltage lines</a:t>
            </a:r>
            <a:endParaRPr lang="en-GB" sz="1200" dirty="0">
              <a:solidFill>
                <a:schemeClr val="tx1"/>
              </a:solidFill>
            </a:endParaRPr>
          </a:p>
        </p:txBody>
      </p:sp>
      <p:sp>
        <p:nvSpPr>
          <p:cNvPr id="10" name="Foliennummernplatzhalter 4"/>
          <p:cNvSpPr>
            <a:spLocks noGrp="1"/>
          </p:cNvSpPr>
          <p:nvPr>
            <p:ph type="sldNum" sz="quarter" idx="4"/>
            <p:custDataLst>
              <p:tags r:id="rId3"/>
            </p:custDataLst>
          </p:nvPr>
        </p:nvSpPr>
        <p:spPr/>
        <p:txBody>
          <a:bodyPr/>
          <a:lstStyle/>
          <a:p>
            <a:fld id="{E2836075-29F6-4CD6-9376-E2F6FD76549A}" type="slidenum">
              <a:rPr lang="en-GB" smtClean="0"/>
              <a:pPr/>
              <a:t>5</a:t>
            </a:fld>
            <a:endParaRPr lang="en-GB" dirty="0"/>
          </a:p>
        </p:txBody>
      </p:sp>
      <p:graphicFrame>
        <p:nvGraphicFramePr>
          <p:cNvPr id="4" name="Inhaltsplatzhalter 7"/>
          <p:cNvGraphicFramePr>
            <a:graphicFrameLocks/>
          </p:cNvGraphicFramePr>
          <p:nvPr>
            <p:custDataLst>
              <p:tags r:id="rId4"/>
            </p:custDataLst>
            <p:extLst>
              <p:ext uri="{D42A27DB-BD31-4B8C-83A1-F6EECF244321}">
                <p14:modId xmlns:p14="http://schemas.microsoft.com/office/powerpoint/2010/main" val="2150009873"/>
              </p:ext>
            </p:extLst>
          </p:nvPr>
        </p:nvGraphicFramePr>
        <p:xfrm>
          <a:off x="179513" y="1628800"/>
          <a:ext cx="8568951" cy="4536206"/>
        </p:xfrm>
        <a:graphic>
          <a:graphicData uri="http://schemas.openxmlformats.org/drawingml/2006/chart">
            <c:chart xmlns:c="http://schemas.openxmlformats.org/drawingml/2006/chart" xmlns:r="http://schemas.openxmlformats.org/officeDocument/2006/relationships" r:id="rId12"/>
          </a:graphicData>
        </a:graphic>
      </p:graphicFrame>
      <p:sp>
        <p:nvSpPr>
          <p:cNvPr id="5" name="Ellipse 4"/>
          <p:cNvSpPr/>
          <p:nvPr>
            <p:custDataLst>
              <p:tags r:id="rId5"/>
            </p:custDataLst>
          </p:nvPr>
        </p:nvSpPr>
        <p:spPr>
          <a:xfrm>
            <a:off x="4819923" y="1916832"/>
            <a:ext cx="1008112" cy="536281"/>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6" name="Ellipse 5"/>
          <p:cNvSpPr/>
          <p:nvPr>
            <p:custDataLst>
              <p:tags r:id="rId6"/>
            </p:custDataLst>
          </p:nvPr>
        </p:nvSpPr>
        <p:spPr>
          <a:xfrm>
            <a:off x="3275856" y="2276546"/>
            <a:ext cx="1008112" cy="536281"/>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7" name="Ellipse 6"/>
          <p:cNvSpPr/>
          <p:nvPr>
            <p:custDataLst>
              <p:tags r:id="rId7"/>
            </p:custDataLst>
          </p:nvPr>
        </p:nvSpPr>
        <p:spPr>
          <a:xfrm>
            <a:off x="2894550" y="5045075"/>
            <a:ext cx="1008112" cy="536281"/>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2" name="Textfeld 11"/>
          <p:cNvSpPr txBox="1"/>
          <p:nvPr>
            <p:custDataLst>
              <p:tags r:id="rId8"/>
            </p:custDataLst>
          </p:nvPr>
        </p:nvSpPr>
        <p:spPr>
          <a:xfrm>
            <a:off x="6537482" y="6495868"/>
            <a:ext cx="4968552" cy="123111"/>
          </a:xfrm>
          <a:prstGeom prst="rect">
            <a:avLst/>
          </a:prstGeom>
          <a:noFill/>
        </p:spPr>
        <p:txBody>
          <a:bodyPr wrap="square" lIns="0" tIns="0" rIns="0" bIns="0" rtlCol="0">
            <a:spAutoFit/>
          </a:bodyPr>
          <a:lstStyle/>
          <a:p>
            <a:r>
              <a:rPr lang="en-GB" sz="800" dirty="0" smtClean="0">
                <a:latin typeface="+mj-lt"/>
              </a:rPr>
              <a:t>Graphic: Swissgrid Stakeholder Research, 2016</a:t>
            </a:r>
          </a:p>
        </p:txBody>
      </p:sp>
      <p:sp>
        <p:nvSpPr>
          <p:cNvPr id="9" name="Textfeld 8"/>
          <p:cNvSpPr txBox="1"/>
          <p:nvPr>
            <p:custDataLst>
              <p:tags r:id="rId9"/>
            </p:custDataLst>
          </p:nvPr>
        </p:nvSpPr>
        <p:spPr>
          <a:xfrm>
            <a:off x="7092280" y="5065210"/>
            <a:ext cx="1656184" cy="884070"/>
          </a:xfrm>
          <a:prstGeom prst="rect">
            <a:avLst/>
          </a:prstGeom>
          <a:solidFill>
            <a:schemeClr val="bg2">
              <a:lumMod val="40000"/>
              <a:lumOff val="60000"/>
            </a:schemeClr>
          </a:solidFill>
          <a:ln>
            <a:solidFill>
              <a:schemeClr val="bg2">
                <a:lumMod val="40000"/>
                <a:lumOff val="60000"/>
              </a:schemeClr>
            </a:solidFill>
          </a:ln>
        </p:spPr>
        <p:style>
          <a:lnRef idx="2">
            <a:schemeClr val="dk1"/>
          </a:lnRef>
          <a:fillRef idx="1">
            <a:schemeClr val="lt1"/>
          </a:fillRef>
          <a:effectRef idx="0">
            <a:schemeClr val="dk1"/>
          </a:effectRef>
          <a:fontRef idx="minor">
            <a:schemeClr val="dk1"/>
          </a:fontRef>
        </p:style>
        <p:txBody>
          <a:bodyPr wrap="square" lIns="72000" tIns="72000" rIns="72000" bIns="72000" rtlCol="0">
            <a:spAutoFit/>
          </a:bodyPr>
          <a:lstStyle>
            <a:defPPr>
              <a:defRPr lang="en-GB"/>
            </a:defPPr>
            <a:lvl1pPr>
              <a:defRPr sz="1200">
                <a:solidFill>
                  <a:schemeClr val="tx1"/>
                </a:solidFill>
                <a:latin typeface="+mj-lt"/>
              </a:defRPr>
            </a:lvl1pPr>
          </a:lstStyle>
          <a:p>
            <a:r>
              <a:rPr lang="en-GB" dirty="0"/>
              <a:t>Open question: «What is from your point of view the main problem?»</a:t>
            </a:r>
          </a:p>
        </p:txBody>
      </p:sp>
    </p:spTree>
    <p:custDataLst>
      <p:tags r:id="rId1"/>
    </p:custDataLst>
    <p:extLst>
      <p:ext uri="{BB962C8B-B14F-4D97-AF65-F5344CB8AC3E}">
        <p14:creationId xmlns:p14="http://schemas.microsoft.com/office/powerpoint/2010/main" val="6861384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2"/>
            </p:custDataLst>
          </p:nvPr>
        </p:nvSpPr>
        <p:spPr>
          <a:xfrm>
            <a:off x="270000" y="900000"/>
            <a:ext cx="8604000" cy="743793"/>
          </a:xfrm>
        </p:spPr>
        <p:txBody>
          <a:bodyPr/>
          <a:lstStyle/>
          <a:p>
            <a:r>
              <a:rPr lang="en-GB" dirty="0" smtClean="0"/>
              <a:t>Acceptance for a new technology</a:t>
            </a:r>
            <a:br>
              <a:rPr lang="en-GB" dirty="0" smtClean="0"/>
            </a:br>
            <a:r>
              <a:rPr lang="en-GB" dirty="0" smtClean="0">
                <a:solidFill>
                  <a:schemeClr val="tx1"/>
                </a:solidFill>
              </a:rPr>
              <a:t>Information matters</a:t>
            </a:r>
            <a:endParaRPr lang="en-GB" dirty="0">
              <a:solidFill>
                <a:schemeClr val="tx1"/>
              </a:solidFill>
            </a:endParaRPr>
          </a:p>
        </p:txBody>
      </p:sp>
      <p:sp>
        <p:nvSpPr>
          <p:cNvPr id="10" name="Foliennummernplatzhalter 4"/>
          <p:cNvSpPr>
            <a:spLocks noGrp="1"/>
          </p:cNvSpPr>
          <p:nvPr>
            <p:ph type="sldNum" sz="quarter" idx="4"/>
            <p:custDataLst>
              <p:tags r:id="rId3"/>
            </p:custDataLst>
          </p:nvPr>
        </p:nvSpPr>
        <p:spPr/>
        <p:txBody>
          <a:bodyPr/>
          <a:lstStyle/>
          <a:p>
            <a:fld id="{E2836075-29F6-4CD6-9376-E2F6FD76549A}" type="slidenum">
              <a:rPr lang="en-GB" smtClean="0"/>
              <a:pPr/>
              <a:t>6</a:t>
            </a:fld>
            <a:endParaRPr lang="en-GB" dirty="0"/>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183" y="1730264"/>
            <a:ext cx="5394465" cy="4795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custDataLst>
              <p:tags r:id="rId4"/>
            </p:custDataLst>
          </p:nvPr>
        </p:nvSpPr>
        <p:spPr>
          <a:xfrm>
            <a:off x="251520" y="6495507"/>
            <a:ext cx="8598428" cy="123111"/>
          </a:xfrm>
          <a:prstGeom prst="rect">
            <a:avLst/>
          </a:prstGeom>
          <a:noFill/>
        </p:spPr>
        <p:txBody>
          <a:bodyPr wrap="square" lIns="0" tIns="0" rIns="0" bIns="0" rtlCol="0">
            <a:spAutoFit/>
          </a:bodyPr>
          <a:lstStyle/>
          <a:p>
            <a:r>
              <a:rPr lang="en-GB" sz="800" dirty="0" smtClean="0">
                <a:latin typeface="+mj-lt"/>
              </a:rPr>
              <a:t>Graphic: «</a:t>
            </a:r>
            <a:r>
              <a:rPr lang="en-US" sz="800" dirty="0">
                <a:latin typeface="+mj-lt"/>
              </a:rPr>
              <a:t>Information effects and public acceptance of new </a:t>
            </a:r>
            <a:r>
              <a:rPr lang="en-US" sz="800" dirty="0" smtClean="0">
                <a:latin typeface="+mj-lt"/>
              </a:rPr>
              <a:t>technologies </a:t>
            </a:r>
            <a:r>
              <a:rPr lang="en-US" sz="800" dirty="0">
                <a:latin typeface="+mj-lt"/>
              </a:rPr>
              <a:t>in energy policy – the case of hybrid high voltage lines</a:t>
            </a:r>
            <a:r>
              <a:rPr lang="en-GB" sz="800" dirty="0" smtClean="0">
                <a:latin typeface="+mj-lt"/>
              </a:rPr>
              <a:t>»,  Isabelle </a:t>
            </a:r>
            <a:r>
              <a:rPr lang="en-GB" sz="800" dirty="0" err="1" smtClean="0">
                <a:latin typeface="+mj-lt"/>
              </a:rPr>
              <a:t>Stadelmann</a:t>
            </a:r>
            <a:r>
              <a:rPr lang="en-GB" sz="800" dirty="0" smtClean="0">
                <a:latin typeface="+mj-lt"/>
              </a:rPr>
              <a:t>-Steffen, University of Berne, 2016</a:t>
            </a:r>
          </a:p>
        </p:txBody>
      </p:sp>
      <p:sp>
        <p:nvSpPr>
          <p:cNvPr id="5" name="Rechteck 4"/>
          <p:cNvSpPr/>
          <p:nvPr/>
        </p:nvSpPr>
        <p:spPr>
          <a:xfrm>
            <a:off x="5687745" y="2181114"/>
            <a:ext cx="823493"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950" dirty="0" smtClean="0">
                <a:solidFill>
                  <a:schemeClr val="tx1"/>
                </a:solidFill>
              </a:rPr>
              <a:t>No</a:t>
            </a:r>
          </a:p>
          <a:p>
            <a:r>
              <a:rPr lang="en-GB" sz="950" dirty="0" smtClean="0">
                <a:solidFill>
                  <a:schemeClr val="tx1"/>
                </a:solidFill>
              </a:rPr>
              <a:t>Rather no</a:t>
            </a:r>
          </a:p>
          <a:p>
            <a:r>
              <a:rPr lang="en-GB" sz="950" dirty="0" smtClean="0">
                <a:solidFill>
                  <a:schemeClr val="tx1"/>
                </a:solidFill>
              </a:rPr>
              <a:t>Don’t know</a:t>
            </a:r>
          </a:p>
          <a:p>
            <a:r>
              <a:rPr lang="en-GB" sz="950" dirty="0" smtClean="0">
                <a:solidFill>
                  <a:schemeClr val="tx1"/>
                </a:solidFill>
              </a:rPr>
              <a:t>Rather yes</a:t>
            </a:r>
          </a:p>
          <a:p>
            <a:r>
              <a:rPr lang="en-GB" sz="950" dirty="0" smtClean="0">
                <a:solidFill>
                  <a:schemeClr val="tx1"/>
                </a:solidFill>
              </a:rPr>
              <a:t>Yes</a:t>
            </a:r>
            <a:endParaRPr lang="en-GB" sz="950" dirty="0">
              <a:solidFill>
                <a:schemeClr val="tx1"/>
              </a:solidFill>
            </a:endParaRPr>
          </a:p>
        </p:txBody>
      </p:sp>
      <p:sp>
        <p:nvSpPr>
          <p:cNvPr id="12" name="Rechteck 11"/>
          <p:cNvSpPr/>
          <p:nvPr/>
        </p:nvSpPr>
        <p:spPr>
          <a:xfrm>
            <a:off x="5687744" y="5361341"/>
            <a:ext cx="823493"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950" dirty="0" smtClean="0">
                <a:solidFill>
                  <a:schemeClr val="tx1"/>
                </a:solidFill>
              </a:rPr>
              <a:t>No</a:t>
            </a:r>
          </a:p>
          <a:p>
            <a:r>
              <a:rPr lang="en-GB" sz="950" dirty="0" smtClean="0">
                <a:solidFill>
                  <a:schemeClr val="tx1"/>
                </a:solidFill>
              </a:rPr>
              <a:t>Rather no</a:t>
            </a:r>
          </a:p>
          <a:p>
            <a:r>
              <a:rPr lang="en-GB" sz="950" dirty="0" smtClean="0">
                <a:solidFill>
                  <a:schemeClr val="tx1"/>
                </a:solidFill>
              </a:rPr>
              <a:t>Don’t know</a:t>
            </a:r>
          </a:p>
          <a:p>
            <a:r>
              <a:rPr lang="en-GB" sz="950" dirty="0" smtClean="0">
                <a:solidFill>
                  <a:schemeClr val="tx1"/>
                </a:solidFill>
              </a:rPr>
              <a:t>Rather yes</a:t>
            </a:r>
          </a:p>
          <a:p>
            <a:r>
              <a:rPr lang="en-GB" sz="950" dirty="0" smtClean="0">
                <a:solidFill>
                  <a:schemeClr val="tx1"/>
                </a:solidFill>
              </a:rPr>
              <a:t>Yes</a:t>
            </a:r>
            <a:endParaRPr lang="en-GB" sz="950" dirty="0">
              <a:solidFill>
                <a:schemeClr val="tx1"/>
              </a:solidFill>
            </a:endParaRPr>
          </a:p>
        </p:txBody>
      </p:sp>
      <p:sp>
        <p:nvSpPr>
          <p:cNvPr id="13" name="Rechteck 12"/>
          <p:cNvSpPr/>
          <p:nvPr/>
        </p:nvSpPr>
        <p:spPr>
          <a:xfrm>
            <a:off x="5692723" y="3767764"/>
            <a:ext cx="823493"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950" dirty="0" smtClean="0">
                <a:solidFill>
                  <a:schemeClr val="tx1"/>
                </a:solidFill>
              </a:rPr>
              <a:t>No</a:t>
            </a:r>
          </a:p>
          <a:p>
            <a:r>
              <a:rPr lang="en-GB" sz="950" dirty="0" smtClean="0">
                <a:solidFill>
                  <a:schemeClr val="tx1"/>
                </a:solidFill>
              </a:rPr>
              <a:t>Rather no</a:t>
            </a:r>
          </a:p>
          <a:p>
            <a:r>
              <a:rPr lang="en-GB" sz="950" dirty="0" smtClean="0">
                <a:solidFill>
                  <a:schemeClr val="tx1"/>
                </a:solidFill>
              </a:rPr>
              <a:t>Don’t know</a:t>
            </a:r>
          </a:p>
          <a:p>
            <a:r>
              <a:rPr lang="en-GB" sz="950" dirty="0" smtClean="0">
                <a:solidFill>
                  <a:schemeClr val="tx1"/>
                </a:solidFill>
              </a:rPr>
              <a:t>Rather yes</a:t>
            </a:r>
          </a:p>
          <a:p>
            <a:r>
              <a:rPr lang="en-GB" sz="950" dirty="0" smtClean="0">
                <a:solidFill>
                  <a:schemeClr val="tx1"/>
                </a:solidFill>
              </a:rPr>
              <a:t>Yes</a:t>
            </a:r>
            <a:endParaRPr lang="en-GB" sz="950" dirty="0">
              <a:solidFill>
                <a:schemeClr val="tx1"/>
              </a:solidFill>
            </a:endParaRPr>
          </a:p>
        </p:txBody>
      </p:sp>
      <p:sp>
        <p:nvSpPr>
          <p:cNvPr id="14" name="Rechteck 13"/>
          <p:cNvSpPr/>
          <p:nvPr/>
        </p:nvSpPr>
        <p:spPr>
          <a:xfrm>
            <a:off x="5508104" y="2021231"/>
            <a:ext cx="823493" cy="129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950" dirty="0" smtClean="0">
                <a:solidFill>
                  <a:schemeClr val="tx1"/>
                </a:solidFill>
              </a:rPr>
              <a:t>Response</a:t>
            </a:r>
            <a:endParaRPr lang="en-GB" sz="950" dirty="0">
              <a:solidFill>
                <a:schemeClr val="tx1"/>
              </a:solidFill>
            </a:endParaRPr>
          </a:p>
        </p:txBody>
      </p:sp>
      <p:sp>
        <p:nvSpPr>
          <p:cNvPr id="15" name="Rechteck 14"/>
          <p:cNvSpPr/>
          <p:nvPr/>
        </p:nvSpPr>
        <p:spPr>
          <a:xfrm>
            <a:off x="5508104" y="2033106"/>
            <a:ext cx="823493" cy="129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950" dirty="0" smtClean="0">
                <a:solidFill>
                  <a:schemeClr val="tx1"/>
                </a:solidFill>
              </a:rPr>
              <a:t>Response</a:t>
            </a:r>
            <a:endParaRPr lang="en-GB" sz="950" dirty="0">
              <a:solidFill>
                <a:schemeClr val="tx1"/>
              </a:solidFill>
            </a:endParaRPr>
          </a:p>
        </p:txBody>
      </p:sp>
      <p:sp>
        <p:nvSpPr>
          <p:cNvPr id="16" name="Rechteck 15"/>
          <p:cNvSpPr/>
          <p:nvPr/>
        </p:nvSpPr>
        <p:spPr>
          <a:xfrm>
            <a:off x="5508104" y="3645024"/>
            <a:ext cx="864096" cy="108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950" dirty="0" smtClean="0">
                <a:solidFill>
                  <a:schemeClr val="tx1"/>
                </a:solidFill>
              </a:rPr>
              <a:t>Response</a:t>
            </a:r>
            <a:endParaRPr lang="en-GB" sz="950" dirty="0">
              <a:solidFill>
                <a:schemeClr val="tx1"/>
              </a:solidFill>
            </a:endParaRPr>
          </a:p>
        </p:txBody>
      </p:sp>
      <p:sp>
        <p:nvSpPr>
          <p:cNvPr id="17" name="Rechteck 16"/>
          <p:cNvSpPr/>
          <p:nvPr/>
        </p:nvSpPr>
        <p:spPr>
          <a:xfrm>
            <a:off x="5508104" y="5229200"/>
            <a:ext cx="864096" cy="108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950" dirty="0" smtClean="0">
                <a:solidFill>
                  <a:schemeClr val="tx1"/>
                </a:solidFill>
              </a:rPr>
              <a:t>Response</a:t>
            </a:r>
            <a:endParaRPr lang="en-GB" sz="950" dirty="0">
              <a:solidFill>
                <a:schemeClr val="tx1"/>
              </a:solidFill>
            </a:endParaRPr>
          </a:p>
        </p:txBody>
      </p:sp>
      <p:sp>
        <p:nvSpPr>
          <p:cNvPr id="7" name="Textfeld 6"/>
          <p:cNvSpPr txBox="1"/>
          <p:nvPr>
            <p:custDataLst>
              <p:tags r:id="rId5"/>
            </p:custDataLst>
          </p:nvPr>
        </p:nvSpPr>
        <p:spPr>
          <a:xfrm>
            <a:off x="6516216" y="1988840"/>
            <a:ext cx="2333732" cy="1653511"/>
          </a:xfrm>
          <a:prstGeom prst="rect">
            <a:avLst/>
          </a:prstGeom>
          <a:solidFill>
            <a:schemeClr val="bg2">
              <a:lumMod val="40000"/>
              <a:lumOff val="60000"/>
            </a:schemeClr>
          </a:solidFill>
          <a:ln>
            <a:solidFill>
              <a:schemeClr val="bg2">
                <a:lumMod val="40000"/>
                <a:lumOff val="60000"/>
              </a:schemeClr>
            </a:solidFill>
          </a:ln>
        </p:spPr>
        <p:style>
          <a:lnRef idx="2">
            <a:schemeClr val="dk1"/>
          </a:lnRef>
          <a:fillRef idx="1">
            <a:schemeClr val="lt1"/>
          </a:fillRef>
          <a:effectRef idx="0">
            <a:schemeClr val="dk1"/>
          </a:effectRef>
          <a:fontRef idx="minor">
            <a:schemeClr val="dk1"/>
          </a:fontRef>
        </p:style>
        <p:txBody>
          <a:bodyPr wrap="square" lIns="72000" tIns="72000" rIns="72000" bIns="72000" rtlCol="0">
            <a:spAutoFit/>
          </a:bodyPr>
          <a:lstStyle/>
          <a:p>
            <a:r>
              <a:rPr lang="en-GB" sz="1400" b="1" dirty="0" smtClean="0"/>
              <a:t>Treatment T1:</a:t>
            </a:r>
          </a:p>
          <a:p>
            <a:r>
              <a:rPr lang="en-GB" sz="1400" dirty="0" smtClean="0"/>
              <a:t>Extra high voltage lines are necessary for electricity transmission. Indeed, today’s grid capacity does not suffice to meet future demands.</a:t>
            </a:r>
            <a:endParaRPr lang="en-GB" sz="1400" dirty="0" smtClean="0">
              <a:latin typeface="+mj-lt"/>
            </a:endParaRPr>
          </a:p>
        </p:txBody>
      </p:sp>
      <p:sp>
        <p:nvSpPr>
          <p:cNvPr id="8" name="Textfeld 7"/>
          <p:cNvSpPr txBox="1"/>
          <p:nvPr>
            <p:custDataLst>
              <p:tags r:id="rId6"/>
            </p:custDataLst>
          </p:nvPr>
        </p:nvSpPr>
        <p:spPr>
          <a:xfrm>
            <a:off x="6511237" y="4174184"/>
            <a:ext cx="2338711" cy="2084399"/>
          </a:xfrm>
          <a:prstGeom prst="rect">
            <a:avLst/>
          </a:prstGeom>
          <a:solidFill>
            <a:schemeClr val="bg2">
              <a:lumMod val="40000"/>
              <a:lumOff val="60000"/>
            </a:schemeClr>
          </a:solidFill>
          <a:ln>
            <a:solidFill>
              <a:schemeClr val="bg2">
                <a:lumMod val="40000"/>
                <a:lumOff val="60000"/>
              </a:schemeClr>
            </a:solidFill>
          </a:ln>
        </p:spPr>
        <p:style>
          <a:lnRef idx="2">
            <a:schemeClr val="dk1"/>
          </a:lnRef>
          <a:fillRef idx="1">
            <a:schemeClr val="lt1"/>
          </a:fillRef>
          <a:effectRef idx="0">
            <a:schemeClr val="dk1"/>
          </a:effectRef>
          <a:fontRef idx="minor">
            <a:schemeClr val="dk1"/>
          </a:fontRef>
        </p:style>
        <p:txBody>
          <a:bodyPr wrap="square" lIns="72000" tIns="72000" rIns="72000" bIns="72000" rtlCol="0">
            <a:spAutoFit/>
          </a:bodyPr>
          <a:lstStyle/>
          <a:p>
            <a:r>
              <a:rPr lang="en-GB" sz="1400" b="1" dirty="0" smtClean="0"/>
              <a:t>Treatment T2:</a:t>
            </a:r>
          </a:p>
          <a:p>
            <a:r>
              <a:rPr lang="en-GB" sz="1400" dirty="0" smtClean="0"/>
              <a:t>However, this new generation of extra high voltage lines might yield more noise and might be felt more intensely when standing right below a line.</a:t>
            </a:r>
          </a:p>
          <a:p>
            <a:endParaRPr lang="en-GB" sz="1400" dirty="0" smtClean="0">
              <a:latin typeface="+mj-lt"/>
            </a:endParaRPr>
          </a:p>
          <a:p>
            <a:endParaRPr lang="en-GB" sz="1400" dirty="0" smtClean="0">
              <a:latin typeface="+mj-lt"/>
            </a:endParaRPr>
          </a:p>
        </p:txBody>
      </p:sp>
      <p:sp>
        <p:nvSpPr>
          <p:cNvPr id="18" name="Rechteck 17"/>
          <p:cNvSpPr/>
          <p:nvPr/>
        </p:nvSpPr>
        <p:spPr>
          <a:xfrm>
            <a:off x="1043608" y="1781168"/>
            <a:ext cx="2520280" cy="129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1100" dirty="0" smtClean="0">
                <a:solidFill>
                  <a:schemeClr val="tx1"/>
                </a:solidFill>
              </a:rPr>
              <a:t>T1: Approval of a new high voltage line</a:t>
            </a:r>
            <a:endParaRPr lang="en-GB" sz="1100" dirty="0">
              <a:solidFill>
                <a:schemeClr val="tx1"/>
              </a:solidFill>
            </a:endParaRPr>
          </a:p>
        </p:txBody>
      </p:sp>
      <p:sp>
        <p:nvSpPr>
          <p:cNvPr id="19" name="Rechteck 18"/>
          <p:cNvSpPr/>
          <p:nvPr/>
        </p:nvSpPr>
        <p:spPr>
          <a:xfrm>
            <a:off x="1043608" y="3353267"/>
            <a:ext cx="2343721" cy="129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1100" dirty="0" smtClean="0">
                <a:solidFill>
                  <a:schemeClr val="tx1"/>
                </a:solidFill>
              </a:rPr>
              <a:t>T1: Approval of a hybrid line</a:t>
            </a:r>
            <a:endParaRPr lang="en-GB" sz="1100" dirty="0">
              <a:solidFill>
                <a:schemeClr val="tx1"/>
              </a:solidFill>
            </a:endParaRPr>
          </a:p>
        </p:txBody>
      </p:sp>
      <p:sp>
        <p:nvSpPr>
          <p:cNvPr id="20" name="Rechteck 19"/>
          <p:cNvSpPr/>
          <p:nvPr/>
        </p:nvSpPr>
        <p:spPr>
          <a:xfrm>
            <a:off x="1043608" y="4941168"/>
            <a:ext cx="2343721" cy="129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1100" dirty="0" smtClean="0">
                <a:solidFill>
                  <a:schemeClr val="tx1"/>
                </a:solidFill>
              </a:rPr>
              <a:t>T2: Approval of a hybrid line</a:t>
            </a:r>
            <a:endParaRPr lang="en-GB" sz="1100" dirty="0">
              <a:solidFill>
                <a:schemeClr val="tx1"/>
              </a:solidFill>
            </a:endParaRPr>
          </a:p>
        </p:txBody>
      </p:sp>
      <p:sp>
        <p:nvSpPr>
          <p:cNvPr id="21" name="Rechteck 20"/>
          <p:cNvSpPr/>
          <p:nvPr/>
        </p:nvSpPr>
        <p:spPr>
          <a:xfrm rot="16200000">
            <a:off x="639720" y="2120412"/>
            <a:ext cx="678489" cy="129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950" dirty="0" smtClean="0">
                <a:solidFill>
                  <a:schemeClr val="tx1"/>
                </a:solidFill>
              </a:rPr>
              <a:t>Treatment</a:t>
            </a:r>
            <a:endParaRPr lang="en-GB" sz="950" dirty="0">
              <a:solidFill>
                <a:schemeClr val="tx1"/>
              </a:solidFill>
            </a:endParaRPr>
          </a:p>
        </p:txBody>
      </p:sp>
      <p:sp>
        <p:nvSpPr>
          <p:cNvPr id="22" name="Rechteck 21"/>
          <p:cNvSpPr/>
          <p:nvPr/>
        </p:nvSpPr>
        <p:spPr>
          <a:xfrm rot="16200000">
            <a:off x="643653" y="2813641"/>
            <a:ext cx="669999" cy="128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r"/>
            <a:r>
              <a:rPr lang="en-GB" sz="950" dirty="0" smtClean="0">
                <a:solidFill>
                  <a:schemeClr val="tx1"/>
                </a:solidFill>
              </a:rPr>
              <a:t>Control</a:t>
            </a:r>
            <a:endParaRPr lang="en-GB" sz="950" dirty="0">
              <a:solidFill>
                <a:schemeClr val="tx1"/>
              </a:solidFill>
            </a:endParaRPr>
          </a:p>
        </p:txBody>
      </p:sp>
      <p:sp>
        <p:nvSpPr>
          <p:cNvPr id="23" name="Rechteck 22"/>
          <p:cNvSpPr/>
          <p:nvPr/>
        </p:nvSpPr>
        <p:spPr>
          <a:xfrm rot="16200000">
            <a:off x="632101" y="2085874"/>
            <a:ext cx="678489" cy="129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950" dirty="0" smtClean="0">
                <a:solidFill>
                  <a:schemeClr val="tx1"/>
                </a:solidFill>
              </a:rPr>
              <a:t>Treatment</a:t>
            </a:r>
            <a:endParaRPr lang="en-GB" sz="950" dirty="0">
              <a:solidFill>
                <a:schemeClr val="tx1"/>
              </a:solidFill>
            </a:endParaRPr>
          </a:p>
        </p:txBody>
      </p:sp>
      <p:sp>
        <p:nvSpPr>
          <p:cNvPr id="24" name="Rechteck 23"/>
          <p:cNvSpPr/>
          <p:nvPr/>
        </p:nvSpPr>
        <p:spPr>
          <a:xfrm rot="16200000">
            <a:off x="639639" y="2760429"/>
            <a:ext cx="669999" cy="128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r"/>
            <a:r>
              <a:rPr lang="en-GB" sz="950" dirty="0" smtClean="0">
                <a:solidFill>
                  <a:schemeClr val="tx1"/>
                </a:solidFill>
              </a:rPr>
              <a:t>Control</a:t>
            </a:r>
            <a:endParaRPr lang="en-GB" sz="950" dirty="0">
              <a:solidFill>
                <a:schemeClr val="tx1"/>
              </a:solidFill>
            </a:endParaRPr>
          </a:p>
        </p:txBody>
      </p:sp>
      <p:grpSp>
        <p:nvGrpSpPr>
          <p:cNvPr id="3" name="Gruppieren 2"/>
          <p:cNvGrpSpPr/>
          <p:nvPr/>
        </p:nvGrpSpPr>
        <p:grpSpPr>
          <a:xfrm>
            <a:off x="903715" y="3429000"/>
            <a:ext cx="132273" cy="1348489"/>
            <a:chOff x="898751" y="3359785"/>
            <a:chExt cx="132273" cy="1348489"/>
          </a:xfrm>
        </p:grpSpPr>
        <p:sp>
          <p:nvSpPr>
            <p:cNvPr id="25" name="Rechteck 24"/>
            <p:cNvSpPr/>
            <p:nvPr/>
          </p:nvSpPr>
          <p:spPr>
            <a:xfrm rot="16200000">
              <a:off x="624151" y="3634385"/>
              <a:ext cx="678489" cy="129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950" dirty="0" smtClean="0">
                  <a:solidFill>
                    <a:schemeClr val="tx1"/>
                  </a:solidFill>
                </a:rPr>
                <a:t>Treatment</a:t>
              </a:r>
              <a:endParaRPr lang="en-GB" sz="950" dirty="0">
                <a:solidFill>
                  <a:schemeClr val="tx1"/>
                </a:solidFill>
              </a:endParaRPr>
            </a:p>
          </p:txBody>
        </p:sp>
        <p:sp>
          <p:nvSpPr>
            <p:cNvPr id="26" name="Rechteck 25"/>
            <p:cNvSpPr/>
            <p:nvPr/>
          </p:nvSpPr>
          <p:spPr>
            <a:xfrm rot="16200000">
              <a:off x="631689" y="4308940"/>
              <a:ext cx="669999" cy="128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r"/>
              <a:r>
                <a:rPr lang="en-GB" sz="950" dirty="0" smtClean="0">
                  <a:solidFill>
                    <a:schemeClr val="tx1"/>
                  </a:solidFill>
                </a:rPr>
                <a:t>Control</a:t>
              </a:r>
              <a:endParaRPr lang="en-GB" sz="950" dirty="0">
                <a:solidFill>
                  <a:schemeClr val="tx1"/>
                </a:solidFill>
              </a:endParaRPr>
            </a:p>
          </p:txBody>
        </p:sp>
      </p:grpSp>
      <p:grpSp>
        <p:nvGrpSpPr>
          <p:cNvPr id="4" name="Gruppieren 3"/>
          <p:cNvGrpSpPr/>
          <p:nvPr/>
        </p:nvGrpSpPr>
        <p:grpSpPr>
          <a:xfrm>
            <a:off x="903715" y="5013176"/>
            <a:ext cx="132273" cy="1348489"/>
            <a:chOff x="1059101" y="1963674"/>
            <a:chExt cx="132273" cy="1348489"/>
          </a:xfrm>
        </p:grpSpPr>
        <p:sp>
          <p:nvSpPr>
            <p:cNvPr id="27" name="Rechteck 26"/>
            <p:cNvSpPr/>
            <p:nvPr/>
          </p:nvSpPr>
          <p:spPr>
            <a:xfrm rot="16200000">
              <a:off x="784501" y="2238274"/>
              <a:ext cx="678489" cy="129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950" dirty="0" smtClean="0">
                  <a:solidFill>
                    <a:schemeClr val="tx1"/>
                  </a:solidFill>
                </a:rPr>
                <a:t>Treatment</a:t>
              </a:r>
              <a:endParaRPr lang="en-GB" sz="950" dirty="0">
                <a:solidFill>
                  <a:schemeClr val="tx1"/>
                </a:solidFill>
              </a:endParaRPr>
            </a:p>
          </p:txBody>
        </p:sp>
        <p:sp>
          <p:nvSpPr>
            <p:cNvPr id="28" name="Rechteck 27"/>
            <p:cNvSpPr/>
            <p:nvPr/>
          </p:nvSpPr>
          <p:spPr>
            <a:xfrm rot="16200000">
              <a:off x="792039" y="2912829"/>
              <a:ext cx="669999" cy="128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r"/>
              <a:r>
                <a:rPr lang="en-GB" sz="950" dirty="0" smtClean="0">
                  <a:solidFill>
                    <a:schemeClr val="tx1"/>
                  </a:solidFill>
                </a:rPr>
                <a:t>Control</a:t>
              </a:r>
              <a:endParaRPr lang="en-GB" sz="950" dirty="0">
                <a:solidFill>
                  <a:schemeClr val="tx1"/>
                </a:solidFill>
              </a:endParaRPr>
            </a:p>
          </p:txBody>
        </p:sp>
      </p:grpSp>
    </p:spTree>
    <p:custDataLst>
      <p:tags r:id="rId1"/>
    </p:custDataLst>
    <p:extLst>
      <p:ext uri="{BB962C8B-B14F-4D97-AF65-F5344CB8AC3E}">
        <p14:creationId xmlns:p14="http://schemas.microsoft.com/office/powerpoint/2010/main" val="36225962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2791\Desktop\Swissgrid\RnD_Akzeptanz\NRP 70\Uni Bern Studie\Fig_pref.new.tec.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20" y="1989138"/>
            <a:ext cx="6664673" cy="4443115"/>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0" y="2276872"/>
            <a:ext cx="611560" cy="1368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p:custDataLst>
              <p:tags r:id="rId2"/>
            </p:custDataLst>
          </p:nvPr>
        </p:nvSpPr>
        <p:spPr>
          <a:xfrm>
            <a:off x="270000" y="900000"/>
            <a:ext cx="8604000" cy="743793"/>
          </a:xfrm>
        </p:spPr>
        <p:txBody>
          <a:bodyPr/>
          <a:lstStyle/>
          <a:p>
            <a:r>
              <a:rPr lang="en-GB" dirty="0"/>
              <a:t>Acceptance for a new technology</a:t>
            </a:r>
            <a:r>
              <a:rPr lang="en-GB" dirty="0" smtClean="0"/>
              <a:t/>
            </a:r>
            <a:br>
              <a:rPr lang="en-GB" dirty="0" smtClean="0"/>
            </a:br>
            <a:r>
              <a:rPr lang="en-GB" dirty="0" smtClean="0">
                <a:solidFill>
                  <a:schemeClr val="tx1"/>
                </a:solidFill>
              </a:rPr>
              <a:t>Preference for hybrid lines and underground cables</a:t>
            </a:r>
            <a:endParaRPr lang="en-GB" dirty="0">
              <a:solidFill>
                <a:schemeClr val="tx1"/>
              </a:solidFill>
            </a:endParaRPr>
          </a:p>
        </p:txBody>
      </p:sp>
      <p:sp>
        <p:nvSpPr>
          <p:cNvPr id="10" name="Foliennummernplatzhalter 4"/>
          <p:cNvSpPr>
            <a:spLocks noGrp="1"/>
          </p:cNvSpPr>
          <p:nvPr>
            <p:ph type="sldNum" sz="quarter" idx="4"/>
            <p:custDataLst>
              <p:tags r:id="rId3"/>
            </p:custDataLst>
          </p:nvPr>
        </p:nvSpPr>
        <p:spPr/>
        <p:txBody>
          <a:bodyPr/>
          <a:lstStyle/>
          <a:p>
            <a:fld id="{E2836075-29F6-4CD6-9376-E2F6FD76549A}" type="slidenum">
              <a:rPr lang="en-GB" smtClean="0"/>
              <a:pPr/>
              <a:t>7</a:t>
            </a:fld>
            <a:endParaRPr lang="en-GB" dirty="0"/>
          </a:p>
        </p:txBody>
      </p:sp>
      <p:sp>
        <p:nvSpPr>
          <p:cNvPr id="11" name="Textfeld 10"/>
          <p:cNvSpPr txBox="1"/>
          <p:nvPr>
            <p:custDataLst>
              <p:tags r:id="rId4"/>
            </p:custDataLst>
          </p:nvPr>
        </p:nvSpPr>
        <p:spPr>
          <a:xfrm>
            <a:off x="251520" y="6495507"/>
            <a:ext cx="8598428" cy="123111"/>
          </a:xfrm>
          <a:prstGeom prst="rect">
            <a:avLst/>
          </a:prstGeom>
          <a:noFill/>
        </p:spPr>
        <p:txBody>
          <a:bodyPr wrap="square" lIns="0" tIns="0" rIns="0" bIns="0" rtlCol="0">
            <a:spAutoFit/>
          </a:bodyPr>
          <a:lstStyle/>
          <a:p>
            <a:r>
              <a:rPr lang="en-GB" sz="800" dirty="0" smtClean="0">
                <a:latin typeface="+mj-lt"/>
              </a:rPr>
              <a:t>Graphic: «</a:t>
            </a:r>
            <a:r>
              <a:rPr lang="en-US" sz="800" dirty="0">
                <a:latin typeface="+mj-lt"/>
              </a:rPr>
              <a:t>Information effects and public acceptance of new </a:t>
            </a:r>
            <a:r>
              <a:rPr lang="en-US" sz="800" dirty="0" smtClean="0">
                <a:latin typeface="+mj-lt"/>
              </a:rPr>
              <a:t>technologies </a:t>
            </a:r>
            <a:r>
              <a:rPr lang="en-US" sz="800" dirty="0">
                <a:latin typeface="+mj-lt"/>
              </a:rPr>
              <a:t>in energy policy – the case of hybrid high voltage lines</a:t>
            </a:r>
            <a:r>
              <a:rPr lang="en-GB" sz="800" dirty="0" smtClean="0">
                <a:latin typeface="+mj-lt"/>
              </a:rPr>
              <a:t>»,  Isabelle </a:t>
            </a:r>
            <a:r>
              <a:rPr lang="en-GB" sz="800" dirty="0" err="1" smtClean="0">
                <a:latin typeface="+mj-lt"/>
              </a:rPr>
              <a:t>Stadelmann</a:t>
            </a:r>
            <a:r>
              <a:rPr lang="en-GB" sz="800" dirty="0" smtClean="0">
                <a:latin typeface="+mj-lt"/>
              </a:rPr>
              <a:t>-Steffen, University of Berne, 2016</a:t>
            </a:r>
          </a:p>
        </p:txBody>
      </p:sp>
      <p:sp>
        <p:nvSpPr>
          <p:cNvPr id="9" name="Rechteck 8"/>
          <p:cNvSpPr/>
          <p:nvPr/>
        </p:nvSpPr>
        <p:spPr>
          <a:xfrm>
            <a:off x="523614" y="4216580"/>
            <a:ext cx="412039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1100" dirty="0" smtClean="0">
                <a:solidFill>
                  <a:schemeClr val="tx1"/>
                </a:solidFill>
              </a:rPr>
              <a:t>T3: Preferences for underground cable or for overhead line</a:t>
            </a:r>
            <a:endParaRPr lang="en-GB" sz="1100" dirty="0">
              <a:solidFill>
                <a:schemeClr val="tx1"/>
              </a:solidFill>
            </a:endParaRPr>
          </a:p>
        </p:txBody>
      </p:sp>
      <p:sp>
        <p:nvSpPr>
          <p:cNvPr id="12" name="Rechteck 11"/>
          <p:cNvSpPr/>
          <p:nvPr/>
        </p:nvSpPr>
        <p:spPr>
          <a:xfrm>
            <a:off x="523614" y="1989138"/>
            <a:ext cx="412039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1100" dirty="0" smtClean="0">
                <a:solidFill>
                  <a:schemeClr val="tx1"/>
                </a:solidFill>
              </a:rPr>
              <a:t>T2: Preferences for conversion or for new overhead line</a:t>
            </a:r>
            <a:endParaRPr lang="en-GB" sz="1100" dirty="0">
              <a:solidFill>
                <a:schemeClr val="tx1"/>
              </a:solidFill>
            </a:endParaRPr>
          </a:p>
        </p:txBody>
      </p:sp>
      <p:grpSp>
        <p:nvGrpSpPr>
          <p:cNvPr id="13" name="Gruppieren 12"/>
          <p:cNvGrpSpPr/>
          <p:nvPr/>
        </p:nvGrpSpPr>
        <p:grpSpPr>
          <a:xfrm>
            <a:off x="391341" y="2246392"/>
            <a:ext cx="132273" cy="1572195"/>
            <a:chOff x="1059101" y="1789178"/>
            <a:chExt cx="132273" cy="1572195"/>
          </a:xfrm>
        </p:grpSpPr>
        <p:sp>
          <p:nvSpPr>
            <p:cNvPr id="14" name="Rechteck 13"/>
            <p:cNvSpPr/>
            <p:nvPr/>
          </p:nvSpPr>
          <p:spPr>
            <a:xfrm rot="16200000">
              <a:off x="784501" y="2063778"/>
              <a:ext cx="678489" cy="129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950" dirty="0" smtClean="0">
                  <a:solidFill>
                    <a:schemeClr val="tx1"/>
                  </a:solidFill>
                </a:rPr>
                <a:t>Treatment</a:t>
              </a:r>
              <a:endParaRPr lang="en-GB" sz="950" dirty="0">
                <a:solidFill>
                  <a:schemeClr val="tx1"/>
                </a:solidFill>
              </a:endParaRPr>
            </a:p>
          </p:txBody>
        </p:sp>
        <p:sp>
          <p:nvSpPr>
            <p:cNvPr id="15" name="Rechteck 14"/>
            <p:cNvSpPr/>
            <p:nvPr/>
          </p:nvSpPr>
          <p:spPr>
            <a:xfrm rot="16200000">
              <a:off x="792039" y="2962039"/>
              <a:ext cx="669999" cy="128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r"/>
              <a:r>
                <a:rPr lang="en-GB" sz="950" dirty="0" smtClean="0">
                  <a:solidFill>
                    <a:schemeClr val="tx1"/>
                  </a:solidFill>
                </a:rPr>
                <a:t>Control</a:t>
              </a:r>
              <a:endParaRPr lang="en-GB" sz="950" dirty="0">
                <a:solidFill>
                  <a:schemeClr val="tx1"/>
                </a:solidFill>
              </a:endParaRPr>
            </a:p>
          </p:txBody>
        </p:sp>
      </p:grpSp>
      <p:sp>
        <p:nvSpPr>
          <p:cNvPr id="16" name="Rechteck 15"/>
          <p:cNvSpPr/>
          <p:nvPr/>
        </p:nvSpPr>
        <p:spPr>
          <a:xfrm>
            <a:off x="16338" y="4483765"/>
            <a:ext cx="611560" cy="1368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uppieren 16"/>
          <p:cNvGrpSpPr/>
          <p:nvPr/>
        </p:nvGrpSpPr>
        <p:grpSpPr>
          <a:xfrm>
            <a:off x="407679" y="4453285"/>
            <a:ext cx="132273" cy="1572195"/>
            <a:chOff x="1059101" y="1789178"/>
            <a:chExt cx="132273" cy="1572195"/>
          </a:xfrm>
        </p:grpSpPr>
        <p:sp>
          <p:nvSpPr>
            <p:cNvPr id="18" name="Rechteck 17"/>
            <p:cNvSpPr/>
            <p:nvPr/>
          </p:nvSpPr>
          <p:spPr>
            <a:xfrm rot="16200000">
              <a:off x="784501" y="2063778"/>
              <a:ext cx="678489" cy="129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950" dirty="0" smtClean="0">
                  <a:solidFill>
                    <a:schemeClr val="tx1"/>
                  </a:solidFill>
                </a:rPr>
                <a:t>Treatment</a:t>
              </a:r>
              <a:endParaRPr lang="en-GB" sz="950" dirty="0">
                <a:solidFill>
                  <a:schemeClr val="tx1"/>
                </a:solidFill>
              </a:endParaRPr>
            </a:p>
          </p:txBody>
        </p:sp>
        <p:sp>
          <p:nvSpPr>
            <p:cNvPr id="19" name="Rechteck 18"/>
            <p:cNvSpPr/>
            <p:nvPr/>
          </p:nvSpPr>
          <p:spPr>
            <a:xfrm rot="16200000">
              <a:off x="792039" y="2962039"/>
              <a:ext cx="669999" cy="128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r"/>
              <a:r>
                <a:rPr lang="en-GB" sz="950" dirty="0" smtClean="0">
                  <a:solidFill>
                    <a:schemeClr val="tx1"/>
                  </a:solidFill>
                </a:rPr>
                <a:t>Control</a:t>
              </a:r>
              <a:endParaRPr lang="en-GB" sz="950" dirty="0">
                <a:solidFill>
                  <a:schemeClr val="tx1"/>
                </a:solidFill>
              </a:endParaRPr>
            </a:p>
          </p:txBody>
        </p:sp>
      </p:grpSp>
      <p:sp>
        <p:nvSpPr>
          <p:cNvPr id="22" name="Rechteck 21"/>
          <p:cNvSpPr/>
          <p:nvPr/>
        </p:nvSpPr>
        <p:spPr>
          <a:xfrm>
            <a:off x="5439524" y="2636912"/>
            <a:ext cx="1296144" cy="922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nSpc>
                <a:spcPct val="110000"/>
              </a:lnSpc>
              <a:spcBef>
                <a:spcPts val="0"/>
              </a:spcBef>
              <a:spcAft>
                <a:spcPts val="0"/>
              </a:spcAft>
            </a:pPr>
            <a:r>
              <a:rPr lang="en-GB" sz="700" dirty="0" smtClean="0">
                <a:solidFill>
                  <a:schemeClr val="tx1"/>
                </a:solidFill>
              </a:rPr>
              <a:t>Surely support new line</a:t>
            </a:r>
          </a:p>
          <a:p>
            <a:pPr>
              <a:lnSpc>
                <a:spcPct val="110000"/>
              </a:lnSpc>
              <a:spcBef>
                <a:spcPts val="0"/>
              </a:spcBef>
              <a:spcAft>
                <a:spcPts val="0"/>
              </a:spcAft>
            </a:pPr>
            <a:endParaRPr lang="en-GB" sz="400" dirty="0" smtClean="0">
              <a:solidFill>
                <a:schemeClr val="tx1"/>
              </a:solidFill>
            </a:endParaRPr>
          </a:p>
          <a:p>
            <a:pPr>
              <a:lnSpc>
                <a:spcPct val="110000"/>
              </a:lnSpc>
              <a:spcBef>
                <a:spcPts val="0"/>
              </a:spcBef>
              <a:spcAft>
                <a:spcPts val="0"/>
              </a:spcAft>
            </a:pPr>
            <a:r>
              <a:rPr lang="en-GB" sz="700" dirty="0" smtClean="0">
                <a:solidFill>
                  <a:schemeClr val="tx1"/>
                </a:solidFill>
              </a:rPr>
              <a:t>Rather support new line</a:t>
            </a:r>
          </a:p>
          <a:p>
            <a:pPr>
              <a:lnSpc>
                <a:spcPct val="110000"/>
              </a:lnSpc>
              <a:spcBef>
                <a:spcPts val="0"/>
              </a:spcBef>
              <a:spcAft>
                <a:spcPts val="0"/>
              </a:spcAft>
            </a:pPr>
            <a:endParaRPr lang="en-GB" sz="400" dirty="0" smtClean="0">
              <a:solidFill>
                <a:schemeClr val="tx1"/>
              </a:solidFill>
            </a:endParaRPr>
          </a:p>
          <a:p>
            <a:pPr>
              <a:lnSpc>
                <a:spcPct val="110000"/>
              </a:lnSpc>
              <a:spcBef>
                <a:spcPts val="0"/>
              </a:spcBef>
              <a:spcAft>
                <a:spcPts val="0"/>
              </a:spcAft>
            </a:pPr>
            <a:r>
              <a:rPr lang="en-GB" sz="700" dirty="0" smtClean="0">
                <a:solidFill>
                  <a:schemeClr val="tx1"/>
                </a:solidFill>
              </a:rPr>
              <a:t>I cannot decide</a:t>
            </a:r>
          </a:p>
          <a:p>
            <a:pPr>
              <a:lnSpc>
                <a:spcPct val="110000"/>
              </a:lnSpc>
              <a:spcBef>
                <a:spcPts val="0"/>
              </a:spcBef>
              <a:spcAft>
                <a:spcPts val="0"/>
              </a:spcAft>
            </a:pPr>
            <a:endParaRPr lang="en-GB" sz="400" dirty="0" smtClean="0">
              <a:solidFill>
                <a:schemeClr val="tx1"/>
              </a:solidFill>
            </a:endParaRPr>
          </a:p>
          <a:p>
            <a:pPr>
              <a:lnSpc>
                <a:spcPct val="110000"/>
              </a:lnSpc>
              <a:spcBef>
                <a:spcPts val="0"/>
              </a:spcBef>
              <a:spcAft>
                <a:spcPts val="0"/>
              </a:spcAft>
            </a:pPr>
            <a:r>
              <a:rPr lang="en-GB" sz="700" dirty="0" smtClean="0">
                <a:solidFill>
                  <a:schemeClr val="tx1"/>
                </a:solidFill>
              </a:rPr>
              <a:t>Rather support conversion</a:t>
            </a:r>
          </a:p>
          <a:p>
            <a:pPr>
              <a:lnSpc>
                <a:spcPct val="110000"/>
              </a:lnSpc>
              <a:spcBef>
                <a:spcPts val="0"/>
              </a:spcBef>
              <a:spcAft>
                <a:spcPts val="0"/>
              </a:spcAft>
            </a:pPr>
            <a:endParaRPr lang="en-GB" sz="400" dirty="0" smtClean="0">
              <a:solidFill>
                <a:schemeClr val="tx1"/>
              </a:solidFill>
            </a:endParaRPr>
          </a:p>
          <a:p>
            <a:pPr>
              <a:lnSpc>
                <a:spcPct val="110000"/>
              </a:lnSpc>
              <a:spcBef>
                <a:spcPts val="0"/>
              </a:spcBef>
              <a:spcAft>
                <a:spcPts val="0"/>
              </a:spcAft>
            </a:pPr>
            <a:r>
              <a:rPr lang="en-GB" sz="700" dirty="0" smtClean="0">
                <a:solidFill>
                  <a:schemeClr val="tx1"/>
                </a:solidFill>
              </a:rPr>
              <a:t>Surely support conversion </a:t>
            </a:r>
            <a:endParaRPr lang="en-GB" sz="700" dirty="0">
              <a:solidFill>
                <a:schemeClr val="tx1"/>
              </a:solidFill>
            </a:endParaRPr>
          </a:p>
        </p:txBody>
      </p:sp>
      <p:sp>
        <p:nvSpPr>
          <p:cNvPr id="7" name="Textfeld 6"/>
          <p:cNvSpPr txBox="1"/>
          <p:nvPr>
            <p:custDataLst>
              <p:tags r:id="rId5"/>
            </p:custDataLst>
          </p:nvPr>
        </p:nvSpPr>
        <p:spPr>
          <a:xfrm>
            <a:off x="6516688" y="1988840"/>
            <a:ext cx="2356282" cy="2084399"/>
          </a:xfrm>
          <a:prstGeom prst="rect">
            <a:avLst/>
          </a:prstGeom>
          <a:solidFill>
            <a:schemeClr val="bg2">
              <a:lumMod val="40000"/>
              <a:lumOff val="60000"/>
            </a:schemeClr>
          </a:solidFill>
          <a:ln>
            <a:solidFill>
              <a:schemeClr val="bg2">
                <a:lumMod val="40000"/>
                <a:lumOff val="60000"/>
              </a:schemeClr>
            </a:solidFill>
          </a:ln>
        </p:spPr>
        <p:style>
          <a:lnRef idx="2">
            <a:schemeClr val="dk1"/>
          </a:lnRef>
          <a:fillRef idx="1">
            <a:schemeClr val="lt1"/>
          </a:fillRef>
          <a:effectRef idx="0">
            <a:schemeClr val="dk1"/>
          </a:effectRef>
          <a:fontRef idx="minor">
            <a:schemeClr val="dk1"/>
          </a:fontRef>
        </p:style>
        <p:txBody>
          <a:bodyPr wrap="square" lIns="72000" tIns="72000" rIns="72000" bIns="72000" rtlCol="0">
            <a:spAutoFit/>
          </a:bodyPr>
          <a:lstStyle>
            <a:defPPr>
              <a:defRPr lang="en-GB"/>
            </a:defPPr>
            <a:lvl1pPr>
              <a:defRPr sz="1400" b="1"/>
            </a:lvl1pPr>
          </a:lstStyle>
          <a:p>
            <a:r>
              <a:rPr lang="en-GB" dirty="0" smtClean="0"/>
              <a:t>Treatment T2:</a:t>
            </a:r>
            <a:endParaRPr lang="en-GB" dirty="0"/>
          </a:p>
          <a:p>
            <a:r>
              <a:rPr lang="en-GB" b="0" dirty="0"/>
              <a:t>However, this new generation of </a:t>
            </a:r>
            <a:r>
              <a:rPr lang="en-GB" b="0" dirty="0" smtClean="0"/>
              <a:t>extra high </a:t>
            </a:r>
            <a:r>
              <a:rPr lang="en-GB" b="0" dirty="0"/>
              <a:t>voltage lines might </a:t>
            </a:r>
            <a:r>
              <a:rPr lang="en-GB" b="0" dirty="0" smtClean="0"/>
              <a:t>yield </a:t>
            </a:r>
            <a:r>
              <a:rPr lang="en-GB" b="0" dirty="0"/>
              <a:t>more noise and </a:t>
            </a:r>
            <a:r>
              <a:rPr lang="en-GB" b="0" dirty="0" smtClean="0"/>
              <a:t>might </a:t>
            </a:r>
            <a:r>
              <a:rPr lang="en-GB" b="0" dirty="0"/>
              <a:t>be felt more </a:t>
            </a:r>
            <a:r>
              <a:rPr lang="en-GB" b="0" dirty="0" smtClean="0"/>
              <a:t>intensely </a:t>
            </a:r>
            <a:r>
              <a:rPr lang="en-GB" b="0" dirty="0"/>
              <a:t>when standing right below a line</a:t>
            </a:r>
            <a:r>
              <a:rPr lang="en-GB" dirty="0" smtClean="0"/>
              <a:t>.</a:t>
            </a:r>
          </a:p>
          <a:p>
            <a:endParaRPr lang="en-GB" dirty="0"/>
          </a:p>
          <a:p>
            <a:endParaRPr lang="en-GB" dirty="0"/>
          </a:p>
        </p:txBody>
      </p:sp>
      <p:sp>
        <p:nvSpPr>
          <p:cNvPr id="20" name="Rechteck 19"/>
          <p:cNvSpPr/>
          <p:nvPr/>
        </p:nvSpPr>
        <p:spPr>
          <a:xfrm>
            <a:off x="5273412" y="2520993"/>
            <a:ext cx="823493" cy="129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950" dirty="0" smtClean="0">
                <a:solidFill>
                  <a:schemeClr val="tx1"/>
                </a:solidFill>
              </a:rPr>
              <a:t>Response</a:t>
            </a:r>
            <a:endParaRPr lang="en-GB" sz="950" dirty="0">
              <a:solidFill>
                <a:schemeClr val="tx1"/>
              </a:solidFill>
            </a:endParaRPr>
          </a:p>
        </p:txBody>
      </p:sp>
      <p:sp>
        <p:nvSpPr>
          <p:cNvPr id="23" name="Rechteck 22"/>
          <p:cNvSpPr/>
          <p:nvPr/>
        </p:nvSpPr>
        <p:spPr>
          <a:xfrm>
            <a:off x="5338688" y="4850523"/>
            <a:ext cx="1296144" cy="922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nSpc>
                <a:spcPct val="110000"/>
              </a:lnSpc>
              <a:spcBef>
                <a:spcPts val="0"/>
              </a:spcBef>
              <a:spcAft>
                <a:spcPts val="0"/>
              </a:spcAft>
            </a:pPr>
            <a:r>
              <a:rPr lang="en-GB" sz="700" dirty="0" smtClean="0">
                <a:solidFill>
                  <a:schemeClr val="tx1"/>
                </a:solidFill>
              </a:rPr>
              <a:t>Surely support overhead line</a:t>
            </a:r>
          </a:p>
          <a:p>
            <a:pPr>
              <a:lnSpc>
                <a:spcPct val="110000"/>
              </a:lnSpc>
              <a:spcBef>
                <a:spcPts val="0"/>
              </a:spcBef>
              <a:spcAft>
                <a:spcPts val="0"/>
              </a:spcAft>
            </a:pPr>
            <a:endParaRPr lang="en-GB" sz="400" dirty="0" smtClean="0">
              <a:solidFill>
                <a:schemeClr val="tx1"/>
              </a:solidFill>
            </a:endParaRPr>
          </a:p>
          <a:p>
            <a:pPr>
              <a:lnSpc>
                <a:spcPct val="110000"/>
              </a:lnSpc>
              <a:spcBef>
                <a:spcPts val="0"/>
              </a:spcBef>
              <a:spcAft>
                <a:spcPts val="0"/>
              </a:spcAft>
            </a:pPr>
            <a:r>
              <a:rPr lang="en-GB" sz="700" dirty="0" smtClean="0">
                <a:solidFill>
                  <a:schemeClr val="tx1"/>
                </a:solidFill>
              </a:rPr>
              <a:t>Rather support overhead line</a:t>
            </a:r>
          </a:p>
          <a:p>
            <a:pPr>
              <a:lnSpc>
                <a:spcPct val="110000"/>
              </a:lnSpc>
              <a:spcBef>
                <a:spcPts val="0"/>
              </a:spcBef>
              <a:spcAft>
                <a:spcPts val="0"/>
              </a:spcAft>
            </a:pPr>
            <a:endParaRPr lang="en-GB" sz="400" dirty="0" smtClean="0">
              <a:solidFill>
                <a:schemeClr val="tx1"/>
              </a:solidFill>
            </a:endParaRPr>
          </a:p>
          <a:p>
            <a:pPr>
              <a:lnSpc>
                <a:spcPct val="110000"/>
              </a:lnSpc>
              <a:spcBef>
                <a:spcPts val="0"/>
              </a:spcBef>
              <a:spcAft>
                <a:spcPts val="0"/>
              </a:spcAft>
            </a:pPr>
            <a:r>
              <a:rPr lang="en-GB" sz="700" dirty="0" smtClean="0">
                <a:solidFill>
                  <a:schemeClr val="tx1"/>
                </a:solidFill>
              </a:rPr>
              <a:t>I cannot decide</a:t>
            </a:r>
          </a:p>
          <a:p>
            <a:pPr>
              <a:lnSpc>
                <a:spcPct val="110000"/>
              </a:lnSpc>
              <a:spcBef>
                <a:spcPts val="0"/>
              </a:spcBef>
              <a:spcAft>
                <a:spcPts val="0"/>
              </a:spcAft>
            </a:pPr>
            <a:endParaRPr lang="en-GB" sz="400" dirty="0" smtClean="0">
              <a:solidFill>
                <a:schemeClr val="tx1"/>
              </a:solidFill>
            </a:endParaRPr>
          </a:p>
          <a:p>
            <a:pPr>
              <a:lnSpc>
                <a:spcPct val="110000"/>
              </a:lnSpc>
              <a:spcBef>
                <a:spcPts val="0"/>
              </a:spcBef>
              <a:spcAft>
                <a:spcPts val="0"/>
              </a:spcAft>
            </a:pPr>
            <a:r>
              <a:rPr lang="en-GB" sz="700" dirty="0" smtClean="0">
                <a:solidFill>
                  <a:schemeClr val="tx1"/>
                </a:solidFill>
              </a:rPr>
              <a:t>Rather underground cable</a:t>
            </a:r>
          </a:p>
          <a:p>
            <a:pPr>
              <a:lnSpc>
                <a:spcPct val="110000"/>
              </a:lnSpc>
              <a:spcBef>
                <a:spcPts val="0"/>
              </a:spcBef>
              <a:spcAft>
                <a:spcPts val="0"/>
              </a:spcAft>
            </a:pPr>
            <a:endParaRPr lang="en-GB" sz="400" dirty="0" smtClean="0">
              <a:solidFill>
                <a:schemeClr val="tx1"/>
              </a:solidFill>
            </a:endParaRPr>
          </a:p>
          <a:p>
            <a:pPr>
              <a:lnSpc>
                <a:spcPct val="110000"/>
              </a:lnSpc>
              <a:spcBef>
                <a:spcPts val="0"/>
              </a:spcBef>
              <a:spcAft>
                <a:spcPts val="0"/>
              </a:spcAft>
            </a:pPr>
            <a:r>
              <a:rPr lang="en-GB" sz="700" dirty="0" smtClean="0">
                <a:solidFill>
                  <a:schemeClr val="tx1"/>
                </a:solidFill>
              </a:rPr>
              <a:t>Surely underground cable</a:t>
            </a:r>
            <a:endParaRPr lang="en-GB" sz="700" dirty="0">
              <a:solidFill>
                <a:schemeClr val="tx1"/>
              </a:solidFill>
            </a:endParaRPr>
          </a:p>
        </p:txBody>
      </p:sp>
      <p:sp>
        <p:nvSpPr>
          <p:cNvPr id="8" name="Textfeld 7"/>
          <p:cNvSpPr txBox="1"/>
          <p:nvPr>
            <p:custDataLst>
              <p:tags r:id="rId6"/>
            </p:custDataLst>
          </p:nvPr>
        </p:nvSpPr>
        <p:spPr>
          <a:xfrm>
            <a:off x="6516689" y="4149080"/>
            <a:ext cx="2338238" cy="2299842"/>
          </a:xfrm>
          <a:prstGeom prst="rect">
            <a:avLst/>
          </a:prstGeom>
          <a:solidFill>
            <a:schemeClr val="bg2">
              <a:lumMod val="40000"/>
              <a:lumOff val="60000"/>
            </a:schemeClr>
          </a:solidFill>
          <a:ln>
            <a:solidFill>
              <a:schemeClr val="bg2">
                <a:lumMod val="40000"/>
                <a:lumOff val="60000"/>
              </a:schemeClr>
            </a:solidFill>
          </a:ln>
        </p:spPr>
        <p:style>
          <a:lnRef idx="2">
            <a:schemeClr val="dk1"/>
          </a:lnRef>
          <a:fillRef idx="1">
            <a:schemeClr val="lt1"/>
          </a:fillRef>
          <a:effectRef idx="0">
            <a:schemeClr val="dk1"/>
          </a:effectRef>
          <a:fontRef idx="minor">
            <a:schemeClr val="dk1"/>
          </a:fontRef>
        </p:style>
        <p:txBody>
          <a:bodyPr wrap="square" lIns="72000" tIns="72000" rIns="72000" bIns="72000" rtlCol="0">
            <a:spAutoFit/>
          </a:bodyPr>
          <a:lstStyle>
            <a:defPPr>
              <a:defRPr lang="en-GB"/>
            </a:defPPr>
            <a:lvl1pPr>
              <a:defRPr sz="1400" b="1"/>
            </a:lvl1pPr>
          </a:lstStyle>
          <a:p>
            <a:r>
              <a:rPr lang="en-GB" dirty="0" smtClean="0"/>
              <a:t>Treatment T3:</a:t>
            </a:r>
            <a:endParaRPr lang="en-GB" dirty="0"/>
          </a:p>
          <a:p>
            <a:r>
              <a:rPr lang="en-GB" b="0" dirty="0"/>
              <a:t>However, this latter variant is more expensive and when being constructed generates broad </a:t>
            </a:r>
            <a:r>
              <a:rPr lang="en-GB" b="0" dirty="0" smtClean="0"/>
              <a:t>traces </a:t>
            </a:r>
            <a:r>
              <a:rPr lang="en-GB" b="0" dirty="0"/>
              <a:t>(like a highway) which can subsequently not be used to plant deep-rooted and high-stock trees (e.g., forest, fruit trees).</a:t>
            </a:r>
          </a:p>
        </p:txBody>
      </p:sp>
      <p:sp>
        <p:nvSpPr>
          <p:cNvPr id="21" name="Rechteck 20"/>
          <p:cNvSpPr/>
          <p:nvPr/>
        </p:nvSpPr>
        <p:spPr>
          <a:xfrm>
            <a:off x="5170924" y="4727886"/>
            <a:ext cx="823493" cy="129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950" dirty="0" smtClean="0">
                <a:solidFill>
                  <a:schemeClr val="tx1"/>
                </a:solidFill>
              </a:rPr>
              <a:t>Response</a:t>
            </a:r>
            <a:endParaRPr lang="en-GB" sz="950" dirty="0">
              <a:solidFill>
                <a:schemeClr val="tx1"/>
              </a:solidFill>
            </a:endParaRPr>
          </a:p>
        </p:txBody>
      </p:sp>
    </p:spTree>
    <p:custDataLst>
      <p:tags r:id="rId1"/>
    </p:custDataLst>
    <p:extLst>
      <p:ext uri="{BB962C8B-B14F-4D97-AF65-F5344CB8AC3E}">
        <p14:creationId xmlns:p14="http://schemas.microsoft.com/office/powerpoint/2010/main" val="3521753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2791\Desktop\Swissgrid\RnD_Akzeptanz\pechakucha\ACDC_corona_highEx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988840"/>
            <a:ext cx="9154858" cy="706413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270000" y="900000"/>
            <a:ext cx="8604000" cy="743793"/>
          </a:xfrm>
        </p:spPr>
        <p:txBody>
          <a:bodyPr/>
          <a:lstStyle/>
          <a:p>
            <a:r>
              <a:rPr lang="de-CH" dirty="0" smtClean="0"/>
              <a:t>Technology</a:t>
            </a:r>
            <a:br>
              <a:rPr lang="de-CH" dirty="0" smtClean="0"/>
            </a:br>
            <a:r>
              <a:rPr lang="en-US" dirty="0" smtClean="0">
                <a:solidFill>
                  <a:schemeClr val="tx1"/>
                </a:solidFill>
              </a:rPr>
              <a:t>Environmental effects</a:t>
            </a:r>
            <a:endParaRPr lang="de-CH" dirty="0"/>
          </a:p>
        </p:txBody>
      </p:sp>
      <p:sp>
        <p:nvSpPr>
          <p:cNvPr id="10" name="Rechteck 9"/>
          <p:cNvSpPr/>
          <p:nvPr>
            <p:custDataLst>
              <p:tags r:id="rId1"/>
            </p:custDataLst>
          </p:nvPr>
        </p:nvSpPr>
        <p:spPr>
          <a:xfrm>
            <a:off x="4437186" y="1988841"/>
            <a:ext cx="4752082" cy="1080120"/>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269875" lvl="1" indent="-182563">
              <a:lnSpc>
                <a:spcPts val="2000"/>
              </a:lnSpc>
              <a:spcBef>
                <a:spcPts val="0"/>
              </a:spcBef>
              <a:spcAft>
                <a:spcPts val="600"/>
              </a:spcAft>
              <a:buFont typeface="Arial" pitchFamily="34" charset="0"/>
              <a:buChar char="»"/>
            </a:pPr>
            <a:r>
              <a:rPr lang="en-US" sz="1600" dirty="0" smtClean="0">
                <a:solidFill>
                  <a:schemeClr val="tx1"/>
                </a:solidFill>
                <a:latin typeface="Arial" pitchFamily="34" charset="0"/>
                <a:cs typeface="Arial" pitchFamily="34" charset="0"/>
              </a:rPr>
              <a:t>Audible noise due to corona </a:t>
            </a:r>
            <a:endParaRPr lang="en-US" sz="1600" dirty="0">
              <a:solidFill>
                <a:schemeClr val="tx1"/>
              </a:solidFill>
              <a:latin typeface="Arial" pitchFamily="34" charset="0"/>
              <a:cs typeface="Arial" pitchFamily="34" charset="0"/>
            </a:endParaRPr>
          </a:p>
          <a:p>
            <a:pPr marL="269875" lvl="1" indent="-182563">
              <a:lnSpc>
                <a:spcPts val="2000"/>
              </a:lnSpc>
              <a:spcBef>
                <a:spcPts val="0"/>
              </a:spcBef>
              <a:spcAft>
                <a:spcPts val="600"/>
              </a:spcAft>
              <a:buFont typeface="Arial" pitchFamily="34" charset="0"/>
              <a:buChar char="»"/>
            </a:pPr>
            <a:r>
              <a:rPr lang="en-US" sz="1600" dirty="0" smtClean="0">
                <a:solidFill>
                  <a:schemeClr val="tx1"/>
                </a:solidFill>
                <a:latin typeface="Arial" pitchFamily="34" charset="0"/>
                <a:cs typeface="Arial" pitchFamily="34" charset="0"/>
              </a:rPr>
              <a:t>AC and DC interfere with each other</a:t>
            </a:r>
            <a:endParaRPr lang="en-US" sz="1600" dirty="0">
              <a:solidFill>
                <a:schemeClr val="tx1"/>
              </a:solidFill>
              <a:latin typeface="Arial" pitchFamily="34" charset="0"/>
              <a:cs typeface="Arial" pitchFamily="34" charset="0"/>
            </a:endParaRPr>
          </a:p>
          <a:p>
            <a:pPr marL="269875" lvl="1" indent="-182563">
              <a:lnSpc>
                <a:spcPts val="2000"/>
              </a:lnSpc>
              <a:spcBef>
                <a:spcPts val="0"/>
              </a:spcBef>
              <a:spcAft>
                <a:spcPts val="600"/>
              </a:spcAft>
              <a:buFont typeface="Arial" pitchFamily="34" charset="0"/>
              <a:buChar char="»"/>
            </a:pPr>
            <a:r>
              <a:rPr lang="en-US" sz="1600" dirty="0" smtClean="0">
                <a:solidFill>
                  <a:schemeClr val="tx1"/>
                </a:solidFill>
                <a:latin typeface="Arial" pitchFamily="34" charset="0"/>
                <a:cs typeface="Arial" pitchFamily="34" charset="0"/>
              </a:rPr>
              <a:t>DC Corona increases electric field</a:t>
            </a:r>
            <a:endParaRPr lang="en-US" sz="1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2325486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0000" y="900000"/>
            <a:ext cx="8604000" cy="743793"/>
          </a:xfrm>
        </p:spPr>
        <p:txBody>
          <a:bodyPr/>
          <a:lstStyle/>
          <a:p>
            <a:r>
              <a:rPr lang="de-CH" dirty="0" smtClean="0"/>
              <a:t>Technology</a:t>
            </a:r>
            <a:br>
              <a:rPr lang="de-CH" dirty="0" smtClean="0"/>
            </a:br>
            <a:r>
              <a:rPr lang="en-US" dirty="0" smtClean="0">
                <a:solidFill>
                  <a:schemeClr val="tx1"/>
                </a:solidFill>
              </a:rPr>
              <a:t>Outdoor </a:t>
            </a:r>
            <a:r>
              <a:rPr lang="en-US" dirty="0">
                <a:solidFill>
                  <a:schemeClr val="tx1"/>
                </a:solidFill>
              </a:rPr>
              <a:t>hybrid test line</a:t>
            </a:r>
            <a:endParaRPr lang="en-GB" dirty="0">
              <a:solidFill>
                <a:schemeClr val="tx1"/>
              </a:solidFill>
            </a:endParaRPr>
          </a:p>
        </p:txBody>
      </p:sp>
      <p:grpSp>
        <p:nvGrpSpPr>
          <p:cNvPr id="15" name="Gruppieren 14"/>
          <p:cNvGrpSpPr/>
          <p:nvPr/>
        </p:nvGrpSpPr>
        <p:grpSpPr>
          <a:xfrm>
            <a:off x="1" y="1988840"/>
            <a:ext cx="9143999" cy="5165767"/>
            <a:chOff x="485771" y="1129347"/>
            <a:chExt cx="12743988" cy="7105792"/>
          </a:xfrm>
        </p:grpSpPr>
        <p:pic>
          <p:nvPicPr>
            <p:cNvPr id="18"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86" b="487"/>
            <a:stretch/>
          </p:blipFill>
          <p:spPr>
            <a:xfrm>
              <a:off x="485771" y="1129347"/>
              <a:ext cx="12743988" cy="7105792"/>
            </a:xfrm>
            <a:prstGeom prst="rect">
              <a:avLst/>
            </a:prstGeom>
          </p:spPr>
        </p:pic>
        <p:sp>
          <p:nvSpPr>
            <p:cNvPr id="19" name="Textfeld 17"/>
            <p:cNvSpPr txBox="1"/>
            <p:nvPr/>
          </p:nvSpPr>
          <p:spPr>
            <a:xfrm>
              <a:off x="7714621" y="3777420"/>
              <a:ext cx="2555299" cy="635045"/>
            </a:xfrm>
            <a:prstGeom prst="rect">
              <a:avLst/>
            </a:prstGeom>
            <a:noFill/>
          </p:spPr>
          <p:txBody>
            <a:bodyPr wrap="square" rtlCol="0">
              <a:spAutoFit/>
            </a:bodyPr>
            <a:lstStyle/>
            <a:p>
              <a:pPr marL="0" marR="0" lvl="0" indent="0" algn="ctr" defTabSz="1371057"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smtClean="0">
                  <a:ln>
                    <a:noFill/>
                  </a:ln>
                  <a:solidFill>
                    <a:schemeClr val="tx2"/>
                  </a:solidFill>
                  <a:effectLst/>
                  <a:uLnTx/>
                  <a:uFillTx/>
                  <a:latin typeface="Arial"/>
                  <a:cs typeface="Arial"/>
                </a:rPr>
                <a:t>DC line</a:t>
              </a:r>
              <a:endParaRPr kumimoji="0" lang="en-GB" b="0" i="0" u="none" strike="noStrike" kern="0" cap="none" spc="0" normalizeH="0" baseline="0" noProof="0" dirty="0" smtClean="0">
                <a:ln>
                  <a:noFill/>
                </a:ln>
                <a:solidFill>
                  <a:schemeClr val="tx2"/>
                </a:solidFill>
                <a:effectLst/>
                <a:uLnTx/>
                <a:uFillTx/>
                <a:latin typeface="Arial"/>
                <a:cs typeface="Arial"/>
              </a:endParaRPr>
            </a:p>
          </p:txBody>
        </p:sp>
        <p:sp>
          <p:nvSpPr>
            <p:cNvPr id="20" name="Textfeld 17"/>
            <p:cNvSpPr txBox="1"/>
            <p:nvPr/>
          </p:nvSpPr>
          <p:spPr>
            <a:xfrm>
              <a:off x="2897459" y="3770966"/>
              <a:ext cx="2555299" cy="635045"/>
            </a:xfrm>
            <a:prstGeom prst="rect">
              <a:avLst/>
            </a:prstGeom>
            <a:noFill/>
          </p:spPr>
          <p:txBody>
            <a:bodyPr wrap="square" rtlCol="0">
              <a:spAutoFit/>
            </a:bodyPr>
            <a:lstStyle/>
            <a:p>
              <a:pPr marL="0" marR="0" lvl="0" indent="0" algn="ctr" defTabSz="1371057"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smtClean="0">
                  <a:ln>
                    <a:noFill/>
                  </a:ln>
                  <a:solidFill>
                    <a:schemeClr val="accent3"/>
                  </a:solidFill>
                  <a:effectLst/>
                  <a:uLnTx/>
                  <a:uFillTx/>
                  <a:latin typeface="Arial"/>
                  <a:cs typeface="Arial"/>
                </a:rPr>
                <a:t>AC line</a:t>
              </a:r>
              <a:endParaRPr kumimoji="0" lang="en-GB" b="0" i="0" u="none" strike="noStrike" kern="0" cap="none" spc="0" normalizeH="0" baseline="0" noProof="0" dirty="0" smtClean="0">
                <a:ln>
                  <a:noFill/>
                </a:ln>
                <a:solidFill>
                  <a:schemeClr val="accent3"/>
                </a:solidFill>
                <a:effectLst/>
                <a:uLnTx/>
                <a:uFillTx/>
                <a:latin typeface="Arial"/>
                <a:cs typeface="Arial"/>
              </a:endParaRPr>
            </a:p>
          </p:txBody>
        </p:sp>
      </p:grpSp>
      <p:sp>
        <p:nvSpPr>
          <p:cNvPr id="8" name="Rechteck 7"/>
          <p:cNvSpPr/>
          <p:nvPr>
            <p:custDataLst>
              <p:tags r:id="rId1"/>
            </p:custDataLst>
          </p:nvPr>
        </p:nvSpPr>
        <p:spPr>
          <a:xfrm>
            <a:off x="4428430" y="1988840"/>
            <a:ext cx="4715570" cy="792088"/>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269875" lvl="1" indent="-182563">
              <a:lnSpc>
                <a:spcPts val="2000"/>
              </a:lnSpc>
              <a:spcBef>
                <a:spcPts val="0"/>
              </a:spcBef>
              <a:spcAft>
                <a:spcPts val="600"/>
              </a:spcAft>
              <a:buFont typeface="Arial" pitchFamily="34" charset="0"/>
              <a:buChar char="»"/>
            </a:pPr>
            <a:r>
              <a:rPr lang="en-US" sz="1600" dirty="0" smtClean="0">
                <a:solidFill>
                  <a:schemeClr val="tx1"/>
                </a:solidFill>
                <a:latin typeface="Arial" pitchFamily="34" charset="0"/>
                <a:cs typeface="Arial" pitchFamily="34" charset="0"/>
              </a:rPr>
              <a:t>Influence </a:t>
            </a:r>
            <a:r>
              <a:rPr lang="en-US" sz="1600" dirty="0">
                <a:solidFill>
                  <a:schemeClr val="tx1"/>
                </a:solidFill>
                <a:latin typeface="Arial" pitchFamily="34" charset="0"/>
                <a:cs typeface="Arial" pitchFamily="34" charset="0"/>
              </a:rPr>
              <a:t>of weather and pollution</a:t>
            </a:r>
          </a:p>
          <a:p>
            <a:pPr marL="269875" lvl="1" indent="-182563">
              <a:lnSpc>
                <a:spcPts val="2000"/>
              </a:lnSpc>
              <a:spcBef>
                <a:spcPts val="0"/>
              </a:spcBef>
              <a:spcAft>
                <a:spcPts val="600"/>
              </a:spcAft>
              <a:buFont typeface="Arial" pitchFamily="34" charset="0"/>
              <a:buChar char="»"/>
            </a:pPr>
            <a:r>
              <a:rPr lang="en-US" sz="1600" dirty="0">
                <a:solidFill>
                  <a:schemeClr val="tx1"/>
                </a:solidFill>
                <a:latin typeface="Arial" pitchFamily="34" charset="0"/>
                <a:cs typeface="Arial" pitchFamily="34" charset="0"/>
              </a:rPr>
              <a:t>Separation distance between AC </a:t>
            </a:r>
            <a:r>
              <a:rPr lang="en-US" sz="1600" dirty="0" smtClean="0">
                <a:solidFill>
                  <a:schemeClr val="tx1"/>
                </a:solidFill>
                <a:latin typeface="Arial" pitchFamily="34" charset="0"/>
                <a:cs typeface="Arial" pitchFamily="34" charset="0"/>
              </a:rPr>
              <a:t>and DC</a:t>
            </a:r>
            <a:endParaRPr lang="en-US" sz="1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8613622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FFICEATWORKPOWERPOINTMASTERTEMPLATECONFIGURATION" val="&lt;!--Created with officeatwork--&gt;&#10;&lt;MasterTemplateConfiguration&gt;&#10;  &lt;TableOfContentsCollection /&gt;&#10;  &lt;ThemeDefinition&gt;&#10;    &lt;DefaultThemeDefinition&gt;[[GetMasterPropertyValue(&quot;Organisation&quot;, &quot;PptDesign&quot;)]]&lt;/DefaultThemeDefinition&gt;&#10;    &lt;PresentationThemeDefinition&gt;[[GetMasterPropertyValue(&quot;Organisation&quot;, &quot;PptDesign&quot;)]]&lt;/PresentationThemeDefinition&gt;&#10;    &lt;SlideThemeDefinition&gt;[[GetMasterPropertyValue(&quot;Organisation&quot;, &quot;PptDesign&quot;)]]&lt;/SlideThemeDefinition&gt;&#10;    &lt;ObjectThemeDefinition&gt;[[GetMasterPropertyValue(&quot;Organisation&quot;, &quot;PptDesign&quot;)]]&lt;/ObjectThemeDefinition&gt;&#10;  &lt;/ThemeDefinition&gt;&#10;  &lt;MasterProperties&gt;&#10;    &lt;MasterProperty Id=&quot;2004112217333376588294&quot;&gt;&#10;      &lt;Fields&gt;&#10;        &lt;Field Id=&quot;2011081911272068900127&quot; ShowField=&quot;false&quot; /&gt;&#10;        &lt;Field Id=&quot;2013031916054621264110&quot; ShowField=&quot;false&quot; /&gt;&#10;        &lt;Field Id=&quot;2014032815230426601192&quot; ShowField=&quot;true&quot; /&gt;&#10;        &lt;Field Id=&quot;2011081911214403925243&quot; ShowField=&quot;false&quot; /&gt;&#10;        &lt;Field Id=&quot;2011081911262957941402&quot; ShowField=&quot;false&quot; /&gt;&#10;        &lt;Field Id=&quot;2011081911250285606075&quot; ShowField=&quot;false&quot; /&gt;&#10;        &lt;Field Id=&quot;2011100714016541238548&quot; ShowField=&quot;false&quot; /&gt;&#10;        &lt;Field Id=&quot;2005040809241304770672&quot; ShowField=&quot;false&quot; /&gt;&#10;        &lt;Field Id=&quot;2012062210323574976986&quot; ShowField=&quot;false&quot; /&gt;&#10;        &lt;Field Id=&quot;2012062210453406928844&quot; ShowField=&quot;false&quot; /&gt;&#10;        &lt;Field Id=&quot;2012062210463393121715&quot; ShowField=&quot;false&quot; /&gt;&#10;        &lt;Field Id=&quot;2012071711001800730846&quot; ShowField=&quot;false&quot; /&gt;&#10;        &lt;Field Id=&quot;2012062215052082399303&quot; ShowField=&quot;false&quot; /&gt;&#10;        &lt;Field Id=&quot;2012062614213953507961&quot; ShowField=&quot;false&quot; /&gt;&#10;        &lt;Field Id=&quot;2012062614274307997738&quot; ShowField=&quot;false&quot; /&gt;&#10;        &lt;Field Id=&quot;2012062614285451652721&quot; ShowField=&quot;false&quot; /&gt;&#10;        &lt;Field Id=&quot;2012062614295654176021&quot; ShowField=&quot;false&quot; /&gt;&#10;        &lt;Field Id=&quot;2012062614301059479931&quot; ShowField=&quot;false&quot; /&gt;&#10;        &lt;Field Id=&quot;2012062614301325387523&quot; ShowField=&quot;false&quot; /&gt;&#10;        &lt;Field Id=&quot;2012062614282406040157&quot; ShowField=&quot;false&quot; /&gt;&#10;        &lt;Field Id=&quot;2012062614300229633068&quot; ShowField=&quot;false&quot; /&gt;&#10;        &lt;Field Id=&quot;2012062614300700513500&quot; ShowField=&quot;false&quot; /&gt;&#10;        &lt;Field Id=&quot;2012062614301603853756&quot; ShowField=&quot;false&quot; /&gt;&#10;        &lt;Field Id=&quot;2012062614301910449764&quot; ShowField=&quot;false&quot; /&gt;&#10;        &lt;Field Id=&quot;2012062713433171603817&quot; ShowField=&quot;false&quot; /&gt;&#10;        &lt;Field Id=&quot;2012062713433509152157&quot; ShowField=&quot;false&quot; /&gt;&#10;        &lt;Field Id=&quot;2012062713433960067989&quot; ShowField=&quot;false&quot; /&gt;&#10;        &lt;Field Id=&quot;2012062713434335111934&quot; ShowField=&quot;false&quot; /&gt;&#10;        &lt;Field Id=&quot;2012062713434637027767&quot; ShowField=&quot;false&quot; /&gt;&#10;        &lt;Field Id=&quot;2012062713435090205135&quot; ShowField=&quot;false&quot; /&gt;&#10;        &lt;Field Id=&quot;2012062913552348881771&quot; ShowField=&quot;true&quot; /&gt;&#10;        &lt;Field Id=&quot;2012101114415006415096&quot; ShowField=&quot;true&quot; /&gt;&#10;        &lt;Field Id=&quot;2014012413583650759136&quot; ShowField=&quot;true&quot; /&gt;&#10;        &lt;Field Id=&quot;2012020810270115886058&quot; ShowField=&quot;true&quot; /&gt;&#10;      &lt;/Fields&gt;&#10;    &lt;/MasterProperty&gt;&#10;  &lt;/MasterProperties&gt;&#10;  &lt;ContentItems&gt;&#10;    &lt;ContentItem Language=&quot;2057&quot; IsDefault=&quot;false&quot;&gt;&#10;      &lt;File HasContent=&quot;false&quot; LinkToLanguage=&quot;&quot; /&gt;&#10;    &lt;/ContentItem&gt;&#10;    &lt;ContentItem Language=&quot;4108&quot; IsDefault=&quot;false&quot;&gt;&#10;      &lt;File HasContent=&quot;false&quot; LinkToLanguage=&quot;&quot; /&gt;&#10;    &lt;/ContentItem&gt;&#10;    &lt;ContentItem Language=&quot;2055&quot; IsDefault=&quot;true&quot;&gt;&#10;      &lt;File HasContent=&quot;true&quot; LinkToLanguage=&quot;&quot; /&gt;&#10;    &lt;/ContentItem&gt;&#10;    &lt;ContentItem Language=&quot;2064&quot; IsDefault=&quot;false&quot;&gt;&#10;      &lt;File HasContent=&quot;false&quot; LinkToLanguage=&quot;&quot; /&gt;&#10;    &lt;/ContentItem&gt;&#10;  &lt;/ContentItems&gt;&#10;&lt;/MasterTemplateConfiguration&gt;"/>
  <p:tag name="OFFICEATWORKPOWERPOINTMASTERTEMPLATEID" val="Presentation43"/>
  <p:tag name="OFFICEATWORKPRESENTATIONPROJECTID" val="swissgridch"/>
  <p:tag name="OAWWIZARDSTEPS" val="0|1|4"/>
  <p:tag name="ZOAWLANGID" val="2057"/>
  <p:tag name="OAWDOCPROPSOURCE" val="&lt;DocProps&gt;&lt;DocProp UID=&quot;2002122011014149059130932&quot; EntryUID=&quot;2011091315110393587577&quot;&gt;&lt;Field Name=&quot;IDName&quot; Value=&quot;Swissgrid AG, Laufenburg&quot;/&gt;&lt;Field Name=&quot;Organisation&quot; Value=&quot;Swissgrid Ltd&quot;/&gt;&lt;Field Name=&quot;Department&quot; Value=&quot;&quot;/&gt;&lt;Field Name=&quot;Address1&quot; Value=&quot;Werkstrasse 12&quot;/&gt;&lt;Field Name=&quot;Address2&quot; Value=&quot;CH-5080 Laufenburg&quot;/&gt;&lt;Field Name=&quot;Address3&quot; Value=&quot;&quot;/&gt;&lt;Field Name=&quot;Address4&quot; Value=&quot;&quot;/&gt;&lt;Field Name=&quot;Address5&quot; Value=&quot;&quot;/&gt;&lt;Field Name=&quot;Country&quot; Value=&quot;&quot;/&gt;&lt;Field Name=&quot;City&quot; Value=&quot;Laufenburg&quot;/&gt;&lt;Field Name=&quot;Telefon&quot; Value=&quot;+41 58 580 21 11&quot;/&gt;&lt;Field Name=&quot;Fax&quot; Value=&quot;&quot;/&gt;&lt;Field Name=&quot;Email&quot; Value=&quot;info@swissgrid.ch&quot;/&gt;&lt;Field Name=&quot;Internet&quot; Value=&quot;&quot;/&gt;&lt;Field Name=&quot;Footer1&quot; Value=&quot;Swissgrid Ltd | Werkstrasse 12 | CH-5080 Laufenburg | Phone +41 58 580 21 11 | Fax +41 58 580 21 21 | www.swissgrid.ch&quot;/&gt;&lt;Field Name=&quot;WdA4LogoColorPortrait&quot; Value=&quot;%Logos%\Wd_A4_Portrait_color_swissgrid.2105.300.emf&quot;/&gt;&lt;Field Name=&quot;WdA4LogoBlackWhitePortrait&quot; Value=&quot;%Logos%\Wd_A4_Portrait_bw_swissgrid.2105.300.emf&quot;/&gt;&lt;Field Name=&quot;WdA4LogoColorQuer&quot; Value=&quot;%Logos%\Wd_A4_Landscape_color_Swissgrid_color.2970.220.emf&quot;/&gt;&lt;Field Name=&quot;WdA4LogoBlackWhiteQuer&quot; Value=&quot;%Logos%\Wd_A4_Landscape_bw_Swissgrid_color.2970.220.emf&quot;/&gt;&lt;Field Name=&quot;OlLogoSignature&quot; Value=&quot;%logos%\Ol_Logo_swissgrid.jpg&quot;/&gt;&lt;Field Name=&quot;OlAppText&quot; Value=&quot;&quot;/&gt;&lt;Field Name=&quot;OlAppLink&quot; Value=&quot;&quot;/&gt;&lt;Field Name=&quot;OlAppLogo&quot; Value=&quot;&quot;/&gt;&lt;Field Name=&quot;PptFolienlogo43&quot; Value=&quot;%Logos%\PowerPoint\Swissgrid_43_Folienlogo.2540.1905.png&quot;/&gt;&lt;Field Name=&quot;PptFolienlogo169&quot; Value=&quot;%Logos%\PowerPoint\Swissgrid_169_Folienlogo.2540.1430.png&quot;/&gt;&lt;Field Name=&quot;PptDesign&quot; Value=&quot;%Themes%\Swissgrid.thmx|%Themes%\Swissgrid2.thmx&quot;/&gt;&lt;/DocProp&gt;&lt;DocProp UID=&quot;2006040509495284662868&quot; EntryUID=&quot;2323416617571541957115959632421708368132&quot;&gt;&lt;Field Name=&quot;IDName&quot; Value=&quot;Jullier Joshu&quot;/&gt;&lt;Field Name=&quot;Name&quot; Value=&quot;Joshu Jullier&quot;/&gt;&lt;Field Name=&quot;Function&quot; Value=&quot;Junior Communication Manager&quot;/&gt;&lt;Field Name=&quot;Initials&quot; Value=&quot;JUJ&quot;/&gt;&lt;Field Name=&quot;DirectPhone&quot; Value=&quot;+41 58 580 21 45&quot;/&gt;&lt;Field Name=&quot;DirectFax&quot; Value=&quot;&quot;/&gt;&lt;Field Name=&quot;Mobile&quot; Value=&quot;&quot;/&gt;&lt;Field Name=&quot;EMail&quot; Value=&quot;joshu.jullier@swissgrid.ch&quot;/&gt;&lt;Field Name=&quot;Signature&quot; Value=&quot;%Signatures%\JUJ.color.700.300.jpg&quot;/&gt;&lt;Field Name=&quot;Department&quot; Value=&quot;Communication &amp;amp; Stakeholder Affairs&quot;/&gt;&lt;Field Name=&quot;OfficeAddress&quot; Value=&quot;Werkstrasse 12, Büro 252/253&quot;/&gt;&lt;Field Name=&quot;Internet&quot; Value=&quot;www.swissgrid.ch&quot;/&gt;&lt;/DocProp&gt;&lt;DocProp UID=&quot;2012022909502587732876&quot; EntryUID=&quot;2015040808184499412506&quot;&gt;&lt;Field Name=&quot;IDName&quot; Value=&quot;CEO-CO-CS&quot;/&gt;&lt;Field Name=&quot;Department&quot; Value=&quot;Communication Services&quot;/&gt;&lt;/DocProp&gt;&lt;DocProp UID=&quot;200212191811121321310321301031x&quot; EntryUID=&quot;2323416617571541957115959632421708368132&quot;&gt;&lt;Field Name=&quot;IDName&quot; Value=&quot;Jullier Joshu&quot;/&gt;&lt;Field Name=&quot;Name&quot; Value=&quot;Joshu Jullier&quot;/&gt;&lt;Field Name=&quot;Function&quot; Value=&quot;Junior Communication Manager&quot;/&gt;&lt;Field Name=&quot;Initials&quot; Value=&quot;JUJ&quot;/&gt;&lt;Field Name=&quot;DirectPhone&quot; Value=&quot;+41 58 580 21 45&quot;/&gt;&lt;Field Name=&quot;DirectFax&quot; Value=&quot;&quot;/&gt;&lt;Field Name=&quot;Mobile&quot; Value=&quot;&quot;/&gt;&lt;Field Name=&quot;EMail&quot; Value=&quot;joshu.jullier@swissgrid.ch&quot;/&gt;&lt;Field Name=&quot;Signature&quot; Value=&quot;%Signatures%\JUJ.color.700.300.jpg&quot;/&gt;&lt;Field Name=&quot;Department&quot; Value=&quot;Communication &amp;amp; Stakeholder Affairs&quot;/&gt;&lt;Field Name=&quot;OfficeAddress&quot; Value=&quot;Werkstrasse 12, Büro 252/253&quot;/&gt;&lt;Field Name=&quot;Internet&quot; Value=&quot;www.swissgrid.ch&quot;/&gt;&lt;/DocProp&gt;&lt;DocProp UID=&quot;2012022909485456170131&quot; EntryUID=&quot;2015040808184499412506&quot;&gt;&lt;Field Name=&quot;IDName&quot; Value=&quot;CEO-CO-CS&quot;/&gt;&lt;Field Name=&quot;Department&quot; Value=&quot;Communication Services&quot;/&gt;&lt;/DocProp&gt;&lt;DocProp UID=&quot;2012050811114906041851&quot; EntryUID=&quot;2012051008164420817311&quot;&gt;&lt;Field Name=&quot;IDName&quot; Value=&quot;CEO&quot;/&gt;&lt;Field Name=&quot;Bereich&quot; Value=&quot;CEO&quot;/&gt;&lt;/DocProp&gt;&lt;DocProp UID=&quot;2002122010583847234010578&quot; EntryUID=&quot;2323416617571541957115959632421708368132&quot;&gt;&lt;Field Name=&quot;IDName&quot; Value=&quot;Jullier Joshu&quot;/&gt;&lt;Field Name=&quot;Name&quot; Value=&quot;Joshu Jullier&quot;/&gt;&lt;Field Name=&quot;Function&quot; Value=&quot;Junior Communication Manager&quot;/&gt;&lt;Field Name=&quot;Initials&quot; Value=&quot;JUJ&quot;/&gt;&lt;Field Name=&quot;DirectPhone&quot; Value=&quot;+41 58 580 21 45&quot;/&gt;&lt;Field Name=&quot;DirectFax&quot; Value=&quot;&quot;/&gt;&lt;Field Name=&quot;Mobile&quot; Value=&quot;&quot;/&gt;&lt;Field Name=&quot;EMail&quot; Value=&quot;joshu.jullier@swissgrid.ch&quot;/&gt;&lt;Field Name=&quot;Signature&quot; Value=&quot;%Signatures%\JUJ.color.700.300.jpg&quot;/&gt;&lt;Field Name=&quot;Department&quot; Value=&quot;Communication &amp;amp; Stakeholder Affairs&quot;/&gt;&lt;Field Name=&quot;OfficeAddress&quot; Value=&quot;Werkstrasse 12, Büro 252/253&quot;/&gt;&lt;Field Name=&quot;Internet&quot; Value=&quot;www.swissgrid.ch&quot;/&gt;&lt;/DocProp&gt;&lt;DocProp UID=&quot;2003061115381095709037&quot; EntryUID=&quot;2003121817293296325874&quot;&gt;&lt;Field Name=&quot;IDName&quot; Value=&quot;(Leer)&quot;/&gt;&lt;Field Name=&quot;Name&quot; Value=&quot;&quot;/&gt;&lt;Field Name=&quot;Function&quot; Value=&quot;&quot;/&gt;&lt;Field Name=&quot;Initials&quot; Value=&quot;&quot;/&gt;&lt;Field Name=&quot;DirectPhone&quot; Value=&quot;&quot;/&gt;&lt;Field Name=&quot;DirectFax&quot; Value=&quot;&quot;/&gt;&lt;Field Name=&quot;Mobile&quot; Value=&quot;&quot;/&gt;&lt;Field Name=&quot;EMail&quot; Value=&quot;&quot;/&gt;&lt;Field Name=&quot;Signature&quot; Value=&quot;&quot;/&gt;&lt;Field Name=&quot;Department&quot; Value=&quot;&quot;/&gt;&lt;Field Name=&quot;OfficeAddress&quot; Value=&quot;&quot;/&gt;&lt;Field Name=&quot;Internet&quot; Value=&quot;&quot;/&gt;&lt;/DocProp&gt;&lt;DocProp UID=&quot;2004112217333376588294&quot; EntryUID=&quot;2004123010144120300001&quot;&gt;&lt;Field UID=&quot;2014032815230426601192&quot; Name=&quot;ClassificationPowerPoint&quot; Value=&quot;&quot;/&gt;&lt;Field UID=&quot;2012062913552348881771&quot; Name=&quot;PPTPresentationTitle&quot; Value=&quot;Hybrid AC/DC overhead lines in Switzerland&quot;/&gt;&lt;Field UID=&quot;2012101114415006415096&quot; Name=&quot;PPTPresentationSubtitle&quot; Value=&quot;&quot;/&gt;&lt;Field UID=&quot;2014012413583650759136&quot; Name=&quot;PPTPresentationCity&quot; Value=&quot;E.ON Energy Research Centre, Aachen&quot;/&gt;&lt;Field UID=&quot;2012020810270115886058&quot; Name=&quot;PPTPresentationDate&quot; Value=&quot;18th September 2017&quot;/&gt;&lt;/DocProp&gt;&lt;/DocProps&gt;&#10;"/>
</p:tagLst>
</file>

<file path=ppt/tags/tag10.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11.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12.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ptFolienlogo43&quot;))]]"/>
  <p:tag name="OFFICEATWORKPICTUREIDENTIFIER" val="Logo"/>
</p:tagLst>
</file>

<file path=ppt/tags/tag13.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Date&quot;)]] / [[IF(GetMasterPropertyValue(&quot;Contactperson&quot;, &quot;Name&quot;)=&quot;&quot;, &quot;&quot;, GetMasterPropertyValue(&quot;Contactperson&quot;, &quot;Name&quot;) &amp; &quot; / &quot;)]][[GetMasterPropertyValue(&quot;CustomField&quot;, &quot;PPTPresentationTitle&quot;)]]"/>
</p:tagLst>
</file>

<file path=ppt/tags/tag14.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15.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ClassificationPowerPoint&quot;)]]"/>
</p:tagLst>
</file>

<file path=ppt/tags/tag16.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17.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18.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ptFolienlogo43&quot;))]]"/>
  <p:tag name="OFFICEATWORKPICTUREIDENTIFIER" val="Logo"/>
</p:tagLst>
</file>

<file path=ppt/tags/tag19.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2.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20.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Date&quot;)]] / [[IF(GetMasterPropertyValue(&quot;Contactperson&quot;, &quot;Name&quot;)=&quot;&quot;, &quot;&quot;, GetMasterPropertyValue(&quot;Contactperson&quot;, &quot;Name&quot;) &amp; &quot; / &quot;)]][[GetMasterPropertyValue(&quot;CustomField&quot;, &quot;PPTPresentationTitle&quot;)]]"/>
</p:tagLst>
</file>

<file path=ppt/tags/tag21.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22.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ClassificationPowerPoint&quot;)]]"/>
</p:tagLst>
</file>

<file path=ppt/tags/tag23.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24.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25.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ptFolienlogo43&quot;))]]"/>
  <p:tag name="OFFICEATWORKPICTUREIDENTIFIER" val="Logo"/>
</p:tagLst>
</file>

<file path=ppt/tags/tag26.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27.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Date&quot;)]] / [[IF(GetMasterPropertyValue(&quot;Contactperson&quot;, &quot;Name&quot;)=&quot;&quot;, &quot;&quot;, GetMasterPropertyValue(&quot;Contactperson&quot;, &quot;Name&quot;) &amp; &quot; / &quot;)]][[GetMasterPropertyValue(&quot;CustomField&quot;, &quot;PPTPresentationTitle&quot;)]]"/>
</p:tagLst>
</file>

<file path=ppt/tags/tag28.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29.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ClassificationPowerPoint&quot;)]]"/>
</p:tagLst>
</file>

<file path=ppt/tags/tag3.xml><?xml version="1.0" encoding="utf-8"?>
<p:tagLst xmlns:a="http://schemas.openxmlformats.org/drawingml/2006/main" xmlns:r="http://schemas.openxmlformats.org/officeDocument/2006/relationships" xmlns:p="http://schemas.openxmlformats.org/presentationml/2006/main">
  <p:tag name="OFFICATWORKEXPRESSIONTAG" val="Textmasterformat bearbeiten&#10;Zweite Ebene&#10;Dritte Ebene&#10;Vierte Ebene&#10;Fünfte Ebene&#10;Sechste Ebene&#10;Siebte Ebene&#10;Achte Ebene&#10;Neunte Ebene&#10;&#10;"/>
</p:tagLst>
</file>

<file path=ppt/tags/tag30.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31.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32.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ptFolienlogo43&quot;))]]"/>
  <p:tag name="OFFICEATWORKPICTUREIDENTIFIER" val="Logo"/>
</p:tagLst>
</file>

<file path=ppt/tags/tag33.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34.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Date&quot;)]] / [[IF(GetMasterPropertyValue(&quot;Contactperson&quot;, &quot;Name&quot;)=&quot;&quot;, &quot;&quot;, GetMasterPropertyValue(&quot;Contactperson&quot;, &quot;Name&quot;) &amp; &quot; / &quot;)]][[GetMasterPropertyValue(&quot;CustomField&quot;, &quot;PPTPresentationTitle&quot;)]]"/>
</p:tagLst>
</file>

<file path=ppt/tags/tag35.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36.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ClassificationPowerPoint&quot;)]]"/>
</p:tagLst>
</file>

<file path=ppt/tags/tag37.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38.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ptFolienlogo43&quot;))]]"/>
  <p:tag name="OFFICEATWORKPICTUREIDENTIFIER" val="Logo"/>
</p:tagLst>
</file>

<file path=ppt/tags/tag39.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4.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40.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41.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42.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Date&quot;)]] / [[IF(GetMasterPropertyValue(&quot;Contactperson&quot;, &quot;Name&quot;)=&quot;&quot;, &quot;&quot;, GetMasterPropertyValue(&quot;Contactperson&quot;, &quot;Name&quot;) &amp; &quot; / &quot;)]][[GetMasterPropertyValue(&quot;CustomField&quot;, &quot;PPTPresentationTitle&quot;)]]"/>
</p:tagLst>
</file>

<file path=ppt/tags/tag43.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44.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ClassificationPowerPoint&quot;)]]"/>
</p:tagLst>
</file>

<file path=ppt/tags/tag45.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46.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ptFolienlogo43&quot;))]]"/>
  <p:tag name="OFFICEATWORKPICTUREIDENTIFIER" val="Logo"/>
</p:tagLst>
</file>

<file path=ppt/tags/tag47.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Date&quot;)]] / [[IF(GetMasterPropertyValue(&quot;Contactperson&quot;, &quot;Name&quot;)=&quot;&quot;, &quot;&quot;, GetMasterPropertyValue(&quot;Contactperson&quot;, &quot;Name&quot;) &amp; &quot; / &quot;)]][[GetMasterPropertyValue(&quot;CustomField&quot;, &quot;PPTPresentationTitle&quot;)]]"/>
</p:tagLst>
</file>

<file path=ppt/tags/tag48.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49.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ClassificationPowerPoint&quot;)]]"/>
</p:tagLst>
</file>

<file path=ppt/tags/tag5.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Title&quot;)]]"/>
</p:tagLst>
</file>

<file path=ppt/tags/tag50.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ptFolienlogo43&quot;))]]"/>
  <p:tag name="OFFICEATWORKPICTUREIDENTIFIER" val="Logo"/>
</p:tagLst>
</file>

<file path=ppt/tags/tag51.xml><?xml version="1.0" encoding="utf-8"?>
<p:tagLst xmlns:a="http://schemas.openxmlformats.org/drawingml/2006/main" xmlns:r="http://schemas.openxmlformats.org/officeDocument/2006/relationships" xmlns:p="http://schemas.openxmlformats.org/presentationml/2006/main">
  <p:tag name="OFFICATWORKEXPRESSIONTAG" val="Textmasterformat bearbeiten"/>
</p:tagLst>
</file>

<file path=ppt/tags/tag52.xml><?xml version="1.0" encoding="utf-8"?>
<p:tagLst xmlns:a="http://schemas.openxmlformats.org/drawingml/2006/main" xmlns:r="http://schemas.openxmlformats.org/officeDocument/2006/relationships" xmlns:p="http://schemas.openxmlformats.org/presentationml/2006/main">
  <p:tag name="OFFICATWORKEXPRESSIONTAG" val="Textmasterformat bearbeiten"/>
</p:tagLst>
</file>

<file path=ppt/tags/tag53.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Date&quot;)]] / [[IF(GetMasterPropertyValue(&quot;Contactperson&quot;, &quot;Name&quot;)=&quot;&quot;, &quot;&quot;, GetMasterPropertyValue(&quot;Contactperson&quot;, &quot;Name&quot;) &amp; &quot; / &quot;)]][[GetMasterPropertyValue(&quot;CustomField&quot;, &quot;PPTPresentationTitle&quot;)]]"/>
</p:tagLst>
</file>

<file path=ppt/tags/tag54.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55.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ClassificationPowerPoint&quot;)]]"/>
</p:tagLst>
</file>

<file path=ppt/tags/tag56.xml><?xml version="1.0" encoding="utf-8"?>
<p:tagLst xmlns:a="http://schemas.openxmlformats.org/drawingml/2006/main" xmlns:r="http://schemas.openxmlformats.org/officeDocument/2006/relationships" xmlns:p="http://schemas.openxmlformats.org/presentationml/2006/main">
  <p:tag name="OFFICEATWORKSLIDETHEMENAME" val="Swissgrid.thmx"/>
</p:tagLst>
</file>

<file path=ppt/tags/tag57.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4"/>
</p:tagLst>
</file>

<file path=ppt/tags/tag58.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Die Swissgrid PowerPoint Vorlage ist grundsätzlich zu verwenden, da diese dem allgemeingültigen CI/CD entspricht und das Unternehmen einen einheitlichen Aussenauftritt anstrebt.&#10;Alle Vorgaben, Einstellungen und weiteren Präsentationsdefinitionen sind beizubehalten.&#10;Jede externe Präsentation muss vor Veröffentlichung durch Silvia Zuber (silvia.zuber@swissgrid.ch) geprüft werden."/>
</p:tagLst>
</file>

<file path=ppt/tags/tag59.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4"/>
</p:tagLst>
</file>

<file path=ppt/tags/tag6.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ClassificationPowerPoint&quot;)]]"/>
</p:tagLst>
</file>

<file path=ppt/tags/tag60.xml><?xml version="1.0" encoding="utf-8"?>
<p:tagLst xmlns:a="http://schemas.openxmlformats.org/drawingml/2006/main" xmlns:r="http://schemas.openxmlformats.org/officeDocument/2006/relationships" xmlns:p="http://schemas.openxmlformats.org/presentationml/2006/main">
  <p:tag name="OFFICEATWORKSLIDETHEMENAME" val="Swissgrid.thmxSwissgrid2.thmx"/>
</p:tagLst>
</file>

<file path=ppt/tags/tag61.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Main problem of high voltage linesaccording to the Swissgrid Stakeholder Research"/>
</p:tagLst>
</file>

<file path=ppt/tags/tag62.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4"/>
</p:tagLst>
</file>

<file path=ppt/tags/tag63.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64.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65.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66.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67.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Graphic: Swissgrid Stakeholder Research, 2016"/>
</p:tagLst>
</file>

<file path=ppt/tags/tag68.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Open question: «What is from your point of view the main problem?»"/>
</p:tagLst>
</file>

<file path=ppt/tags/tag69.xml><?xml version="1.0" encoding="utf-8"?>
<p:tagLst xmlns:a="http://schemas.openxmlformats.org/drawingml/2006/main" xmlns:r="http://schemas.openxmlformats.org/officeDocument/2006/relationships" xmlns:p="http://schemas.openxmlformats.org/presentationml/2006/main">
  <p:tag name="OFFICEATWORKSLIDETHEMENAME" val="Swissgrid.thmxSwissgrid2.thmx"/>
</p:tagLst>
</file>

<file path=ppt/tags/tag7.xml><?xml version="1.0" encoding="utf-8"?>
<p:tagLst xmlns:a="http://schemas.openxmlformats.org/drawingml/2006/main" xmlns:r="http://schemas.openxmlformats.org/officeDocument/2006/relationships" xmlns:p="http://schemas.openxmlformats.org/presentationml/2006/main">
  <p:tag name="OFFICATWORKEXPRESSIONTAG" val="[[IF(GetMasterPropertyValue(&quot;Contactperson&quot;, &quot;Name&quot;)=&quot;&quot;, &quot;&quot;, GetMasterPropertyValue(&quot;Contactperson&quot;, &quot;Name&quot;) &amp; &quot;, &quot;&amp; GetMasterPropertyValue(&quot;Contactperson&quot;, &quot;Function&quot;)) ]] &#10;[[IF(GetMasterPropertyValue(&quot;CustomField&quot;, &quot;PPTPresentationCity&quot;)=&quot;&quot;, &quot;&quot;, GetMasterPropertyValue(&quot;CustomField&quot;, &quot;PPTPresentationCity&quot;) &amp; &quot;, &quot;&amp; GetMasterPropertyValue(&quot;CustomField&quot;, &quot;PPTPresentationDate&quot;)) ]]"/>
</p:tagLst>
</file>

<file path=ppt/tags/tag70.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Information matters"/>
</p:tagLst>
</file>

<file path=ppt/tags/tag71.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8"/>
</p:tagLst>
</file>

<file path=ppt/tags/tag72.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Graphic: «Public  acceptance of (hybrid) high voltage lines»,  Isabelle Stadelmann-Steffen, University of Berne, 2016"/>
</p:tagLst>
</file>

<file path=ppt/tags/tag73.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Treatment:&#10;High voltage lines are necessary for electricity transmission from where electricity is produced to where it is used. Today’s grid capacity does however not suffice to meet future demands."/>
</p:tagLst>
</file>

<file path=ppt/tags/tag74.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Treatment:&#10;However, this new generation of high voltage lines might produce more noise and could be felt more strongly when standing right below a line.&#10;&#10;"/>
</p:tagLst>
</file>

<file path=ppt/tags/tag75.xml><?xml version="1.0" encoding="utf-8"?>
<p:tagLst xmlns:a="http://schemas.openxmlformats.org/drawingml/2006/main" xmlns:r="http://schemas.openxmlformats.org/officeDocument/2006/relationships" xmlns:p="http://schemas.openxmlformats.org/presentationml/2006/main">
  <p:tag name="OFFICEATWORKSLIDETHEMENAME" val="Swissgrid.thmxSwissgrid2.thmx"/>
</p:tagLst>
</file>

<file path=ppt/tags/tag76.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Preference for hybrid lines and underground cables"/>
</p:tagLst>
</file>

<file path=ppt/tags/tag77.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9"/>
</p:tagLst>
</file>

<file path=ppt/tags/tag78.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Graphic: «Public  acceptance of (hybrid) high voltage lines»,  Isabelle Stadelmann-Steffen, University of Berne, 2016"/>
</p:tagLst>
</file>

<file path=ppt/tags/tag79.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Treatment:&#10;However, this new generation of high voltage lines might produce more noise and could be felt more strongly when standing right below a line.&#10;&#10;"/>
</p:tagLst>
</file>

<file path=ppt/tags/tag8.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Subtitle&quot;)]]&#10;"/>
</p:tagLst>
</file>

<file path=ppt/tags/tag80.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Treatment:&#10;However, this latter variant is more expensive and when being constructed generates broad traces (like a highway) which can subsequently not be used to plant deep-rooted and high-stock trees (e.g., forest, fruit trees)."/>
</p:tagLst>
</file>

<file path=ppt/tags/tag81.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10;&#10;&#10;"/>
</p:tagLst>
</file>

<file path=ppt/tags/tag82.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10;&#10;&#10;"/>
</p:tagLst>
</file>

<file path=ppt/tags/tag83.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10;&#10;&#10;"/>
</p:tagLst>
</file>

<file path=ppt/tags/tag84.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10;&#10;&#10;"/>
</p:tagLst>
</file>

<file path=ppt/tags/tag85.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4"/>
</p:tagLst>
</file>

<file path=ppt/tags/tag86.xml><?xml version="1.0" encoding="utf-8"?>
<p:tagLst xmlns:a="http://schemas.openxmlformats.org/drawingml/2006/main" xmlns:r="http://schemas.openxmlformats.org/officeDocument/2006/relationships" xmlns:p="http://schemas.openxmlformats.org/presentationml/2006/main">
  <p:tag name="OFFICEATWORKSLIDETHEMENAME" val="Swissgrid.thmx"/>
</p:tagLst>
</file>

<file path=ppt/tags/tag9.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ptFolienlogo43&quot;))]]"/>
  <p:tag name="OFFICEATWORKPICTUREIDENTIFIER" val="Logo"/>
</p:tagLst>
</file>

<file path=ppt/theme/theme1.xml><?xml version="1.0" encoding="utf-8"?>
<a:theme xmlns:a="http://schemas.openxmlformats.org/drawingml/2006/main" name="Swissgrid">
  <a:themeElements>
    <a:clrScheme name="Swissgrid">
      <a:dk1>
        <a:srgbClr val="000000"/>
      </a:dk1>
      <a:lt1>
        <a:srgbClr val="FFFFFF"/>
      </a:lt1>
      <a:dk2>
        <a:srgbClr val="DE1400"/>
      </a:dk2>
      <a:lt2>
        <a:srgbClr val="BFBFBF"/>
      </a:lt2>
      <a:accent1>
        <a:srgbClr val="8CAAB9"/>
      </a:accent1>
      <a:accent2>
        <a:srgbClr val="E1F0FA"/>
      </a:accent2>
      <a:accent3>
        <a:srgbClr val="324B64"/>
      </a:accent3>
      <a:accent4>
        <a:srgbClr val="4C4C4C"/>
      </a:accent4>
      <a:accent5>
        <a:srgbClr val="C3DCA5"/>
      </a:accent5>
      <a:accent6>
        <a:srgbClr val="78A56E"/>
      </a:accent6>
      <a:hlink>
        <a:srgbClr val="009797"/>
      </a:hlink>
      <a:folHlink>
        <a:srgbClr val="F8D852"/>
      </a:folHlink>
    </a:clrScheme>
    <a:fontScheme name="swissgrid">
      <a:majorFont>
        <a:latin typeface="Arial"/>
        <a:ea typeface=""/>
        <a:cs typeface=""/>
      </a:majorFont>
      <a:minorFont>
        <a:latin typeface="Arial"/>
        <a:ea typeface=""/>
        <a:cs typeface=""/>
      </a:minorFont>
    </a:fontScheme>
    <a:fmtScheme name="swissgri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sz="1600" dirty="0" err="1" smtClean="0">
            <a:latin typeface="+mj-lt"/>
          </a:defRPr>
        </a:defPPr>
      </a:lstStyle>
    </a:txDef>
  </a:objectDefaults>
  <a:extraClrSchemeLst/>
  <a:extLst>
    <a:ext uri="{05A4C25C-085E-4340-85A3-A5531E510DB2}">
      <thm15:themeFamily xmlns:thm15="http://schemas.microsoft.com/office/thememl/2012/main" xmlns="" name="Swissgrid" id="{2C729F73-6539-4FED-8621-951A414A1089}" vid="{446A248F-278E-400C-B8A5-EAB4C8528D4C}"/>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wissgrid">
    <a:dk1>
      <a:srgbClr val="000000"/>
    </a:dk1>
    <a:lt1>
      <a:srgbClr val="FFFFFF"/>
    </a:lt1>
    <a:dk2>
      <a:srgbClr val="DE1400"/>
    </a:dk2>
    <a:lt2>
      <a:srgbClr val="BFBFBF"/>
    </a:lt2>
    <a:accent1>
      <a:srgbClr val="8CAAB9"/>
    </a:accent1>
    <a:accent2>
      <a:srgbClr val="E1F0FA"/>
    </a:accent2>
    <a:accent3>
      <a:srgbClr val="324B64"/>
    </a:accent3>
    <a:accent4>
      <a:srgbClr val="4C4C4C"/>
    </a:accent4>
    <a:accent5>
      <a:srgbClr val="C3DCA5"/>
    </a:accent5>
    <a:accent6>
      <a:srgbClr val="78A56E"/>
    </a:accent6>
    <a:hlink>
      <a:srgbClr val="009797"/>
    </a:hlink>
    <a:folHlink>
      <a:srgbClr val="F8D85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DesignTheme>Swissgrid.thmxSwissgrid2.thmx</DesignTheme>
</file>

<file path=customXml/item4.xml><?xml version="1.0" encoding="utf-8"?>
<ct:contentTypeSchema xmlns:ct="http://schemas.microsoft.com/office/2006/metadata/contentType" xmlns:ma="http://schemas.microsoft.com/office/2006/metadata/properties/metaAttributes" ct:_="" ma:_="" ma:contentTypeName="Document" ma:contentTypeID="0x010100A16A617FC21B924BB34328386453BD9E" ma:contentTypeVersion="0" ma:contentTypeDescription="Create a new document." ma:contentTypeScope="" ma:versionID="cc68789e731191001ed911f9afd0a5cb">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507778-B49E-4E33-9121-3524FEBD1E38}">
  <ds:schemaRefs>
    <ds:schemaRef ds:uri="http://purl.org/dc/term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purl.org/dc/dcmitype/"/>
  </ds:schemaRefs>
</ds:datastoreItem>
</file>

<file path=customXml/itemProps2.xml><?xml version="1.0" encoding="utf-8"?>
<ds:datastoreItem xmlns:ds="http://schemas.openxmlformats.org/officeDocument/2006/customXml" ds:itemID="{A2750007-E028-4408-8D4A-685DF7E4D35A}">
  <ds:schemaRefs>
    <ds:schemaRef ds:uri="http://schemas.microsoft.com/sharepoint/v3/contenttype/forms"/>
  </ds:schemaRefs>
</ds:datastoreItem>
</file>

<file path=customXml/itemProps3.xml><?xml version="1.0" encoding="utf-8"?>
<ds:datastoreItem xmlns:ds="http://schemas.openxmlformats.org/officeDocument/2006/customXml" ds:itemID="{98F61A48-6085-463C-96CC-5FE0A0A09D00}">
  <ds:schemaRefs/>
</ds:datastoreItem>
</file>

<file path=customXml/itemProps4.xml><?xml version="1.0" encoding="utf-8"?>
<ds:datastoreItem xmlns:ds="http://schemas.openxmlformats.org/officeDocument/2006/customXml" ds:itemID="{37613088-523B-4128-B2E9-BDC3577CA1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1919</Words>
  <Application>Microsoft Office PowerPoint</Application>
  <PresentationFormat>Bildschirmpräsentation (4:3)</PresentationFormat>
  <Paragraphs>210</Paragraphs>
  <Slides>13</Slides>
  <Notes>12</Notes>
  <HiddenSlides>0</HiddenSlides>
  <MMClips>0</MMClips>
  <ScaleCrop>false</ScaleCrop>
  <HeadingPairs>
    <vt:vector size="4" baseType="variant">
      <vt:variant>
        <vt:lpstr>Design</vt:lpstr>
      </vt:variant>
      <vt:variant>
        <vt:i4>1</vt:i4>
      </vt:variant>
      <vt:variant>
        <vt:lpstr>Folientitel</vt:lpstr>
      </vt:variant>
      <vt:variant>
        <vt:i4>13</vt:i4>
      </vt:variant>
    </vt:vector>
  </HeadingPairs>
  <TitlesOfParts>
    <vt:vector size="14" baseType="lpstr">
      <vt:lpstr>Swissgrid</vt:lpstr>
      <vt:lpstr>PowerPoint-Präsentation</vt:lpstr>
      <vt:lpstr>Hybrid AC/DC overhead lines The concept idea</vt:lpstr>
      <vt:lpstr>Objectives &amp; partners </vt:lpstr>
      <vt:lpstr>Lack of acceptance An issue</vt:lpstr>
      <vt:lpstr>Lack of acceptance Main problem of high voltage lines</vt:lpstr>
      <vt:lpstr>Acceptance for a new technology Information matters</vt:lpstr>
      <vt:lpstr>Acceptance for a new technology Preference for hybrid lines and underground cables</vt:lpstr>
      <vt:lpstr>Technology Environmental effects</vt:lpstr>
      <vt:lpstr>Technology Outdoor hybrid test line</vt:lpstr>
      <vt:lpstr>Conclusions</vt:lpstr>
      <vt:lpstr>Next project steps</vt:lpstr>
      <vt:lpstr>Implementation Possible Swiss corridors</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Jullier Joshu</dc:creator>
  <cp:lastModifiedBy>Jullier Joshu</cp:lastModifiedBy>
  <cp:revision>296</cp:revision>
  <dcterms:created xsi:type="dcterms:W3CDTF">2005-07-04T14:10:49Z</dcterms:created>
  <dcterms:modified xsi:type="dcterms:W3CDTF">2017-09-17T16:50:55Z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0x010100A16A617FC21B924BB34328386453BD9E</vt:lpwstr>
  </property>
</Properties>
</file>