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6.xml" ContentType="application/vnd.openxmlformats-officedocument.presentationml.tags+xml"/>
  <Override PartName="/ppt/notesSlides/notesSlide1.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2.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8.xml" ContentType="application/vnd.openxmlformats-officedocument.presentationml.tags+xml"/>
  <Override PartName="/ppt/notesSlides/notesSlide7.xml" ContentType="application/vnd.openxmlformats-officedocument.presentationml.notesSlide+xml"/>
  <Override PartName="/ppt/tags/tag79.xml" ContentType="application/vnd.openxmlformats-officedocument.presentationml.tags+xml"/>
  <Override PartName="/ppt/notesSlides/notesSlide8.xml" ContentType="application/vnd.openxmlformats-officedocument.presentationml.notesSlide+xml"/>
  <Override PartName="/ppt/tags/tag80.xml" ContentType="application/vnd.openxmlformats-officedocument.presentationml.tags+xml"/>
  <Override PartName="/ppt/notesSlides/notesSlide9.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0.xml" ContentType="application/vnd.openxmlformats-officedocument.presentationml.notesSlide+xml"/>
  <Override PartName="/ppt/tags/tag85.xml" ContentType="application/vnd.openxmlformats-officedocument.presentationml.tags+xml"/>
  <Override PartName="/ppt/notesSlides/notesSlide11.xml" ContentType="application/vnd.openxmlformats-officedocument.presentationml.notesSlide+xml"/>
  <Override PartName="/ppt/tags/tag86.xml" ContentType="application/vnd.openxmlformats-officedocument.presentationml.tags+xml"/>
  <Override PartName="/ppt/notesSlides/notesSlide12.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4.xml" ContentType="application/vnd.openxmlformats-officedocument.presentationml.tags+xml"/>
  <Override PartName="/ppt/notesSlides/notesSlide17.xml" ContentType="application/vnd.openxmlformats-officedocument.presentationml.notesSlide+xml"/>
  <Override PartName="/ppt/tags/tag95.xml" ContentType="application/vnd.openxmlformats-officedocument.presentationml.tags+xml"/>
  <Override PartName="/ppt/notesSlides/notesSlide18.xml" ContentType="application/vnd.openxmlformats-officedocument.presentationml.notesSlide+xml"/>
  <Override PartName="/ppt/tags/tag96.xml" ContentType="application/vnd.openxmlformats-officedocument.presentationml.tags+xml"/>
  <Override PartName="/ppt/notesSlides/notesSlide19.xml" ContentType="application/vnd.openxmlformats-officedocument.presentationml.notesSlide+xml"/>
  <Override PartName="/ppt/tags/tag97.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018" r:id="rId5"/>
  </p:sldMasterIdLst>
  <p:notesMasterIdLst>
    <p:notesMasterId r:id="rId26"/>
  </p:notesMasterIdLst>
  <p:handoutMasterIdLst>
    <p:handoutMasterId r:id="rId27"/>
  </p:handoutMasterIdLst>
  <p:sldIdLst>
    <p:sldId id="256" r:id="rId6"/>
    <p:sldId id="276" r:id="rId7"/>
    <p:sldId id="277" r:id="rId8"/>
    <p:sldId id="279" r:id="rId9"/>
    <p:sldId id="278" r:id="rId10"/>
    <p:sldId id="285" r:id="rId11"/>
    <p:sldId id="275" r:id="rId12"/>
    <p:sldId id="280" r:id="rId13"/>
    <p:sldId id="286" r:id="rId14"/>
    <p:sldId id="289" r:id="rId15"/>
    <p:sldId id="296" r:id="rId16"/>
    <p:sldId id="297" r:id="rId17"/>
    <p:sldId id="290" r:id="rId18"/>
    <p:sldId id="291" r:id="rId19"/>
    <p:sldId id="295" r:id="rId20"/>
    <p:sldId id="292" r:id="rId21"/>
    <p:sldId id="294" r:id="rId22"/>
    <p:sldId id="282" r:id="rId23"/>
    <p:sldId id="283" r:id="rId24"/>
    <p:sldId id="274" r:id="rId25"/>
  </p:sldIdLst>
  <p:sldSz cx="9144000" cy="6858000" type="screen4x3"/>
  <p:notesSz cx="6858000" cy="9144000"/>
  <p:custDataLst>
    <p:tags r:id="rId28"/>
  </p:custDataLst>
  <p:defaultTextStyle>
    <a:defPPr>
      <a:defRPr lang="en-GB"/>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guide id="3" orient="horz" pos="1150">
          <p15:clr>
            <a:srgbClr val="A4A3A4"/>
          </p15:clr>
        </p15:guide>
        <p15:guide id="4" orient="horz" pos="2704">
          <p15:clr>
            <a:srgbClr val="A4A3A4"/>
          </p15:clr>
        </p15:guide>
        <p15:guide id="5" orient="horz" pos="1253">
          <p15:clr>
            <a:srgbClr val="A4A3A4"/>
          </p15:clr>
        </p15:guide>
        <p15:guide id="6" orient="horz" pos="3793">
          <p15:clr>
            <a:srgbClr val="A4A3A4"/>
          </p15:clr>
        </p15:guide>
        <p15:guide id="7" pos="1746">
          <p15:clr>
            <a:srgbClr val="A4A3A4"/>
          </p15:clr>
        </p15:guide>
        <p15:guide id="8" pos="97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ery Marc" initials="E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E1F0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2787"/>
    <p:restoredTop sz="65897" autoAdjust="0"/>
  </p:normalViewPr>
  <p:slideViewPr>
    <p:cSldViewPr>
      <p:cViewPr>
        <p:scale>
          <a:sx n="66" d="100"/>
          <a:sy n="66" d="100"/>
        </p:scale>
        <p:origin x="-1188" y="642"/>
      </p:cViewPr>
      <p:guideLst>
        <p:guide orient="horz" pos="2160"/>
        <p:guide orient="horz" pos="1150"/>
        <p:guide orient="horz" pos="2704"/>
        <p:guide orient="horz" pos="1253"/>
        <p:guide orient="horz" pos="3793"/>
        <p:guide pos="2880"/>
        <p:guide pos="1837"/>
        <p:guide pos="975"/>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75CF220-B61E-41E0-B3F6-6126AD2ABAD6}" type="datetimeFigureOut">
              <a:rPr lang="en-GB" smtClean="0"/>
              <a:t>17/09/2017</a:t>
            </a:fld>
            <a:endParaRPr lang="en-GB" dirty="0"/>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B826784-C888-493E-8517-F9760C42352D}" type="slidenum">
              <a:rPr lang="en-GB" smtClean="0"/>
              <a:t>‹Nr.›</a:t>
            </a:fld>
            <a:endParaRPr lang="en-GB" dirty="0"/>
          </a:p>
        </p:txBody>
      </p:sp>
    </p:spTree>
    <p:extLst>
      <p:ext uri="{BB962C8B-B14F-4D97-AF65-F5344CB8AC3E}">
        <p14:creationId xmlns:p14="http://schemas.microsoft.com/office/powerpoint/2010/main" val="1859974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2D3416-3BD7-414F-BCA8-5718D07CF8E6}" type="datetimeFigureOut">
              <a:rPr lang="en-GB" smtClean="0"/>
              <a:t>17/09/2017</a:t>
            </a:fld>
            <a:endParaRPr lang="en-GB"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dirty="0" err="1" smtClean="0"/>
              <a:t>Textmasterformat</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Ebene</a:t>
            </a:r>
            <a:endParaRPr lang="en-GB" dirty="0" smtClean="0"/>
          </a:p>
          <a:p>
            <a:pPr lvl="2"/>
            <a:r>
              <a:rPr lang="en-GB" dirty="0" err="1" smtClean="0"/>
              <a:t>Dritte</a:t>
            </a:r>
            <a:r>
              <a:rPr lang="en-GB" dirty="0" smtClean="0"/>
              <a:t> </a:t>
            </a:r>
            <a:r>
              <a:rPr lang="en-GB" dirty="0" err="1" smtClean="0"/>
              <a:t>Ebene</a:t>
            </a:r>
            <a:endParaRPr lang="en-GB" dirty="0" smtClean="0"/>
          </a:p>
          <a:p>
            <a:pPr lvl="3"/>
            <a:r>
              <a:rPr lang="en-GB" dirty="0" err="1" smtClean="0"/>
              <a:t>Vierte</a:t>
            </a:r>
            <a:r>
              <a:rPr lang="en-GB" dirty="0" smtClean="0"/>
              <a:t> </a:t>
            </a:r>
            <a:r>
              <a:rPr lang="en-GB" dirty="0" err="1" smtClean="0"/>
              <a:t>Ebene</a:t>
            </a:r>
            <a:endParaRPr lang="en-GB" dirty="0" smtClean="0"/>
          </a:p>
          <a:p>
            <a:pPr lvl="4"/>
            <a:r>
              <a:rPr lang="en-GB" dirty="0" err="1" smtClean="0"/>
              <a:t>Fünfte</a:t>
            </a:r>
            <a:r>
              <a:rPr lang="en-GB" dirty="0" smtClean="0"/>
              <a:t> </a:t>
            </a:r>
            <a:r>
              <a:rPr lang="en-GB" dirty="0" err="1" smtClean="0"/>
              <a:t>Ebene</a:t>
            </a:r>
            <a:endParaRPr lang="en-GB" dirty="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240134-BCD8-4C6F-ABB0-38693C323D32}" type="slidenum">
              <a:rPr lang="en-GB" smtClean="0"/>
              <a:t>‹Nr.›</a:t>
            </a:fld>
            <a:endParaRPr lang="en-GB" dirty="0"/>
          </a:p>
        </p:txBody>
      </p:sp>
    </p:spTree>
    <p:extLst>
      <p:ext uri="{BB962C8B-B14F-4D97-AF65-F5344CB8AC3E}">
        <p14:creationId xmlns:p14="http://schemas.microsoft.com/office/powerpoint/2010/main" val="2705900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Hello</a:t>
            </a:r>
            <a:r>
              <a:rPr lang="en-GB" baseline="0" dirty="0" smtClean="0"/>
              <a:t> everybody, my name is </a:t>
            </a:r>
            <a:r>
              <a:rPr lang="en-GB" baseline="0" dirty="0" err="1" smtClean="0"/>
              <a:t>Joshu</a:t>
            </a:r>
            <a:r>
              <a:rPr lang="en-GB" baseline="0" dirty="0" smtClean="0"/>
              <a:t> </a:t>
            </a:r>
            <a:r>
              <a:rPr lang="en-GB" baseline="0" dirty="0" err="1" smtClean="0"/>
              <a:t>Jullier</a:t>
            </a:r>
            <a:r>
              <a:rPr lang="en-GB" baseline="0" dirty="0" smtClean="0"/>
              <a:t> and I am working for </a:t>
            </a:r>
            <a:r>
              <a:rPr lang="en-GB" baseline="0" dirty="0" err="1" smtClean="0"/>
              <a:t>Swissgrid</a:t>
            </a:r>
            <a:r>
              <a:rPr lang="en-GB" baseline="0" dirty="0" smtClean="0"/>
              <a:t>, the Swiss Transmission System Operator.</a:t>
            </a:r>
          </a:p>
          <a:p>
            <a:r>
              <a:rPr lang="en-GB" dirty="0" smtClean="0"/>
              <a:t>I will present you today a 3D</a:t>
            </a:r>
            <a:r>
              <a:rPr lang="en-GB" baseline="0" dirty="0" smtClean="0"/>
              <a:t> Decision Support System.</a:t>
            </a:r>
          </a:p>
          <a:p>
            <a:r>
              <a:rPr lang="en-GB" baseline="0" dirty="0" smtClean="0"/>
              <a:t>But before I come to our project, I start at the </a:t>
            </a:r>
            <a:r>
              <a:rPr lang="en-GB" baseline="0" dirty="0" err="1" smtClean="0"/>
              <a:t>beginnning</a:t>
            </a:r>
            <a:r>
              <a:rPr lang="en-GB" baseline="0" dirty="0" smtClean="0"/>
              <a:t>.</a:t>
            </a:r>
          </a:p>
          <a:p>
            <a:r>
              <a:rPr lang="en-GB" baseline="0" dirty="0" smtClean="0"/>
              <a:t>What is the problem we have?</a:t>
            </a:r>
            <a:endParaRPr lang="en-GB" dirty="0"/>
          </a:p>
        </p:txBody>
      </p:sp>
      <p:sp>
        <p:nvSpPr>
          <p:cNvPr id="4" name="Foliennummernplatzhalter 3"/>
          <p:cNvSpPr>
            <a:spLocks noGrp="1"/>
          </p:cNvSpPr>
          <p:nvPr>
            <p:ph type="sldNum" sz="quarter" idx="10"/>
          </p:nvPr>
        </p:nvSpPr>
        <p:spPr/>
        <p:txBody>
          <a:bodyPr/>
          <a:lstStyle/>
          <a:p>
            <a:fld id="{4E240134-BCD8-4C6F-ABB0-38693C323D32}" type="slidenum">
              <a:rPr lang="en-GB" smtClean="0"/>
              <a:t>1</a:t>
            </a:fld>
            <a:endParaRPr lang="en-GB" dirty="0"/>
          </a:p>
        </p:txBody>
      </p:sp>
    </p:spTree>
    <p:extLst>
      <p:ext uri="{BB962C8B-B14F-4D97-AF65-F5344CB8AC3E}">
        <p14:creationId xmlns:p14="http://schemas.microsoft.com/office/powerpoint/2010/main" val="3325146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consider </a:t>
            </a:r>
            <a:r>
              <a:rPr lang="en-GB" dirty="0" smtClean="0"/>
              <a:t>following three dimensions with multiple factors</a:t>
            </a:r>
            <a:r>
              <a:rPr lang="en-GB" baseline="0" dirty="0" smtClean="0"/>
              <a:t> </a:t>
            </a:r>
            <a:r>
              <a:rPr lang="en-GB" dirty="0" smtClean="0"/>
              <a:t>within the </a:t>
            </a:r>
            <a:r>
              <a:rPr lang="en-GB" dirty="0" smtClean="0"/>
              <a:t>Multi-Criteria Decision Analysis (MCDA)</a:t>
            </a:r>
          </a:p>
          <a:p>
            <a:r>
              <a:rPr lang="en-GB" dirty="0" smtClean="0"/>
              <a:t>Technical feasibility:</a:t>
            </a:r>
            <a:r>
              <a:rPr lang="en-GB" baseline="0" dirty="0" smtClean="0"/>
              <a:t> e.g. </a:t>
            </a:r>
            <a:r>
              <a:rPr lang="en-GB" baseline="0" dirty="0" smtClean="0"/>
              <a:t>the factor natural </a:t>
            </a:r>
            <a:r>
              <a:rPr lang="en-GB" baseline="0" dirty="0" smtClean="0"/>
              <a:t>hazard zones</a:t>
            </a:r>
            <a:endParaRPr lang="de-CH" baseline="0" dirty="0" smtClean="0"/>
          </a:p>
          <a:p>
            <a:r>
              <a:rPr lang="de-CH" baseline="0" dirty="0" smtClean="0"/>
              <a:t>Environment &amp; </a:t>
            </a:r>
            <a:r>
              <a:rPr lang="de-CH" baseline="0" dirty="0" err="1" smtClean="0"/>
              <a:t>landscape</a:t>
            </a:r>
            <a:r>
              <a:rPr lang="de-CH" baseline="0" dirty="0" smtClean="0"/>
              <a:t>: e.g. </a:t>
            </a:r>
            <a:r>
              <a:rPr lang="de-CH" baseline="0" dirty="0" err="1" smtClean="0"/>
              <a:t>nature</a:t>
            </a:r>
            <a:r>
              <a:rPr lang="de-CH" baseline="0" dirty="0" smtClean="0"/>
              <a:t> </a:t>
            </a:r>
            <a:r>
              <a:rPr lang="de-CH" baseline="0" dirty="0" err="1" smtClean="0"/>
              <a:t>reserves</a:t>
            </a:r>
            <a:r>
              <a:rPr lang="de-CH" baseline="0" dirty="0" smtClean="0"/>
              <a:t>, (</a:t>
            </a:r>
            <a:r>
              <a:rPr lang="de-CH" baseline="0" dirty="0" err="1" smtClean="0"/>
              <a:t>visibility</a:t>
            </a:r>
            <a:r>
              <a:rPr lang="de-CH" baseline="0" dirty="0" smtClean="0"/>
              <a:t>), </a:t>
            </a:r>
            <a:r>
              <a:rPr lang="de-CH" baseline="0" dirty="0" err="1" smtClean="0"/>
              <a:t>landscape</a:t>
            </a:r>
            <a:r>
              <a:rPr lang="de-CH" baseline="0" dirty="0" smtClean="0"/>
              <a:t> </a:t>
            </a:r>
            <a:r>
              <a:rPr lang="de-CH" baseline="0" dirty="0" err="1" smtClean="0"/>
              <a:t>protection</a:t>
            </a:r>
            <a:r>
              <a:rPr lang="de-CH" baseline="0" dirty="0" smtClean="0"/>
              <a:t> </a:t>
            </a:r>
            <a:r>
              <a:rPr lang="de-CH" baseline="0" dirty="0" err="1" smtClean="0"/>
              <a:t>zones</a:t>
            </a:r>
            <a:r>
              <a:rPr lang="de-CH" baseline="0" dirty="0" smtClean="0"/>
              <a:t>, etc.</a:t>
            </a:r>
          </a:p>
          <a:p>
            <a:r>
              <a:rPr lang="de-CH" baseline="0" dirty="0" smtClean="0"/>
              <a:t>Urban </a:t>
            </a:r>
            <a:r>
              <a:rPr lang="de-CH" baseline="0" dirty="0" err="1" smtClean="0"/>
              <a:t>planning</a:t>
            </a:r>
            <a:r>
              <a:rPr lang="de-CH" baseline="0" dirty="0" smtClean="0"/>
              <a:t>: e.g. </a:t>
            </a:r>
            <a:r>
              <a:rPr lang="de-CH" baseline="0" dirty="0" err="1" smtClean="0"/>
              <a:t>settlements</a:t>
            </a:r>
            <a:r>
              <a:rPr lang="de-CH" baseline="0" dirty="0" smtClean="0"/>
              <a:t>, </a:t>
            </a:r>
            <a:r>
              <a:rPr lang="de-CH" baseline="0" dirty="0" err="1" smtClean="0"/>
              <a:t>bundling</a:t>
            </a:r>
            <a:r>
              <a:rPr lang="de-CH" baseline="0" dirty="0" smtClean="0"/>
              <a:t> </a:t>
            </a:r>
            <a:r>
              <a:rPr lang="de-CH" baseline="0" dirty="0" err="1" smtClean="0"/>
              <a:t>of</a:t>
            </a:r>
            <a:r>
              <a:rPr lang="de-CH" baseline="0" dirty="0" smtClean="0"/>
              <a:t> </a:t>
            </a:r>
            <a:r>
              <a:rPr lang="de-CH" baseline="0" dirty="0" err="1" smtClean="0"/>
              <a:t>infrastructure</a:t>
            </a:r>
            <a:r>
              <a:rPr lang="de-CH" baseline="0" dirty="0" smtClean="0"/>
              <a:t>, </a:t>
            </a:r>
            <a:r>
              <a:rPr lang="de-CH" baseline="0" dirty="0" err="1" smtClean="0"/>
              <a:t>recreation</a:t>
            </a:r>
            <a:r>
              <a:rPr lang="de-CH" baseline="0" dirty="0" smtClean="0"/>
              <a:t> </a:t>
            </a:r>
            <a:r>
              <a:rPr lang="de-CH" baseline="0" dirty="0" err="1" smtClean="0"/>
              <a:t>areas</a:t>
            </a:r>
            <a:endParaRPr lang="de-CH" baseline="0" dirty="0" smtClean="0"/>
          </a:p>
        </p:txBody>
      </p:sp>
      <p:sp>
        <p:nvSpPr>
          <p:cNvPr id="4" name="Slide Number Placeholder 3"/>
          <p:cNvSpPr>
            <a:spLocks noGrp="1"/>
          </p:cNvSpPr>
          <p:nvPr>
            <p:ph type="sldNum" sz="quarter" idx="10"/>
          </p:nvPr>
        </p:nvSpPr>
        <p:spPr/>
        <p:txBody>
          <a:bodyPr/>
          <a:lstStyle/>
          <a:p>
            <a:fld id="{4E240134-BCD8-4C6F-ABB0-38693C323D32}" type="slidenum">
              <a:rPr lang="en-GB" smtClean="0"/>
              <a:t>10</a:t>
            </a:fld>
            <a:endParaRPr lang="en-GB" dirty="0"/>
          </a:p>
        </p:txBody>
      </p:sp>
    </p:spTree>
    <p:extLst>
      <p:ext uri="{BB962C8B-B14F-4D97-AF65-F5344CB8AC3E}">
        <p14:creationId xmlns:p14="http://schemas.microsoft.com/office/powerpoint/2010/main" val="4257262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dirty="0" smtClean="0"/>
              <a:t>As </a:t>
            </a:r>
            <a:r>
              <a:rPr lang="en-GB" dirty="0" smtClean="0"/>
              <a:t>we consider these spatially explicit areas as </a:t>
            </a:r>
            <a:r>
              <a:rPr lang="en-GB" dirty="0" smtClean="0"/>
              <a:t>factors…</a:t>
            </a:r>
          </a:p>
          <a:p>
            <a:pPr marL="171450" indent="-171450">
              <a:buFontTx/>
              <a:buChar char="-"/>
            </a:pPr>
            <a:r>
              <a:rPr lang="en-GB" dirty="0" smtClean="0"/>
              <a:t>we </a:t>
            </a:r>
            <a:r>
              <a:rPr lang="en-GB" dirty="0" smtClean="0"/>
              <a:t>can</a:t>
            </a:r>
            <a:r>
              <a:rPr lang="en-GB" baseline="0" dirty="0" smtClean="0"/>
              <a:t> assign them a specific resistance. What this means: would you like to see a overhead line in a nature </a:t>
            </a:r>
            <a:r>
              <a:rPr lang="en-GB" baseline="0" dirty="0" smtClean="0"/>
              <a:t>reserve or in a recreation area? </a:t>
            </a:r>
            <a:r>
              <a:rPr lang="en-GB" baseline="0" dirty="0" smtClean="0"/>
              <a:t>No, thus (</a:t>
            </a:r>
            <a:r>
              <a:rPr lang="en-GB" baseline="0" dirty="0" err="1" smtClean="0"/>
              <a:t>somit</a:t>
            </a:r>
            <a:r>
              <a:rPr lang="en-GB" baseline="0" dirty="0" smtClean="0"/>
              <a:t>) we assign each factor a resistance against the construction of an overhead line. We then sum up all resistances of the same </a:t>
            </a:r>
            <a:r>
              <a:rPr lang="en-GB" baseline="0" dirty="0" smtClean="0"/>
              <a:t>dimension. For example, there is a settlement zone and a recreation area in the dimension of urban planning which overlap, then the two are </a:t>
            </a:r>
            <a:r>
              <a:rPr lang="en-GB" baseline="0" dirty="0" err="1" smtClean="0"/>
              <a:t>sumed</a:t>
            </a:r>
            <a:r>
              <a:rPr lang="en-GB" baseline="0" dirty="0" smtClean="0"/>
              <a:t> up</a:t>
            </a:r>
            <a:endParaRPr lang="en-GB" dirty="0" smtClean="0"/>
          </a:p>
          <a:p>
            <a:r>
              <a:rPr lang="en-GB" dirty="0" smtClean="0"/>
              <a:t>Spatially explicit = </a:t>
            </a:r>
            <a:r>
              <a:rPr lang="en-GB" dirty="0" err="1" smtClean="0"/>
              <a:t>ortsgebunden</a:t>
            </a:r>
            <a:endParaRPr lang="en-GB" dirty="0"/>
          </a:p>
        </p:txBody>
      </p:sp>
      <p:sp>
        <p:nvSpPr>
          <p:cNvPr id="4" name="Foliennummernplatzhalter 3"/>
          <p:cNvSpPr>
            <a:spLocks noGrp="1"/>
          </p:cNvSpPr>
          <p:nvPr>
            <p:ph type="sldNum" sz="quarter" idx="10"/>
          </p:nvPr>
        </p:nvSpPr>
        <p:spPr/>
        <p:txBody>
          <a:bodyPr/>
          <a:lstStyle/>
          <a:p>
            <a:fld id="{4E240134-BCD8-4C6F-ABB0-38693C323D32}" type="slidenum">
              <a:rPr lang="en-GB" smtClean="0"/>
              <a:t>11</a:t>
            </a:fld>
            <a:endParaRPr lang="en-GB" dirty="0"/>
          </a:p>
        </p:txBody>
      </p:sp>
    </p:spTree>
    <p:extLst>
      <p:ext uri="{BB962C8B-B14F-4D97-AF65-F5344CB8AC3E}">
        <p14:creationId xmlns:p14="http://schemas.microsoft.com/office/powerpoint/2010/main" val="2814831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Then</a:t>
            </a:r>
            <a:r>
              <a:rPr lang="en-GB" baseline="0" dirty="0" smtClean="0"/>
              <a:t> we give a weight to each dimension, for example 45% for environment and landscape, 25 % for urban planning and 30% for technical feasibility. Then we multiply resistance with the weight and we receive the total resistance of an area, here is the formula.</a:t>
            </a:r>
            <a:endParaRPr lang="en-GB" dirty="0" smtClean="0"/>
          </a:p>
          <a:p>
            <a:endParaRPr lang="en-GB" baseline="0" dirty="0" smtClean="0"/>
          </a:p>
          <a:p>
            <a:r>
              <a:rPr lang="en-GB" baseline="0" dirty="0" smtClean="0"/>
              <a:t>By </a:t>
            </a:r>
            <a:r>
              <a:rPr lang="en-GB" baseline="0" dirty="0" smtClean="0"/>
              <a:t>applying this formula, we get this map. Dark areas have a high resistance whereas bright areas have a low resistance. Thus the bright areas are more suitable for constructing a transmission line than dark areas. </a:t>
            </a:r>
            <a:endParaRPr lang="en-GB" dirty="0" smtClean="0"/>
          </a:p>
          <a:p>
            <a:endParaRPr lang="en-GB" dirty="0" smtClean="0"/>
          </a:p>
          <a:p>
            <a:r>
              <a:rPr lang="en-GB" dirty="0" smtClean="0"/>
              <a:t>x = Ort / location</a:t>
            </a:r>
            <a:r>
              <a:rPr lang="en-GB" baseline="0" dirty="0" smtClean="0"/>
              <a:t> (an </a:t>
            </a:r>
            <a:r>
              <a:rPr lang="en-GB" baseline="0" dirty="0" err="1" smtClean="0"/>
              <a:t>einer</a:t>
            </a:r>
            <a:r>
              <a:rPr lang="en-GB" baseline="0" dirty="0" smtClean="0"/>
              <a:t> </a:t>
            </a:r>
            <a:r>
              <a:rPr lang="en-GB" baseline="0" dirty="0" err="1" smtClean="0"/>
              <a:t>Stelle</a:t>
            </a:r>
            <a:r>
              <a:rPr lang="en-GB" baseline="0" dirty="0" smtClean="0"/>
              <a:t> x)</a:t>
            </a:r>
          </a:p>
          <a:p>
            <a:r>
              <a:rPr lang="en-GB" baseline="0" dirty="0" err="1" smtClean="0"/>
              <a:t>i</a:t>
            </a:r>
            <a:r>
              <a:rPr lang="en-GB" baseline="0" dirty="0" smtClean="0"/>
              <a:t> = </a:t>
            </a:r>
            <a:r>
              <a:rPr lang="en-GB" baseline="0" dirty="0" err="1" smtClean="0"/>
              <a:t>Faktor</a:t>
            </a:r>
            <a:r>
              <a:rPr lang="en-GB" baseline="0" dirty="0" smtClean="0"/>
              <a:t> I</a:t>
            </a:r>
          </a:p>
          <a:p>
            <a:r>
              <a:rPr lang="en-GB" baseline="0" dirty="0" smtClean="0"/>
              <a:t>n = </a:t>
            </a:r>
            <a:r>
              <a:rPr lang="en-GB" baseline="0" dirty="0" err="1" smtClean="0"/>
              <a:t>Anzahl</a:t>
            </a:r>
            <a:r>
              <a:rPr lang="en-GB" baseline="0" dirty="0" smtClean="0"/>
              <a:t> </a:t>
            </a:r>
            <a:r>
              <a:rPr lang="en-GB" baseline="0" dirty="0" err="1" smtClean="0"/>
              <a:t>Faktoren</a:t>
            </a:r>
            <a:endParaRPr lang="en-GB" dirty="0"/>
          </a:p>
        </p:txBody>
      </p:sp>
      <p:sp>
        <p:nvSpPr>
          <p:cNvPr id="4" name="Foliennummernplatzhalter 3"/>
          <p:cNvSpPr>
            <a:spLocks noGrp="1"/>
          </p:cNvSpPr>
          <p:nvPr>
            <p:ph type="sldNum" sz="quarter" idx="10"/>
          </p:nvPr>
        </p:nvSpPr>
        <p:spPr/>
        <p:txBody>
          <a:bodyPr/>
          <a:lstStyle/>
          <a:p>
            <a:fld id="{4E240134-BCD8-4C6F-ABB0-38693C323D32}" type="slidenum">
              <a:rPr lang="en-GB" smtClean="0"/>
              <a:t>12</a:t>
            </a:fld>
            <a:endParaRPr lang="en-GB" dirty="0"/>
          </a:p>
        </p:txBody>
      </p:sp>
    </p:spTree>
    <p:extLst>
      <p:ext uri="{BB962C8B-B14F-4D97-AF65-F5344CB8AC3E}">
        <p14:creationId xmlns:p14="http://schemas.microsoft.com/office/powerpoint/2010/main" val="2784361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The </a:t>
            </a:r>
            <a:r>
              <a:rPr lang="de-CH" dirty="0" err="1" smtClean="0"/>
              <a:t>tool</a:t>
            </a:r>
            <a:r>
              <a:rPr lang="de-CH" baseline="0" dirty="0" smtClean="0"/>
              <a:t> </a:t>
            </a:r>
            <a:r>
              <a:rPr lang="de-CH" baseline="0" dirty="0" err="1" smtClean="0"/>
              <a:t>has</a:t>
            </a:r>
            <a:r>
              <a:rPr lang="de-CH" baseline="0" dirty="0" smtClean="0"/>
              <a:t> a </a:t>
            </a:r>
            <a:r>
              <a:rPr lang="de-CH" baseline="0" dirty="0" err="1" smtClean="0"/>
              <a:t>three</a:t>
            </a:r>
            <a:r>
              <a:rPr lang="de-CH" baseline="0" dirty="0" smtClean="0"/>
              <a:t> </a:t>
            </a:r>
            <a:r>
              <a:rPr lang="de-CH" baseline="0" dirty="0" err="1" smtClean="0"/>
              <a:t>step</a:t>
            </a:r>
            <a:r>
              <a:rPr lang="de-CH" baseline="0" dirty="0" smtClean="0"/>
              <a:t> </a:t>
            </a:r>
            <a:r>
              <a:rPr lang="de-CH" baseline="0" dirty="0" err="1" smtClean="0"/>
              <a:t>procedure</a:t>
            </a:r>
            <a:r>
              <a:rPr lang="de-CH" baseline="0" dirty="0" smtClean="0"/>
              <a:t>:</a:t>
            </a:r>
            <a:endParaRPr lang="de-CH" dirty="0" smtClean="0"/>
          </a:p>
          <a:p>
            <a:r>
              <a:rPr lang="de-CH" dirty="0" err="1" smtClean="0"/>
              <a:t>Step</a:t>
            </a:r>
            <a:r>
              <a:rPr lang="de-CH" dirty="0" smtClean="0"/>
              <a:t> 1: </a:t>
            </a:r>
            <a:r>
              <a:rPr lang="de-CH" dirty="0" err="1" smtClean="0"/>
              <a:t>we</a:t>
            </a:r>
            <a:r>
              <a:rPr lang="de-CH" dirty="0" smtClean="0"/>
              <a:t> </a:t>
            </a:r>
            <a:r>
              <a:rPr lang="de-CH" dirty="0" err="1" smtClean="0"/>
              <a:t>define</a:t>
            </a:r>
            <a:r>
              <a:rPr lang="de-CH" baseline="0" dirty="0" smtClean="0"/>
              <a:t> a </a:t>
            </a:r>
            <a:r>
              <a:rPr lang="de-CH" baseline="0" dirty="0" err="1" smtClean="0"/>
              <a:t>study</a:t>
            </a:r>
            <a:r>
              <a:rPr lang="de-CH" baseline="0" dirty="0" smtClean="0"/>
              <a:t> </a:t>
            </a:r>
            <a:r>
              <a:rPr lang="de-CH" baseline="0" dirty="0" err="1" smtClean="0"/>
              <a:t>region</a:t>
            </a:r>
            <a:r>
              <a:rPr lang="de-CH" baseline="0" dirty="0" smtClean="0"/>
              <a:t> </a:t>
            </a:r>
            <a:r>
              <a:rPr lang="de-CH" baseline="0" dirty="0" err="1" smtClean="0"/>
              <a:t>and</a:t>
            </a:r>
            <a:r>
              <a:rPr lang="de-CH" baseline="0" dirty="0" smtClean="0"/>
              <a:t> </a:t>
            </a:r>
            <a:r>
              <a:rPr lang="de-CH" baseline="0" dirty="0" err="1" smtClean="0"/>
              <a:t>calculate</a:t>
            </a:r>
            <a:r>
              <a:rPr lang="de-CH" baseline="0" dirty="0" smtClean="0"/>
              <a:t> </a:t>
            </a:r>
            <a:r>
              <a:rPr lang="de-CH" baseline="0" dirty="0" err="1" smtClean="0"/>
              <a:t>the</a:t>
            </a:r>
            <a:r>
              <a:rPr lang="de-CH" baseline="0" dirty="0" smtClean="0"/>
              <a:t> total </a:t>
            </a:r>
            <a:r>
              <a:rPr lang="de-CH" baseline="0" dirty="0" err="1" smtClean="0"/>
              <a:t>resistance</a:t>
            </a:r>
            <a:r>
              <a:rPr lang="de-CH" baseline="0" dirty="0" smtClean="0"/>
              <a:t> </a:t>
            </a:r>
            <a:r>
              <a:rPr lang="de-CH" baseline="0" dirty="0" err="1" smtClean="0"/>
              <a:t>of</a:t>
            </a:r>
            <a:r>
              <a:rPr lang="de-CH" baseline="0" dirty="0" smtClean="0"/>
              <a:t> </a:t>
            </a:r>
            <a:r>
              <a:rPr lang="de-CH" baseline="0" dirty="0" err="1" smtClean="0"/>
              <a:t>each</a:t>
            </a:r>
            <a:r>
              <a:rPr lang="de-CH" baseline="0" dirty="0" smtClean="0"/>
              <a:t> </a:t>
            </a:r>
            <a:r>
              <a:rPr lang="de-CH" baseline="0" dirty="0" err="1" smtClean="0"/>
              <a:t>point</a:t>
            </a:r>
            <a:r>
              <a:rPr lang="de-CH" baseline="0" dirty="0" smtClean="0"/>
              <a:t> in </a:t>
            </a:r>
            <a:r>
              <a:rPr lang="de-CH" baseline="0" dirty="0" err="1" smtClean="0"/>
              <a:t>the</a:t>
            </a:r>
            <a:r>
              <a:rPr lang="de-CH" baseline="0" dirty="0" smtClean="0"/>
              <a:t> </a:t>
            </a:r>
            <a:r>
              <a:rPr lang="de-CH" baseline="0" dirty="0" err="1" smtClean="0"/>
              <a:t>study</a:t>
            </a:r>
            <a:r>
              <a:rPr lang="de-CH" baseline="0" dirty="0" smtClean="0"/>
              <a:t> </a:t>
            </a:r>
            <a:r>
              <a:rPr lang="de-CH" baseline="0" dirty="0" err="1" smtClean="0"/>
              <a:t>region</a:t>
            </a:r>
            <a:endParaRPr lang="de-CH"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CH" dirty="0" err="1" smtClean="0"/>
              <a:t>Step</a:t>
            </a:r>
            <a:r>
              <a:rPr lang="de-CH" dirty="0" smtClean="0"/>
              <a:t> 2: </a:t>
            </a:r>
            <a:r>
              <a:rPr lang="de-CH" baseline="0" dirty="0" smtClean="0"/>
              <a:t>All </a:t>
            </a:r>
            <a:r>
              <a:rPr lang="de-CH" baseline="0" dirty="0" err="1" smtClean="0"/>
              <a:t>points</a:t>
            </a:r>
            <a:r>
              <a:rPr lang="de-CH" baseline="0" dirty="0" smtClean="0"/>
              <a:t> </a:t>
            </a:r>
            <a:r>
              <a:rPr lang="de-CH" baseline="0" dirty="0" err="1" smtClean="0"/>
              <a:t>which</a:t>
            </a:r>
            <a:r>
              <a:rPr lang="de-CH" baseline="0" dirty="0" smtClean="0"/>
              <a:t> </a:t>
            </a:r>
            <a:r>
              <a:rPr lang="de-CH" baseline="0" dirty="0" err="1" smtClean="0"/>
              <a:t>are</a:t>
            </a:r>
            <a:r>
              <a:rPr lang="de-CH" baseline="0" dirty="0" smtClean="0"/>
              <a:t> </a:t>
            </a:r>
            <a:r>
              <a:rPr lang="de-CH" baseline="0" dirty="0" err="1" smtClean="0"/>
              <a:t>too</a:t>
            </a:r>
            <a:r>
              <a:rPr lang="de-CH" baseline="0" dirty="0" smtClean="0"/>
              <a:t> </a:t>
            </a:r>
            <a:r>
              <a:rPr lang="de-CH" baseline="0" dirty="0" err="1" smtClean="0"/>
              <a:t>costly</a:t>
            </a:r>
            <a:r>
              <a:rPr lang="de-CH" baseline="0" dirty="0" smtClean="0"/>
              <a:t> </a:t>
            </a:r>
            <a:r>
              <a:rPr lang="de-CH" baseline="0" dirty="0" err="1" smtClean="0"/>
              <a:t>to</a:t>
            </a:r>
            <a:r>
              <a:rPr lang="de-CH" baseline="0" dirty="0" smtClean="0"/>
              <a:t> </a:t>
            </a:r>
            <a:r>
              <a:rPr lang="de-CH" baseline="0" dirty="0" err="1" smtClean="0"/>
              <a:t>reach</a:t>
            </a:r>
            <a:r>
              <a:rPr lang="de-CH" baseline="0" dirty="0" smtClean="0"/>
              <a:t>, will </a:t>
            </a:r>
            <a:r>
              <a:rPr lang="de-CH" baseline="0" dirty="0" err="1" smtClean="0"/>
              <a:t>be</a:t>
            </a:r>
            <a:r>
              <a:rPr lang="de-CH" baseline="0" dirty="0" smtClean="0"/>
              <a:t> </a:t>
            </a:r>
            <a:r>
              <a:rPr lang="de-CH" baseline="0" dirty="0" err="1" smtClean="0"/>
              <a:t>filtered</a:t>
            </a:r>
            <a:r>
              <a:rPr lang="de-CH" baseline="0" dirty="0" smtClean="0"/>
              <a:t> out. </a:t>
            </a:r>
            <a:r>
              <a:rPr lang="de-CH" baseline="0" dirty="0" err="1" smtClean="0"/>
              <a:t>And</a:t>
            </a:r>
            <a:r>
              <a:rPr lang="de-CH" baseline="0" dirty="0" smtClean="0"/>
              <a:t> </a:t>
            </a:r>
            <a:r>
              <a:rPr lang="de-CH" baseline="0" dirty="0" err="1" smtClean="0"/>
              <a:t>we</a:t>
            </a:r>
            <a:r>
              <a:rPr lang="de-CH" baseline="0" dirty="0" smtClean="0"/>
              <a:t> </a:t>
            </a:r>
            <a:r>
              <a:rPr lang="de-CH" baseline="0" dirty="0" err="1" smtClean="0"/>
              <a:t>get</a:t>
            </a:r>
            <a:r>
              <a:rPr lang="de-CH" baseline="0" dirty="0" smtClean="0"/>
              <a:t> a </a:t>
            </a:r>
            <a:r>
              <a:rPr lang="de-CH" baseline="0" dirty="0" err="1" smtClean="0"/>
              <a:t>planning</a:t>
            </a:r>
            <a:r>
              <a:rPr lang="de-CH" baseline="0" dirty="0" smtClean="0"/>
              <a:t> </a:t>
            </a:r>
            <a:r>
              <a:rPr lang="de-CH" baseline="0" dirty="0" err="1" smtClean="0"/>
              <a:t>area</a:t>
            </a:r>
            <a:r>
              <a:rPr lang="de-CH" baseline="0" dirty="0" smtClean="0"/>
              <a:t> in </a:t>
            </a:r>
            <a:r>
              <a:rPr lang="de-CH" baseline="0" dirty="0" err="1" smtClean="0"/>
              <a:t>which</a:t>
            </a:r>
            <a:r>
              <a:rPr lang="de-CH" baseline="0" dirty="0" smtClean="0"/>
              <a:t> multiple </a:t>
            </a:r>
            <a:r>
              <a:rPr lang="de-CH" baseline="0" dirty="0" err="1" smtClean="0"/>
              <a:t>corridors</a:t>
            </a:r>
            <a:r>
              <a:rPr lang="de-CH" baseline="0" dirty="0" smtClean="0"/>
              <a:t> </a:t>
            </a:r>
            <a:r>
              <a:rPr lang="de-CH" baseline="0" dirty="0" err="1" smtClean="0"/>
              <a:t>are</a:t>
            </a:r>
            <a:r>
              <a:rPr lang="de-CH" baseline="0" dirty="0" smtClean="0"/>
              <a:t> </a:t>
            </a:r>
            <a:r>
              <a:rPr lang="de-CH" baseline="0" dirty="0" err="1" smtClean="0"/>
              <a:t>possible</a:t>
            </a:r>
            <a:r>
              <a:rPr lang="de-CH" baseline="0" dirty="0" smtClean="0"/>
              <a:t> (</a:t>
            </a:r>
            <a:r>
              <a:rPr lang="de-CH" dirty="0" smtClean="0"/>
              <a:t>Schrit</a:t>
            </a:r>
            <a:r>
              <a:rPr lang="de-CH" baseline="0" dirty="0" smtClean="0"/>
              <a:t>t </a:t>
            </a:r>
            <a:r>
              <a:rPr lang="de-CH" baseline="0" dirty="0" smtClean="0"/>
              <a:t>2: alle die Punkte, die zu teuer/aufwendig sind, um sie zu erreichen, werden herausgefiltert</a:t>
            </a:r>
            <a:r>
              <a:rPr lang="de-CH" baseline="0" dirty="0" smtClean="0"/>
              <a:t>.)</a:t>
            </a:r>
            <a:endParaRPr lang="de-CH" baseline="0" dirty="0" smtClean="0"/>
          </a:p>
          <a:p>
            <a:r>
              <a:rPr lang="de-CH" baseline="0" dirty="0" err="1" smtClean="0"/>
              <a:t>Step</a:t>
            </a:r>
            <a:r>
              <a:rPr lang="de-CH" baseline="0" dirty="0" smtClean="0"/>
              <a:t> 3: </a:t>
            </a:r>
            <a:r>
              <a:rPr lang="de-CH" baseline="0" dirty="0" err="1" smtClean="0"/>
              <a:t>We</a:t>
            </a:r>
            <a:r>
              <a:rPr lang="de-CH" baseline="0" dirty="0" smtClean="0"/>
              <a:t> </a:t>
            </a:r>
            <a:r>
              <a:rPr lang="de-CH" baseline="0" dirty="0" err="1" smtClean="0"/>
              <a:t>continue</a:t>
            </a:r>
            <a:r>
              <a:rPr lang="de-CH" baseline="0" dirty="0" smtClean="0"/>
              <a:t> </a:t>
            </a:r>
            <a:r>
              <a:rPr lang="de-CH" baseline="0" dirty="0" err="1" smtClean="0"/>
              <a:t>this</a:t>
            </a:r>
            <a:r>
              <a:rPr lang="de-CH" baseline="0" dirty="0" smtClean="0"/>
              <a:t> </a:t>
            </a:r>
            <a:r>
              <a:rPr lang="de-CH" baseline="0" dirty="0" err="1" smtClean="0"/>
              <a:t>filtering</a:t>
            </a:r>
            <a:r>
              <a:rPr lang="de-CH" baseline="0" dirty="0" smtClean="0"/>
              <a:t> </a:t>
            </a:r>
            <a:r>
              <a:rPr lang="de-CH" baseline="0" dirty="0" err="1" smtClean="0"/>
              <a:t>process</a:t>
            </a:r>
            <a:r>
              <a:rPr lang="de-CH" baseline="0" dirty="0" smtClean="0"/>
              <a:t> </a:t>
            </a:r>
            <a:r>
              <a:rPr lang="de-CH" baseline="0" dirty="0" err="1" smtClean="0"/>
              <a:t>until</a:t>
            </a:r>
            <a:r>
              <a:rPr lang="de-CH" baseline="0" dirty="0" smtClean="0"/>
              <a:t> </a:t>
            </a:r>
            <a:r>
              <a:rPr lang="de-CH" baseline="0" dirty="0" err="1" smtClean="0"/>
              <a:t>we</a:t>
            </a:r>
            <a:r>
              <a:rPr lang="de-CH" baseline="0" dirty="0" smtClean="0"/>
              <a:t> </a:t>
            </a:r>
            <a:r>
              <a:rPr lang="de-CH" baseline="0" dirty="0" err="1" smtClean="0"/>
              <a:t>arrive</a:t>
            </a:r>
            <a:r>
              <a:rPr lang="de-CH" baseline="0" dirty="0" smtClean="0"/>
              <a:t> at </a:t>
            </a:r>
            <a:r>
              <a:rPr lang="de-CH" baseline="0" dirty="0" err="1" smtClean="0"/>
              <a:t>the</a:t>
            </a:r>
            <a:r>
              <a:rPr lang="de-CH" baseline="0" dirty="0" smtClean="0"/>
              <a:t> </a:t>
            </a:r>
            <a:r>
              <a:rPr lang="de-CH" baseline="0" dirty="0" err="1" smtClean="0"/>
              <a:t>planning</a:t>
            </a:r>
            <a:r>
              <a:rPr lang="de-CH" baseline="0" dirty="0" smtClean="0"/>
              <a:t> </a:t>
            </a:r>
            <a:r>
              <a:rPr lang="de-CH" baseline="0" dirty="0" err="1" smtClean="0"/>
              <a:t>corridor</a:t>
            </a:r>
            <a:r>
              <a:rPr lang="de-CH" baseline="0" dirty="0" smtClean="0"/>
              <a:t> </a:t>
            </a:r>
            <a:r>
              <a:rPr lang="de-CH" baseline="0" dirty="0" err="1" smtClean="0"/>
              <a:t>with</a:t>
            </a:r>
            <a:r>
              <a:rPr lang="de-CH" baseline="0" dirty="0" smtClean="0"/>
              <a:t> </a:t>
            </a:r>
            <a:r>
              <a:rPr lang="de-CH" baseline="0" dirty="0" err="1" smtClean="0"/>
              <a:t>the</a:t>
            </a:r>
            <a:r>
              <a:rPr lang="de-CH" baseline="0" dirty="0" smtClean="0"/>
              <a:t> </a:t>
            </a:r>
            <a:r>
              <a:rPr lang="de-CH" baseline="0" dirty="0" err="1" smtClean="0"/>
              <a:t>lowest</a:t>
            </a:r>
            <a:r>
              <a:rPr lang="de-CH" baseline="0" dirty="0" smtClean="0"/>
              <a:t> total </a:t>
            </a:r>
            <a:r>
              <a:rPr lang="de-CH" baseline="0" dirty="0" err="1" smtClean="0"/>
              <a:t>resistance</a:t>
            </a:r>
            <a:r>
              <a:rPr lang="de-CH" baseline="0" dirty="0" smtClean="0"/>
              <a:t>.</a:t>
            </a:r>
            <a:endParaRPr lang="de-CH" dirty="0"/>
          </a:p>
        </p:txBody>
      </p:sp>
      <p:sp>
        <p:nvSpPr>
          <p:cNvPr id="4" name="Slide Number Placeholder 3"/>
          <p:cNvSpPr>
            <a:spLocks noGrp="1"/>
          </p:cNvSpPr>
          <p:nvPr>
            <p:ph type="sldNum" sz="quarter" idx="10"/>
          </p:nvPr>
        </p:nvSpPr>
        <p:spPr/>
        <p:txBody>
          <a:bodyPr/>
          <a:lstStyle/>
          <a:p>
            <a:fld id="{4E240134-BCD8-4C6F-ABB0-38693C323D32}" type="slidenum">
              <a:rPr lang="en-GB" smtClean="0"/>
              <a:t>13</a:t>
            </a:fld>
            <a:endParaRPr lang="en-GB" dirty="0"/>
          </a:p>
        </p:txBody>
      </p:sp>
    </p:spTree>
    <p:extLst>
      <p:ext uri="{BB962C8B-B14F-4D97-AF65-F5344CB8AC3E}">
        <p14:creationId xmlns:p14="http://schemas.microsoft.com/office/powerpoint/2010/main" val="303416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dirty="0" smtClean="0"/>
              <a:t>Three</a:t>
            </a:r>
            <a:r>
              <a:rPr lang="en-GB" baseline="0" dirty="0" smtClean="0"/>
              <a:t> dimensions</a:t>
            </a:r>
          </a:p>
          <a:p>
            <a:pPr marL="171450" indent="-171450">
              <a:buFontTx/>
              <a:buChar char="-"/>
            </a:pPr>
            <a:r>
              <a:rPr lang="en-GB" baseline="0" dirty="0" smtClean="0"/>
              <a:t>Resistance of each factor, for example nature reserves in each dimension</a:t>
            </a:r>
          </a:p>
          <a:p>
            <a:pPr marL="171450" indent="-171450">
              <a:buFontTx/>
              <a:buChar char="-"/>
            </a:pPr>
            <a:r>
              <a:rPr lang="en-GB" baseline="0" dirty="0" smtClean="0"/>
              <a:t>Then  I can calculate the total resistance in the whole study region</a:t>
            </a:r>
          </a:p>
          <a:p>
            <a:pPr marL="171450" indent="-171450">
              <a:buFontTx/>
              <a:buChar char="-"/>
            </a:pPr>
            <a:r>
              <a:rPr lang="en-GB" baseline="0" dirty="0" smtClean="0"/>
              <a:t>Then I calculate the planning area</a:t>
            </a:r>
          </a:p>
          <a:p>
            <a:pPr marL="171450" indent="-171450">
              <a:buFontTx/>
              <a:buChar char="-"/>
            </a:pPr>
            <a:r>
              <a:rPr lang="en-GB" baseline="0" dirty="0" smtClean="0"/>
              <a:t>Then I calculate the planning corridor with the lowest resistance</a:t>
            </a:r>
          </a:p>
          <a:p>
            <a:pPr marL="171450" indent="-171450">
              <a:buFontTx/>
              <a:buChar char="-"/>
            </a:pPr>
            <a:r>
              <a:rPr lang="en-GB" dirty="0" smtClean="0"/>
              <a:t>There are two different algorithms,</a:t>
            </a:r>
            <a:r>
              <a:rPr lang="en-GB" baseline="0" dirty="0" smtClean="0"/>
              <a:t> the first algorithm respects sharp borders between the areas with different resistances. The second algorithm gives to each area a safety distance. That means if there is a settlement area, the area next to the settlement zone has within the safety distance area has also a higher resistance that decreases with the distance.</a:t>
            </a:r>
            <a:endParaRPr lang="en-GB" dirty="0" smtClean="0"/>
          </a:p>
          <a:p>
            <a:pPr marL="171450" indent="-171450">
              <a:buFontTx/>
              <a:buChar char="-"/>
            </a:pPr>
            <a:endParaRPr lang="en-GB" dirty="0" smtClean="0"/>
          </a:p>
          <a:p>
            <a:pPr marL="171450" indent="-171450">
              <a:buFontTx/>
              <a:buChar char="-"/>
            </a:pPr>
            <a:endParaRPr lang="en-GB" dirty="0" smtClean="0"/>
          </a:p>
          <a:p>
            <a:pPr marL="171450" indent="-171450">
              <a:buFontTx/>
              <a:buChar char="-"/>
            </a:pPr>
            <a:endParaRPr lang="en-GB" dirty="0" smtClean="0"/>
          </a:p>
          <a:p>
            <a:pPr marL="0" indent="0">
              <a:buFontTx/>
              <a:buNone/>
            </a:pPr>
            <a:endParaRPr lang="en-GB" dirty="0" smtClean="0"/>
          </a:p>
          <a:p>
            <a:pPr marL="0" indent="0">
              <a:buFontTx/>
              <a:buNone/>
            </a:pPr>
            <a:r>
              <a:rPr lang="en-GB" dirty="0" smtClean="0"/>
              <a:t>Disclaimer:</a:t>
            </a:r>
          </a:p>
          <a:p>
            <a:pPr marL="171450" indent="-171450">
              <a:buFontTx/>
              <a:buChar char="-"/>
            </a:pPr>
            <a:r>
              <a:rPr lang="en-GB" dirty="0" smtClean="0"/>
              <a:t>100*100 </a:t>
            </a:r>
            <a:r>
              <a:rPr lang="en-GB" dirty="0" smtClean="0"/>
              <a:t>m Cluster:</a:t>
            </a:r>
            <a:r>
              <a:rPr lang="en-GB" baseline="0" dirty="0" smtClean="0"/>
              <a:t> </a:t>
            </a:r>
            <a:r>
              <a:rPr lang="en-GB" baseline="0" dirty="0" err="1" smtClean="0"/>
              <a:t>Lösung</a:t>
            </a:r>
            <a:r>
              <a:rPr lang="en-GB" baseline="0" dirty="0" smtClean="0"/>
              <a:t> </a:t>
            </a:r>
            <a:r>
              <a:rPr lang="en-GB" baseline="0" dirty="0" err="1" smtClean="0"/>
              <a:t>kann</a:t>
            </a:r>
            <a:r>
              <a:rPr lang="en-GB" baseline="0" dirty="0" smtClean="0"/>
              <a:t> </a:t>
            </a:r>
            <a:r>
              <a:rPr lang="en-GB" baseline="0" dirty="0" err="1" smtClean="0"/>
              <a:t>Hickse</a:t>
            </a:r>
            <a:r>
              <a:rPr lang="en-GB" baseline="0" dirty="0" smtClean="0"/>
              <a:t> </a:t>
            </a:r>
            <a:r>
              <a:rPr lang="en-GB" baseline="0" dirty="0" err="1" smtClean="0"/>
              <a:t>haben</a:t>
            </a:r>
            <a:r>
              <a:rPr lang="en-GB" baseline="0" dirty="0" smtClean="0"/>
              <a:t>?</a:t>
            </a:r>
          </a:p>
          <a:p>
            <a:pPr marL="171450" indent="-171450">
              <a:buFontTx/>
              <a:buChar char="-"/>
            </a:pPr>
            <a:r>
              <a:rPr lang="en-GB" baseline="0" dirty="0" err="1" smtClean="0"/>
              <a:t>Schnelller</a:t>
            </a:r>
            <a:r>
              <a:rPr lang="en-GB" baseline="0" dirty="0" smtClean="0"/>
              <a:t> </a:t>
            </a:r>
            <a:r>
              <a:rPr lang="en-GB" baseline="0" dirty="0" err="1" smtClean="0"/>
              <a:t>Algorithmus</a:t>
            </a:r>
            <a:r>
              <a:rPr lang="en-GB" baseline="0" dirty="0" smtClean="0"/>
              <a:t>: </a:t>
            </a:r>
            <a:r>
              <a:rPr lang="en-GB" baseline="0" dirty="0" err="1" smtClean="0"/>
              <a:t>Erfordert</a:t>
            </a:r>
            <a:r>
              <a:rPr lang="en-GB" baseline="0" dirty="0" smtClean="0"/>
              <a:t> </a:t>
            </a:r>
            <a:r>
              <a:rPr lang="en-GB" baseline="0" dirty="0" err="1" smtClean="0"/>
              <a:t>durchgängigs</a:t>
            </a:r>
            <a:r>
              <a:rPr lang="en-GB" baseline="0" dirty="0" smtClean="0"/>
              <a:t> </a:t>
            </a:r>
            <a:r>
              <a:rPr lang="en-GB" baseline="0" dirty="0" err="1" smtClean="0"/>
              <a:t>Gebiet</a:t>
            </a:r>
            <a:r>
              <a:rPr lang="en-GB" baseline="0" dirty="0" smtClean="0"/>
              <a:t> </a:t>
            </a:r>
            <a:r>
              <a:rPr lang="en-GB" baseline="0" dirty="0" err="1" smtClean="0"/>
              <a:t>zwüschen</a:t>
            </a:r>
            <a:r>
              <a:rPr lang="en-GB" baseline="0" dirty="0" smtClean="0"/>
              <a:t> A und B, in </a:t>
            </a:r>
            <a:r>
              <a:rPr lang="en-GB" baseline="0" dirty="0" err="1" smtClean="0"/>
              <a:t>dem</a:t>
            </a:r>
            <a:r>
              <a:rPr lang="en-GB" baseline="0" dirty="0" smtClean="0"/>
              <a:t> </a:t>
            </a:r>
            <a:r>
              <a:rPr lang="en-GB" baseline="0" dirty="0" err="1" smtClean="0"/>
              <a:t>eine</a:t>
            </a:r>
            <a:r>
              <a:rPr lang="en-GB" baseline="0" dirty="0" smtClean="0"/>
              <a:t> </a:t>
            </a:r>
            <a:r>
              <a:rPr lang="en-GB" baseline="0" dirty="0" err="1" smtClean="0"/>
              <a:t>Leitung</a:t>
            </a:r>
            <a:r>
              <a:rPr lang="en-GB" baseline="0" dirty="0" smtClean="0"/>
              <a:t> </a:t>
            </a:r>
            <a:r>
              <a:rPr lang="en-GB" baseline="0" dirty="0" err="1" smtClean="0"/>
              <a:t>möglich</a:t>
            </a:r>
            <a:r>
              <a:rPr lang="en-GB" baseline="0" dirty="0" smtClean="0"/>
              <a:t> </a:t>
            </a:r>
            <a:r>
              <a:rPr lang="en-GB" baseline="0" dirty="0" err="1" smtClean="0"/>
              <a:t>ist</a:t>
            </a:r>
            <a:r>
              <a:rPr lang="en-GB" baseline="0" dirty="0" smtClean="0"/>
              <a:t>. </a:t>
            </a:r>
            <a:r>
              <a:rPr lang="en-GB" baseline="0" dirty="0" err="1" smtClean="0"/>
              <a:t>Unterscheidung</a:t>
            </a:r>
            <a:r>
              <a:rPr lang="en-GB" baseline="0" dirty="0" smtClean="0"/>
              <a:t> Mast und </a:t>
            </a:r>
            <a:r>
              <a:rPr lang="en-GB" baseline="0" dirty="0" err="1" smtClean="0"/>
              <a:t>Leitung</a:t>
            </a:r>
            <a:r>
              <a:rPr lang="en-GB" baseline="0" dirty="0" smtClean="0"/>
              <a:t>: </a:t>
            </a:r>
            <a:r>
              <a:rPr lang="en-GB" baseline="0" dirty="0" err="1" smtClean="0"/>
              <a:t>Gebiete</a:t>
            </a:r>
            <a:r>
              <a:rPr lang="en-GB" baseline="0" dirty="0" smtClean="0"/>
              <a:t> </a:t>
            </a:r>
            <a:r>
              <a:rPr lang="en-GB" baseline="0" dirty="0" err="1" smtClean="0"/>
              <a:t>können</a:t>
            </a:r>
            <a:r>
              <a:rPr lang="en-GB" baseline="0" dirty="0" smtClean="0"/>
              <a:t> </a:t>
            </a:r>
            <a:r>
              <a:rPr lang="en-GB" baseline="0" dirty="0" err="1" smtClean="0"/>
              <a:t>überspannt</a:t>
            </a:r>
            <a:r>
              <a:rPr lang="en-GB" baseline="0" dirty="0" smtClean="0"/>
              <a:t> </a:t>
            </a:r>
            <a:r>
              <a:rPr lang="en-GB" baseline="0" dirty="0" err="1" smtClean="0"/>
              <a:t>werden</a:t>
            </a:r>
            <a:r>
              <a:rPr lang="en-GB" baseline="0" dirty="0" smtClean="0"/>
              <a:t>.</a:t>
            </a:r>
          </a:p>
          <a:p>
            <a:pPr marL="171450" indent="-171450">
              <a:buFontTx/>
              <a:buChar char="-"/>
            </a:pPr>
            <a:r>
              <a:rPr lang="en-GB" baseline="0" dirty="0" smtClean="0"/>
              <a:t>-&gt; </a:t>
            </a:r>
            <a:r>
              <a:rPr lang="en-GB" baseline="0" dirty="0" err="1" smtClean="0"/>
              <a:t>Es</a:t>
            </a:r>
            <a:r>
              <a:rPr lang="en-GB" baseline="0" dirty="0" smtClean="0"/>
              <a:t> </a:t>
            </a:r>
            <a:r>
              <a:rPr lang="en-GB" baseline="0" dirty="0" err="1" smtClean="0"/>
              <a:t>geht</a:t>
            </a:r>
            <a:r>
              <a:rPr lang="en-GB" baseline="0" dirty="0" smtClean="0"/>
              <a:t> </a:t>
            </a:r>
            <a:r>
              <a:rPr lang="en-GB" baseline="0" dirty="0" err="1" smtClean="0"/>
              <a:t>nur</a:t>
            </a:r>
            <a:r>
              <a:rPr lang="en-GB" baseline="0" dirty="0" smtClean="0"/>
              <a:t> um die </a:t>
            </a:r>
            <a:r>
              <a:rPr lang="en-GB" baseline="0" dirty="0" err="1" smtClean="0"/>
              <a:t>Rechnenzeit</a:t>
            </a:r>
            <a:r>
              <a:rPr lang="en-GB" baseline="0" dirty="0" smtClean="0"/>
              <a:t> (</a:t>
            </a:r>
            <a:r>
              <a:rPr lang="en-GB" baseline="0" dirty="0" err="1" smtClean="0"/>
              <a:t>darum</a:t>
            </a:r>
            <a:r>
              <a:rPr lang="en-GB" baseline="0" dirty="0" smtClean="0"/>
              <a:t> </a:t>
            </a:r>
            <a:r>
              <a:rPr lang="en-GB" baseline="0" dirty="0" err="1" smtClean="0"/>
              <a:t>nicht</a:t>
            </a:r>
            <a:r>
              <a:rPr lang="en-GB" baseline="0" dirty="0" smtClean="0"/>
              <a:t> in </a:t>
            </a:r>
            <a:r>
              <a:rPr lang="en-GB" baseline="0" dirty="0" err="1" smtClean="0"/>
              <a:t>Plattform</a:t>
            </a:r>
            <a:r>
              <a:rPr lang="en-GB" baseline="0" dirty="0" smtClean="0"/>
              <a:t>)</a:t>
            </a:r>
          </a:p>
          <a:p>
            <a:endParaRPr lang="en-GB" dirty="0"/>
          </a:p>
        </p:txBody>
      </p:sp>
      <p:sp>
        <p:nvSpPr>
          <p:cNvPr id="4" name="Foliennummernplatzhalter 3"/>
          <p:cNvSpPr>
            <a:spLocks noGrp="1"/>
          </p:cNvSpPr>
          <p:nvPr>
            <p:ph type="sldNum" sz="quarter" idx="10"/>
          </p:nvPr>
        </p:nvSpPr>
        <p:spPr/>
        <p:txBody>
          <a:bodyPr/>
          <a:lstStyle/>
          <a:p>
            <a:fld id="{4E240134-BCD8-4C6F-ABB0-38693C323D32}" type="slidenum">
              <a:rPr lang="en-GB" smtClean="0"/>
              <a:t>14</a:t>
            </a:fld>
            <a:endParaRPr lang="en-GB" dirty="0"/>
          </a:p>
        </p:txBody>
      </p:sp>
    </p:spTree>
    <p:extLst>
      <p:ext uri="{BB962C8B-B14F-4D97-AF65-F5344CB8AC3E}">
        <p14:creationId xmlns:p14="http://schemas.microsoft.com/office/powerpoint/2010/main" val="1997449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Two effects: </a:t>
            </a:r>
            <a:endParaRPr lang="en-GB" dirty="0" smtClean="0"/>
          </a:p>
          <a:p>
            <a:pPr marL="228600" indent="-228600">
              <a:buAutoNum type="arabicPeriod"/>
            </a:pPr>
            <a:r>
              <a:rPr lang="en-GB" dirty="0" smtClean="0"/>
              <a:t>Substantially different result</a:t>
            </a:r>
          </a:p>
          <a:p>
            <a:pPr marL="228600" indent="-228600">
              <a:buAutoNum type="arabicPeriod"/>
            </a:pPr>
            <a:r>
              <a:rPr lang="en-GB" dirty="0" smtClean="0"/>
              <a:t>Significantly higher acceptance of affected stakeholders</a:t>
            </a:r>
          </a:p>
          <a:p>
            <a:endParaRPr lang="en-GB" dirty="0" smtClean="0"/>
          </a:p>
          <a:p>
            <a:endParaRPr lang="en-GB" dirty="0" smtClean="0"/>
          </a:p>
          <a:p>
            <a:r>
              <a:rPr lang="en-GB" dirty="0" err="1" smtClean="0"/>
              <a:t>Weitere</a:t>
            </a:r>
            <a:r>
              <a:rPr lang="en-GB" baseline="0" dirty="0" smtClean="0"/>
              <a:t> </a:t>
            </a:r>
            <a:r>
              <a:rPr lang="en-GB" baseline="0" dirty="0" err="1" smtClean="0"/>
              <a:t>Hintergrund</a:t>
            </a:r>
            <a:r>
              <a:rPr lang="en-GB" baseline="0" dirty="0" smtClean="0"/>
              <a:t> </a:t>
            </a:r>
            <a:r>
              <a:rPr lang="en-GB" baseline="0" dirty="0" err="1" smtClean="0"/>
              <a:t>Infos</a:t>
            </a:r>
            <a:r>
              <a:rPr lang="en-GB" baseline="0" dirty="0" smtClean="0"/>
              <a:t>:</a:t>
            </a:r>
            <a:endParaRPr lang="en-GB" dirty="0" smtClean="0"/>
          </a:p>
          <a:p>
            <a:r>
              <a:rPr lang="en-GB" dirty="0" err="1" smtClean="0"/>
              <a:t>Erklären</a:t>
            </a:r>
            <a:r>
              <a:rPr lang="en-GB" dirty="0" smtClean="0"/>
              <a:t>, was </a:t>
            </a:r>
            <a:r>
              <a:rPr lang="en-GB" dirty="0" err="1" smtClean="0"/>
              <a:t>mit</a:t>
            </a:r>
            <a:r>
              <a:rPr lang="en-GB" baseline="0" dirty="0" smtClean="0"/>
              <a:t> buffering </a:t>
            </a:r>
            <a:r>
              <a:rPr lang="en-GB" baseline="0" dirty="0" err="1" smtClean="0"/>
              <a:t>gemeint</a:t>
            </a:r>
            <a:r>
              <a:rPr lang="en-GB" baseline="0" dirty="0" smtClean="0"/>
              <a:t> </a:t>
            </a:r>
            <a:r>
              <a:rPr lang="en-GB" baseline="0" dirty="0" err="1" smtClean="0"/>
              <a:t>ist</a:t>
            </a:r>
            <a:r>
              <a:rPr lang="en-GB" baseline="0" dirty="0" smtClean="0"/>
              <a:t>. </a:t>
            </a:r>
            <a:r>
              <a:rPr lang="en-GB" baseline="0" dirty="0" err="1" smtClean="0"/>
              <a:t>Einfach</a:t>
            </a:r>
            <a:r>
              <a:rPr lang="en-GB" baseline="0" dirty="0" smtClean="0"/>
              <a:t> </a:t>
            </a:r>
            <a:r>
              <a:rPr lang="en-GB" baseline="0" dirty="0" err="1" smtClean="0"/>
              <a:t>erklärt</a:t>
            </a:r>
            <a:r>
              <a:rPr lang="en-GB" baseline="0" dirty="0" smtClean="0"/>
              <a:t>: </a:t>
            </a:r>
            <a:r>
              <a:rPr lang="en-GB" baseline="0" dirty="0" err="1" smtClean="0"/>
              <a:t>Ich</a:t>
            </a:r>
            <a:r>
              <a:rPr lang="en-GB" baseline="0" dirty="0" smtClean="0"/>
              <a:t> </a:t>
            </a:r>
            <a:r>
              <a:rPr lang="en-GB" baseline="0" dirty="0" err="1" smtClean="0"/>
              <a:t>gebe</a:t>
            </a:r>
            <a:r>
              <a:rPr lang="en-GB" baseline="0" dirty="0" smtClean="0"/>
              <a:t> </a:t>
            </a:r>
            <a:r>
              <a:rPr lang="en-GB" baseline="0" dirty="0" err="1" smtClean="0"/>
              <a:t>zu</a:t>
            </a:r>
            <a:r>
              <a:rPr lang="en-GB" baseline="0" dirty="0" smtClean="0"/>
              <a:t> </a:t>
            </a:r>
            <a:r>
              <a:rPr lang="en-GB" baseline="0" dirty="0" err="1" smtClean="0"/>
              <a:t>einer</a:t>
            </a:r>
            <a:r>
              <a:rPr lang="en-GB" baseline="0" dirty="0" smtClean="0"/>
              <a:t> </a:t>
            </a:r>
            <a:r>
              <a:rPr lang="en-GB" baseline="0" dirty="0" err="1" smtClean="0"/>
              <a:t>Schutzzone</a:t>
            </a:r>
            <a:r>
              <a:rPr lang="en-GB" baseline="0" dirty="0" smtClean="0"/>
              <a:t> </a:t>
            </a:r>
            <a:r>
              <a:rPr lang="en-GB" baseline="0" dirty="0" err="1" smtClean="0"/>
              <a:t>noch</a:t>
            </a:r>
            <a:r>
              <a:rPr lang="en-GB" baseline="0" dirty="0" smtClean="0"/>
              <a:t> </a:t>
            </a:r>
            <a:r>
              <a:rPr lang="en-GB" baseline="0" dirty="0" err="1" smtClean="0"/>
              <a:t>eine</a:t>
            </a:r>
            <a:r>
              <a:rPr lang="en-GB" baseline="0" dirty="0" smtClean="0"/>
              <a:t> </a:t>
            </a:r>
            <a:r>
              <a:rPr lang="en-GB" baseline="0" dirty="0" err="1" smtClean="0"/>
              <a:t>zusätzliche</a:t>
            </a:r>
            <a:r>
              <a:rPr lang="en-GB" baseline="0" dirty="0" smtClean="0"/>
              <a:t> </a:t>
            </a:r>
            <a:r>
              <a:rPr lang="en-GB" baseline="0" dirty="0" err="1" smtClean="0"/>
              <a:t>Schutzdistanz</a:t>
            </a:r>
            <a:r>
              <a:rPr lang="en-GB" baseline="0" dirty="0" smtClean="0"/>
              <a:t> </a:t>
            </a:r>
            <a:r>
              <a:rPr lang="en-GB" baseline="0" dirty="0" err="1" smtClean="0"/>
              <a:t>nach</a:t>
            </a:r>
            <a:r>
              <a:rPr lang="en-GB" baseline="0" dirty="0" smtClean="0"/>
              <a:t> </a:t>
            </a:r>
            <a:r>
              <a:rPr lang="en-GB" baseline="0" dirty="0" err="1" smtClean="0"/>
              <a:t>aussen</a:t>
            </a:r>
            <a:r>
              <a:rPr lang="en-GB" baseline="0" dirty="0" smtClean="0"/>
              <a:t> </a:t>
            </a:r>
            <a:r>
              <a:rPr lang="en-GB" baseline="0" dirty="0" err="1" smtClean="0"/>
              <a:t>hinzu</a:t>
            </a:r>
            <a:r>
              <a:rPr lang="en-GB" baseline="0" dirty="0" smtClean="0"/>
              <a:t>. </a:t>
            </a:r>
          </a:p>
          <a:p>
            <a:endParaRPr lang="en-GB" baseline="0" dirty="0" smtClean="0"/>
          </a:p>
          <a:p>
            <a:r>
              <a:rPr lang="en-GB" baseline="0" dirty="0" err="1" smtClean="0"/>
              <a:t>Erklären</a:t>
            </a:r>
            <a:r>
              <a:rPr lang="en-GB" baseline="0" dirty="0" smtClean="0"/>
              <a:t>, </a:t>
            </a:r>
            <a:r>
              <a:rPr lang="en-GB" baseline="0" dirty="0" err="1" smtClean="0"/>
              <a:t>weshalb</a:t>
            </a:r>
            <a:r>
              <a:rPr lang="en-GB" baseline="0" dirty="0" smtClean="0"/>
              <a:t> </a:t>
            </a:r>
            <a:r>
              <a:rPr lang="en-GB" baseline="0" dirty="0" err="1" smtClean="0"/>
              <a:t>Pufferung</a:t>
            </a:r>
            <a:r>
              <a:rPr lang="en-GB" baseline="0" dirty="0" smtClean="0"/>
              <a:t> die </a:t>
            </a:r>
            <a:r>
              <a:rPr lang="en-GB" baseline="0" dirty="0" err="1" smtClean="0"/>
              <a:t>Akzeptanz</a:t>
            </a:r>
            <a:r>
              <a:rPr lang="en-GB" baseline="0" dirty="0" smtClean="0"/>
              <a:t> </a:t>
            </a:r>
            <a:r>
              <a:rPr lang="en-GB" baseline="0" dirty="0" err="1" smtClean="0"/>
              <a:t>erhöht</a:t>
            </a:r>
            <a:r>
              <a:rPr lang="en-GB" baseline="0" dirty="0" smtClean="0"/>
              <a:t>: Weil </a:t>
            </a:r>
            <a:r>
              <a:rPr lang="en-GB" baseline="0" dirty="0" err="1" smtClean="0"/>
              <a:t>durch</a:t>
            </a:r>
            <a:r>
              <a:rPr lang="en-GB" baseline="0" dirty="0" smtClean="0"/>
              <a:t> die </a:t>
            </a:r>
            <a:r>
              <a:rPr lang="en-GB" baseline="0" dirty="0" err="1" smtClean="0"/>
              <a:t>zusätzliche</a:t>
            </a:r>
            <a:r>
              <a:rPr lang="en-GB" baseline="0" dirty="0" smtClean="0"/>
              <a:t> </a:t>
            </a:r>
            <a:r>
              <a:rPr lang="en-GB" baseline="0" dirty="0" err="1" smtClean="0"/>
              <a:t>Schutzwirkung</a:t>
            </a:r>
            <a:r>
              <a:rPr lang="en-GB" baseline="0" dirty="0" smtClean="0"/>
              <a:t> die Angst </a:t>
            </a:r>
            <a:r>
              <a:rPr lang="en-GB" baseline="0" dirty="0" err="1" smtClean="0"/>
              <a:t>bzw</a:t>
            </a:r>
            <a:r>
              <a:rPr lang="en-GB" baseline="0" dirty="0" smtClean="0"/>
              <a:t>. die </a:t>
            </a:r>
            <a:r>
              <a:rPr lang="en-GB" baseline="0" dirty="0" err="1" smtClean="0"/>
              <a:t>Einwände</a:t>
            </a:r>
            <a:r>
              <a:rPr lang="en-GB" baseline="0" dirty="0" smtClean="0"/>
              <a:t> </a:t>
            </a:r>
            <a:r>
              <a:rPr lang="en-GB" baseline="0" dirty="0" err="1" smtClean="0"/>
              <a:t>gegenüber</a:t>
            </a:r>
            <a:r>
              <a:rPr lang="en-GB" baseline="0" dirty="0" smtClean="0"/>
              <a:t> HSL </a:t>
            </a:r>
            <a:r>
              <a:rPr lang="en-GB" baseline="0" dirty="0" err="1" smtClean="0"/>
              <a:t>gemindert</a:t>
            </a:r>
            <a:r>
              <a:rPr lang="en-GB" baseline="0" dirty="0" smtClean="0"/>
              <a:t> </a:t>
            </a:r>
            <a:r>
              <a:rPr lang="en-GB" baseline="0" dirty="0" err="1" smtClean="0"/>
              <a:t>werden</a:t>
            </a:r>
            <a:r>
              <a:rPr lang="en-GB" baseline="0" dirty="0" smtClean="0"/>
              <a:t>.</a:t>
            </a:r>
          </a:p>
          <a:p>
            <a:endParaRPr lang="en-GB" baseline="0" dirty="0" smtClean="0"/>
          </a:p>
          <a:p>
            <a:r>
              <a:rPr lang="en-GB" baseline="0" dirty="0" err="1" smtClean="0"/>
              <a:t>Diese</a:t>
            </a:r>
            <a:r>
              <a:rPr lang="en-GB" baseline="0" dirty="0" smtClean="0"/>
              <a:t> </a:t>
            </a:r>
            <a:r>
              <a:rPr lang="en-GB" baseline="0" dirty="0" err="1" smtClean="0"/>
              <a:t>Schutzdistanz</a:t>
            </a:r>
            <a:r>
              <a:rPr lang="en-GB" baseline="0" dirty="0" smtClean="0"/>
              <a:t> </a:t>
            </a:r>
            <a:r>
              <a:rPr lang="en-GB" baseline="0" dirty="0" err="1" smtClean="0"/>
              <a:t>wurde</a:t>
            </a:r>
            <a:r>
              <a:rPr lang="en-GB" baseline="0" dirty="0" smtClean="0"/>
              <a:t> von </a:t>
            </a:r>
            <a:r>
              <a:rPr lang="en-GB" baseline="0" dirty="0" err="1" smtClean="0"/>
              <a:t>Experten</a:t>
            </a:r>
            <a:r>
              <a:rPr lang="en-GB" baseline="0" dirty="0" smtClean="0"/>
              <a:t> </a:t>
            </a:r>
            <a:r>
              <a:rPr lang="en-GB" baseline="0" dirty="0" err="1" smtClean="0"/>
              <a:t>festgelegt</a:t>
            </a:r>
            <a:r>
              <a:rPr lang="en-GB" baseline="0" dirty="0" smtClean="0"/>
              <a:t>. Die </a:t>
            </a:r>
            <a:r>
              <a:rPr lang="en-GB" baseline="0" dirty="0" err="1" smtClean="0"/>
              <a:t>Schutzwirkung</a:t>
            </a:r>
            <a:r>
              <a:rPr lang="en-GB" baseline="0" dirty="0" smtClean="0"/>
              <a:t> </a:t>
            </a:r>
            <a:r>
              <a:rPr lang="en-GB" baseline="0" dirty="0" err="1" smtClean="0"/>
              <a:t>nimmt</a:t>
            </a:r>
            <a:r>
              <a:rPr lang="en-GB" baseline="0" dirty="0" smtClean="0"/>
              <a:t> </a:t>
            </a:r>
            <a:r>
              <a:rPr lang="en-GB" baseline="0" dirty="0" err="1" smtClean="0"/>
              <a:t>nach</a:t>
            </a:r>
            <a:r>
              <a:rPr lang="en-GB" baseline="0" dirty="0" smtClean="0"/>
              <a:t> </a:t>
            </a:r>
            <a:r>
              <a:rPr lang="en-GB" baseline="0" dirty="0" err="1" smtClean="0"/>
              <a:t>aussen</a:t>
            </a:r>
            <a:r>
              <a:rPr lang="en-GB" baseline="0" dirty="0" smtClean="0"/>
              <a:t> ab.</a:t>
            </a:r>
            <a:endParaRPr lang="de-CH" dirty="0" smtClean="0"/>
          </a:p>
          <a:p>
            <a:r>
              <a:rPr lang="de-CH" dirty="0" smtClean="0"/>
              <a:t>@Joram: Karten mit Google </a:t>
            </a:r>
            <a:r>
              <a:rPr lang="de-CH" dirty="0" err="1" smtClean="0"/>
              <a:t>Maps</a:t>
            </a:r>
            <a:r>
              <a:rPr lang="de-CH" dirty="0" smtClean="0"/>
              <a:t> einfügen</a:t>
            </a:r>
          </a:p>
        </p:txBody>
      </p:sp>
      <p:sp>
        <p:nvSpPr>
          <p:cNvPr id="4" name="Slide Number Placeholder 3"/>
          <p:cNvSpPr>
            <a:spLocks noGrp="1"/>
          </p:cNvSpPr>
          <p:nvPr>
            <p:ph type="sldNum" sz="quarter" idx="10"/>
          </p:nvPr>
        </p:nvSpPr>
        <p:spPr/>
        <p:txBody>
          <a:bodyPr/>
          <a:lstStyle/>
          <a:p>
            <a:fld id="{4E240134-BCD8-4C6F-ABB0-38693C323D32}" type="slidenum">
              <a:rPr lang="en-GB" smtClean="0"/>
              <a:t>15</a:t>
            </a:fld>
            <a:endParaRPr lang="en-GB" dirty="0"/>
          </a:p>
        </p:txBody>
      </p:sp>
    </p:spTree>
    <p:extLst>
      <p:ext uri="{BB962C8B-B14F-4D97-AF65-F5344CB8AC3E}">
        <p14:creationId xmlns:p14="http://schemas.microsoft.com/office/powerpoint/2010/main" val="1602602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mtClean="0"/>
              <a:t>LiDAR </a:t>
            </a:r>
            <a:r>
              <a:rPr lang="en-GB" dirty="0" smtClean="0"/>
              <a:t>=</a:t>
            </a:r>
            <a:r>
              <a:rPr lang="en-GB" baseline="0" dirty="0" smtClean="0"/>
              <a:t> light detection and ranging</a:t>
            </a:r>
            <a:endParaRPr lang="en-GB" dirty="0"/>
          </a:p>
        </p:txBody>
      </p:sp>
      <p:sp>
        <p:nvSpPr>
          <p:cNvPr id="4" name="Foliennummernplatzhalter 3"/>
          <p:cNvSpPr>
            <a:spLocks noGrp="1"/>
          </p:cNvSpPr>
          <p:nvPr>
            <p:ph type="sldNum" sz="quarter" idx="10"/>
          </p:nvPr>
        </p:nvSpPr>
        <p:spPr/>
        <p:txBody>
          <a:bodyPr/>
          <a:lstStyle/>
          <a:p>
            <a:fld id="{4E240134-BCD8-4C6F-ABB0-38693C323D32}" type="slidenum">
              <a:rPr lang="en-GB" smtClean="0"/>
              <a:t>16</a:t>
            </a:fld>
            <a:endParaRPr lang="en-GB" dirty="0"/>
          </a:p>
        </p:txBody>
      </p:sp>
    </p:spTree>
    <p:extLst>
      <p:ext uri="{BB962C8B-B14F-4D97-AF65-F5344CB8AC3E}">
        <p14:creationId xmlns:p14="http://schemas.microsoft.com/office/powerpoint/2010/main" val="1042320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Andere Bilder (diese sind nicht verwendbar):</a:t>
            </a:r>
            <a:r>
              <a:rPr lang="de-CH" baseline="0" dirty="0" smtClean="0"/>
              <a:t> Bild 1: Freileitung, Bild 2: Kabelgraben</a:t>
            </a:r>
            <a:endParaRPr lang="de-CH" dirty="0" smtClean="0"/>
          </a:p>
          <a:p>
            <a:endParaRPr lang="de-CH" dirty="0" smtClean="0"/>
          </a:p>
          <a:p>
            <a:r>
              <a:rPr lang="de-CH" dirty="0" smtClean="0"/>
              <a:t>oder: …</a:t>
            </a:r>
            <a:r>
              <a:rPr lang="de-CH" dirty="0" err="1" smtClean="0"/>
              <a:t>needs</a:t>
            </a:r>
            <a:r>
              <a:rPr lang="de-CH" baseline="0" dirty="0" smtClean="0"/>
              <a:t> a </a:t>
            </a:r>
            <a:r>
              <a:rPr lang="de-CH" baseline="0" dirty="0" err="1" smtClean="0"/>
              <a:t>similar</a:t>
            </a:r>
            <a:r>
              <a:rPr lang="de-CH" baseline="0" dirty="0" smtClean="0"/>
              <a:t>, but different </a:t>
            </a:r>
            <a:r>
              <a:rPr lang="de-CH" baseline="0" dirty="0" err="1" smtClean="0"/>
              <a:t>approach</a:t>
            </a:r>
            <a:endParaRPr lang="de-CH" baseline="0" dirty="0" smtClean="0"/>
          </a:p>
          <a:p>
            <a:r>
              <a:rPr lang="de-CH" baseline="0" dirty="0" err="1" smtClean="0"/>
              <a:t>To</a:t>
            </a:r>
            <a:r>
              <a:rPr lang="de-CH" baseline="0" dirty="0" smtClean="0"/>
              <a:t> </a:t>
            </a:r>
            <a:r>
              <a:rPr lang="de-CH" baseline="0" dirty="0" err="1" smtClean="0"/>
              <a:t>integrate</a:t>
            </a:r>
            <a:r>
              <a:rPr lang="de-CH" baseline="0" dirty="0" smtClean="0"/>
              <a:t> (anstatt </a:t>
            </a:r>
            <a:r>
              <a:rPr lang="de-CH" baseline="0" dirty="0" err="1" smtClean="0"/>
              <a:t>compute</a:t>
            </a:r>
            <a:r>
              <a:rPr lang="de-CH" baseline="0" dirty="0" smtClean="0"/>
              <a:t>)</a:t>
            </a:r>
          </a:p>
          <a:p>
            <a:r>
              <a:rPr lang="de-CH" baseline="0" dirty="0" smtClean="0"/>
              <a:t>Kabellösungen (anstatt </a:t>
            </a:r>
            <a:r>
              <a:rPr lang="de-CH" baseline="0" dirty="0" err="1" smtClean="0"/>
              <a:t>earth</a:t>
            </a:r>
            <a:r>
              <a:rPr lang="de-CH" baseline="0" dirty="0" smtClean="0"/>
              <a:t> </a:t>
            </a:r>
            <a:r>
              <a:rPr lang="de-CH" baseline="0" dirty="0" err="1" smtClean="0"/>
              <a:t>cables</a:t>
            </a:r>
            <a:r>
              <a:rPr lang="de-CH" baseline="0" dirty="0" smtClean="0"/>
              <a:t>)</a:t>
            </a:r>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t>17</a:t>
            </a:fld>
            <a:endParaRPr lang="de-CH" dirty="0"/>
          </a:p>
        </p:txBody>
      </p:sp>
    </p:spTree>
    <p:extLst>
      <p:ext uri="{BB962C8B-B14F-4D97-AF65-F5344CB8AC3E}">
        <p14:creationId xmlns:p14="http://schemas.microsoft.com/office/powerpoint/2010/main" val="258241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180000" algn="l" defTabSz="914400" rtl="0" eaLnBrk="1" fontAlgn="base" latinLnBrk="0" hangingPunct="1">
              <a:lnSpc>
                <a:spcPts val="2000"/>
              </a:lnSpc>
              <a:spcBef>
                <a:spcPts val="0"/>
              </a:spcBef>
              <a:spcAft>
                <a:spcPts val="425"/>
              </a:spcAft>
              <a:buClrTx/>
              <a:buSzTx/>
              <a:buFont typeface="Arial" pitchFamily="34" charset="0"/>
              <a:buChar char="»"/>
              <a:tabLst/>
              <a:defRPr/>
            </a:pPr>
            <a:r>
              <a:rPr kumimoji="0" lang="en-GB" sz="1600" b="0" i="0" u="none" strike="noStrike" kern="0" cap="none" spc="0" normalizeH="0" baseline="0" noProof="0" dirty="0" smtClean="0">
                <a:ln>
                  <a:noFill/>
                </a:ln>
                <a:solidFill>
                  <a:srgbClr val="000000"/>
                </a:solidFill>
                <a:effectLst/>
                <a:uLnTx/>
                <a:uFillTx/>
                <a:latin typeface="Arial" pitchFamily="34" charset="0"/>
                <a:cs typeface="Arial" pitchFamily="34" charset="0"/>
              </a:rPr>
              <a:t>Results of the tool as a base for planning</a:t>
            </a:r>
          </a:p>
          <a:p>
            <a:pPr marL="0" marR="0" lvl="1" indent="-180000" algn="l" defTabSz="914400" rtl="0" eaLnBrk="1" fontAlgn="base" latinLnBrk="0" hangingPunct="1">
              <a:lnSpc>
                <a:spcPts val="2000"/>
              </a:lnSpc>
              <a:spcBef>
                <a:spcPts val="0"/>
              </a:spcBef>
              <a:spcAft>
                <a:spcPts val="425"/>
              </a:spcAft>
              <a:buClrTx/>
              <a:buSzTx/>
              <a:buFont typeface="Arial" pitchFamily="34" charset="0"/>
              <a:buChar char="»"/>
              <a:tabLst/>
              <a:defRPr/>
            </a:pPr>
            <a:r>
              <a:rPr kumimoji="0" lang="en-GB" sz="1600" b="0" i="0" u="none" strike="noStrike" kern="0" cap="none" spc="0" normalizeH="0" baseline="0" noProof="0" dirty="0" smtClean="0">
                <a:ln>
                  <a:noFill/>
                </a:ln>
                <a:solidFill>
                  <a:srgbClr val="000000"/>
                </a:solidFill>
                <a:effectLst/>
                <a:uLnTx/>
                <a:uFillTx/>
                <a:latin typeface="Arial" pitchFamily="34" charset="0"/>
                <a:cs typeface="Arial" pitchFamily="34" charset="0"/>
              </a:rPr>
              <a:t>Results of the tool as a base for the decision of the planning territory and planning corridor (workshops in the </a:t>
            </a:r>
            <a:r>
              <a:rPr kumimoji="0" lang="en-US" sz="1600" b="0" i="0" u="none" strike="noStrike" kern="0" cap="none" spc="0" normalizeH="0" baseline="0" noProof="0" dirty="0" smtClean="0">
                <a:ln>
                  <a:noFill/>
                </a:ln>
                <a:solidFill>
                  <a:srgbClr val="000000"/>
                </a:solidFill>
                <a:effectLst/>
                <a:uLnTx/>
                <a:uFillTx/>
                <a:latin typeface="Arial" pitchFamily="34" charset="0"/>
                <a:cs typeface="Arial" pitchFamily="34" charset="0"/>
              </a:rPr>
              <a:t>support group of the Swiss Federal Office for Energy)</a:t>
            </a:r>
          </a:p>
          <a:p>
            <a:pPr marL="0" marR="0" lvl="1" indent="-180000" algn="l" defTabSz="914400" rtl="0" eaLnBrk="1" fontAlgn="base" latinLnBrk="0" hangingPunct="1">
              <a:lnSpc>
                <a:spcPts val="2000"/>
              </a:lnSpc>
              <a:spcBef>
                <a:spcPts val="0"/>
              </a:spcBef>
              <a:spcAft>
                <a:spcPts val="425"/>
              </a:spcAft>
              <a:buClrTx/>
              <a:buSzTx/>
              <a:buFont typeface="Arial" pitchFamily="34" charset="0"/>
              <a:buChar char="»"/>
              <a:tabLst/>
              <a:defRPr/>
            </a:pPr>
            <a:r>
              <a:rPr kumimoji="0" lang="en-GB" sz="1600" b="0" i="0" u="none" strike="noStrike" kern="0" cap="none" spc="0" normalizeH="0" baseline="0" noProof="0" dirty="0" smtClean="0">
                <a:ln>
                  <a:noFill/>
                </a:ln>
                <a:solidFill>
                  <a:srgbClr val="000000"/>
                </a:solidFill>
                <a:effectLst/>
                <a:uLnTx/>
                <a:uFillTx/>
                <a:latin typeface="Arial" pitchFamily="34" charset="0"/>
                <a:cs typeface="Arial" pitchFamily="34" charset="0"/>
              </a:rPr>
              <a:t>Presentation of the results of the tool used to explain the proposed options at information events</a:t>
            </a:r>
          </a:p>
          <a:p>
            <a:pPr marL="0" marR="0" lvl="1" indent="-180000" algn="l" defTabSz="914400" rtl="0" eaLnBrk="1" fontAlgn="base" latinLnBrk="0" hangingPunct="1">
              <a:lnSpc>
                <a:spcPts val="2000"/>
              </a:lnSpc>
              <a:spcBef>
                <a:spcPts val="0"/>
              </a:spcBef>
              <a:spcAft>
                <a:spcPts val="425"/>
              </a:spcAft>
              <a:buClrTx/>
              <a:buSzTx/>
              <a:buFont typeface="Arial" pitchFamily="34" charset="0"/>
              <a:buChar char="»"/>
              <a:tabLst/>
              <a:defRPr/>
            </a:pPr>
            <a:r>
              <a:rPr kumimoji="0" lang="en-GB" sz="1600" b="0" i="0" u="none" strike="noStrike" kern="0" cap="none" spc="0" normalizeH="0" baseline="0" noProof="0" dirty="0" smtClean="0">
                <a:ln>
                  <a:noFill/>
                </a:ln>
                <a:solidFill>
                  <a:srgbClr val="000000"/>
                </a:solidFill>
                <a:effectLst/>
                <a:uLnTx/>
                <a:uFillTx/>
                <a:latin typeface="Arial" pitchFamily="34" charset="0"/>
                <a:cs typeface="Arial" pitchFamily="34" charset="0"/>
              </a:rPr>
              <a:t>Visualisation of the final route from the perspective of the affected stakeholder (at information events and for the discussion of </a:t>
            </a:r>
            <a:r>
              <a:rPr kumimoji="0" lang="de-CH" sz="1600" b="0" i="0" u="none" strike="noStrike" kern="0" cap="none" spc="0" normalizeH="0" baseline="0" noProof="0" dirty="0" err="1" smtClean="0">
                <a:ln>
                  <a:noFill/>
                </a:ln>
                <a:solidFill>
                  <a:srgbClr val="000000"/>
                </a:solidFill>
                <a:effectLst/>
                <a:uLnTx/>
                <a:uFillTx/>
                <a:latin typeface="Arial" pitchFamily="34" charset="0"/>
                <a:cs typeface="Arial" pitchFamily="34" charset="0"/>
              </a:rPr>
              <a:t>easement</a:t>
            </a:r>
            <a:r>
              <a:rPr kumimoji="0" lang="de-CH" sz="1600" b="0" i="0" u="none" strike="noStrike" kern="0" cap="none" spc="0" normalizeH="0" baseline="0" noProof="0" dirty="0" smtClean="0">
                <a:ln>
                  <a:noFill/>
                </a:ln>
                <a:solidFill>
                  <a:srgbClr val="000000"/>
                </a:solidFill>
                <a:effectLst/>
                <a:uLnTx/>
                <a:uFillTx/>
                <a:latin typeface="Arial" pitchFamily="34" charset="0"/>
                <a:cs typeface="Arial" pitchFamily="34" charset="0"/>
              </a:rPr>
              <a:t> </a:t>
            </a:r>
            <a:r>
              <a:rPr kumimoji="0" lang="de-CH" sz="1600" b="0" i="0" u="none" strike="noStrike" kern="0" cap="none" spc="0" normalizeH="0" baseline="0" noProof="0" dirty="0" err="1" smtClean="0">
                <a:ln>
                  <a:noFill/>
                </a:ln>
                <a:solidFill>
                  <a:srgbClr val="000000"/>
                </a:solidFill>
                <a:effectLst/>
                <a:uLnTx/>
                <a:uFillTx/>
                <a:latin typeface="Arial" pitchFamily="34" charset="0"/>
                <a:cs typeface="Arial" pitchFamily="34" charset="0"/>
              </a:rPr>
              <a:t>contracts</a:t>
            </a:r>
            <a:r>
              <a:rPr kumimoji="0" lang="de-CH" sz="1600" b="0" i="0" u="none" strike="noStrike" kern="0" cap="none" spc="0" normalizeH="0" baseline="0" noProof="0" dirty="0" smtClean="0">
                <a:ln>
                  <a:noFill/>
                </a:ln>
                <a:solidFill>
                  <a:srgbClr val="000000"/>
                </a:solidFill>
                <a:effectLst/>
                <a:uLnTx/>
                <a:uFillTx/>
                <a:latin typeface="Arial" pitchFamily="34" charset="0"/>
                <a:cs typeface="Arial" pitchFamily="34" charset="0"/>
              </a:rPr>
              <a:t> </a:t>
            </a:r>
            <a:r>
              <a:rPr kumimoji="0" lang="de-CH" sz="1600" b="0" i="0" u="none" strike="noStrike" kern="0" cap="none" spc="0" normalizeH="0" baseline="0" noProof="0" dirty="0" err="1" smtClean="0">
                <a:ln>
                  <a:noFill/>
                </a:ln>
                <a:solidFill>
                  <a:srgbClr val="000000"/>
                </a:solidFill>
                <a:effectLst/>
                <a:uLnTx/>
                <a:uFillTx/>
                <a:latin typeface="Arial" pitchFamily="34" charset="0"/>
                <a:cs typeface="Arial" pitchFamily="34" charset="0"/>
              </a:rPr>
              <a:t>with</a:t>
            </a:r>
            <a:r>
              <a:rPr kumimoji="0" lang="de-CH" sz="1600" b="0" i="0" u="none" strike="noStrike" kern="0" cap="none" spc="0" normalizeH="0" baseline="0" noProof="0" dirty="0" smtClean="0">
                <a:ln>
                  <a:noFill/>
                </a:ln>
                <a:solidFill>
                  <a:srgbClr val="000000"/>
                </a:solidFill>
                <a:effectLst/>
                <a:uLnTx/>
                <a:uFillTx/>
                <a:latin typeface="Arial" pitchFamily="34" charset="0"/>
                <a:cs typeface="Arial" pitchFamily="34" charset="0"/>
              </a:rPr>
              <a:t> </a:t>
            </a:r>
            <a:r>
              <a:rPr kumimoji="0" lang="de-CH" sz="1600" b="0" i="0" u="none" strike="noStrike" kern="0" cap="none" spc="0" normalizeH="0" baseline="0" noProof="0" dirty="0" err="1" smtClean="0">
                <a:ln>
                  <a:noFill/>
                </a:ln>
                <a:solidFill>
                  <a:srgbClr val="000000"/>
                </a:solidFill>
                <a:effectLst/>
                <a:uLnTx/>
                <a:uFillTx/>
                <a:latin typeface="Arial" pitchFamily="34" charset="0"/>
                <a:cs typeface="Arial" pitchFamily="34" charset="0"/>
              </a:rPr>
              <a:t>landowners</a:t>
            </a:r>
            <a:r>
              <a:rPr kumimoji="0" lang="de-CH" sz="1600" b="0" i="0" u="none" strike="noStrike" kern="0" cap="none" spc="0" normalizeH="0" baseline="0" noProof="0" dirty="0" smtClean="0">
                <a:ln>
                  <a:noFill/>
                </a:ln>
                <a:solidFill>
                  <a:srgbClr val="000000"/>
                </a:solidFill>
                <a:effectLst/>
                <a:uLnTx/>
                <a:uFillTx/>
                <a:latin typeface="Arial" pitchFamily="34" charset="0"/>
                <a:cs typeface="Arial" pitchFamily="34" charset="0"/>
              </a:rPr>
              <a:t>)</a:t>
            </a:r>
          </a:p>
          <a:p>
            <a:endParaRPr lang="en-GB" dirty="0"/>
          </a:p>
        </p:txBody>
      </p:sp>
      <p:sp>
        <p:nvSpPr>
          <p:cNvPr id="4" name="Foliennummernplatzhalter 3"/>
          <p:cNvSpPr>
            <a:spLocks noGrp="1"/>
          </p:cNvSpPr>
          <p:nvPr>
            <p:ph type="sldNum" sz="quarter" idx="10"/>
          </p:nvPr>
        </p:nvSpPr>
        <p:spPr/>
        <p:txBody>
          <a:bodyPr/>
          <a:lstStyle/>
          <a:p>
            <a:fld id="{4E240134-BCD8-4C6F-ABB0-38693C323D32}" type="slidenum">
              <a:rPr lang="en-GB" smtClean="0"/>
              <a:t>18</a:t>
            </a:fld>
            <a:endParaRPr lang="en-GB" dirty="0"/>
          </a:p>
        </p:txBody>
      </p:sp>
    </p:spTree>
    <p:extLst>
      <p:ext uri="{BB962C8B-B14F-4D97-AF65-F5344CB8AC3E}">
        <p14:creationId xmlns:p14="http://schemas.microsoft.com/office/powerpoint/2010/main" val="3528772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a:t>
            </a:r>
            <a:r>
              <a:rPr lang="de-CH" dirty="0" err="1" smtClean="0"/>
              <a:t>because</a:t>
            </a:r>
            <a:r>
              <a:rPr lang="de-CH" dirty="0" smtClean="0"/>
              <a:t> </a:t>
            </a:r>
            <a:r>
              <a:rPr lang="de-CH" dirty="0" err="1" smtClean="0"/>
              <a:t>of</a:t>
            </a:r>
            <a:r>
              <a:rPr lang="de-CH" dirty="0" smtClean="0"/>
              <a:t>»: </a:t>
            </a:r>
            <a:r>
              <a:rPr lang="de-CH" dirty="0" err="1" smtClean="0"/>
              <a:t>thanks</a:t>
            </a:r>
            <a:r>
              <a:rPr lang="de-CH" dirty="0" smtClean="0"/>
              <a:t> </a:t>
            </a:r>
            <a:r>
              <a:rPr lang="de-CH" dirty="0" err="1" smtClean="0"/>
              <a:t>to</a:t>
            </a:r>
            <a:r>
              <a:rPr lang="de-CH" dirty="0" smtClean="0"/>
              <a:t>?</a:t>
            </a:r>
            <a:endParaRPr lang="de-CH" dirty="0"/>
          </a:p>
        </p:txBody>
      </p:sp>
      <p:sp>
        <p:nvSpPr>
          <p:cNvPr id="4" name="Slide Number Placeholder 3"/>
          <p:cNvSpPr>
            <a:spLocks noGrp="1"/>
          </p:cNvSpPr>
          <p:nvPr>
            <p:ph type="sldNum" sz="quarter" idx="10"/>
          </p:nvPr>
        </p:nvSpPr>
        <p:spPr/>
        <p:txBody>
          <a:bodyPr/>
          <a:lstStyle/>
          <a:p>
            <a:fld id="{4E240134-BCD8-4C6F-ABB0-38693C323D32}" type="slidenum">
              <a:rPr lang="en-GB" smtClean="0"/>
              <a:t>19</a:t>
            </a:fld>
            <a:endParaRPr lang="en-GB" dirty="0"/>
          </a:p>
        </p:txBody>
      </p:sp>
    </p:spTree>
    <p:extLst>
      <p:ext uri="{BB962C8B-B14F-4D97-AF65-F5344CB8AC3E}">
        <p14:creationId xmlns:p14="http://schemas.microsoft.com/office/powerpoint/2010/main" val="3983935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Increasing electricity demand / increasing renewable energy </a:t>
            </a:r>
            <a:r>
              <a:rPr lang="en-GB" dirty="0" smtClean="0"/>
              <a:t>production</a:t>
            </a:r>
          </a:p>
          <a:p>
            <a:r>
              <a:rPr lang="en-GB" dirty="0" smtClean="0"/>
              <a:t>We have bottlenecks</a:t>
            </a:r>
            <a:r>
              <a:rPr lang="en-GB" baseline="0" dirty="0" smtClean="0"/>
              <a:t> in the grid, marked here in red for Switzerland, but also in the rest of Europe</a:t>
            </a:r>
            <a:endParaRPr lang="en-GB" dirty="0" smtClean="0"/>
          </a:p>
          <a:p>
            <a:r>
              <a:rPr lang="en-GB" dirty="0" smtClean="0"/>
              <a:t>In</a:t>
            </a:r>
            <a:r>
              <a:rPr lang="en-GB" baseline="0" dirty="0" smtClean="0"/>
              <a:t> the whole of Europe, the grid has to be </a:t>
            </a:r>
            <a:r>
              <a:rPr lang="en-GB" baseline="0" dirty="0" smtClean="0"/>
              <a:t>enhanced, there is a</a:t>
            </a:r>
          </a:p>
          <a:p>
            <a:r>
              <a:rPr lang="en-GB" baseline="0" dirty="0" smtClean="0">
                <a:sym typeface="Wingdings" panose="05000000000000000000" pitchFamily="2" charset="2"/>
              </a:rPr>
              <a:t>Necessity </a:t>
            </a:r>
            <a:r>
              <a:rPr lang="en-GB" baseline="0" dirty="0" smtClean="0">
                <a:sym typeface="Wingdings" panose="05000000000000000000" pitchFamily="2" charset="2"/>
              </a:rPr>
              <a:t>of </a:t>
            </a:r>
            <a:r>
              <a:rPr lang="de-CH" baseline="0" dirty="0" err="1" smtClean="0">
                <a:sym typeface="Wingdings" panose="05000000000000000000" pitchFamily="2" charset="2"/>
              </a:rPr>
              <a:t>increasing</a:t>
            </a:r>
            <a:r>
              <a:rPr lang="de-CH" baseline="0" dirty="0" smtClean="0">
                <a:sym typeface="Wingdings" panose="05000000000000000000" pitchFamily="2" charset="2"/>
              </a:rPr>
              <a:t> </a:t>
            </a:r>
            <a:r>
              <a:rPr lang="de-CH" baseline="0" dirty="0" err="1" smtClean="0">
                <a:sym typeface="Wingdings" panose="05000000000000000000" pitchFamily="2" charset="2"/>
              </a:rPr>
              <a:t>grid</a:t>
            </a:r>
            <a:r>
              <a:rPr lang="de-CH" baseline="0" dirty="0" smtClean="0">
                <a:sym typeface="Wingdings" panose="05000000000000000000" pitchFamily="2" charset="2"/>
              </a:rPr>
              <a:t> </a:t>
            </a:r>
            <a:r>
              <a:rPr lang="de-CH" baseline="0" dirty="0" err="1" smtClean="0">
                <a:sym typeface="Wingdings" panose="05000000000000000000" pitchFamily="2" charset="2"/>
              </a:rPr>
              <a:t>transfer</a:t>
            </a:r>
            <a:r>
              <a:rPr lang="de-CH" baseline="0" dirty="0" smtClean="0">
                <a:sym typeface="Wingdings" panose="05000000000000000000" pitchFamily="2" charset="2"/>
              </a:rPr>
              <a:t> </a:t>
            </a:r>
            <a:r>
              <a:rPr lang="de-CH" baseline="0" dirty="0" err="1" smtClean="0">
                <a:sym typeface="Wingdings" panose="05000000000000000000" pitchFamily="2" charset="2"/>
              </a:rPr>
              <a:t>capacity</a:t>
            </a:r>
            <a:r>
              <a:rPr lang="de-CH" baseline="0" dirty="0" smtClean="0">
                <a:sym typeface="Wingdings" panose="05000000000000000000" pitchFamily="2" charset="2"/>
              </a:rPr>
              <a:t> </a:t>
            </a:r>
            <a:endParaRPr lang="en-GB" dirty="0" smtClean="0"/>
          </a:p>
          <a:p>
            <a:r>
              <a:rPr lang="en-GB" dirty="0" smtClean="0"/>
              <a:t>But:</a:t>
            </a:r>
            <a:r>
              <a:rPr lang="en-GB" baseline="0" dirty="0" smtClean="0"/>
              <a:t> </a:t>
            </a:r>
            <a:r>
              <a:rPr lang="en-GB" dirty="0" smtClean="0"/>
              <a:t>Project </a:t>
            </a:r>
            <a:r>
              <a:rPr lang="en-GB" dirty="0" smtClean="0"/>
              <a:t>delays</a:t>
            </a:r>
          </a:p>
          <a:p>
            <a:r>
              <a:rPr lang="en-GB" dirty="0" smtClean="0"/>
              <a:t>A major reason: opposition / lack of acceptance</a:t>
            </a:r>
          </a:p>
          <a:p>
            <a:endParaRPr lang="en-GB" dirty="0" smtClean="0"/>
          </a:p>
        </p:txBody>
      </p:sp>
      <p:sp>
        <p:nvSpPr>
          <p:cNvPr id="4" name="Foliennummernplatzhalter 3"/>
          <p:cNvSpPr>
            <a:spLocks noGrp="1"/>
          </p:cNvSpPr>
          <p:nvPr>
            <p:ph type="sldNum" sz="quarter" idx="10"/>
          </p:nvPr>
        </p:nvSpPr>
        <p:spPr/>
        <p:txBody>
          <a:bodyPr/>
          <a:lstStyle/>
          <a:p>
            <a:fld id="{C8F999D7-D00F-48F7-991D-89F23445B739}" type="slidenum">
              <a:rPr lang="de-CH" smtClean="0"/>
              <a:t>2</a:t>
            </a:fld>
            <a:endParaRPr lang="de-CH" dirty="0"/>
          </a:p>
        </p:txBody>
      </p:sp>
    </p:spTree>
    <p:extLst>
      <p:ext uri="{BB962C8B-B14F-4D97-AF65-F5344CB8AC3E}">
        <p14:creationId xmlns:p14="http://schemas.microsoft.com/office/powerpoint/2010/main" val="1567212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err="1" smtClean="0"/>
              <a:t>Weitere</a:t>
            </a:r>
            <a:r>
              <a:rPr lang="en-GB" dirty="0" smtClean="0"/>
              <a:t> </a:t>
            </a:r>
            <a:r>
              <a:rPr lang="en-GB" dirty="0" err="1" smtClean="0"/>
              <a:t>Forschung</a:t>
            </a:r>
            <a:r>
              <a:rPr lang="en-GB" dirty="0" smtClean="0"/>
              <a:t>:</a:t>
            </a:r>
          </a:p>
          <a:p>
            <a:pPr marL="171450" indent="-171450">
              <a:buFontTx/>
              <a:buChar char="-"/>
            </a:pPr>
            <a:r>
              <a:rPr lang="en-GB" baseline="0" dirty="0" err="1" smtClean="0"/>
              <a:t>Positionierung</a:t>
            </a:r>
            <a:r>
              <a:rPr lang="en-GB" baseline="0" dirty="0" smtClean="0"/>
              <a:t>  </a:t>
            </a:r>
            <a:r>
              <a:rPr lang="en-GB" baseline="0" dirty="0" err="1" smtClean="0"/>
              <a:t>weitere</a:t>
            </a:r>
            <a:r>
              <a:rPr lang="en-GB" baseline="0" dirty="0" smtClean="0"/>
              <a:t> </a:t>
            </a:r>
            <a:r>
              <a:rPr lang="en-GB" baseline="0" dirty="0" err="1" smtClean="0"/>
              <a:t>Bauwerke</a:t>
            </a:r>
            <a:r>
              <a:rPr lang="en-GB" baseline="0" dirty="0" smtClean="0"/>
              <a:t>: </a:t>
            </a:r>
            <a:r>
              <a:rPr lang="en-GB" baseline="0" dirty="0" err="1" smtClean="0"/>
              <a:t>Umwandlungsstationen</a:t>
            </a:r>
            <a:r>
              <a:rPr lang="en-GB" baseline="0" dirty="0" smtClean="0"/>
              <a:t> (</a:t>
            </a:r>
            <a:r>
              <a:rPr lang="en-GB" baseline="0" dirty="0" err="1" smtClean="0"/>
              <a:t>Gleichstrom</a:t>
            </a:r>
            <a:r>
              <a:rPr lang="en-GB" baseline="0" dirty="0" smtClean="0"/>
              <a:t>), </a:t>
            </a:r>
            <a:r>
              <a:rPr lang="en-GB" baseline="0" dirty="0" err="1" smtClean="0"/>
              <a:t>Positionierung</a:t>
            </a:r>
            <a:r>
              <a:rPr lang="en-GB" baseline="0" dirty="0" smtClean="0"/>
              <a:t> UWs, </a:t>
            </a:r>
            <a:r>
              <a:rPr lang="en-GB" baseline="0" dirty="0" err="1" smtClean="0"/>
              <a:t>Übergangsbauwerke</a:t>
            </a:r>
            <a:endParaRPr lang="en-GB" baseline="0" dirty="0" smtClean="0"/>
          </a:p>
          <a:p>
            <a:pPr marL="171450" indent="-171450">
              <a:buFontTx/>
              <a:buChar char="-"/>
            </a:pPr>
            <a:r>
              <a:rPr lang="en-GB" baseline="0" dirty="0" err="1" smtClean="0"/>
              <a:t>Verbindung</a:t>
            </a:r>
            <a:r>
              <a:rPr lang="en-GB" baseline="0" dirty="0" smtClean="0"/>
              <a:t> </a:t>
            </a:r>
            <a:r>
              <a:rPr lang="en-GB" baseline="0" dirty="0" err="1" smtClean="0"/>
              <a:t>Freileitung-Erdkabel</a:t>
            </a:r>
            <a:r>
              <a:rPr lang="en-GB" baseline="0" dirty="0" smtClean="0"/>
              <a:t>: Auf </a:t>
            </a:r>
            <a:r>
              <a:rPr lang="en-GB" baseline="0" dirty="0" err="1" smtClean="0"/>
              <a:t>welchen</a:t>
            </a:r>
            <a:r>
              <a:rPr lang="en-GB" baseline="0" dirty="0" smtClean="0"/>
              <a:t> </a:t>
            </a:r>
            <a:r>
              <a:rPr lang="en-GB" baseline="0" dirty="0" err="1" smtClean="0"/>
              <a:t>Abschnitten</a:t>
            </a:r>
            <a:r>
              <a:rPr lang="en-GB" baseline="0" dirty="0" smtClean="0"/>
              <a:t>? Was </a:t>
            </a:r>
            <a:r>
              <a:rPr lang="en-GB" baseline="0" dirty="0" err="1" smtClean="0"/>
              <a:t>für</a:t>
            </a:r>
            <a:r>
              <a:rPr lang="en-GB" baseline="0" dirty="0" smtClean="0"/>
              <a:t> </a:t>
            </a:r>
            <a:r>
              <a:rPr lang="en-GB" baseline="0" dirty="0" err="1" smtClean="0"/>
              <a:t>ein</a:t>
            </a:r>
            <a:r>
              <a:rPr lang="en-GB" baseline="0" dirty="0" smtClean="0"/>
              <a:t> </a:t>
            </a:r>
            <a:r>
              <a:rPr lang="en-GB" baseline="0" dirty="0" err="1" smtClean="0"/>
              <a:t>Verfahren</a:t>
            </a:r>
            <a:r>
              <a:rPr lang="en-GB" baseline="0" dirty="0" smtClean="0"/>
              <a:t> </a:t>
            </a:r>
            <a:r>
              <a:rPr lang="en-GB" baseline="0" dirty="0" err="1" smtClean="0"/>
              <a:t>soll</a:t>
            </a:r>
            <a:r>
              <a:rPr lang="en-GB" baseline="0" dirty="0" smtClean="0"/>
              <a:t> man </a:t>
            </a:r>
            <a:r>
              <a:rPr lang="en-GB" baseline="0" dirty="0" err="1" smtClean="0"/>
              <a:t>brauchen</a:t>
            </a:r>
            <a:r>
              <a:rPr lang="en-GB" baseline="0" dirty="0" smtClean="0"/>
              <a:t>, um das </a:t>
            </a:r>
            <a:r>
              <a:rPr lang="en-GB" baseline="0" dirty="0" err="1" smtClean="0"/>
              <a:t>zu</a:t>
            </a:r>
            <a:r>
              <a:rPr lang="en-GB" baseline="0" dirty="0" smtClean="0"/>
              <a:t> </a:t>
            </a:r>
            <a:r>
              <a:rPr lang="en-GB" baseline="0" dirty="0" err="1" smtClean="0"/>
              <a:t>berechnen</a:t>
            </a:r>
            <a:r>
              <a:rPr lang="en-GB" baseline="0" dirty="0" smtClean="0"/>
              <a:t> (</a:t>
            </a:r>
            <a:r>
              <a:rPr lang="en-GB" baseline="0" dirty="0" err="1" smtClean="0"/>
              <a:t>Optimierung</a:t>
            </a:r>
            <a:r>
              <a:rPr lang="en-GB" baseline="0" dirty="0" smtClean="0"/>
              <a:t>, </a:t>
            </a:r>
            <a:r>
              <a:rPr lang="en-GB" baseline="0" dirty="0" err="1" smtClean="0"/>
              <a:t>Statistik</a:t>
            </a:r>
            <a:r>
              <a:rPr lang="en-GB" baseline="0" dirty="0" smtClean="0"/>
              <a:t>)?</a:t>
            </a:r>
          </a:p>
          <a:p>
            <a:pPr marL="171450" indent="-171450">
              <a:buFontTx/>
              <a:buChar char="-"/>
            </a:pPr>
            <a:r>
              <a:rPr lang="en-GB" baseline="0" dirty="0" err="1" smtClean="0"/>
              <a:t>Verkabelung</a:t>
            </a:r>
            <a:r>
              <a:rPr lang="en-GB" baseline="0" dirty="0" smtClean="0"/>
              <a:t>:</a:t>
            </a:r>
          </a:p>
          <a:p>
            <a:pPr marL="628650" lvl="1" indent="-171450">
              <a:buFontTx/>
              <a:buChar char="-"/>
            </a:pPr>
            <a:r>
              <a:rPr lang="en-GB" baseline="0" dirty="0" err="1" smtClean="0"/>
              <a:t>SüdLink</a:t>
            </a:r>
            <a:r>
              <a:rPr lang="en-GB" baseline="0" dirty="0" smtClean="0"/>
              <a:t>: </a:t>
            </a:r>
            <a:r>
              <a:rPr lang="en-GB" baseline="0" dirty="0" err="1" smtClean="0"/>
              <a:t>Postionierung</a:t>
            </a:r>
            <a:r>
              <a:rPr lang="en-GB" baseline="0" dirty="0" smtClean="0"/>
              <a:t> der </a:t>
            </a:r>
            <a:r>
              <a:rPr lang="en-GB" baseline="0" dirty="0" err="1" smtClean="0"/>
              <a:t>Muffenstollen</a:t>
            </a:r>
            <a:r>
              <a:rPr lang="en-GB" baseline="0" dirty="0" smtClean="0"/>
              <a:t> (</a:t>
            </a:r>
            <a:r>
              <a:rPr lang="en-GB" baseline="0" dirty="0" err="1" smtClean="0"/>
              <a:t>gezwungen</a:t>
            </a:r>
            <a:r>
              <a:rPr lang="en-GB" baseline="0" dirty="0" smtClean="0"/>
              <a:t>)</a:t>
            </a:r>
          </a:p>
          <a:p>
            <a:pPr marL="628650" lvl="1" indent="-171450">
              <a:buFontTx/>
              <a:buChar char="-"/>
            </a:pPr>
            <a:r>
              <a:rPr lang="en-GB" baseline="0" dirty="0" err="1" smtClean="0"/>
              <a:t>Tunnelbau</a:t>
            </a:r>
            <a:r>
              <a:rPr lang="en-GB" baseline="0" dirty="0" smtClean="0"/>
              <a:t>: </a:t>
            </a:r>
            <a:r>
              <a:rPr lang="en-GB" baseline="0" dirty="0" err="1" smtClean="0"/>
              <a:t>Wie</a:t>
            </a:r>
            <a:r>
              <a:rPr lang="en-GB" baseline="0" dirty="0" smtClean="0"/>
              <a:t> </a:t>
            </a:r>
            <a:r>
              <a:rPr lang="en-GB" baseline="0" dirty="0" err="1" smtClean="0"/>
              <a:t>kommt</a:t>
            </a:r>
            <a:r>
              <a:rPr lang="en-GB" baseline="0" dirty="0" smtClean="0"/>
              <a:t> man </a:t>
            </a:r>
            <a:r>
              <a:rPr lang="en-GB" baseline="0" dirty="0" err="1" smtClean="0"/>
              <a:t>durch</a:t>
            </a:r>
            <a:r>
              <a:rPr lang="en-GB" baseline="0" dirty="0" smtClean="0"/>
              <a:t> </a:t>
            </a:r>
            <a:r>
              <a:rPr lang="en-GB" baseline="0" dirty="0" err="1" smtClean="0"/>
              <a:t>Erdschichten</a:t>
            </a:r>
            <a:r>
              <a:rPr lang="en-GB" baseline="0" dirty="0" smtClean="0"/>
              <a:t>?</a:t>
            </a:r>
          </a:p>
          <a:p>
            <a:pPr marL="171450" lvl="0" indent="-171450">
              <a:buFontTx/>
              <a:buChar char="-"/>
            </a:pPr>
            <a:r>
              <a:rPr lang="en-GB" baseline="0" dirty="0" err="1" smtClean="0"/>
              <a:t>Wie</a:t>
            </a:r>
            <a:r>
              <a:rPr lang="en-GB" baseline="0" dirty="0" smtClean="0"/>
              <a:t> </a:t>
            </a:r>
            <a:r>
              <a:rPr lang="en-GB" baseline="0" dirty="0" err="1" smtClean="0"/>
              <a:t>gehe</a:t>
            </a:r>
            <a:r>
              <a:rPr lang="en-GB" baseline="0" dirty="0" smtClean="0"/>
              <a:t> </a:t>
            </a:r>
            <a:r>
              <a:rPr lang="en-GB" baseline="0" dirty="0" err="1" smtClean="0"/>
              <a:t>ich</a:t>
            </a:r>
            <a:r>
              <a:rPr lang="en-GB" baseline="0" dirty="0" smtClean="0"/>
              <a:t> </a:t>
            </a:r>
            <a:r>
              <a:rPr lang="en-GB" baseline="0" dirty="0" err="1" smtClean="0"/>
              <a:t>mit</a:t>
            </a:r>
            <a:r>
              <a:rPr lang="en-GB" baseline="0" dirty="0" smtClean="0"/>
              <a:t> </a:t>
            </a:r>
            <a:r>
              <a:rPr lang="en-GB" baseline="0" dirty="0" err="1" smtClean="0"/>
              <a:t>Unsicherheit</a:t>
            </a:r>
            <a:r>
              <a:rPr lang="en-GB" baseline="0" dirty="0" smtClean="0"/>
              <a:t> in den </a:t>
            </a:r>
            <a:r>
              <a:rPr lang="en-GB" baseline="0" dirty="0" err="1" smtClean="0"/>
              <a:t>Daten</a:t>
            </a:r>
            <a:r>
              <a:rPr lang="en-GB" baseline="0" dirty="0" smtClean="0"/>
              <a:t> um? (</a:t>
            </a:r>
            <a:r>
              <a:rPr lang="en-GB" baseline="0" dirty="0" err="1" smtClean="0"/>
              <a:t>Gebiete</a:t>
            </a:r>
            <a:r>
              <a:rPr lang="en-GB" baseline="0" dirty="0" smtClean="0"/>
              <a:t> </a:t>
            </a:r>
            <a:r>
              <a:rPr lang="en-GB" baseline="0" dirty="0" err="1" smtClean="0"/>
              <a:t>mit</a:t>
            </a:r>
            <a:r>
              <a:rPr lang="en-GB" baseline="0" dirty="0" smtClean="0"/>
              <a:t> </a:t>
            </a:r>
            <a:r>
              <a:rPr lang="en-GB" baseline="0" dirty="0" err="1" smtClean="0"/>
              <a:t>wenig</a:t>
            </a:r>
            <a:r>
              <a:rPr lang="en-GB" baseline="0" dirty="0" smtClean="0"/>
              <a:t> </a:t>
            </a:r>
            <a:r>
              <a:rPr lang="en-GB" baseline="0" dirty="0" err="1" smtClean="0"/>
              <a:t>Daten</a:t>
            </a:r>
            <a:r>
              <a:rPr lang="en-GB" baseline="0" dirty="0" smtClean="0"/>
              <a:t>)</a:t>
            </a:r>
          </a:p>
          <a:p>
            <a:pPr marL="171450" lvl="0" indent="-171450">
              <a:buFontTx/>
              <a:buChar char="-"/>
            </a:pPr>
            <a:r>
              <a:rPr lang="en-GB" baseline="0" dirty="0" smtClean="0"/>
              <a:t>Was </a:t>
            </a:r>
            <a:r>
              <a:rPr lang="en-GB" baseline="0" dirty="0" err="1" smtClean="0"/>
              <a:t>für</a:t>
            </a:r>
            <a:r>
              <a:rPr lang="en-GB" baseline="0" dirty="0" smtClean="0"/>
              <a:t> </a:t>
            </a:r>
            <a:r>
              <a:rPr lang="en-GB" baseline="0" dirty="0" err="1" smtClean="0"/>
              <a:t>einen</a:t>
            </a:r>
            <a:r>
              <a:rPr lang="en-GB" baseline="0" dirty="0" smtClean="0"/>
              <a:t> </a:t>
            </a:r>
            <a:r>
              <a:rPr lang="en-GB" baseline="0" dirty="0" err="1" smtClean="0"/>
              <a:t>Einfluss</a:t>
            </a:r>
            <a:r>
              <a:rPr lang="en-GB" baseline="0" dirty="0" smtClean="0"/>
              <a:t> </a:t>
            </a:r>
            <a:r>
              <a:rPr lang="en-GB" baseline="0" dirty="0" err="1" smtClean="0"/>
              <a:t>haben</a:t>
            </a:r>
            <a:r>
              <a:rPr lang="en-GB" baseline="0" dirty="0" smtClean="0"/>
              <a:t> Decision Support Systems auf die </a:t>
            </a:r>
            <a:r>
              <a:rPr lang="en-GB" baseline="0" dirty="0" err="1" smtClean="0"/>
              <a:t>Entscheidung</a:t>
            </a:r>
            <a:r>
              <a:rPr lang="en-GB" baseline="0" dirty="0" smtClean="0"/>
              <a:t> (</a:t>
            </a:r>
            <a:r>
              <a:rPr lang="en-GB" baseline="0" dirty="0" err="1" smtClean="0"/>
              <a:t>Entscheidungsfindung</a:t>
            </a:r>
            <a:r>
              <a:rPr lang="en-GB" baseline="0" dirty="0" smtClean="0"/>
              <a:t> der </a:t>
            </a:r>
            <a:r>
              <a:rPr lang="en-GB" baseline="0" dirty="0" err="1" smtClean="0"/>
              <a:t>Entscheidungsträger</a:t>
            </a:r>
            <a:r>
              <a:rPr lang="en-GB" baseline="0" dirty="0" smtClean="0"/>
              <a:t>)? Hat </a:t>
            </a:r>
            <a:r>
              <a:rPr lang="en-GB" baseline="0" dirty="0" err="1" smtClean="0"/>
              <a:t>sich</a:t>
            </a:r>
            <a:r>
              <a:rPr lang="en-GB" baseline="0" dirty="0" smtClean="0"/>
              <a:t> </a:t>
            </a:r>
            <a:r>
              <a:rPr lang="en-GB" baseline="0" dirty="0" err="1" smtClean="0"/>
              <a:t>Entscheidung</a:t>
            </a:r>
            <a:r>
              <a:rPr lang="en-GB" baseline="0" dirty="0" smtClean="0"/>
              <a:t> </a:t>
            </a:r>
            <a:r>
              <a:rPr lang="en-GB" baseline="0" dirty="0" err="1" smtClean="0"/>
              <a:t>verbessert</a:t>
            </a:r>
            <a:r>
              <a:rPr lang="en-GB" baseline="0" dirty="0" smtClean="0"/>
              <a:t> (</a:t>
            </a:r>
            <a:r>
              <a:rPr lang="en-GB" baseline="0" dirty="0" err="1" smtClean="0"/>
              <a:t>mehr</a:t>
            </a:r>
            <a:r>
              <a:rPr lang="en-GB" baseline="0" dirty="0" smtClean="0"/>
              <a:t> </a:t>
            </a:r>
            <a:r>
              <a:rPr lang="en-GB" baseline="0" dirty="0" err="1" smtClean="0"/>
              <a:t>Akzeptanz</a:t>
            </a:r>
            <a:r>
              <a:rPr lang="en-GB" baseline="0" dirty="0" smtClean="0"/>
              <a:t>)?</a:t>
            </a:r>
            <a:endParaRPr lang="en-GB" dirty="0"/>
          </a:p>
        </p:txBody>
      </p:sp>
      <p:sp>
        <p:nvSpPr>
          <p:cNvPr id="4" name="Foliennummernplatzhalter 3"/>
          <p:cNvSpPr>
            <a:spLocks noGrp="1"/>
          </p:cNvSpPr>
          <p:nvPr>
            <p:ph type="sldNum" sz="quarter" idx="10"/>
          </p:nvPr>
        </p:nvSpPr>
        <p:spPr/>
        <p:txBody>
          <a:bodyPr/>
          <a:lstStyle/>
          <a:p>
            <a:fld id="{4E240134-BCD8-4C6F-ABB0-38693C323D32}" type="slidenum">
              <a:rPr lang="en-GB" smtClean="0"/>
              <a:t>20</a:t>
            </a:fld>
            <a:endParaRPr lang="en-GB" dirty="0"/>
          </a:p>
        </p:txBody>
      </p:sp>
    </p:spTree>
    <p:extLst>
      <p:ext uri="{BB962C8B-B14F-4D97-AF65-F5344CB8AC3E}">
        <p14:creationId xmlns:p14="http://schemas.microsoft.com/office/powerpoint/2010/main" val="3478416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In Switzerland, the main drivers</a:t>
            </a:r>
            <a:r>
              <a:rPr lang="en-GB" baseline="0" dirty="0" smtClean="0"/>
              <a:t> of grid expansion are</a:t>
            </a:r>
          </a:p>
          <a:p>
            <a:pPr marL="171450" indent="-171450">
              <a:buFontTx/>
              <a:buChar char="-"/>
            </a:pPr>
            <a:r>
              <a:rPr lang="en-GB" baseline="0" dirty="0" smtClean="0"/>
              <a:t>New power plants like the pump storage power plant Nant de </a:t>
            </a:r>
            <a:r>
              <a:rPr lang="en-GB" baseline="0" dirty="0" err="1" smtClean="0"/>
              <a:t>Drance</a:t>
            </a:r>
            <a:r>
              <a:rPr lang="en-GB" baseline="0" dirty="0" smtClean="0"/>
              <a:t> in the Wallis</a:t>
            </a:r>
          </a:p>
          <a:p>
            <a:pPr marL="171450" indent="-171450">
              <a:buFontTx/>
              <a:buChar char="-"/>
            </a:pPr>
            <a:r>
              <a:rPr lang="en-GB" baseline="0" dirty="0" smtClean="0"/>
              <a:t>Import and export of electricity. Switzerland produces too much electricity in summer and not sufficient in winter</a:t>
            </a:r>
          </a:p>
          <a:p>
            <a:pPr marL="171450" indent="-171450">
              <a:buFontTx/>
              <a:buChar char="-"/>
            </a:pPr>
            <a:r>
              <a:rPr lang="en-GB" baseline="0" dirty="0" smtClean="0"/>
              <a:t>Supply of distribution grids</a:t>
            </a:r>
            <a:endParaRPr lang="en-GB" dirty="0"/>
          </a:p>
        </p:txBody>
      </p:sp>
      <p:sp>
        <p:nvSpPr>
          <p:cNvPr id="4" name="Foliennummernplatzhalter 3"/>
          <p:cNvSpPr>
            <a:spLocks noGrp="1"/>
          </p:cNvSpPr>
          <p:nvPr>
            <p:ph type="sldNum" sz="quarter" idx="10"/>
          </p:nvPr>
        </p:nvSpPr>
        <p:spPr/>
        <p:txBody>
          <a:bodyPr/>
          <a:lstStyle/>
          <a:p>
            <a:fld id="{53256140-175E-42EA-8725-C39E3099F7CF}" type="slidenum">
              <a:rPr lang="de-CH" smtClean="0"/>
              <a:t>3</a:t>
            </a:fld>
            <a:endParaRPr lang="de-CH" dirty="0"/>
          </a:p>
        </p:txBody>
      </p:sp>
    </p:spTree>
    <p:extLst>
      <p:ext uri="{BB962C8B-B14F-4D97-AF65-F5344CB8AC3E}">
        <p14:creationId xmlns:p14="http://schemas.microsoft.com/office/powerpoint/2010/main" val="2098695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The</a:t>
            </a:r>
            <a:r>
              <a:rPr lang="en-GB" baseline="0" dirty="0" smtClean="0"/>
              <a:t> here red and orange marked projects are necessary in Switzerland. We can see that from the Wallis, the mountainous region, the electricity of hydro power plants has to be transported to the regions with high consumption like Zürich and Bern. Here are the bottlenecks where we have to increase grid capacity</a:t>
            </a:r>
            <a:endParaRPr lang="en-GB" dirty="0"/>
          </a:p>
        </p:txBody>
      </p:sp>
      <p:sp>
        <p:nvSpPr>
          <p:cNvPr id="4" name="Foliennummernplatzhalter 3"/>
          <p:cNvSpPr>
            <a:spLocks noGrp="1"/>
          </p:cNvSpPr>
          <p:nvPr>
            <p:ph type="sldNum" sz="quarter" idx="10"/>
          </p:nvPr>
        </p:nvSpPr>
        <p:spPr/>
        <p:txBody>
          <a:bodyPr/>
          <a:lstStyle/>
          <a:p>
            <a:fld id="{4E240134-BCD8-4C6F-ABB0-38693C323D32}" type="slidenum">
              <a:rPr lang="en-GB" smtClean="0"/>
              <a:t>4</a:t>
            </a:fld>
            <a:endParaRPr lang="en-GB" dirty="0"/>
          </a:p>
        </p:txBody>
      </p:sp>
    </p:spTree>
    <p:extLst>
      <p:ext uri="{BB962C8B-B14F-4D97-AF65-F5344CB8AC3E}">
        <p14:creationId xmlns:p14="http://schemas.microsoft.com/office/powerpoint/2010/main" val="4072143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smtClean="0"/>
              <a:t>We</a:t>
            </a:r>
            <a:r>
              <a:rPr lang="de-CH" dirty="0" smtClean="0"/>
              <a:t> </a:t>
            </a:r>
            <a:r>
              <a:rPr lang="de-CH" dirty="0" err="1" smtClean="0"/>
              <a:t>have</a:t>
            </a:r>
            <a:r>
              <a:rPr lang="de-CH" dirty="0" smtClean="0"/>
              <a:t> all</a:t>
            </a:r>
            <a:r>
              <a:rPr lang="de-CH" baseline="0" dirty="0" smtClean="0"/>
              <a:t> </a:t>
            </a:r>
            <a:r>
              <a:rPr lang="de-CH" baseline="0" dirty="0" err="1" smtClean="0"/>
              <a:t>over</a:t>
            </a:r>
            <a:r>
              <a:rPr lang="de-CH" baseline="0" dirty="0" smtClean="0"/>
              <a:t> Europe </a:t>
            </a:r>
            <a:r>
              <a:rPr lang="de-CH" baseline="0" dirty="0" err="1" smtClean="0"/>
              <a:t>the</a:t>
            </a:r>
            <a:r>
              <a:rPr lang="de-CH" baseline="0" dirty="0" smtClean="0"/>
              <a:t> </a:t>
            </a:r>
            <a:r>
              <a:rPr lang="de-CH" baseline="0" dirty="0" err="1" smtClean="0"/>
              <a:t>problem</a:t>
            </a:r>
            <a:r>
              <a:rPr lang="de-CH" baseline="0" dirty="0" smtClean="0"/>
              <a:t> </a:t>
            </a:r>
            <a:r>
              <a:rPr lang="de-CH" baseline="0" dirty="0" err="1" smtClean="0"/>
              <a:t>that</a:t>
            </a:r>
            <a:r>
              <a:rPr lang="de-CH" baseline="0" dirty="0" smtClean="0"/>
              <a:t> </a:t>
            </a:r>
            <a:r>
              <a:rPr lang="de-CH" baseline="0" dirty="0" err="1" smtClean="0"/>
              <a:t>the</a:t>
            </a:r>
            <a:r>
              <a:rPr lang="de-CH" baseline="0" dirty="0" smtClean="0"/>
              <a:t> </a:t>
            </a:r>
            <a:r>
              <a:rPr lang="de-CH" baseline="0" dirty="0" err="1" smtClean="0"/>
              <a:t>grid</a:t>
            </a:r>
            <a:r>
              <a:rPr lang="de-CH" baseline="0" dirty="0" smtClean="0"/>
              <a:t> </a:t>
            </a:r>
            <a:r>
              <a:rPr lang="de-CH" baseline="0" dirty="0" err="1" smtClean="0"/>
              <a:t>projects</a:t>
            </a:r>
            <a:r>
              <a:rPr lang="de-CH" baseline="0" dirty="0" smtClean="0"/>
              <a:t> </a:t>
            </a:r>
            <a:r>
              <a:rPr lang="de-CH" baseline="0" dirty="0" err="1" smtClean="0"/>
              <a:t>can</a:t>
            </a:r>
            <a:r>
              <a:rPr lang="de-CH" baseline="0" dirty="0" smtClean="0"/>
              <a:t> not </a:t>
            </a:r>
            <a:r>
              <a:rPr lang="de-CH" baseline="0" dirty="0" err="1" smtClean="0"/>
              <a:t>be</a:t>
            </a:r>
            <a:r>
              <a:rPr lang="de-CH" baseline="0" dirty="0" smtClean="0"/>
              <a:t> </a:t>
            </a:r>
            <a:r>
              <a:rPr lang="de-CH" baseline="0" dirty="0" err="1" smtClean="0"/>
              <a:t>realised</a:t>
            </a:r>
            <a:r>
              <a:rPr lang="de-CH" baseline="0" dirty="0" smtClean="0"/>
              <a:t> on time. </a:t>
            </a:r>
            <a:r>
              <a:rPr lang="de-CH" baseline="0" dirty="0" err="1" smtClean="0"/>
              <a:t>Why</a:t>
            </a:r>
            <a:r>
              <a:rPr lang="de-CH" baseline="0" dirty="0" smtClean="0"/>
              <a:t>?</a:t>
            </a:r>
          </a:p>
          <a:p>
            <a:r>
              <a:rPr lang="de-CH" baseline="0" dirty="0" smtClean="0"/>
              <a:t>Lines </a:t>
            </a:r>
            <a:r>
              <a:rPr lang="de-CH" baseline="0" dirty="0" err="1" smtClean="0"/>
              <a:t>are</a:t>
            </a:r>
            <a:r>
              <a:rPr lang="de-CH" baseline="0" dirty="0" smtClean="0"/>
              <a:t> </a:t>
            </a:r>
            <a:r>
              <a:rPr lang="de-CH" baseline="0" dirty="0" err="1" smtClean="0"/>
              <a:t>perceived</a:t>
            </a:r>
            <a:r>
              <a:rPr lang="de-CH" baseline="0" dirty="0" smtClean="0"/>
              <a:t> </a:t>
            </a:r>
            <a:r>
              <a:rPr lang="de-CH" baseline="0" dirty="0" err="1" smtClean="0"/>
              <a:t>as</a:t>
            </a:r>
            <a:r>
              <a:rPr lang="de-CH" baseline="0" dirty="0" smtClean="0"/>
              <a:t> </a:t>
            </a:r>
            <a:r>
              <a:rPr lang="de-CH" baseline="0" dirty="0" err="1" smtClean="0"/>
              <a:t>disturbing</a:t>
            </a:r>
            <a:r>
              <a:rPr lang="de-CH" baseline="0" dirty="0" smtClean="0"/>
              <a:t> </a:t>
            </a:r>
            <a:r>
              <a:rPr lang="de-CH" baseline="0" dirty="0" err="1" smtClean="0"/>
              <a:t>and</a:t>
            </a:r>
            <a:r>
              <a:rPr lang="de-CH" baseline="0" dirty="0" smtClean="0"/>
              <a:t> </a:t>
            </a:r>
            <a:r>
              <a:rPr lang="de-CH" baseline="0" dirty="0" err="1" smtClean="0"/>
              <a:t>therefore</a:t>
            </a:r>
            <a:r>
              <a:rPr lang="de-CH" baseline="0" dirty="0" smtClean="0"/>
              <a:t> </a:t>
            </a:r>
            <a:r>
              <a:rPr lang="de-CH" baseline="0" dirty="0" err="1" smtClean="0"/>
              <a:t>there</a:t>
            </a:r>
            <a:r>
              <a:rPr lang="de-CH" baseline="0" dirty="0" smtClean="0"/>
              <a:t> </a:t>
            </a:r>
            <a:r>
              <a:rPr lang="de-CH" baseline="0" dirty="0" err="1" smtClean="0"/>
              <a:t>is</a:t>
            </a:r>
            <a:r>
              <a:rPr lang="de-CH" baseline="0" dirty="0" smtClean="0"/>
              <a:t> a lack </a:t>
            </a:r>
            <a:r>
              <a:rPr lang="de-CH" baseline="0" dirty="0" err="1" smtClean="0"/>
              <a:t>of</a:t>
            </a:r>
            <a:r>
              <a:rPr lang="de-CH" baseline="0" dirty="0" smtClean="0"/>
              <a:t> </a:t>
            </a:r>
            <a:r>
              <a:rPr lang="de-CH" baseline="0" dirty="0" err="1" smtClean="0"/>
              <a:t>acceptance</a:t>
            </a:r>
            <a:endParaRPr lang="de-CH" dirty="0"/>
          </a:p>
        </p:txBody>
      </p:sp>
      <p:sp>
        <p:nvSpPr>
          <p:cNvPr id="4" name="Foliennummernplatzhalter 3"/>
          <p:cNvSpPr>
            <a:spLocks noGrp="1"/>
          </p:cNvSpPr>
          <p:nvPr>
            <p:ph type="sldNum" sz="quarter" idx="10"/>
          </p:nvPr>
        </p:nvSpPr>
        <p:spPr/>
        <p:txBody>
          <a:bodyPr/>
          <a:lstStyle/>
          <a:p>
            <a:fld id="{C8F999D7-D00F-48F7-991D-89F23445B739}" type="slidenum">
              <a:rPr lang="en-GB" smtClean="0"/>
              <a:t>5</a:t>
            </a:fld>
            <a:endParaRPr lang="en-GB" dirty="0"/>
          </a:p>
        </p:txBody>
      </p:sp>
      <p:sp>
        <p:nvSpPr>
          <p:cNvPr id="6" name="Textfeld 5"/>
          <p:cNvSpPr txBox="1"/>
          <p:nvPr/>
        </p:nvSpPr>
        <p:spPr>
          <a:xfrm>
            <a:off x="889319" y="4770643"/>
            <a:ext cx="4643987" cy="3416320"/>
          </a:xfrm>
          <a:prstGeom prst="rect">
            <a:avLst/>
          </a:prstGeom>
          <a:noFill/>
        </p:spPr>
        <p:txBody>
          <a:bodyPr wrap="square" rtlCol="0">
            <a:spAutoFit/>
          </a:bodyPr>
          <a:lstStyle/>
          <a:p>
            <a:r>
              <a:rPr lang="de-CH" sz="1200" dirty="0" smtClean="0">
                <a:latin typeface="+mn-lt"/>
              </a:rPr>
              <a:t>Vorwegnehmen: Netzausbau geht nur schleppend voran.</a:t>
            </a:r>
          </a:p>
          <a:p>
            <a:endParaRPr lang="de-CH" sz="1200" dirty="0">
              <a:latin typeface="+mn-lt"/>
            </a:endParaRPr>
          </a:p>
          <a:p>
            <a:r>
              <a:rPr lang="de-CH" sz="1200" dirty="0" smtClean="0">
                <a:latin typeface="+mn-lt"/>
              </a:rPr>
              <a:t>Gründe?</a:t>
            </a:r>
          </a:p>
          <a:p>
            <a:endParaRPr lang="de-CH" sz="1200" dirty="0" smtClean="0">
              <a:latin typeface="+mn-lt"/>
            </a:endParaRPr>
          </a:p>
          <a:p>
            <a:r>
              <a:rPr lang="de-CH" sz="1200" dirty="0" smtClean="0">
                <a:latin typeface="+mn-lt"/>
              </a:rPr>
              <a:t>Dilemma: Akzeptanz fehlt – weil Leitungen als störend wahrgenommen werden. Strom brauchen hingegen alle, daher ein Must </a:t>
            </a:r>
            <a:r>
              <a:rPr lang="de-CH" sz="1200" dirty="0" err="1" smtClean="0">
                <a:latin typeface="+mn-lt"/>
              </a:rPr>
              <a:t>have</a:t>
            </a:r>
            <a:r>
              <a:rPr lang="de-CH" sz="1200" dirty="0" smtClean="0">
                <a:latin typeface="+mn-lt"/>
              </a:rPr>
              <a:t>!</a:t>
            </a:r>
            <a:endParaRPr lang="de-CH" sz="1200" dirty="0">
              <a:latin typeface="+mn-lt"/>
            </a:endParaRPr>
          </a:p>
          <a:p>
            <a:endParaRPr lang="de-CH" sz="1200" dirty="0" smtClean="0">
              <a:latin typeface="+mn-lt"/>
            </a:endParaRPr>
          </a:p>
          <a:p>
            <a:r>
              <a:rPr lang="de-CH" sz="1200" dirty="0">
                <a:latin typeface="+mn-lt"/>
              </a:rPr>
              <a:t>Der grösste Teil der Netze in 50er/60er Jahren gebaut</a:t>
            </a:r>
          </a:p>
          <a:p>
            <a:r>
              <a:rPr lang="de-CH" sz="1200" dirty="0" smtClean="0">
                <a:latin typeface="+mn-lt"/>
              </a:rPr>
              <a:t>Die Zeiten ändern sich… </a:t>
            </a:r>
          </a:p>
          <a:p>
            <a:pPr marL="171450" indent="-171450">
              <a:buFontTx/>
              <a:buChar char="-"/>
            </a:pPr>
            <a:r>
              <a:rPr lang="de-CH" sz="1200" dirty="0" smtClean="0">
                <a:latin typeface="+mn-lt"/>
              </a:rPr>
              <a:t>Früher stand das Übertragungsnetz für Fortschritt, heute stört es</a:t>
            </a:r>
          </a:p>
          <a:p>
            <a:pPr marL="171450" indent="-171450">
              <a:buFontTx/>
              <a:buChar char="-"/>
            </a:pPr>
            <a:r>
              <a:rPr lang="de-CH" sz="1200" dirty="0" smtClean="0">
                <a:latin typeface="+mn-lt"/>
              </a:rPr>
              <a:t>Siedlungsgebiete dehnen sich aus: wachsende Bevölkerung und wachsende Ansprüche</a:t>
            </a:r>
          </a:p>
          <a:p>
            <a:pPr marL="171450" indent="-171450">
              <a:buFontTx/>
              <a:buChar char="-"/>
            </a:pPr>
            <a:r>
              <a:rPr lang="de-CH" sz="1200" dirty="0" smtClean="0">
                <a:latin typeface="+mn-lt"/>
              </a:rPr>
              <a:t>Es gibt immer weniger «Platz», wo man Ü-Leitungen überhaupt noch bauen darf</a:t>
            </a:r>
          </a:p>
          <a:p>
            <a:pPr marL="171450" indent="-171450">
              <a:buFontTx/>
              <a:buChar char="-"/>
            </a:pPr>
            <a:r>
              <a:rPr lang="de-CH" sz="1200" dirty="0" smtClean="0">
                <a:latin typeface="+mn-lt"/>
              </a:rPr>
              <a:t>Gesetzliche Rahmenbedingungen ändern</a:t>
            </a:r>
          </a:p>
          <a:p>
            <a:pPr marL="171450" indent="-171450">
              <a:buFontTx/>
              <a:buChar char="-"/>
            </a:pPr>
            <a:r>
              <a:rPr lang="de-CH" sz="1200" dirty="0" smtClean="0">
                <a:latin typeface="+mn-lt"/>
              </a:rPr>
              <a:t>Umweltschutz: NISV</a:t>
            </a:r>
          </a:p>
          <a:p>
            <a:endParaRPr lang="de-CH" sz="1200" dirty="0">
              <a:latin typeface="+mn-lt"/>
            </a:endParaRPr>
          </a:p>
          <a:p>
            <a:endParaRPr lang="de-CH" sz="1200" dirty="0">
              <a:latin typeface="+mn-lt"/>
            </a:endParaRPr>
          </a:p>
        </p:txBody>
      </p:sp>
    </p:spTree>
    <p:extLst>
      <p:ext uri="{BB962C8B-B14F-4D97-AF65-F5344CB8AC3E}">
        <p14:creationId xmlns:p14="http://schemas.microsoft.com/office/powerpoint/2010/main" val="1443478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baseline="0" dirty="0" smtClean="0"/>
              <a:t>Direct affected people do not like new lines. They have principally fears that the line is a health risk and they say that a line disrupt the landscape.</a:t>
            </a:r>
          </a:p>
          <a:p>
            <a:pPr marL="0" indent="0">
              <a:buFontTx/>
              <a:buNone/>
            </a:pPr>
            <a:endParaRPr lang="en-GB" dirty="0"/>
          </a:p>
        </p:txBody>
      </p:sp>
      <p:sp>
        <p:nvSpPr>
          <p:cNvPr id="4" name="Foliennummernplatzhalter 3"/>
          <p:cNvSpPr>
            <a:spLocks noGrp="1"/>
          </p:cNvSpPr>
          <p:nvPr>
            <p:ph type="sldNum" sz="quarter" idx="10"/>
          </p:nvPr>
        </p:nvSpPr>
        <p:spPr/>
        <p:txBody>
          <a:bodyPr/>
          <a:lstStyle/>
          <a:p>
            <a:fld id="{4E240134-BCD8-4C6F-ABB0-38693C323D32}" type="slidenum">
              <a:rPr lang="en-GB" smtClean="0"/>
              <a:t>6</a:t>
            </a:fld>
            <a:endParaRPr lang="en-GB" dirty="0"/>
          </a:p>
        </p:txBody>
      </p:sp>
    </p:spTree>
    <p:extLst>
      <p:ext uri="{BB962C8B-B14F-4D97-AF65-F5344CB8AC3E}">
        <p14:creationId xmlns:p14="http://schemas.microsoft.com/office/powerpoint/2010/main" val="2267397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de-CH" baseline="0" dirty="0" err="1" smtClean="0"/>
              <a:t>To</a:t>
            </a:r>
            <a:r>
              <a:rPr lang="de-CH" baseline="0" dirty="0" smtClean="0"/>
              <a:t> </a:t>
            </a:r>
            <a:r>
              <a:rPr lang="de-CH" baseline="0" dirty="0" err="1" smtClean="0"/>
              <a:t>increase</a:t>
            </a:r>
            <a:r>
              <a:rPr lang="de-CH" baseline="0" dirty="0" smtClean="0"/>
              <a:t> </a:t>
            </a:r>
            <a:r>
              <a:rPr lang="de-CH" baseline="0" dirty="0" err="1" smtClean="0"/>
              <a:t>the</a:t>
            </a:r>
            <a:r>
              <a:rPr lang="de-CH" baseline="0" dirty="0" smtClean="0"/>
              <a:t> </a:t>
            </a:r>
            <a:r>
              <a:rPr lang="de-CH" baseline="0" dirty="0" err="1" smtClean="0"/>
              <a:t>acceptance</a:t>
            </a:r>
            <a:r>
              <a:rPr lang="de-CH" baseline="0" dirty="0" smtClean="0"/>
              <a:t> </a:t>
            </a:r>
            <a:r>
              <a:rPr lang="de-CH" baseline="0" dirty="0" err="1" smtClean="0"/>
              <a:t>for</a:t>
            </a:r>
            <a:r>
              <a:rPr lang="de-CH" baseline="0" dirty="0" smtClean="0"/>
              <a:t> </a:t>
            </a:r>
            <a:r>
              <a:rPr lang="de-CH" baseline="0" dirty="0" err="1" smtClean="0"/>
              <a:t>new</a:t>
            </a:r>
            <a:r>
              <a:rPr lang="de-CH" baseline="0" dirty="0" smtClean="0"/>
              <a:t> </a:t>
            </a:r>
            <a:r>
              <a:rPr lang="de-CH" baseline="0" dirty="0" err="1" smtClean="0"/>
              <a:t>lines</a:t>
            </a:r>
            <a:r>
              <a:rPr lang="de-CH" baseline="0" dirty="0" smtClean="0"/>
              <a:t> </a:t>
            </a:r>
            <a:r>
              <a:rPr lang="de-CH" baseline="0" dirty="0" err="1" smtClean="0"/>
              <a:t>we</a:t>
            </a:r>
            <a:r>
              <a:rPr lang="de-CH" baseline="0" dirty="0" smtClean="0"/>
              <a:t> </a:t>
            </a:r>
            <a:r>
              <a:rPr lang="de-CH" baseline="0" dirty="0" err="1" smtClean="0"/>
              <a:t>want</a:t>
            </a:r>
            <a:r>
              <a:rPr lang="de-CH" baseline="0" dirty="0" smtClean="0"/>
              <a:t> </a:t>
            </a:r>
            <a:r>
              <a:rPr lang="de-CH" baseline="0" dirty="0" err="1" smtClean="0"/>
              <a:t>to</a:t>
            </a:r>
            <a:r>
              <a:rPr lang="de-CH" baseline="0" dirty="0" smtClean="0"/>
              <a:t> find in </a:t>
            </a:r>
            <a:r>
              <a:rPr lang="de-CH" baseline="0" dirty="0" err="1" smtClean="0"/>
              <a:t>our</a:t>
            </a:r>
            <a:r>
              <a:rPr lang="de-CH" baseline="0" dirty="0" smtClean="0"/>
              <a:t> </a:t>
            </a:r>
            <a:r>
              <a:rPr lang="de-CH" baseline="0" dirty="0" err="1" smtClean="0"/>
              <a:t>project</a:t>
            </a:r>
            <a:r>
              <a:rPr lang="de-CH" baseline="0" dirty="0" smtClean="0"/>
              <a:t> </a:t>
            </a:r>
            <a:r>
              <a:rPr lang="de-CH" baseline="0" dirty="0" err="1" smtClean="0"/>
              <a:t>the</a:t>
            </a:r>
            <a:r>
              <a:rPr lang="de-CH" baseline="0" dirty="0" smtClean="0"/>
              <a:t> </a:t>
            </a:r>
            <a:r>
              <a:rPr lang="de-CH" baseline="0" dirty="0" err="1" smtClean="0"/>
              <a:t>solution</a:t>
            </a:r>
            <a:r>
              <a:rPr lang="de-CH" baseline="0" dirty="0" smtClean="0"/>
              <a:t> </a:t>
            </a:r>
            <a:r>
              <a:rPr lang="de-CH" baseline="0" dirty="0" err="1" smtClean="0"/>
              <a:t>with</a:t>
            </a:r>
            <a:r>
              <a:rPr lang="de-CH" baseline="0" dirty="0" smtClean="0"/>
              <a:t> </a:t>
            </a:r>
            <a:r>
              <a:rPr lang="de-CH" baseline="0" dirty="0" err="1" smtClean="0"/>
              <a:t>the</a:t>
            </a:r>
            <a:r>
              <a:rPr lang="de-CH" baseline="0" dirty="0" smtClean="0"/>
              <a:t> </a:t>
            </a:r>
            <a:r>
              <a:rPr lang="de-CH" baseline="0" dirty="0" err="1" smtClean="0"/>
              <a:t>highest</a:t>
            </a:r>
            <a:r>
              <a:rPr lang="de-CH" baseline="0" dirty="0" smtClean="0"/>
              <a:t> </a:t>
            </a:r>
            <a:r>
              <a:rPr lang="de-CH" baseline="0" dirty="0" err="1" smtClean="0"/>
              <a:t>acceptance</a:t>
            </a:r>
            <a:r>
              <a:rPr lang="de-CH" baseline="0" dirty="0" smtClean="0"/>
              <a:t> </a:t>
            </a:r>
            <a:r>
              <a:rPr lang="de-CH" baseline="0" dirty="0" err="1" smtClean="0"/>
              <a:t>amongst</a:t>
            </a:r>
            <a:r>
              <a:rPr lang="de-CH" baseline="0" dirty="0" smtClean="0"/>
              <a:t> all </a:t>
            </a:r>
            <a:r>
              <a:rPr lang="de-CH" baseline="0" dirty="0" err="1" smtClean="0"/>
              <a:t>affected</a:t>
            </a:r>
            <a:r>
              <a:rPr lang="de-CH" baseline="0" dirty="0" smtClean="0"/>
              <a:t> </a:t>
            </a:r>
            <a:r>
              <a:rPr lang="de-CH" baseline="0" dirty="0" err="1" smtClean="0"/>
              <a:t>stakeholders</a:t>
            </a:r>
            <a:endParaRPr lang="de-CH" baseline="0" dirty="0" smtClean="0"/>
          </a:p>
          <a:p>
            <a:pPr marL="171450" indent="-171450">
              <a:buFontTx/>
              <a:buChar char="-"/>
            </a:pPr>
            <a:r>
              <a:rPr lang="de-CH" baseline="0" dirty="0" err="1" smtClean="0"/>
              <a:t>We</a:t>
            </a:r>
            <a:r>
              <a:rPr lang="de-CH" baseline="0" dirty="0" smtClean="0"/>
              <a:t> do </a:t>
            </a:r>
            <a:r>
              <a:rPr lang="de-CH" baseline="0" dirty="0" err="1" smtClean="0"/>
              <a:t>this</a:t>
            </a:r>
            <a:r>
              <a:rPr lang="de-CH" baseline="0" dirty="0" smtClean="0"/>
              <a:t> </a:t>
            </a:r>
            <a:r>
              <a:rPr lang="de-CH" baseline="0" dirty="0" err="1" smtClean="0"/>
              <a:t>with</a:t>
            </a:r>
            <a:r>
              <a:rPr lang="de-CH" baseline="0" dirty="0" smtClean="0"/>
              <a:t> a Multi-</a:t>
            </a:r>
            <a:r>
              <a:rPr lang="de-CH" baseline="0" dirty="0" err="1" smtClean="0"/>
              <a:t>Criteria</a:t>
            </a:r>
            <a:r>
              <a:rPr lang="de-CH" baseline="0" dirty="0" smtClean="0"/>
              <a:t> </a:t>
            </a:r>
            <a:r>
              <a:rPr lang="de-CH" baseline="0" dirty="0" err="1" smtClean="0"/>
              <a:t>Decision</a:t>
            </a:r>
            <a:r>
              <a:rPr lang="de-CH" baseline="0" dirty="0" smtClean="0"/>
              <a:t> Analysis. </a:t>
            </a:r>
            <a:r>
              <a:rPr lang="de-CH" baseline="0" dirty="0" err="1" smtClean="0"/>
              <a:t>That</a:t>
            </a:r>
            <a:r>
              <a:rPr lang="de-CH" baseline="0" dirty="0" smtClean="0"/>
              <a:t> </a:t>
            </a:r>
            <a:r>
              <a:rPr lang="de-CH" baseline="0" dirty="0" err="1" smtClean="0"/>
              <a:t>allows</a:t>
            </a:r>
            <a:r>
              <a:rPr lang="de-CH" baseline="0" dirty="0" smtClean="0"/>
              <a:t> </a:t>
            </a:r>
            <a:r>
              <a:rPr lang="de-CH" baseline="0" dirty="0" err="1" smtClean="0"/>
              <a:t>us</a:t>
            </a:r>
            <a:r>
              <a:rPr lang="de-CH" baseline="0" dirty="0" smtClean="0"/>
              <a:t> </a:t>
            </a:r>
            <a:r>
              <a:rPr lang="de-CH" baseline="0" dirty="0" err="1" smtClean="0"/>
              <a:t>to</a:t>
            </a:r>
            <a:r>
              <a:rPr lang="de-CH" baseline="0" dirty="0" smtClean="0"/>
              <a:t> </a:t>
            </a:r>
            <a:r>
              <a:rPr lang="de-CH" baseline="0" dirty="0" err="1" smtClean="0"/>
              <a:t>respect</a:t>
            </a:r>
            <a:r>
              <a:rPr lang="de-CH" baseline="0" dirty="0" smtClean="0"/>
              <a:t> </a:t>
            </a:r>
            <a:r>
              <a:rPr lang="de-CH" baseline="0" dirty="0" err="1" smtClean="0"/>
              <a:t>the</a:t>
            </a:r>
            <a:r>
              <a:rPr lang="de-CH" baseline="0" dirty="0" smtClean="0"/>
              <a:t> </a:t>
            </a:r>
            <a:r>
              <a:rPr lang="de-CH" baseline="0" dirty="0" err="1" smtClean="0"/>
              <a:t>interest</a:t>
            </a:r>
            <a:r>
              <a:rPr lang="de-CH" baseline="0" dirty="0" smtClean="0"/>
              <a:t> </a:t>
            </a:r>
            <a:r>
              <a:rPr lang="de-CH" baseline="0" dirty="0" err="1" smtClean="0"/>
              <a:t>of</a:t>
            </a:r>
            <a:r>
              <a:rPr lang="de-CH" baseline="0" dirty="0" smtClean="0"/>
              <a:t> all </a:t>
            </a:r>
            <a:r>
              <a:rPr lang="de-CH" baseline="0" dirty="0" err="1" smtClean="0"/>
              <a:t>stakeholders</a:t>
            </a:r>
            <a:endParaRPr lang="de-CH" dirty="0"/>
          </a:p>
        </p:txBody>
      </p:sp>
      <p:sp>
        <p:nvSpPr>
          <p:cNvPr id="4" name="Slide Number Placeholder 3"/>
          <p:cNvSpPr>
            <a:spLocks noGrp="1"/>
          </p:cNvSpPr>
          <p:nvPr>
            <p:ph type="sldNum" sz="quarter" idx="10"/>
          </p:nvPr>
        </p:nvSpPr>
        <p:spPr/>
        <p:txBody>
          <a:bodyPr/>
          <a:lstStyle/>
          <a:p>
            <a:fld id="{4E240134-BCD8-4C6F-ABB0-38693C323D32}" type="slidenum">
              <a:rPr lang="en-GB" smtClean="0"/>
              <a:t>7</a:t>
            </a:fld>
            <a:endParaRPr lang="en-GB" dirty="0"/>
          </a:p>
        </p:txBody>
      </p:sp>
    </p:spTree>
    <p:extLst>
      <p:ext uri="{BB962C8B-B14F-4D97-AF65-F5344CB8AC3E}">
        <p14:creationId xmlns:p14="http://schemas.microsoft.com/office/powerpoint/2010/main" val="243473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Hence</a:t>
            </a:r>
            <a:r>
              <a:rPr lang="en-GB" baseline="0" dirty="0" smtClean="0"/>
              <a:t> we developed a 3D Decision Support System. The idea was to develop a tool that helps to find the solution with the highest acceptance</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To </a:t>
            </a:r>
            <a:r>
              <a:rPr lang="en-GB" dirty="0" smtClean="0"/>
              <a:t>develop a tool which helps to find the solution with the highest acceptance</a:t>
            </a:r>
          </a:p>
          <a:p>
            <a:endParaRPr lang="en-GB" dirty="0"/>
          </a:p>
        </p:txBody>
      </p:sp>
      <p:sp>
        <p:nvSpPr>
          <p:cNvPr id="4" name="Foliennummernplatzhalter 3"/>
          <p:cNvSpPr>
            <a:spLocks noGrp="1"/>
          </p:cNvSpPr>
          <p:nvPr>
            <p:ph type="sldNum" sz="quarter" idx="10"/>
          </p:nvPr>
        </p:nvSpPr>
        <p:spPr/>
        <p:txBody>
          <a:bodyPr/>
          <a:lstStyle/>
          <a:p>
            <a:fld id="{4E240134-BCD8-4C6F-ABB0-38693C323D32}" type="slidenum">
              <a:rPr lang="en-GB" smtClean="0"/>
              <a:t>8</a:t>
            </a:fld>
            <a:endParaRPr lang="en-GB" dirty="0"/>
          </a:p>
        </p:txBody>
      </p:sp>
    </p:spTree>
    <p:extLst>
      <p:ext uri="{BB962C8B-B14F-4D97-AF65-F5344CB8AC3E}">
        <p14:creationId xmlns:p14="http://schemas.microsoft.com/office/powerpoint/2010/main" val="3960164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dirty="0" smtClean="0"/>
              <a:t>The </a:t>
            </a:r>
            <a:r>
              <a:rPr lang="en-US" baseline="0" dirty="0" smtClean="0"/>
              <a:t>Institute of Cartography and </a:t>
            </a:r>
            <a:r>
              <a:rPr lang="en-US" baseline="0" dirty="0" err="1" smtClean="0"/>
              <a:t>Geoinformation</a:t>
            </a:r>
            <a:r>
              <a:rPr lang="en-US" baseline="0" dirty="0" smtClean="0"/>
              <a:t> and the Institute for Spatial and Landscape Development of the ETH Zürich are developing the tool.</a:t>
            </a:r>
            <a:endParaRPr lang="en-GB" dirty="0" smtClean="0"/>
          </a:p>
          <a:p>
            <a:r>
              <a:rPr lang="en-GB" dirty="0" smtClean="0"/>
              <a:t>The </a:t>
            </a:r>
            <a:r>
              <a:rPr lang="en-GB" dirty="0" smtClean="0"/>
              <a:t>project </a:t>
            </a:r>
            <a:r>
              <a:rPr lang="en-GB" dirty="0" smtClean="0"/>
              <a:t>is </a:t>
            </a:r>
            <a:r>
              <a:rPr lang="en-GB" dirty="0" smtClean="0"/>
              <a:t>supported by </a:t>
            </a:r>
            <a:r>
              <a:rPr lang="en-GB" dirty="0" smtClean="0"/>
              <a:t>the Swiss</a:t>
            </a:r>
            <a:r>
              <a:rPr lang="en-GB" baseline="0" dirty="0" smtClean="0"/>
              <a:t> Federal Office of Energy (</a:t>
            </a:r>
            <a:r>
              <a:rPr lang="en-GB" dirty="0" smtClean="0"/>
              <a:t>SFOE) </a:t>
            </a:r>
            <a:r>
              <a:rPr lang="en-GB" dirty="0" smtClean="0"/>
              <a:t>and three</a:t>
            </a:r>
            <a:r>
              <a:rPr lang="en-GB" baseline="0" dirty="0" smtClean="0"/>
              <a:t> grid operators, one distribution grid </a:t>
            </a:r>
            <a:r>
              <a:rPr lang="en-GB" baseline="0" dirty="0" smtClean="0"/>
              <a:t>and two transmission grid operators, the Austrian Power Grid and we, </a:t>
            </a:r>
            <a:r>
              <a:rPr lang="en-GB" baseline="0" dirty="0" err="1" smtClean="0"/>
              <a:t>Swissgrid</a:t>
            </a:r>
            <a:endParaRPr lang="en-GB" dirty="0"/>
          </a:p>
        </p:txBody>
      </p:sp>
      <p:sp>
        <p:nvSpPr>
          <p:cNvPr id="4" name="Foliennummernplatzhalter 3"/>
          <p:cNvSpPr>
            <a:spLocks noGrp="1"/>
          </p:cNvSpPr>
          <p:nvPr>
            <p:ph type="sldNum" sz="quarter" idx="10"/>
          </p:nvPr>
        </p:nvSpPr>
        <p:spPr/>
        <p:txBody>
          <a:bodyPr/>
          <a:lstStyle/>
          <a:p>
            <a:fld id="{4E240134-BCD8-4C6F-ABB0-38693C323D32}" type="slidenum">
              <a:rPr lang="en-GB" smtClean="0"/>
              <a:t>9</a:t>
            </a:fld>
            <a:endParaRPr lang="en-GB" dirty="0"/>
          </a:p>
        </p:txBody>
      </p:sp>
    </p:spTree>
    <p:extLst>
      <p:ext uri="{BB962C8B-B14F-4D97-AF65-F5344CB8AC3E}">
        <p14:creationId xmlns:p14="http://schemas.microsoft.com/office/powerpoint/2010/main" val="2442588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Master" Target="../slideMasters/slideMaster1.xml"/><Relationship Id="rId5" Type="http://schemas.openxmlformats.org/officeDocument/2006/relationships/tags" Target="../tags/tag9.xml"/><Relationship Id="rId4" Type="http://schemas.openxmlformats.org/officeDocument/2006/relationships/tags" Target="../tags/tag8.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2.xml"/><Relationship Id="rId7"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s>
</file>

<file path=ppt/slideLayouts/_rels/slideLayout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8.xml"/><Relationship Id="rId7" Type="http://schemas.openxmlformats.org/officeDocument/2006/relationships/tags" Target="../tags/tag2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2.xml"/><Relationship Id="rId7" Type="http://schemas.openxmlformats.org/officeDocument/2006/relationships/tags" Target="../tags/tag36.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9"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44.xml"/><Relationship Id="rId3" Type="http://schemas.openxmlformats.org/officeDocument/2006/relationships/tags" Target="../tags/tag39.xml"/><Relationship Id="rId7" Type="http://schemas.openxmlformats.org/officeDocument/2006/relationships/tags" Target="../tags/tag43.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10" Type="http://schemas.openxmlformats.org/officeDocument/2006/relationships/image" Target="../media/image1.png"/><Relationship Id="rId4" Type="http://schemas.openxmlformats.org/officeDocument/2006/relationships/tags" Target="../tags/tag40.xml"/><Relationship Id="rId9"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1.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Master" Target="../slideMasters/slideMaster1.xml"/><Relationship Id="rId5" Type="http://schemas.openxmlformats.org/officeDocument/2006/relationships/tags" Target="../tags/tag49.xml"/><Relationship Id="rId4" Type="http://schemas.openxmlformats.org/officeDocument/2006/relationships/tags" Target="../tags/tag48.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52.xml"/><Relationship Id="rId7"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G_Title slide">
    <p:spTree>
      <p:nvGrpSpPr>
        <p:cNvPr id="1" name=""/>
        <p:cNvGrpSpPr/>
        <p:nvPr/>
      </p:nvGrpSpPr>
      <p:grpSpPr>
        <a:xfrm>
          <a:off x="0" y="0"/>
          <a:ext cx="0" cy="0"/>
          <a:chOff x="0" y="0"/>
          <a:chExt cx="0" cy="0"/>
        </a:xfrm>
      </p:grpSpPr>
      <p:pic>
        <p:nvPicPr>
          <p:cNvPr id="5" name="Grafik 4"/>
          <p:cNvPicPr>
            <a:picLocks noChangeAspect="1"/>
          </p:cNvPicPr>
          <p:nvPr userDrawn="1">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feld 6"/>
          <p:cNvSpPr txBox="1"/>
          <p:nvPr>
            <p:custDataLst>
              <p:tags r:id="rId2"/>
            </p:custDataLst>
          </p:nvPr>
        </p:nvSpPr>
        <p:spPr>
          <a:xfrm>
            <a:off x="270000" y="2700000"/>
            <a:ext cx="8424000" cy="1025922"/>
          </a:xfrm>
          <a:prstGeom prst="rect">
            <a:avLst/>
          </a:prstGeom>
          <a:noFill/>
          <a:ln>
            <a:noFill/>
          </a:ln>
        </p:spPr>
        <p:txBody>
          <a:bodyPr wrap="square" lIns="0" tIns="0" rIns="0" bIns="0" rtlCol="0" anchor="t" anchorCtr="0">
            <a:spAutoFit/>
          </a:bodyPr>
          <a:lstStyle/>
          <a:p>
            <a:pPr>
              <a:lnSpc>
                <a:spcPts val="4000"/>
              </a:lnSpc>
            </a:pPr>
            <a:r>
              <a:rPr lang="en-US" sz="3600" b="1" dirty="0" smtClean="0">
                <a:solidFill>
                  <a:srgbClr val="4C4C4C"/>
                </a:solidFill>
                <a:latin typeface="Arial" pitchFamily="34" charset="0"/>
                <a:cs typeface="Arial" pitchFamily="34" charset="0"/>
              </a:rPr>
              <a:t>Planning the future electricity grid</a:t>
            </a:r>
          </a:p>
          <a:p>
            <a:pPr>
              <a:lnSpc>
                <a:spcPts val="4000"/>
              </a:lnSpc>
            </a:pPr>
            <a:r>
              <a:rPr lang="en-US" sz="3600" b="1" dirty="0" smtClean="0">
                <a:solidFill>
                  <a:srgbClr val="4C4C4C"/>
                </a:solidFill>
                <a:latin typeface="Arial" pitchFamily="34" charset="0"/>
                <a:cs typeface="Arial" pitchFamily="34" charset="0"/>
              </a:rPr>
              <a:t>by using 3D Decision Support System</a:t>
            </a:r>
            <a:endParaRPr lang="de-CH" sz="3600" b="1" dirty="0">
              <a:solidFill>
                <a:srgbClr val="4C4C4C"/>
              </a:solidFill>
              <a:latin typeface="Arial" pitchFamily="34" charset="0"/>
              <a:cs typeface="Arial" pitchFamily="34" charset="0"/>
            </a:endParaRPr>
          </a:p>
        </p:txBody>
      </p:sp>
      <p:sp>
        <p:nvSpPr>
          <p:cNvPr id="3" name="Textfeld 2"/>
          <p:cNvSpPr txBox="1"/>
          <p:nvPr>
            <p:custDataLst>
              <p:tags r:id="rId3"/>
            </p:custDataLst>
          </p:nvPr>
        </p:nvSpPr>
        <p:spPr>
          <a:xfrm>
            <a:off x="270000" y="370800"/>
            <a:ext cx="3725936" cy="246221"/>
          </a:xfrm>
          <a:prstGeom prst="rect">
            <a:avLst/>
          </a:prstGeom>
          <a:noFill/>
        </p:spPr>
        <p:txBody>
          <a:bodyPr wrap="square" lIns="0" tIns="0" rIns="0" bIns="0" rtlCol="0" anchor="t" anchorCtr="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600" b="0" cap="all" normalizeH="0" baseline="0" dirty="0">
              <a:solidFill>
                <a:srgbClr val="4C4C4C"/>
              </a:solidFill>
              <a:latin typeface="Arial" pitchFamily="34" charset="0"/>
              <a:cs typeface="Arial" pitchFamily="34" charset="0"/>
            </a:endParaRPr>
          </a:p>
        </p:txBody>
      </p:sp>
      <p:sp>
        <p:nvSpPr>
          <p:cNvPr id="2" name="Textfeld 1"/>
          <p:cNvSpPr txBox="1"/>
          <p:nvPr/>
        </p:nvSpPr>
        <p:spPr>
          <a:xfrm>
            <a:off x="319110" y="5040000"/>
            <a:ext cx="8604000" cy="246221"/>
          </a:xfrm>
          <a:prstGeom prst="rect">
            <a:avLst/>
          </a:prstGeom>
          <a:noFill/>
        </p:spPr>
        <p:txBody>
          <a:bodyPr wrap="square" lIns="0" tIns="0" rIns="0" bIns="0" rtlCol="0">
            <a:spAutoFit/>
          </a:bodyPr>
          <a:lstStyle/>
          <a:p>
            <a:pPr>
              <a:lnSpc>
                <a:spcPts val="1900"/>
              </a:lnSpc>
            </a:pPr>
            <a:endParaRPr lang="de-CH" sz="1600" dirty="0" err="1">
              <a:latin typeface="+mj-lt"/>
            </a:endParaRPr>
          </a:p>
        </p:txBody>
      </p:sp>
      <p:sp>
        <p:nvSpPr>
          <p:cNvPr id="6" name="Textfeld 5"/>
          <p:cNvSpPr txBox="1"/>
          <p:nvPr>
            <p:custDataLst>
              <p:tags r:id="rId4"/>
            </p:custDataLst>
          </p:nvPr>
        </p:nvSpPr>
        <p:spPr>
          <a:xfrm>
            <a:off x="270000" y="5040000"/>
            <a:ext cx="8604000" cy="492443"/>
          </a:xfrm>
          <a:prstGeom prst="rect">
            <a:avLst/>
          </a:prstGeom>
          <a:noFill/>
        </p:spPr>
        <p:txBody>
          <a:bodyPr wrap="square" lIns="0" tIns="0" rIns="0" bIns="0" rtlCol="0">
            <a:spAutoFit/>
          </a:bodyPr>
          <a:lstStyle/>
          <a:p>
            <a:r>
              <a:rPr lang="en-US" sz="1600" smtClean="0">
                <a:solidFill>
                  <a:schemeClr val="tx1"/>
                </a:solidFill>
                <a:latin typeface="+mj-lt"/>
              </a:rPr>
              <a:t>Joshu Jullier, Junior Communication Manager </a:t>
            </a:r>
          </a:p>
          <a:p>
            <a:r>
              <a:rPr lang="en-US" sz="1600" smtClean="0">
                <a:solidFill>
                  <a:schemeClr val="tx1"/>
                </a:solidFill>
                <a:latin typeface="+mj-lt"/>
              </a:rPr>
              <a:t>E.ON Energy Research Centre, Aachen, 19th September 2017</a:t>
            </a:r>
            <a:endParaRPr lang="de-CH" sz="1600" dirty="0">
              <a:solidFill>
                <a:schemeClr val="tx1"/>
              </a:solidFill>
              <a:latin typeface="+mj-lt"/>
            </a:endParaRPr>
          </a:p>
        </p:txBody>
      </p:sp>
      <p:sp>
        <p:nvSpPr>
          <p:cNvPr id="8" name="Textfeld 7"/>
          <p:cNvSpPr txBox="1"/>
          <p:nvPr>
            <p:custDataLst>
              <p:tags r:id="rId5"/>
            </p:custDataLst>
          </p:nvPr>
        </p:nvSpPr>
        <p:spPr>
          <a:xfrm>
            <a:off x="270000" y="3603600"/>
            <a:ext cx="8424000" cy="3693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de-CH" sz="2400" b="0" smtClean="0">
              <a:solidFill>
                <a:srgbClr val="4C4C4C"/>
              </a:solidFill>
              <a:latin typeface="Arial" pitchFamily="34" charset="0"/>
              <a:cs typeface="Arial" pitchFamily="34" charset="0"/>
            </a:endParaRPr>
          </a:p>
        </p:txBody>
      </p:sp>
    </p:spTree>
    <p:extLst>
      <p:ext uri="{BB962C8B-B14F-4D97-AF65-F5344CB8AC3E}">
        <p14:creationId xmlns:p14="http://schemas.microsoft.com/office/powerpoint/2010/main" val="567266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42983" y="2024064"/>
            <a:ext cx="8656844" cy="4210046"/>
          </a:xfrm>
        </p:spPr>
        <p:txBody>
          <a:bodyPr/>
          <a:lstStyle>
            <a:lvl1pPr>
              <a:spcBef>
                <a:spcPts val="900"/>
              </a:spcBef>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fld id="{5EFA38A7-4523-4A37-B689-3B652D073B8C}" type="datetime1">
              <a:rPr lang="en-US" smtClean="0"/>
              <a:t>9/17/2017</a:t>
            </a:fld>
            <a:endParaRPr lang="en-GB" dirty="0"/>
          </a:p>
        </p:txBody>
      </p:sp>
      <p:sp>
        <p:nvSpPr>
          <p:cNvPr id="5" name="Fußzeilenplatzhalter 4"/>
          <p:cNvSpPr>
            <a:spLocks noGrp="1"/>
          </p:cNvSpPr>
          <p:nvPr>
            <p:ph type="ftr" sz="quarter" idx="11"/>
          </p:nvPr>
        </p:nvSpPr>
        <p:spPr/>
        <p:txBody>
          <a:bodyPr/>
          <a:lstStyle/>
          <a:p>
            <a:endParaRPr lang="en-GB" dirty="0"/>
          </a:p>
        </p:txBody>
      </p:sp>
      <p:sp>
        <p:nvSpPr>
          <p:cNvPr id="6" name="Foliennummernplatzhalter 5"/>
          <p:cNvSpPr>
            <a:spLocks noGrp="1"/>
          </p:cNvSpPr>
          <p:nvPr>
            <p:ph type="sldNum" sz="quarter" idx="12"/>
          </p:nvPr>
        </p:nvSpPr>
        <p:spPr/>
        <p:txBody>
          <a:bodyPr/>
          <a:lstStyle/>
          <a:p>
            <a:fld id="{6C6AE60A-B69C-4790-82F7-3882EDF23186}" type="slidenum">
              <a:rPr lang="en-GB" smtClean="0"/>
              <a:t>‹Nr.›</a:t>
            </a:fld>
            <a:endParaRPr lang="en-GB" dirty="0"/>
          </a:p>
        </p:txBody>
      </p:sp>
      <p:sp>
        <p:nvSpPr>
          <p:cNvPr id="7" name="Titel 6"/>
          <p:cNvSpPr>
            <a:spLocks noGrp="1"/>
          </p:cNvSpPr>
          <p:nvPr>
            <p:ph type="title" hasCustomPrompt="1"/>
          </p:nvPr>
        </p:nvSpPr>
        <p:spPr>
          <a:xfrm>
            <a:off x="242983" y="620714"/>
            <a:ext cx="8656844" cy="972000"/>
          </a:xfrm>
          <a:solidFill>
            <a:schemeClr val="bg1"/>
          </a:solidFill>
        </p:spPr>
        <p:txBody>
          <a:bodyPr/>
          <a:lstStyle>
            <a:lvl1pPr>
              <a:defRPr/>
            </a:lvl1pPr>
          </a:lstStyle>
          <a:p>
            <a:r>
              <a:rPr lang="en-GB" dirty="0"/>
              <a:t>Add title</a:t>
            </a:r>
          </a:p>
        </p:txBody>
      </p:sp>
    </p:spTree>
    <p:extLst>
      <p:ext uri="{BB962C8B-B14F-4D97-AF65-F5344CB8AC3E}">
        <p14:creationId xmlns:p14="http://schemas.microsoft.com/office/powerpoint/2010/main" val="407948946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G_Title with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70000" y="900000"/>
            <a:ext cx="8604000" cy="371897"/>
          </a:xfrm>
        </p:spPr>
        <p:txBody>
          <a:bodyPr lIns="0" tIns="0" rIns="0" bIns="0" anchor="t" anchorCtr="0">
            <a:spAutoFit/>
          </a:bodyPr>
          <a:lstStyle>
            <a:lvl1pPr algn="l">
              <a:lnSpc>
                <a:spcPts val="2880"/>
              </a:lnSpc>
              <a:defRPr sz="2400" b="1">
                <a:solidFill>
                  <a:srgbClr val="4C4C4C"/>
                </a:solidFill>
              </a:defRPr>
            </a:lvl1pPr>
          </a:lstStyle>
          <a:p>
            <a:r>
              <a:rPr lang="de-DE" smtClean="0"/>
              <a:t>Titelmasterformat durch Klicken bearbeiten</a:t>
            </a:r>
            <a:endParaRPr lang="de-CH" dirty="0"/>
          </a:p>
        </p:txBody>
      </p:sp>
      <p:sp>
        <p:nvSpPr>
          <p:cNvPr id="3" name="Content Placeholder 2"/>
          <p:cNvSpPr>
            <a:spLocks noGrp="1"/>
          </p:cNvSpPr>
          <p:nvPr>
            <p:ph idx="1" hasCustomPrompt="1"/>
            <p:custDataLst>
              <p:tags r:id="rId2"/>
            </p:custDataLst>
          </p:nvPr>
        </p:nvSpPr>
        <p:spPr>
          <a:xfrm>
            <a:off x="270000" y="1980000"/>
            <a:ext cx="8604000" cy="4572000"/>
          </a:xfrm>
        </p:spPr>
        <p:txBody>
          <a:bodyPr lIns="0" tIns="0" rIns="0" bIns="0"/>
          <a:lstStyle>
            <a:lvl1pPr marL="0" indent="0">
              <a:lnSpc>
                <a:spcPts val="2000"/>
              </a:lnSpc>
              <a:spcBef>
                <a:spcPts val="0"/>
              </a:spcBef>
              <a:buFontTx/>
              <a:buNone/>
              <a:defRPr sz="1600" b="0">
                <a:solidFill>
                  <a:schemeClr val="tx1"/>
                </a:solidFill>
              </a:defRPr>
            </a:lvl1pPr>
          </a:lstStyle>
          <a:p>
            <a:pPr lvl="0"/>
            <a:r>
              <a:rPr lang="de-CH" dirty="0"/>
              <a:t>Click </a:t>
            </a:r>
            <a:r>
              <a:rPr lang="de-CH" dirty="0" err="1"/>
              <a:t>to</a:t>
            </a:r>
            <a:r>
              <a:rPr lang="de-CH" dirty="0"/>
              <a:t> </a:t>
            </a:r>
            <a:r>
              <a:rPr lang="de-CH" dirty="0" err="1"/>
              <a:t>edit</a:t>
            </a:r>
            <a:r>
              <a:rPr lang="de-CH" dirty="0"/>
              <a:t> Master </a:t>
            </a:r>
            <a:r>
              <a:rPr lang="de-CH" dirty="0" err="1"/>
              <a:t>text</a:t>
            </a:r>
            <a:r>
              <a:rPr lang="de-CH" dirty="0"/>
              <a:t> </a:t>
            </a:r>
            <a:r>
              <a:rPr lang="de-CH" dirty="0" err="1"/>
              <a:t>styles</a:t>
            </a:r>
            <a:endParaRPr lang="de-CH" dirty="0"/>
          </a:p>
        </p:txBody>
      </p:sp>
      <p:pic>
        <p:nvPicPr>
          <p:cNvPr id="5" name="Grafik 4"/>
          <p:cNvPicPr>
            <a:picLocks noChangeAspect="1"/>
          </p:cNvPicPr>
          <p:nvPr userDrawn="1">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feld 3"/>
          <p:cNvSpPr txBox="1"/>
          <p:nvPr>
            <p:custDataLst>
              <p:tags r:id="rId4"/>
            </p:custDataLst>
          </p:nvPr>
        </p:nvSpPr>
        <p:spPr>
          <a:xfrm>
            <a:off x="270000" y="6660000"/>
            <a:ext cx="6264696" cy="123111"/>
          </a:xfrm>
          <a:prstGeom prst="rect">
            <a:avLst/>
          </a:prstGeom>
          <a:noFill/>
        </p:spPr>
        <p:txBody>
          <a:bodyPr wrap="square" lIns="0" tIns="0" rIns="0" bIns="0" rtlCol="0">
            <a:spAutoFit/>
          </a:bodyPr>
          <a:lstStyle/>
          <a:p>
            <a:r>
              <a:rPr lang="en-US" sz="800" smtClean="0">
                <a:solidFill>
                  <a:srgbClr val="4C4C4C"/>
                </a:solidFill>
                <a:latin typeface="+mn-lt"/>
              </a:rPr>
              <a:t>19th September 2017 / Joshu Jullier / 3D Decision Support System for Grid Planning</a:t>
            </a:r>
            <a:endParaRPr lang="de-CH" sz="800" dirty="0">
              <a:solidFill>
                <a:srgbClr val="4C4C4C"/>
              </a:solidFill>
              <a:latin typeface="+mn-lt"/>
            </a:endParaRPr>
          </a:p>
        </p:txBody>
      </p:sp>
      <p:sp>
        <p:nvSpPr>
          <p:cNvPr id="8" name="Rectangle 6"/>
          <p:cNvSpPr>
            <a:spLocks noGrp="1" noChangeArrowheads="1"/>
          </p:cNvSpPr>
          <p:nvPr>
            <p:ph type="sldNum" sz="quarter" idx="4"/>
            <p:custDataLst>
              <p:tags r:id="rId5"/>
            </p:custDataLst>
          </p:nvPr>
        </p:nvSpPr>
        <p:spPr bwMode="auto">
          <a:xfrm>
            <a:off x="6940048" y="6660000"/>
            <a:ext cx="1905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lang="de-CH" sz="800" kern="1200" smtClean="0">
                <a:solidFill>
                  <a:srgbClr val="4C4C4C"/>
                </a:solidFill>
                <a:latin typeface="+mn-lt"/>
                <a:ea typeface="+mn-ea"/>
                <a:cs typeface="+mn-cs"/>
              </a:defRPr>
            </a:lvl1pPr>
          </a:lstStyle>
          <a:p>
            <a:fld id="{E2836075-29F6-4CD6-9376-E2F6FD76549A}" type="slidenum">
              <a:rPr lang="en-GB" smtClean="0"/>
              <a:pPr/>
              <a:t>‹Nr.›</a:t>
            </a:fld>
            <a:endParaRPr lang="en-GB" dirty="0"/>
          </a:p>
        </p:txBody>
      </p:sp>
      <p:sp>
        <p:nvSpPr>
          <p:cNvPr id="11" name="Textfeld 10"/>
          <p:cNvSpPr txBox="1"/>
          <p:nvPr>
            <p:custDataLst>
              <p:tags r:id="rId6"/>
            </p:custDataLst>
          </p:nvPr>
        </p:nvSpPr>
        <p:spPr>
          <a:xfrm>
            <a:off x="270000" y="370800"/>
            <a:ext cx="3725936" cy="246221"/>
          </a:xfrm>
          <a:prstGeom prst="rect">
            <a:avLst/>
          </a:prstGeom>
          <a:noFill/>
        </p:spPr>
        <p:txBody>
          <a:bodyPr wrap="square" lIns="0" tIns="0" rIns="0" bIns="0" rtlCol="0" anchor="t" anchorCtr="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600" b="0" cap="all" normalizeH="0" baseline="0" dirty="0">
              <a:solidFill>
                <a:srgbClr val="4C4C4C"/>
              </a:solidFill>
              <a:latin typeface="Arial" pitchFamily="34" charset="0"/>
              <a:cs typeface="Arial" pitchFamily="34" charset="0"/>
            </a:endParaRPr>
          </a:p>
        </p:txBody>
      </p:sp>
    </p:spTree>
    <p:extLst>
      <p:ext uri="{BB962C8B-B14F-4D97-AF65-F5344CB8AC3E}">
        <p14:creationId xmlns:p14="http://schemas.microsoft.com/office/powerpoint/2010/main" val="3876055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G_Title with content 50:50">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70000" y="900000"/>
            <a:ext cx="8604000" cy="371897"/>
          </a:xfrm>
        </p:spPr>
        <p:txBody>
          <a:bodyPr lIns="0" tIns="0" rIns="0" bIns="0" anchor="t" anchorCtr="0">
            <a:spAutoFit/>
          </a:bodyPr>
          <a:lstStyle>
            <a:lvl1pPr algn="l">
              <a:lnSpc>
                <a:spcPts val="2880"/>
              </a:lnSpc>
              <a:defRPr sz="2400" b="1">
                <a:solidFill>
                  <a:srgbClr val="4C4C4C"/>
                </a:solidFill>
              </a:defRPr>
            </a:lvl1pPr>
          </a:lstStyle>
          <a:p>
            <a:r>
              <a:rPr lang="de-DE" smtClean="0"/>
              <a:t>Titelmasterformat durch Klicken bearbeiten</a:t>
            </a:r>
            <a:endParaRPr lang="de-CH" dirty="0"/>
          </a:p>
        </p:txBody>
      </p:sp>
      <p:sp>
        <p:nvSpPr>
          <p:cNvPr id="3" name="Content Placeholder 2"/>
          <p:cNvSpPr>
            <a:spLocks noGrp="1"/>
          </p:cNvSpPr>
          <p:nvPr>
            <p:ph idx="1" hasCustomPrompt="1"/>
            <p:custDataLst>
              <p:tags r:id="rId2"/>
            </p:custDataLst>
          </p:nvPr>
        </p:nvSpPr>
        <p:spPr>
          <a:xfrm>
            <a:off x="270000" y="1980000"/>
            <a:ext cx="4176000" cy="4572000"/>
          </a:xfrm>
        </p:spPr>
        <p:txBody>
          <a:bodyPr wrap="square" lIns="0" tIns="0" rIns="0" bIns="0"/>
          <a:lstStyle>
            <a:lvl1pPr marL="0" indent="0">
              <a:lnSpc>
                <a:spcPts val="2000"/>
              </a:lnSpc>
              <a:spcBef>
                <a:spcPts val="0"/>
              </a:spcBef>
              <a:buFontTx/>
              <a:buNone/>
              <a:defRPr sz="1600" b="0">
                <a:solidFill>
                  <a:schemeClr val="tx1"/>
                </a:solidFill>
              </a:defRPr>
            </a:lvl1pPr>
          </a:lstStyle>
          <a:p>
            <a:pPr lvl="0"/>
            <a:r>
              <a:rPr lang="de-CH" dirty="0"/>
              <a:t>Click </a:t>
            </a:r>
            <a:r>
              <a:rPr lang="de-CH" dirty="0" err="1"/>
              <a:t>to</a:t>
            </a:r>
            <a:r>
              <a:rPr lang="de-CH" dirty="0"/>
              <a:t> </a:t>
            </a:r>
            <a:r>
              <a:rPr lang="de-CH" dirty="0" err="1"/>
              <a:t>edit</a:t>
            </a:r>
            <a:r>
              <a:rPr lang="de-CH" dirty="0"/>
              <a:t> Master </a:t>
            </a:r>
            <a:r>
              <a:rPr lang="de-CH" dirty="0" err="1"/>
              <a:t>text</a:t>
            </a:r>
            <a:r>
              <a:rPr lang="de-CH" dirty="0"/>
              <a:t> </a:t>
            </a:r>
            <a:r>
              <a:rPr lang="de-CH" dirty="0" err="1"/>
              <a:t>styles</a:t>
            </a:r>
            <a:endParaRPr lang="de-CH" dirty="0"/>
          </a:p>
        </p:txBody>
      </p:sp>
      <p:pic>
        <p:nvPicPr>
          <p:cNvPr id="4" name="Grafik 3"/>
          <p:cNvPicPr>
            <a:picLocks noChangeAspect="1"/>
          </p:cNvPicPr>
          <p:nvPr userDrawn="1">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ontent Placeholder 2"/>
          <p:cNvSpPr>
            <a:spLocks noGrp="1"/>
          </p:cNvSpPr>
          <p:nvPr>
            <p:ph idx="13" hasCustomPrompt="1"/>
            <p:custDataLst>
              <p:tags r:id="rId4"/>
            </p:custDataLst>
          </p:nvPr>
        </p:nvSpPr>
        <p:spPr>
          <a:xfrm>
            <a:off x="4698000" y="1980000"/>
            <a:ext cx="4176000" cy="4572000"/>
          </a:xfrm>
        </p:spPr>
        <p:txBody>
          <a:bodyPr lIns="0" tIns="0" rIns="0" bIns="0"/>
          <a:lstStyle>
            <a:lvl1pPr marL="0" indent="0">
              <a:lnSpc>
                <a:spcPts val="2000"/>
              </a:lnSpc>
              <a:spcBef>
                <a:spcPts val="0"/>
              </a:spcBef>
              <a:buFontTx/>
              <a:buNone/>
              <a:defRPr sz="1600" b="0">
                <a:solidFill>
                  <a:schemeClr val="tx1"/>
                </a:solidFill>
              </a:defRPr>
            </a:lvl1pPr>
          </a:lstStyle>
          <a:p>
            <a:pPr lvl="0"/>
            <a:r>
              <a:rPr lang="de-CH" dirty="0"/>
              <a:t>Click </a:t>
            </a:r>
            <a:r>
              <a:rPr lang="de-CH" dirty="0" err="1"/>
              <a:t>to</a:t>
            </a:r>
            <a:r>
              <a:rPr lang="de-CH" dirty="0"/>
              <a:t> </a:t>
            </a:r>
            <a:r>
              <a:rPr lang="de-CH" dirty="0" err="1"/>
              <a:t>edit</a:t>
            </a:r>
            <a:r>
              <a:rPr lang="de-CH" dirty="0"/>
              <a:t> Master </a:t>
            </a:r>
            <a:r>
              <a:rPr lang="de-CH" dirty="0" err="1"/>
              <a:t>text</a:t>
            </a:r>
            <a:r>
              <a:rPr lang="de-CH" dirty="0"/>
              <a:t> </a:t>
            </a:r>
            <a:r>
              <a:rPr lang="de-CH" dirty="0" err="1"/>
              <a:t>styles</a:t>
            </a:r>
            <a:endParaRPr lang="de-CH" dirty="0"/>
          </a:p>
        </p:txBody>
      </p:sp>
      <p:sp>
        <p:nvSpPr>
          <p:cNvPr id="9" name="Textfeld 8"/>
          <p:cNvSpPr txBox="1"/>
          <p:nvPr>
            <p:custDataLst>
              <p:tags r:id="rId5"/>
            </p:custDataLst>
          </p:nvPr>
        </p:nvSpPr>
        <p:spPr>
          <a:xfrm>
            <a:off x="270000" y="6660000"/>
            <a:ext cx="6264696" cy="123111"/>
          </a:xfrm>
          <a:prstGeom prst="rect">
            <a:avLst/>
          </a:prstGeom>
          <a:noFill/>
        </p:spPr>
        <p:txBody>
          <a:bodyPr wrap="square" lIns="0" tIns="0" rIns="0" bIns="0" rtlCol="0">
            <a:spAutoFit/>
          </a:bodyPr>
          <a:lstStyle/>
          <a:p>
            <a:r>
              <a:rPr lang="en-US" sz="800" smtClean="0">
                <a:solidFill>
                  <a:srgbClr val="4C4C4C"/>
                </a:solidFill>
                <a:latin typeface="+mn-lt"/>
              </a:rPr>
              <a:t>19th September 2017 / Joshu Jullier / 3D Decision Support System for Grid Planning</a:t>
            </a:r>
            <a:endParaRPr lang="de-CH" sz="800" dirty="0">
              <a:solidFill>
                <a:srgbClr val="4C4C4C"/>
              </a:solidFill>
              <a:latin typeface="+mn-lt"/>
            </a:endParaRPr>
          </a:p>
        </p:txBody>
      </p:sp>
      <p:sp>
        <p:nvSpPr>
          <p:cNvPr id="11" name="Rectangle 6"/>
          <p:cNvSpPr>
            <a:spLocks noGrp="1" noChangeArrowheads="1"/>
          </p:cNvSpPr>
          <p:nvPr>
            <p:ph type="sldNum" sz="quarter" idx="4"/>
            <p:custDataLst>
              <p:tags r:id="rId6"/>
            </p:custDataLst>
          </p:nvPr>
        </p:nvSpPr>
        <p:spPr bwMode="auto">
          <a:xfrm>
            <a:off x="6940048" y="6660000"/>
            <a:ext cx="1905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lang="de-CH" sz="800" kern="1200" smtClean="0">
                <a:solidFill>
                  <a:srgbClr val="4C4C4C"/>
                </a:solidFill>
                <a:latin typeface="+mn-lt"/>
                <a:ea typeface="+mn-ea"/>
                <a:cs typeface="+mn-cs"/>
              </a:defRPr>
            </a:lvl1pPr>
          </a:lstStyle>
          <a:p>
            <a:fld id="{E2836075-29F6-4CD6-9376-E2F6FD76549A}" type="slidenum">
              <a:rPr lang="en-GB" smtClean="0"/>
              <a:pPr/>
              <a:t>‹Nr.›</a:t>
            </a:fld>
            <a:endParaRPr lang="en-GB" dirty="0"/>
          </a:p>
        </p:txBody>
      </p:sp>
      <p:sp>
        <p:nvSpPr>
          <p:cNvPr id="13" name="Textfeld 12"/>
          <p:cNvSpPr txBox="1"/>
          <p:nvPr>
            <p:custDataLst>
              <p:tags r:id="rId7"/>
            </p:custDataLst>
          </p:nvPr>
        </p:nvSpPr>
        <p:spPr>
          <a:xfrm>
            <a:off x="270000" y="370800"/>
            <a:ext cx="3725936" cy="246221"/>
          </a:xfrm>
          <a:prstGeom prst="rect">
            <a:avLst/>
          </a:prstGeom>
          <a:noFill/>
        </p:spPr>
        <p:txBody>
          <a:bodyPr wrap="square" lIns="0" tIns="0" rIns="0" bIns="0" rtlCol="0" anchor="t" anchorCtr="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600" b="0" cap="all" normalizeH="0" baseline="0" dirty="0">
              <a:solidFill>
                <a:srgbClr val="4C4C4C"/>
              </a:solidFill>
              <a:latin typeface="Arial" pitchFamily="34" charset="0"/>
              <a:cs typeface="Arial" pitchFamily="34" charset="0"/>
            </a:endParaRPr>
          </a:p>
        </p:txBody>
      </p:sp>
    </p:spTree>
    <p:extLst>
      <p:ext uri="{BB962C8B-B14F-4D97-AF65-F5344CB8AC3E}">
        <p14:creationId xmlns:p14="http://schemas.microsoft.com/office/powerpoint/2010/main" val="2524854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G_Title with content 66:33">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70000" y="900000"/>
            <a:ext cx="8604000" cy="371897"/>
          </a:xfrm>
        </p:spPr>
        <p:txBody>
          <a:bodyPr lIns="0" tIns="0" rIns="0" bIns="0" anchor="t" anchorCtr="0">
            <a:spAutoFit/>
          </a:bodyPr>
          <a:lstStyle>
            <a:lvl1pPr algn="l">
              <a:lnSpc>
                <a:spcPts val="2880"/>
              </a:lnSpc>
              <a:defRPr sz="2400" b="1">
                <a:solidFill>
                  <a:srgbClr val="4C4C4C"/>
                </a:solidFill>
              </a:defRPr>
            </a:lvl1pPr>
          </a:lstStyle>
          <a:p>
            <a:r>
              <a:rPr lang="de-DE" smtClean="0"/>
              <a:t>Titelmasterformat durch Klicken bearbeiten</a:t>
            </a:r>
            <a:endParaRPr lang="de-CH" dirty="0"/>
          </a:p>
        </p:txBody>
      </p:sp>
      <p:sp>
        <p:nvSpPr>
          <p:cNvPr id="3" name="Content Placeholder 2"/>
          <p:cNvSpPr>
            <a:spLocks noGrp="1"/>
          </p:cNvSpPr>
          <p:nvPr>
            <p:ph idx="1" hasCustomPrompt="1"/>
            <p:custDataLst>
              <p:tags r:id="rId2"/>
            </p:custDataLst>
          </p:nvPr>
        </p:nvSpPr>
        <p:spPr>
          <a:xfrm>
            <a:off x="270000" y="1980000"/>
            <a:ext cx="5652000" cy="4572000"/>
          </a:xfrm>
        </p:spPr>
        <p:txBody>
          <a:bodyPr wrap="square" lIns="0" tIns="0" rIns="0" bIns="0"/>
          <a:lstStyle>
            <a:lvl1pPr marL="0" indent="0">
              <a:lnSpc>
                <a:spcPts val="2000"/>
              </a:lnSpc>
              <a:spcBef>
                <a:spcPts val="0"/>
              </a:spcBef>
              <a:buFontTx/>
              <a:buNone/>
              <a:defRPr sz="1600" b="0">
                <a:solidFill>
                  <a:schemeClr val="tx1"/>
                </a:solidFill>
              </a:defRPr>
            </a:lvl1pPr>
          </a:lstStyle>
          <a:p>
            <a:pPr lvl="0"/>
            <a:r>
              <a:rPr lang="de-CH" dirty="0"/>
              <a:t>Click </a:t>
            </a:r>
            <a:r>
              <a:rPr lang="de-CH" dirty="0" err="1"/>
              <a:t>to</a:t>
            </a:r>
            <a:r>
              <a:rPr lang="de-CH" dirty="0"/>
              <a:t> </a:t>
            </a:r>
            <a:r>
              <a:rPr lang="de-CH" dirty="0" err="1"/>
              <a:t>edit</a:t>
            </a:r>
            <a:r>
              <a:rPr lang="de-CH" dirty="0"/>
              <a:t> Master </a:t>
            </a:r>
            <a:r>
              <a:rPr lang="de-CH" dirty="0" err="1"/>
              <a:t>text</a:t>
            </a:r>
            <a:r>
              <a:rPr lang="de-CH" dirty="0"/>
              <a:t> </a:t>
            </a:r>
            <a:r>
              <a:rPr lang="de-CH" dirty="0" err="1"/>
              <a:t>styles</a:t>
            </a:r>
            <a:endParaRPr lang="de-CH" dirty="0"/>
          </a:p>
        </p:txBody>
      </p:sp>
      <p:pic>
        <p:nvPicPr>
          <p:cNvPr id="4" name="Grafik 3"/>
          <p:cNvPicPr>
            <a:picLocks noChangeAspect="1"/>
          </p:cNvPicPr>
          <p:nvPr userDrawn="1">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Content Placeholder 2"/>
          <p:cNvSpPr>
            <a:spLocks noGrp="1"/>
          </p:cNvSpPr>
          <p:nvPr>
            <p:ph idx="14" hasCustomPrompt="1"/>
            <p:custDataLst>
              <p:tags r:id="rId4"/>
            </p:custDataLst>
          </p:nvPr>
        </p:nvSpPr>
        <p:spPr>
          <a:xfrm>
            <a:off x="6174000" y="1980000"/>
            <a:ext cx="2700001" cy="4572000"/>
          </a:xfrm>
        </p:spPr>
        <p:txBody>
          <a:bodyPr lIns="0" tIns="0" rIns="0" bIns="0"/>
          <a:lstStyle>
            <a:lvl1pPr marL="0" indent="0">
              <a:lnSpc>
                <a:spcPts val="2000"/>
              </a:lnSpc>
              <a:spcBef>
                <a:spcPts val="0"/>
              </a:spcBef>
              <a:buFontTx/>
              <a:buNone/>
              <a:defRPr sz="1600" b="0">
                <a:solidFill>
                  <a:schemeClr val="tx1"/>
                </a:solidFill>
              </a:defRPr>
            </a:lvl1pPr>
          </a:lstStyle>
          <a:p>
            <a:pPr lvl="0"/>
            <a:r>
              <a:rPr lang="de-CH" dirty="0"/>
              <a:t>Click </a:t>
            </a:r>
            <a:r>
              <a:rPr lang="de-CH" dirty="0" err="1"/>
              <a:t>to</a:t>
            </a:r>
            <a:r>
              <a:rPr lang="de-CH" dirty="0"/>
              <a:t> </a:t>
            </a:r>
            <a:r>
              <a:rPr lang="de-CH" dirty="0" err="1"/>
              <a:t>edit</a:t>
            </a:r>
            <a:r>
              <a:rPr lang="de-CH" dirty="0"/>
              <a:t> Master </a:t>
            </a:r>
            <a:r>
              <a:rPr lang="de-CH" dirty="0" err="1"/>
              <a:t>text</a:t>
            </a:r>
            <a:r>
              <a:rPr lang="de-CH" dirty="0"/>
              <a:t> </a:t>
            </a:r>
            <a:r>
              <a:rPr lang="de-CH" dirty="0" err="1"/>
              <a:t>styles</a:t>
            </a:r>
            <a:endParaRPr lang="de-CH" dirty="0"/>
          </a:p>
        </p:txBody>
      </p:sp>
      <p:sp>
        <p:nvSpPr>
          <p:cNvPr id="8" name="Textfeld 7"/>
          <p:cNvSpPr txBox="1"/>
          <p:nvPr>
            <p:custDataLst>
              <p:tags r:id="rId5"/>
            </p:custDataLst>
          </p:nvPr>
        </p:nvSpPr>
        <p:spPr>
          <a:xfrm>
            <a:off x="270000" y="6660000"/>
            <a:ext cx="6264696" cy="123111"/>
          </a:xfrm>
          <a:prstGeom prst="rect">
            <a:avLst/>
          </a:prstGeom>
          <a:noFill/>
        </p:spPr>
        <p:txBody>
          <a:bodyPr wrap="square" lIns="0" tIns="0" rIns="0" bIns="0" rtlCol="0">
            <a:spAutoFit/>
          </a:bodyPr>
          <a:lstStyle/>
          <a:p>
            <a:r>
              <a:rPr lang="en-US" sz="800" smtClean="0">
                <a:solidFill>
                  <a:srgbClr val="4C4C4C"/>
                </a:solidFill>
                <a:latin typeface="+mn-lt"/>
              </a:rPr>
              <a:t>19th September 2017 / Joshu Jullier / 3D Decision Support System for Grid Planning</a:t>
            </a:r>
            <a:endParaRPr lang="de-CH" sz="800" dirty="0">
              <a:solidFill>
                <a:srgbClr val="4C4C4C"/>
              </a:solidFill>
              <a:latin typeface="+mn-lt"/>
            </a:endParaRPr>
          </a:p>
        </p:txBody>
      </p:sp>
      <p:sp>
        <p:nvSpPr>
          <p:cNvPr id="11" name="Rectangle 6"/>
          <p:cNvSpPr>
            <a:spLocks noGrp="1" noChangeArrowheads="1"/>
          </p:cNvSpPr>
          <p:nvPr>
            <p:ph type="sldNum" sz="quarter" idx="4"/>
            <p:custDataLst>
              <p:tags r:id="rId6"/>
            </p:custDataLst>
          </p:nvPr>
        </p:nvSpPr>
        <p:spPr bwMode="auto">
          <a:xfrm>
            <a:off x="6940048" y="6660000"/>
            <a:ext cx="1905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lang="de-CH" sz="800" kern="1200" smtClean="0">
                <a:solidFill>
                  <a:srgbClr val="4C4C4C"/>
                </a:solidFill>
                <a:latin typeface="+mn-lt"/>
                <a:ea typeface="+mn-ea"/>
                <a:cs typeface="+mn-cs"/>
              </a:defRPr>
            </a:lvl1pPr>
          </a:lstStyle>
          <a:p>
            <a:fld id="{E2836075-29F6-4CD6-9376-E2F6FD76549A}" type="slidenum">
              <a:rPr lang="en-GB" smtClean="0"/>
              <a:pPr/>
              <a:t>‹Nr.›</a:t>
            </a:fld>
            <a:endParaRPr lang="en-GB" dirty="0"/>
          </a:p>
        </p:txBody>
      </p:sp>
      <p:sp>
        <p:nvSpPr>
          <p:cNvPr id="13" name="Textfeld 12"/>
          <p:cNvSpPr txBox="1"/>
          <p:nvPr>
            <p:custDataLst>
              <p:tags r:id="rId7"/>
            </p:custDataLst>
          </p:nvPr>
        </p:nvSpPr>
        <p:spPr>
          <a:xfrm>
            <a:off x="270000" y="370800"/>
            <a:ext cx="3725936" cy="246221"/>
          </a:xfrm>
          <a:prstGeom prst="rect">
            <a:avLst/>
          </a:prstGeom>
          <a:noFill/>
        </p:spPr>
        <p:txBody>
          <a:bodyPr wrap="square" lIns="0" tIns="0" rIns="0" bIns="0" rtlCol="0" anchor="t" anchorCtr="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600" b="0" cap="all" normalizeH="0" baseline="0" dirty="0">
              <a:solidFill>
                <a:srgbClr val="4C4C4C"/>
              </a:solidFill>
              <a:latin typeface="Arial" pitchFamily="34" charset="0"/>
              <a:cs typeface="Arial" pitchFamily="34" charset="0"/>
            </a:endParaRPr>
          </a:p>
        </p:txBody>
      </p:sp>
    </p:spTree>
    <p:extLst>
      <p:ext uri="{BB962C8B-B14F-4D97-AF65-F5344CB8AC3E}">
        <p14:creationId xmlns:p14="http://schemas.microsoft.com/office/powerpoint/2010/main" val="2584503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G_Title with content 33:66">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70000" y="900000"/>
            <a:ext cx="8604000" cy="371897"/>
          </a:xfrm>
        </p:spPr>
        <p:txBody>
          <a:bodyPr lIns="0" tIns="0" rIns="0" bIns="0" anchor="t" anchorCtr="0">
            <a:spAutoFit/>
          </a:bodyPr>
          <a:lstStyle>
            <a:lvl1pPr algn="l">
              <a:lnSpc>
                <a:spcPts val="2880"/>
              </a:lnSpc>
              <a:defRPr sz="2400" b="1">
                <a:solidFill>
                  <a:srgbClr val="4C4C4C"/>
                </a:solidFill>
              </a:defRPr>
            </a:lvl1pPr>
          </a:lstStyle>
          <a:p>
            <a:r>
              <a:rPr lang="de-DE" smtClean="0"/>
              <a:t>Titelmasterformat durch Klicken bearbeiten</a:t>
            </a:r>
            <a:endParaRPr lang="de-CH" dirty="0"/>
          </a:p>
        </p:txBody>
      </p:sp>
      <p:sp>
        <p:nvSpPr>
          <p:cNvPr id="3" name="Content Placeholder 2"/>
          <p:cNvSpPr>
            <a:spLocks noGrp="1"/>
          </p:cNvSpPr>
          <p:nvPr>
            <p:ph idx="1" hasCustomPrompt="1"/>
            <p:custDataLst>
              <p:tags r:id="rId2"/>
            </p:custDataLst>
          </p:nvPr>
        </p:nvSpPr>
        <p:spPr>
          <a:xfrm>
            <a:off x="3222000" y="1980000"/>
            <a:ext cx="5652000" cy="4572000"/>
          </a:xfrm>
        </p:spPr>
        <p:txBody>
          <a:bodyPr lIns="0" tIns="0" rIns="0" bIns="0"/>
          <a:lstStyle>
            <a:lvl1pPr marL="0" indent="0">
              <a:lnSpc>
                <a:spcPts val="2000"/>
              </a:lnSpc>
              <a:spcBef>
                <a:spcPts val="0"/>
              </a:spcBef>
              <a:buFontTx/>
              <a:buNone/>
              <a:defRPr sz="1600" b="0">
                <a:solidFill>
                  <a:schemeClr val="tx1"/>
                </a:solidFill>
              </a:defRPr>
            </a:lvl1pPr>
          </a:lstStyle>
          <a:p>
            <a:pPr lvl="0"/>
            <a:r>
              <a:rPr lang="de-CH" dirty="0"/>
              <a:t>Click </a:t>
            </a:r>
            <a:r>
              <a:rPr lang="de-CH" dirty="0" err="1"/>
              <a:t>to</a:t>
            </a:r>
            <a:r>
              <a:rPr lang="de-CH" dirty="0"/>
              <a:t> </a:t>
            </a:r>
            <a:r>
              <a:rPr lang="de-CH" dirty="0" err="1"/>
              <a:t>edit</a:t>
            </a:r>
            <a:r>
              <a:rPr lang="de-CH" dirty="0"/>
              <a:t> Master </a:t>
            </a:r>
            <a:r>
              <a:rPr lang="de-CH" dirty="0" err="1"/>
              <a:t>text</a:t>
            </a:r>
            <a:r>
              <a:rPr lang="de-CH" dirty="0"/>
              <a:t> </a:t>
            </a:r>
            <a:r>
              <a:rPr lang="de-CH" dirty="0" err="1"/>
              <a:t>styles</a:t>
            </a:r>
            <a:endParaRPr lang="de-CH" dirty="0"/>
          </a:p>
        </p:txBody>
      </p:sp>
      <p:pic>
        <p:nvPicPr>
          <p:cNvPr id="4" name="Grafik 3"/>
          <p:cNvPicPr>
            <a:picLocks noChangeAspect="1"/>
          </p:cNvPicPr>
          <p:nvPr userDrawn="1">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Content Placeholder 2"/>
          <p:cNvSpPr>
            <a:spLocks noGrp="1"/>
          </p:cNvSpPr>
          <p:nvPr>
            <p:ph idx="14" hasCustomPrompt="1"/>
            <p:custDataLst>
              <p:tags r:id="rId4"/>
            </p:custDataLst>
          </p:nvPr>
        </p:nvSpPr>
        <p:spPr>
          <a:xfrm>
            <a:off x="270000" y="1980000"/>
            <a:ext cx="2700001" cy="4572000"/>
          </a:xfrm>
        </p:spPr>
        <p:txBody>
          <a:bodyPr lIns="0" tIns="0" rIns="0" bIns="0"/>
          <a:lstStyle>
            <a:lvl1pPr marL="0" indent="0">
              <a:lnSpc>
                <a:spcPts val="2000"/>
              </a:lnSpc>
              <a:spcBef>
                <a:spcPts val="0"/>
              </a:spcBef>
              <a:buFontTx/>
              <a:buNone/>
              <a:defRPr sz="1600" b="0">
                <a:solidFill>
                  <a:schemeClr val="tx1"/>
                </a:solidFill>
              </a:defRPr>
            </a:lvl1pPr>
          </a:lstStyle>
          <a:p>
            <a:pPr lvl="0"/>
            <a:r>
              <a:rPr lang="de-CH" dirty="0"/>
              <a:t>Click </a:t>
            </a:r>
            <a:r>
              <a:rPr lang="de-CH" dirty="0" err="1"/>
              <a:t>to</a:t>
            </a:r>
            <a:r>
              <a:rPr lang="de-CH" dirty="0"/>
              <a:t> </a:t>
            </a:r>
            <a:r>
              <a:rPr lang="de-CH" dirty="0" err="1"/>
              <a:t>edit</a:t>
            </a:r>
            <a:r>
              <a:rPr lang="de-CH" dirty="0"/>
              <a:t> Master </a:t>
            </a:r>
            <a:r>
              <a:rPr lang="de-CH" dirty="0" err="1"/>
              <a:t>text</a:t>
            </a:r>
            <a:r>
              <a:rPr lang="de-CH" dirty="0"/>
              <a:t> </a:t>
            </a:r>
            <a:r>
              <a:rPr lang="de-CH" dirty="0" err="1"/>
              <a:t>styles</a:t>
            </a:r>
            <a:endParaRPr lang="de-CH" dirty="0"/>
          </a:p>
        </p:txBody>
      </p:sp>
      <p:sp>
        <p:nvSpPr>
          <p:cNvPr id="10" name="Textfeld 9"/>
          <p:cNvSpPr txBox="1"/>
          <p:nvPr>
            <p:custDataLst>
              <p:tags r:id="rId5"/>
            </p:custDataLst>
          </p:nvPr>
        </p:nvSpPr>
        <p:spPr>
          <a:xfrm>
            <a:off x="270000" y="6660000"/>
            <a:ext cx="6264696" cy="123111"/>
          </a:xfrm>
          <a:prstGeom prst="rect">
            <a:avLst/>
          </a:prstGeom>
          <a:noFill/>
        </p:spPr>
        <p:txBody>
          <a:bodyPr wrap="square" lIns="0" tIns="0" rIns="0" bIns="0" rtlCol="0">
            <a:spAutoFit/>
          </a:bodyPr>
          <a:lstStyle/>
          <a:p>
            <a:r>
              <a:rPr lang="en-US" sz="800" smtClean="0">
                <a:solidFill>
                  <a:srgbClr val="4C4C4C"/>
                </a:solidFill>
                <a:latin typeface="+mn-lt"/>
              </a:rPr>
              <a:t>19th September 2017 / Joshu Jullier / 3D Decision Support System for Grid Planning</a:t>
            </a:r>
            <a:endParaRPr lang="de-CH" sz="800" dirty="0">
              <a:solidFill>
                <a:srgbClr val="4C4C4C"/>
              </a:solidFill>
              <a:latin typeface="+mn-lt"/>
            </a:endParaRPr>
          </a:p>
        </p:txBody>
      </p:sp>
      <p:sp>
        <p:nvSpPr>
          <p:cNvPr id="11" name="Rectangle 6"/>
          <p:cNvSpPr>
            <a:spLocks noGrp="1" noChangeArrowheads="1"/>
          </p:cNvSpPr>
          <p:nvPr>
            <p:ph type="sldNum" sz="quarter" idx="4"/>
            <p:custDataLst>
              <p:tags r:id="rId6"/>
            </p:custDataLst>
          </p:nvPr>
        </p:nvSpPr>
        <p:spPr bwMode="auto">
          <a:xfrm>
            <a:off x="6940048" y="6660000"/>
            <a:ext cx="1905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lang="de-CH" sz="800" kern="1200" smtClean="0">
                <a:solidFill>
                  <a:srgbClr val="4C4C4C"/>
                </a:solidFill>
                <a:latin typeface="+mn-lt"/>
                <a:ea typeface="+mn-ea"/>
                <a:cs typeface="+mn-cs"/>
              </a:defRPr>
            </a:lvl1pPr>
          </a:lstStyle>
          <a:p>
            <a:fld id="{E2836075-29F6-4CD6-9376-E2F6FD76549A}" type="slidenum">
              <a:rPr lang="en-GB" smtClean="0"/>
              <a:pPr/>
              <a:t>‹Nr.›</a:t>
            </a:fld>
            <a:endParaRPr lang="en-GB" dirty="0"/>
          </a:p>
        </p:txBody>
      </p:sp>
      <p:sp>
        <p:nvSpPr>
          <p:cNvPr id="13" name="Textfeld 12"/>
          <p:cNvSpPr txBox="1"/>
          <p:nvPr>
            <p:custDataLst>
              <p:tags r:id="rId7"/>
            </p:custDataLst>
          </p:nvPr>
        </p:nvSpPr>
        <p:spPr>
          <a:xfrm>
            <a:off x="270000" y="370800"/>
            <a:ext cx="3725936" cy="246221"/>
          </a:xfrm>
          <a:prstGeom prst="rect">
            <a:avLst/>
          </a:prstGeom>
          <a:noFill/>
        </p:spPr>
        <p:txBody>
          <a:bodyPr wrap="square" lIns="0" tIns="0" rIns="0" bIns="0" rtlCol="0" anchor="t" anchorCtr="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600" b="0" cap="all" normalizeH="0" baseline="0" dirty="0">
              <a:solidFill>
                <a:srgbClr val="4C4C4C"/>
              </a:solidFill>
              <a:latin typeface="Arial" pitchFamily="34" charset="0"/>
              <a:cs typeface="Arial" pitchFamily="34" charset="0"/>
            </a:endParaRPr>
          </a:p>
        </p:txBody>
      </p:sp>
    </p:spTree>
    <p:extLst>
      <p:ext uri="{BB962C8B-B14F-4D97-AF65-F5344CB8AC3E}">
        <p14:creationId xmlns:p14="http://schemas.microsoft.com/office/powerpoint/2010/main" val="2323449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G_Title with content 33:33:33">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70000" y="900000"/>
            <a:ext cx="8604000" cy="371897"/>
          </a:xfrm>
        </p:spPr>
        <p:txBody>
          <a:bodyPr lIns="0" tIns="0" rIns="0" bIns="0" anchor="t" anchorCtr="0">
            <a:spAutoFit/>
          </a:bodyPr>
          <a:lstStyle>
            <a:lvl1pPr algn="l">
              <a:lnSpc>
                <a:spcPts val="2880"/>
              </a:lnSpc>
              <a:defRPr sz="2400" b="1">
                <a:solidFill>
                  <a:srgbClr val="4C4C4C"/>
                </a:solidFill>
              </a:defRPr>
            </a:lvl1pPr>
          </a:lstStyle>
          <a:p>
            <a:r>
              <a:rPr lang="de-DE" smtClean="0"/>
              <a:t>Titelmasterformat durch Klicken bearbeiten</a:t>
            </a:r>
            <a:endParaRPr lang="de-CH" dirty="0"/>
          </a:p>
        </p:txBody>
      </p:sp>
      <p:pic>
        <p:nvPicPr>
          <p:cNvPr id="3" name="Grafik 2"/>
          <p:cNvPicPr>
            <a:picLocks noChangeAspect="1"/>
          </p:cNvPicPr>
          <p:nvPr userDrawn="1">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Content Placeholder 2"/>
          <p:cNvSpPr>
            <a:spLocks noGrp="1"/>
          </p:cNvSpPr>
          <p:nvPr>
            <p:ph idx="14" hasCustomPrompt="1"/>
            <p:custDataLst>
              <p:tags r:id="rId3"/>
            </p:custDataLst>
          </p:nvPr>
        </p:nvSpPr>
        <p:spPr>
          <a:xfrm>
            <a:off x="270000" y="1980000"/>
            <a:ext cx="2700001" cy="4572000"/>
          </a:xfrm>
        </p:spPr>
        <p:txBody>
          <a:bodyPr lIns="0" tIns="0" rIns="0" bIns="0"/>
          <a:lstStyle>
            <a:lvl1pPr marL="0" indent="0">
              <a:lnSpc>
                <a:spcPts val="2000"/>
              </a:lnSpc>
              <a:spcBef>
                <a:spcPts val="0"/>
              </a:spcBef>
              <a:buFontTx/>
              <a:buNone/>
              <a:defRPr sz="1600" b="0">
                <a:solidFill>
                  <a:schemeClr val="tx1"/>
                </a:solidFill>
              </a:defRPr>
            </a:lvl1pPr>
          </a:lstStyle>
          <a:p>
            <a:pPr lvl="0"/>
            <a:r>
              <a:rPr lang="de-CH" dirty="0"/>
              <a:t>Click </a:t>
            </a:r>
            <a:r>
              <a:rPr lang="de-CH" dirty="0" err="1"/>
              <a:t>to</a:t>
            </a:r>
            <a:r>
              <a:rPr lang="de-CH" dirty="0"/>
              <a:t> </a:t>
            </a:r>
            <a:r>
              <a:rPr lang="de-CH" dirty="0" err="1"/>
              <a:t>edit</a:t>
            </a:r>
            <a:r>
              <a:rPr lang="de-CH" dirty="0"/>
              <a:t> Master </a:t>
            </a:r>
            <a:r>
              <a:rPr lang="de-CH" dirty="0" err="1"/>
              <a:t>text</a:t>
            </a:r>
            <a:r>
              <a:rPr lang="de-CH" dirty="0"/>
              <a:t> </a:t>
            </a:r>
            <a:r>
              <a:rPr lang="de-CH" dirty="0" err="1"/>
              <a:t>styles</a:t>
            </a:r>
            <a:endParaRPr lang="de-CH" dirty="0"/>
          </a:p>
        </p:txBody>
      </p:sp>
      <p:sp>
        <p:nvSpPr>
          <p:cNvPr id="8" name="Content Placeholder 2"/>
          <p:cNvSpPr>
            <a:spLocks noGrp="1"/>
          </p:cNvSpPr>
          <p:nvPr>
            <p:ph idx="15" hasCustomPrompt="1"/>
            <p:custDataLst>
              <p:tags r:id="rId4"/>
            </p:custDataLst>
          </p:nvPr>
        </p:nvSpPr>
        <p:spPr>
          <a:xfrm>
            <a:off x="3222000" y="1980000"/>
            <a:ext cx="2700001" cy="4572000"/>
          </a:xfrm>
        </p:spPr>
        <p:txBody>
          <a:bodyPr lIns="0" tIns="0" rIns="0" bIns="0"/>
          <a:lstStyle>
            <a:lvl1pPr marL="0" indent="0">
              <a:lnSpc>
                <a:spcPts val="2000"/>
              </a:lnSpc>
              <a:spcBef>
                <a:spcPts val="0"/>
              </a:spcBef>
              <a:buFontTx/>
              <a:buNone/>
              <a:defRPr sz="1600" b="0">
                <a:solidFill>
                  <a:schemeClr val="tx1"/>
                </a:solidFill>
              </a:defRPr>
            </a:lvl1pPr>
          </a:lstStyle>
          <a:p>
            <a:pPr lvl="0"/>
            <a:r>
              <a:rPr lang="de-CH" dirty="0"/>
              <a:t>Click </a:t>
            </a:r>
            <a:r>
              <a:rPr lang="de-CH" dirty="0" err="1"/>
              <a:t>to</a:t>
            </a:r>
            <a:r>
              <a:rPr lang="de-CH" dirty="0"/>
              <a:t> </a:t>
            </a:r>
            <a:r>
              <a:rPr lang="de-CH" dirty="0" err="1"/>
              <a:t>edit</a:t>
            </a:r>
            <a:r>
              <a:rPr lang="de-CH" dirty="0"/>
              <a:t> Master </a:t>
            </a:r>
            <a:r>
              <a:rPr lang="de-CH" dirty="0" err="1"/>
              <a:t>text</a:t>
            </a:r>
            <a:r>
              <a:rPr lang="de-CH" dirty="0"/>
              <a:t> </a:t>
            </a:r>
            <a:r>
              <a:rPr lang="de-CH" dirty="0" err="1"/>
              <a:t>styles</a:t>
            </a:r>
            <a:endParaRPr lang="de-CH" dirty="0"/>
          </a:p>
        </p:txBody>
      </p:sp>
      <p:sp>
        <p:nvSpPr>
          <p:cNvPr id="10" name="Content Placeholder 2"/>
          <p:cNvSpPr>
            <a:spLocks noGrp="1"/>
          </p:cNvSpPr>
          <p:nvPr>
            <p:ph idx="16" hasCustomPrompt="1"/>
            <p:custDataLst>
              <p:tags r:id="rId5"/>
            </p:custDataLst>
          </p:nvPr>
        </p:nvSpPr>
        <p:spPr>
          <a:xfrm>
            <a:off x="6174000" y="1980000"/>
            <a:ext cx="2700001" cy="4572000"/>
          </a:xfrm>
        </p:spPr>
        <p:txBody>
          <a:bodyPr lIns="0" tIns="0" rIns="0" bIns="0"/>
          <a:lstStyle>
            <a:lvl1pPr marL="0" indent="0">
              <a:lnSpc>
                <a:spcPts val="2000"/>
              </a:lnSpc>
              <a:spcBef>
                <a:spcPts val="0"/>
              </a:spcBef>
              <a:buFontTx/>
              <a:buNone/>
              <a:defRPr sz="1600" b="0">
                <a:solidFill>
                  <a:schemeClr val="tx1"/>
                </a:solidFill>
              </a:defRPr>
            </a:lvl1pPr>
          </a:lstStyle>
          <a:p>
            <a:pPr lvl="0"/>
            <a:r>
              <a:rPr lang="de-CH" dirty="0"/>
              <a:t>Click </a:t>
            </a:r>
            <a:r>
              <a:rPr lang="de-CH" dirty="0" err="1"/>
              <a:t>to</a:t>
            </a:r>
            <a:r>
              <a:rPr lang="de-CH" dirty="0"/>
              <a:t> </a:t>
            </a:r>
            <a:r>
              <a:rPr lang="de-CH" dirty="0" err="1"/>
              <a:t>edit</a:t>
            </a:r>
            <a:r>
              <a:rPr lang="de-CH" dirty="0"/>
              <a:t> Master </a:t>
            </a:r>
            <a:r>
              <a:rPr lang="de-CH" dirty="0" err="1"/>
              <a:t>text</a:t>
            </a:r>
            <a:r>
              <a:rPr lang="de-CH" dirty="0"/>
              <a:t> </a:t>
            </a:r>
            <a:r>
              <a:rPr lang="de-CH" dirty="0" err="1"/>
              <a:t>styles</a:t>
            </a:r>
            <a:endParaRPr lang="de-CH" dirty="0"/>
          </a:p>
        </p:txBody>
      </p:sp>
      <p:sp>
        <p:nvSpPr>
          <p:cNvPr id="11" name="Textfeld 10"/>
          <p:cNvSpPr txBox="1"/>
          <p:nvPr>
            <p:custDataLst>
              <p:tags r:id="rId6"/>
            </p:custDataLst>
          </p:nvPr>
        </p:nvSpPr>
        <p:spPr>
          <a:xfrm>
            <a:off x="270000" y="6660000"/>
            <a:ext cx="6264696" cy="123111"/>
          </a:xfrm>
          <a:prstGeom prst="rect">
            <a:avLst/>
          </a:prstGeom>
          <a:noFill/>
        </p:spPr>
        <p:txBody>
          <a:bodyPr wrap="square" lIns="0" tIns="0" rIns="0" bIns="0" rtlCol="0">
            <a:spAutoFit/>
          </a:bodyPr>
          <a:lstStyle/>
          <a:p>
            <a:r>
              <a:rPr lang="en-US" sz="800" smtClean="0">
                <a:solidFill>
                  <a:srgbClr val="4C4C4C"/>
                </a:solidFill>
                <a:latin typeface="+mn-lt"/>
              </a:rPr>
              <a:t>19th September 2017 / Joshu Jullier / 3D Decision Support System for Grid Planning</a:t>
            </a:r>
            <a:endParaRPr lang="de-CH" sz="800" dirty="0">
              <a:solidFill>
                <a:srgbClr val="4C4C4C"/>
              </a:solidFill>
              <a:latin typeface="+mn-lt"/>
            </a:endParaRPr>
          </a:p>
        </p:txBody>
      </p:sp>
      <p:sp>
        <p:nvSpPr>
          <p:cNvPr id="13" name="Rectangle 6"/>
          <p:cNvSpPr>
            <a:spLocks noGrp="1" noChangeArrowheads="1"/>
          </p:cNvSpPr>
          <p:nvPr>
            <p:ph type="sldNum" sz="quarter" idx="4"/>
            <p:custDataLst>
              <p:tags r:id="rId7"/>
            </p:custDataLst>
          </p:nvPr>
        </p:nvSpPr>
        <p:spPr bwMode="auto">
          <a:xfrm>
            <a:off x="6940048" y="6660000"/>
            <a:ext cx="1905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lang="de-CH" sz="800" kern="1200" smtClean="0">
                <a:solidFill>
                  <a:srgbClr val="4C4C4C"/>
                </a:solidFill>
                <a:latin typeface="+mn-lt"/>
                <a:ea typeface="+mn-ea"/>
                <a:cs typeface="+mn-cs"/>
              </a:defRPr>
            </a:lvl1pPr>
          </a:lstStyle>
          <a:p>
            <a:fld id="{E2836075-29F6-4CD6-9376-E2F6FD76549A}" type="slidenum">
              <a:rPr lang="en-GB" smtClean="0"/>
              <a:pPr/>
              <a:t>‹Nr.›</a:t>
            </a:fld>
            <a:endParaRPr lang="en-GB" dirty="0"/>
          </a:p>
        </p:txBody>
      </p:sp>
      <p:sp>
        <p:nvSpPr>
          <p:cNvPr id="14" name="Textfeld 13"/>
          <p:cNvSpPr txBox="1"/>
          <p:nvPr>
            <p:custDataLst>
              <p:tags r:id="rId8"/>
            </p:custDataLst>
          </p:nvPr>
        </p:nvSpPr>
        <p:spPr>
          <a:xfrm>
            <a:off x="270000" y="370800"/>
            <a:ext cx="3725936" cy="246221"/>
          </a:xfrm>
          <a:prstGeom prst="rect">
            <a:avLst/>
          </a:prstGeom>
          <a:noFill/>
        </p:spPr>
        <p:txBody>
          <a:bodyPr wrap="square" lIns="0" tIns="0" rIns="0" bIns="0" rtlCol="0" anchor="t" anchorCtr="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600" b="0" cap="all" normalizeH="0" baseline="0" dirty="0">
              <a:solidFill>
                <a:srgbClr val="4C4C4C"/>
              </a:solidFill>
              <a:latin typeface="Arial" pitchFamily="34" charset="0"/>
              <a:cs typeface="Arial" pitchFamily="34" charset="0"/>
            </a:endParaRPr>
          </a:p>
        </p:txBody>
      </p:sp>
    </p:spTree>
    <p:extLst>
      <p:ext uri="{BB962C8B-B14F-4D97-AF65-F5344CB8AC3E}">
        <p14:creationId xmlns:p14="http://schemas.microsoft.com/office/powerpoint/2010/main" val="1227997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G_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70000" y="900000"/>
            <a:ext cx="8604000" cy="371897"/>
          </a:xfrm>
        </p:spPr>
        <p:txBody>
          <a:bodyPr lIns="0" tIns="0" rIns="0" bIns="0" anchor="t" anchorCtr="0">
            <a:spAutoFit/>
          </a:bodyPr>
          <a:lstStyle>
            <a:lvl1pPr algn="l">
              <a:lnSpc>
                <a:spcPts val="2880"/>
              </a:lnSpc>
              <a:defRPr sz="2400" b="1">
                <a:solidFill>
                  <a:srgbClr val="4C4C4C"/>
                </a:solidFill>
              </a:defRPr>
            </a:lvl1pPr>
          </a:lstStyle>
          <a:p>
            <a:r>
              <a:rPr lang="de-DE" smtClean="0"/>
              <a:t>Titelmasterformat durch Klicken bearbeiten</a:t>
            </a:r>
            <a:endParaRPr lang="de-CH" dirty="0"/>
          </a:p>
        </p:txBody>
      </p:sp>
      <p:pic>
        <p:nvPicPr>
          <p:cNvPr id="3" name="Grafik 2"/>
          <p:cNvPicPr>
            <a:picLocks noChangeAspect="1"/>
          </p:cNvPicPr>
          <p:nvPr userDrawn="1">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feld 7"/>
          <p:cNvSpPr txBox="1"/>
          <p:nvPr>
            <p:custDataLst>
              <p:tags r:id="rId3"/>
            </p:custDataLst>
          </p:nvPr>
        </p:nvSpPr>
        <p:spPr>
          <a:xfrm>
            <a:off x="270000" y="6660000"/>
            <a:ext cx="6264696" cy="123111"/>
          </a:xfrm>
          <a:prstGeom prst="rect">
            <a:avLst/>
          </a:prstGeom>
          <a:noFill/>
        </p:spPr>
        <p:txBody>
          <a:bodyPr wrap="square" lIns="0" tIns="0" rIns="0" bIns="0" rtlCol="0">
            <a:spAutoFit/>
          </a:bodyPr>
          <a:lstStyle/>
          <a:p>
            <a:r>
              <a:rPr lang="en-US" sz="800" smtClean="0">
                <a:solidFill>
                  <a:srgbClr val="4C4C4C"/>
                </a:solidFill>
                <a:latin typeface="+mn-lt"/>
              </a:rPr>
              <a:t>19th September 2017 / Joshu Jullier / 3D Decision Support System for Grid Planning</a:t>
            </a:r>
            <a:endParaRPr lang="de-CH" sz="800" dirty="0">
              <a:solidFill>
                <a:srgbClr val="4C4C4C"/>
              </a:solidFill>
              <a:latin typeface="+mn-lt"/>
            </a:endParaRPr>
          </a:p>
        </p:txBody>
      </p:sp>
      <p:sp>
        <p:nvSpPr>
          <p:cNvPr id="6" name="Rectangle 6"/>
          <p:cNvSpPr>
            <a:spLocks noGrp="1" noChangeArrowheads="1"/>
          </p:cNvSpPr>
          <p:nvPr>
            <p:ph type="sldNum" sz="quarter" idx="4"/>
            <p:custDataLst>
              <p:tags r:id="rId4"/>
            </p:custDataLst>
          </p:nvPr>
        </p:nvSpPr>
        <p:spPr bwMode="auto">
          <a:xfrm>
            <a:off x="6940048" y="6660000"/>
            <a:ext cx="1905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lang="de-CH" sz="800" kern="1200" smtClean="0">
                <a:solidFill>
                  <a:srgbClr val="4C4C4C"/>
                </a:solidFill>
                <a:latin typeface="+mn-lt"/>
                <a:ea typeface="+mn-ea"/>
                <a:cs typeface="+mn-cs"/>
              </a:defRPr>
            </a:lvl1pPr>
          </a:lstStyle>
          <a:p>
            <a:fld id="{E2836075-29F6-4CD6-9376-E2F6FD76549A}" type="slidenum">
              <a:rPr lang="en-GB" smtClean="0"/>
              <a:pPr/>
              <a:t>‹Nr.›</a:t>
            </a:fld>
            <a:endParaRPr lang="en-GB" dirty="0"/>
          </a:p>
        </p:txBody>
      </p:sp>
      <p:sp>
        <p:nvSpPr>
          <p:cNvPr id="10" name="Textfeld 9"/>
          <p:cNvSpPr txBox="1"/>
          <p:nvPr>
            <p:custDataLst>
              <p:tags r:id="rId5"/>
            </p:custDataLst>
          </p:nvPr>
        </p:nvSpPr>
        <p:spPr>
          <a:xfrm>
            <a:off x="270000" y="370800"/>
            <a:ext cx="3725936" cy="246221"/>
          </a:xfrm>
          <a:prstGeom prst="rect">
            <a:avLst/>
          </a:prstGeom>
          <a:noFill/>
        </p:spPr>
        <p:txBody>
          <a:bodyPr wrap="square" lIns="0" tIns="0" rIns="0" bIns="0" rtlCol="0" anchor="t" anchorCtr="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600" b="0" cap="all" normalizeH="0" baseline="0" dirty="0">
              <a:solidFill>
                <a:srgbClr val="4C4C4C"/>
              </a:solidFill>
              <a:latin typeface="Arial" pitchFamily="34" charset="0"/>
              <a:cs typeface="Arial" pitchFamily="34" charset="0"/>
            </a:endParaRPr>
          </a:p>
        </p:txBody>
      </p:sp>
    </p:spTree>
    <p:extLst>
      <p:ext uri="{BB962C8B-B14F-4D97-AF65-F5344CB8AC3E}">
        <p14:creationId xmlns:p14="http://schemas.microsoft.com/office/powerpoint/2010/main" val="6855145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G_Statement">
    <p:spTree>
      <p:nvGrpSpPr>
        <p:cNvPr id="1" name=""/>
        <p:cNvGrpSpPr/>
        <p:nvPr/>
      </p:nvGrpSpPr>
      <p:grpSpPr>
        <a:xfrm>
          <a:off x="0" y="0"/>
          <a:ext cx="0" cy="0"/>
          <a:chOff x="0" y="0"/>
          <a:chExt cx="0" cy="0"/>
        </a:xfrm>
      </p:grpSpPr>
      <p:pic>
        <p:nvPicPr>
          <p:cNvPr id="2" name="Grafik 1"/>
          <p:cNvPicPr>
            <a:picLocks noChangeAspect="1"/>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platzhalter 7"/>
          <p:cNvSpPr>
            <a:spLocks noGrp="1"/>
          </p:cNvSpPr>
          <p:nvPr>
            <p:ph type="body" sz="quarter" idx="13"/>
            <p:custDataLst>
              <p:tags r:id="rId2"/>
            </p:custDataLst>
          </p:nvPr>
        </p:nvSpPr>
        <p:spPr>
          <a:xfrm>
            <a:off x="270000" y="1980000"/>
            <a:ext cx="8604000" cy="512961"/>
          </a:xfrm>
        </p:spPr>
        <p:txBody>
          <a:bodyPr>
            <a:spAutoFit/>
          </a:bodyPr>
          <a:lstStyle>
            <a:lvl1pPr marL="0" indent="0">
              <a:lnSpc>
                <a:spcPts val="4000"/>
              </a:lnSpc>
              <a:spcAft>
                <a:spcPts val="0"/>
              </a:spcAft>
              <a:buNone/>
              <a:defRPr sz="4000" b="1">
                <a:solidFill>
                  <a:srgbClr val="DC1400"/>
                </a:solidFill>
              </a:defRPr>
            </a:lvl1pPr>
          </a:lstStyle>
          <a:p>
            <a:pPr lvl="0"/>
            <a:r>
              <a:rPr lang="de-DE" smtClean="0"/>
              <a:t>Textmasterformat bearbeiten</a:t>
            </a:r>
          </a:p>
        </p:txBody>
      </p:sp>
      <p:sp>
        <p:nvSpPr>
          <p:cNvPr id="10" name="Textplatzhalter 9"/>
          <p:cNvSpPr>
            <a:spLocks noGrp="1"/>
          </p:cNvSpPr>
          <p:nvPr>
            <p:ph type="body" sz="quarter" idx="14"/>
            <p:custDataLst>
              <p:tags r:id="rId3"/>
            </p:custDataLst>
          </p:nvPr>
        </p:nvSpPr>
        <p:spPr>
          <a:xfrm>
            <a:off x="270000" y="3059999"/>
            <a:ext cx="8613775" cy="3492000"/>
          </a:xfrm>
        </p:spPr>
        <p:txBody>
          <a:bodyPr/>
          <a:lstStyle>
            <a:lvl1pPr marL="0" indent="0">
              <a:lnSpc>
                <a:spcPts val="2640"/>
              </a:lnSpc>
              <a:spcAft>
                <a:spcPts val="0"/>
              </a:spcAft>
              <a:buNone/>
              <a:defRPr sz="2200">
                <a:solidFill>
                  <a:schemeClr val="tx1"/>
                </a:solidFill>
              </a:defRPr>
            </a:lvl1pPr>
          </a:lstStyle>
          <a:p>
            <a:pPr lvl="0"/>
            <a:r>
              <a:rPr lang="de-DE" smtClean="0"/>
              <a:t>Textmasterformat bearbeiten</a:t>
            </a:r>
          </a:p>
        </p:txBody>
      </p:sp>
      <p:sp>
        <p:nvSpPr>
          <p:cNvPr id="9" name="Textfeld 8"/>
          <p:cNvSpPr txBox="1"/>
          <p:nvPr>
            <p:custDataLst>
              <p:tags r:id="rId4"/>
            </p:custDataLst>
          </p:nvPr>
        </p:nvSpPr>
        <p:spPr>
          <a:xfrm>
            <a:off x="270000" y="6660000"/>
            <a:ext cx="6264696" cy="123111"/>
          </a:xfrm>
          <a:prstGeom prst="rect">
            <a:avLst/>
          </a:prstGeom>
          <a:noFill/>
        </p:spPr>
        <p:txBody>
          <a:bodyPr wrap="square" lIns="0" tIns="0" rIns="0" bIns="0" rtlCol="0">
            <a:spAutoFit/>
          </a:bodyPr>
          <a:lstStyle/>
          <a:p>
            <a:r>
              <a:rPr lang="en-US" sz="800" smtClean="0">
                <a:solidFill>
                  <a:srgbClr val="4C4C4C"/>
                </a:solidFill>
                <a:latin typeface="+mn-lt"/>
              </a:rPr>
              <a:t>19th September 2017 / Joshu Jullier / 3D Decision Support System for Grid Planning</a:t>
            </a:r>
            <a:endParaRPr lang="de-CH" sz="800" dirty="0">
              <a:solidFill>
                <a:srgbClr val="4C4C4C"/>
              </a:solidFill>
              <a:latin typeface="+mn-lt"/>
            </a:endParaRPr>
          </a:p>
        </p:txBody>
      </p:sp>
      <p:sp>
        <p:nvSpPr>
          <p:cNvPr id="12" name="Rectangle 6"/>
          <p:cNvSpPr>
            <a:spLocks noGrp="1" noChangeArrowheads="1"/>
          </p:cNvSpPr>
          <p:nvPr>
            <p:ph type="sldNum" sz="quarter" idx="4"/>
            <p:custDataLst>
              <p:tags r:id="rId5"/>
            </p:custDataLst>
          </p:nvPr>
        </p:nvSpPr>
        <p:spPr bwMode="auto">
          <a:xfrm>
            <a:off x="6940048" y="6660000"/>
            <a:ext cx="1905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lang="de-CH" sz="800" kern="1200" smtClean="0">
                <a:solidFill>
                  <a:srgbClr val="4C4C4C"/>
                </a:solidFill>
                <a:latin typeface="+mn-lt"/>
                <a:ea typeface="+mn-ea"/>
                <a:cs typeface="+mn-cs"/>
              </a:defRPr>
            </a:lvl1pPr>
          </a:lstStyle>
          <a:p>
            <a:fld id="{E2836075-29F6-4CD6-9376-E2F6FD76549A}" type="slidenum">
              <a:rPr lang="en-GB" smtClean="0"/>
              <a:pPr/>
              <a:t>‹Nr.›</a:t>
            </a:fld>
            <a:endParaRPr lang="en-GB" dirty="0"/>
          </a:p>
        </p:txBody>
      </p:sp>
      <p:sp>
        <p:nvSpPr>
          <p:cNvPr id="13" name="Textfeld 12"/>
          <p:cNvSpPr txBox="1"/>
          <p:nvPr>
            <p:custDataLst>
              <p:tags r:id="rId6"/>
            </p:custDataLst>
          </p:nvPr>
        </p:nvSpPr>
        <p:spPr>
          <a:xfrm>
            <a:off x="270000" y="370800"/>
            <a:ext cx="3725936" cy="246221"/>
          </a:xfrm>
          <a:prstGeom prst="rect">
            <a:avLst/>
          </a:prstGeom>
          <a:noFill/>
        </p:spPr>
        <p:txBody>
          <a:bodyPr wrap="square" lIns="0" tIns="0" rIns="0" bIns="0" rtlCol="0" anchor="t" anchorCtr="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600" b="0" cap="all" normalizeH="0" baseline="0" dirty="0">
              <a:solidFill>
                <a:srgbClr val="4C4C4C"/>
              </a:solidFill>
              <a:latin typeface="Arial" pitchFamily="34" charset="0"/>
              <a:cs typeface="Arial" pitchFamily="34" charset="0"/>
            </a:endParaRPr>
          </a:p>
        </p:txBody>
      </p:sp>
    </p:spTree>
    <p:extLst>
      <p:ext uri="{BB962C8B-B14F-4D97-AF65-F5344CB8AC3E}">
        <p14:creationId xmlns:p14="http://schemas.microsoft.com/office/powerpoint/2010/main" val="3070364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SG_Final slide">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 y="0"/>
            <a:ext cx="9143086" cy="6858000"/>
          </a:xfrm>
          <a:prstGeom prst="rect">
            <a:avLst/>
          </a:prstGeom>
        </p:spPr>
      </p:pic>
    </p:spTree>
    <p:extLst>
      <p:ext uri="{BB962C8B-B14F-4D97-AF65-F5344CB8AC3E}">
        <p14:creationId xmlns:p14="http://schemas.microsoft.com/office/powerpoint/2010/main" val="348124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customXml" Target="../../customXml/item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8768"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1027" name="Rectangle 3"/>
          <p:cNvSpPr>
            <a:spLocks noGrp="1" noChangeArrowheads="1"/>
          </p:cNvSpPr>
          <p:nvPr>
            <p:ph type="body" idx="1"/>
            <p:custDataLst>
              <p:tags r:id="rId14"/>
            </p:custDataLst>
          </p:nvPr>
        </p:nvSpPr>
        <p:spPr bwMode="auto">
          <a:xfrm>
            <a:off x="339842" y="1981200"/>
            <a:ext cx="8424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err="1" smtClean="0"/>
              <a:t>Textmasterformat</a:t>
            </a:r>
            <a:r>
              <a:rPr lang="de-CH" dirty="0" smtClean="0"/>
              <a:t> </a:t>
            </a:r>
            <a:r>
              <a:rPr lang="de-CH" dirty="0"/>
              <a:t>bearbeiten</a:t>
            </a:r>
          </a:p>
          <a:p>
            <a:pPr lvl="1"/>
            <a:r>
              <a:rPr lang="en-GB" noProof="0" dirty="0" err="1" smtClean="0"/>
              <a:t>Zweite</a:t>
            </a:r>
            <a:r>
              <a:rPr lang="en-GB" noProof="0" dirty="0" smtClean="0"/>
              <a:t> </a:t>
            </a:r>
            <a:r>
              <a:rPr lang="en-GB" noProof="0" dirty="0" err="1" smtClean="0"/>
              <a:t>Ebene</a:t>
            </a:r>
            <a:endParaRPr lang="en-GB" noProof="0" dirty="0" smtClean="0"/>
          </a:p>
          <a:p>
            <a:pPr lvl="2"/>
            <a:r>
              <a:rPr lang="en-GB" noProof="0" dirty="0" err="1" smtClean="0"/>
              <a:t>Dritte</a:t>
            </a:r>
            <a:r>
              <a:rPr lang="en-GB" noProof="0" dirty="0" smtClean="0"/>
              <a:t> </a:t>
            </a:r>
            <a:r>
              <a:rPr lang="en-GB" noProof="0" dirty="0" err="1" smtClean="0"/>
              <a:t>Ebene</a:t>
            </a:r>
            <a:endParaRPr lang="en-GB" noProof="0" dirty="0" smtClean="0"/>
          </a:p>
          <a:p>
            <a:pPr lvl="3"/>
            <a:r>
              <a:rPr lang="en-GB" noProof="0" dirty="0" err="1" smtClean="0"/>
              <a:t>Vierte</a:t>
            </a:r>
            <a:r>
              <a:rPr lang="en-GB" noProof="0" dirty="0" smtClean="0"/>
              <a:t> </a:t>
            </a:r>
            <a:r>
              <a:rPr lang="en-GB" noProof="0" dirty="0" err="1" smtClean="0"/>
              <a:t>Ebene</a:t>
            </a:r>
            <a:endParaRPr lang="en-GB" noProof="0" dirty="0" smtClean="0"/>
          </a:p>
          <a:p>
            <a:pPr lvl="4"/>
            <a:r>
              <a:rPr lang="en-GB" noProof="0" dirty="0" err="1" smtClean="0"/>
              <a:t>Fünfte</a:t>
            </a:r>
            <a:r>
              <a:rPr lang="en-GB" noProof="0" dirty="0" smtClean="0"/>
              <a:t> </a:t>
            </a:r>
            <a:r>
              <a:rPr lang="en-GB" noProof="0" dirty="0" err="1" smtClean="0"/>
              <a:t>Ebene</a:t>
            </a:r>
            <a:endParaRPr lang="en-GB" noProof="0" dirty="0" smtClean="0"/>
          </a:p>
          <a:p>
            <a:pPr lvl="5"/>
            <a:r>
              <a:rPr lang="en-GB" noProof="0" dirty="0" err="1" smtClean="0"/>
              <a:t>Sechste</a:t>
            </a:r>
            <a:r>
              <a:rPr lang="en-GB" noProof="0" dirty="0" smtClean="0"/>
              <a:t> </a:t>
            </a:r>
            <a:r>
              <a:rPr lang="en-GB" noProof="0" dirty="0" err="1" smtClean="0"/>
              <a:t>Ebene</a:t>
            </a:r>
            <a:endParaRPr lang="en-GB" noProof="0" dirty="0" smtClean="0"/>
          </a:p>
          <a:p>
            <a:pPr lvl="6"/>
            <a:r>
              <a:rPr lang="en-GB" noProof="0" dirty="0" err="1" smtClean="0"/>
              <a:t>Siebte</a:t>
            </a:r>
            <a:r>
              <a:rPr lang="en-GB" noProof="0" dirty="0" smtClean="0"/>
              <a:t> </a:t>
            </a:r>
            <a:r>
              <a:rPr lang="en-GB" noProof="0" dirty="0" err="1" smtClean="0"/>
              <a:t>Ebene</a:t>
            </a:r>
            <a:endParaRPr lang="en-GB" noProof="0" dirty="0" smtClean="0"/>
          </a:p>
          <a:p>
            <a:pPr lvl="7"/>
            <a:r>
              <a:rPr lang="en-GB" noProof="0" dirty="0" err="1" smtClean="0"/>
              <a:t>Achte</a:t>
            </a:r>
            <a:r>
              <a:rPr lang="en-GB" noProof="0" dirty="0" smtClean="0"/>
              <a:t> </a:t>
            </a:r>
            <a:r>
              <a:rPr lang="en-GB" noProof="0" dirty="0" err="1" smtClean="0"/>
              <a:t>Ebene</a:t>
            </a:r>
            <a:endParaRPr lang="en-GB" noProof="0" dirty="0" smtClean="0"/>
          </a:p>
          <a:p>
            <a:pPr lvl="8"/>
            <a:r>
              <a:rPr lang="en-GB" noProof="0" dirty="0" err="1" smtClean="0"/>
              <a:t>Neunte</a:t>
            </a:r>
            <a:r>
              <a:rPr lang="en-GB" noProof="0" dirty="0" smtClean="0"/>
              <a:t> </a:t>
            </a:r>
            <a:r>
              <a:rPr lang="en-GB" noProof="0" dirty="0" err="1" smtClean="0"/>
              <a:t>Ebene</a:t>
            </a:r>
            <a:endParaRPr lang="en-GB" noProof="0" dirty="0" smtClean="0"/>
          </a:p>
          <a:p>
            <a:pPr lvl="8"/>
            <a:endParaRPr lang="de-CH" dirty="0"/>
          </a:p>
          <a:p>
            <a:pPr lvl="7"/>
            <a:endParaRPr lang="de-CH" dirty="0"/>
          </a:p>
        </p:txBody>
      </p:sp>
      <p:sp>
        <p:nvSpPr>
          <p:cNvPr id="1030" name="Rectangle 6"/>
          <p:cNvSpPr>
            <a:spLocks noGrp="1" noChangeArrowheads="1"/>
          </p:cNvSpPr>
          <p:nvPr>
            <p:ph type="sldNum" sz="quarter" idx="4"/>
            <p:custDataLst>
              <p:tags r:id="rId15"/>
            </p:custDataLst>
          </p:nvPr>
        </p:nvSpPr>
        <p:spPr bwMode="auto">
          <a:xfrm>
            <a:off x="6940048" y="6660000"/>
            <a:ext cx="1905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800" baseline="0">
                <a:solidFill>
                  <a:srgbClr val="BFBFBF"/>
                </a:solidFill>
                <a:latin typeface="Arial" pitchFamily="34" charset="0"/>
                <a:cs typeface="Arial" pitchFamily="34" charset="0"/>
              </a:defRPr>
            </a:lvl1pPr>
          </a:lstStyle>
          <a:p>
            <a:fld id="{E2836075-29F6-4CD6-9376-E2F6FD76549A}" type="slidenum">
              <a:rPr lang="en-GB" smtClean="0"/>
              <a:pPr/>
              <a:t>‹Nr.›</a:t>
            </a:fld>
            <a:endParaRPr lang="en-GB" dirty="0"/>
          </a:p>
        </p:txBody>
      </p:sp>
    </p:spTree>
    <p:custDataLst>
      <p:custData r:id="rId12"/>
    </p:custData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9" r:id="rId10"/>
  </p:sldLayoutIdLst>
  <p:timing>
    <p:tnLst>
      <p:par>
        <p:cTn id="1" dur="indefinite" restart="never" nodeType="tmRoot"/>
      </p:par>
    </p:tnLst>
  </p:timing>
  <p:txStyles>
    <p:titleStyle>
      <a:lvl1pPr algn="ctr" rtl="0" eaLnBrk="1" fontAlgn="base" hangingPunct="1">
        <a:spcBef>
          <a:spcPct val="0"/>
        </a:spcBef>
        <a:spcAft>
          <a:spcPct val="0"/>
        </a:spcAft>
        <a:defRPr sz="4400">
          <a:solidFill>
            <a:srgbClr val="4C4C4C"/>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2"/>
          </a:solidFill>
          <a:latin typeface="Times New Roman" charset="0"/>
        </a:defRPr>
      </a:lvl2pPr>
      <a:lvl3pPr algn="ctr" rtl="0" eaLnBrk="1" fontAlgn="base" hangingPunct="1">
        <a:spcBef>
          <a:spcPct val="0"/>
        </a:spcBef>
        <a:spcAft>
          <a:spcPct val="0"/>
        </a:spcAft>
        <a:defRPr sz="4400">
          <a:solidFill>
            <a:schemeClr val="tx2"/>
          </a:solidFill>
          <a:latin typeface="Times New Roman" charset="0"/>
        </a:defRPr>
      </a:lvl3pPr>
      <a:lvl4pPr algn="ctr" rtl="0" eaLnBrk="1" fontAlgn="base" hangingPunct="1">
        <a:spcBef>
          <a:spcPct val="0"/>
        </a:spcBef>
        <a:spcAft>
          <a:spcPct val="0"/>
        </a:spcAft>
        <a:defRPr sz="4400">
          <a:solidFill>
            <a:schemeClr val="tx2"/>
          </a:solidFill>
          <a:latin typeface="Times New Roman" charset="0"/>
        </a:defRPr>
      </a:lvl4pPr>
      <a:lvl5pPr algn="ctr" rtl="0" eaLnBrk="1" fontAlgn="base" hangingPunct="1">
        <a:spcBef>
          <a:spcPct val="0"/>
        </a:spcBef>
        <a:spcAft>
          <a:spcPct val="0"/>
        </a:spcAft>
        <a:defRPr sz="4400">
          <a:solidFill>
            <a:schemeClr val="tx2"/>
          </a:solidFill>
          <a:latin typeface="Times New Roman" charset="0"/>
        </a:defRPr>
      </a:lvl5pPr>
      <a:lvl6pPr marL="457200" algn="ctr" rtl="0" eaLnBrk="1" fontAlgn="base" hangingPunct="1">
        <a:spcBef>
          <a:spcPct val="0"/>
        </a:spcBef>
        <a:spcAft>
          <a:spcPct val="0"/>
        </a:spcAft>
        <a:defRPr sz="4400">
          <a:solidFill>
            <a:schemeClr val="tx2"/>
          </a:solidFill>
          <a:latin typeface="Times New Roman" charset="0"/>
        </a:defRPr>
      </a:lvl6pPr>
      <a:lvl7pPr marL="914400" algn="ctr" rtl="0" eaLnBrk="1" fontAlgn="base" hangingPunct="1">
        <a:spcBef>
          <a:spcPct val="0"/>
        </a:spcBef>
        <a:spcAft>
          <a:spcPct val="0"/>
        </a:spcAft>
        <a:defRPr sz="4400">
          <a:solidFill>
            <a:schemeClr val="tx2"/>
          </a:solidFill>
          <a:latin typeface="Times New Roman" charset="0"/>
        </a:defRPr>
      </a:lvl7pPr>
      <a:lvl8pPr marL="1371600" algn="ctr" rtl="0" eaLnBrk="1" fontAlgn="base" hangingPunct="1">
        <a:spcBef>
          <a:spcPct val="0"/>
        </a:spcBef>
        <a:spcAft>
          <a:spcPct val="0"/>
        </a:spcAft>
        <a:defRPr sz="4400">
          <a:solidFill>
            <a:schemeClr val="tx2"/>
          </a:solidFill>
          <a:latin typeface="Times New Roman" charset="0"/>
        </a:defRPr>
      </a:lvl8pPr>
      <a:lvl9pPr marL="1828800" algn="ctr" rtl="0" eaLnBrk="1" fontAlgn="base" hangingPunct="1">
        <a:spcBef>
          <a:spcPct val="0"/>
        </a:spcBef>
        <a:spcAft>
          <a:spcPct val="0"/>
        </a:spcAft>
        <a:defRPr sz="4400">
          <a:solidFill>
            <a:schemeClr val="tx2"/>
          </a:solidFill>
          <a:latin typeface="Times New Roman" charset="0"/>
        </a:defRPr>
      </a:lvl9pPr>
    </p:titleStyle>
    <p:bodyStyle>
      <a:lvl1pPr marL="0" indent="0" algn="l" rtl="0" eaLnBrk="1" fontAlgn="base" hangingPunct="1">
        <a:lnSpc>
          <a:spcPts val="2000"/>
        </a:lnSpc>
        <a:spcBef>
          <a:spcPts val="0"/>
        </a:spcBef>
        <a:spcAft>
          <a:spcPts val="425"/>
        </a:spcAft>
        <a:buClrTx/>
        <a:buFont typeface="Arial" pitchFamily="34" charset="0"/>
        <a:buNone/>
        <a:defRPr sz="1600" b="0">
          <a:solidFill>
            <a:schemeClr val="tx1"/>
          </a:solidFill>
          <a:latin typeface="Arial" pitchFamily="34" charset="0"/>
          <a:ea typeface="+mn-ea"/>
          <a:cs typeface="Arial" pitchFamily="34" charset="0"/>
        </a:defRPr>
      </a:lvl1pPr>
      <a:lvl2pPr marL="0" indent="-180000" algn="l" rtl="0" eaLnBrk="1" fontAlgn="base" hangingPunct="1">
        <a:lnSpc>
          <a:spcPts val="2000"/>
        </a:lnSpc>
        <a:spcBef>
          <a:spcPts val="0"/>
        </a:spcBef>
        <a:spcAft>
          <a:spcPts val="425"/>
        </a:spcAft>
        <a:buClrTx/>
        <a:buFont typeface="Arial" pitchFamily="34" charset="0"/>
        <a:buChar char="»"/>
        <a:defRPr sz="1600" b="0">
          <a:solidFill>
            <a:schemeClr val="tx1"/>
          </a:solidFill>
          <a:latin typeface="Arial" pitchFamily="34" charset="0"/>
          <a:cs typeface="Arial" pitchFamily="34" charset="0"/>
        </a:defRPr>
      </a:lvl2pPr>
      <a:lvl3pPr marL="540000" indent="-180000" algn="l" rtl="0" eaLnBrk="1" fontAlgn="base" hangingPunct="1">
        <a:lnSpc>
          <a:spcPts val="2000"/>
        </a:lnSpc>
        <a:spcBef>
          <a:spcPts val="0"/>
        </a:spcBef>
        <a:spcAft>
          <a:spcPts val="425"/>
        </a:spcAft>
        <a:buClrTx/>
        <a:buFont typeface="Arial" pitchFamily="34" charset="0"/>
        <a:buChar char="»"/>
        <a:defRPr sz="1600" b="0">
          <a:solidFill>
            <a:schemeClr val="tx1"/>
          </a:solidFill>
          <a:latin typeface="Arial" pitchFamily="34" charset="0"/>
          <a:cs typeface="Arial" pitchFamily="34" charset="0"/>
        </a:defRPr>
      </a:lvl3pPr>
      <a:lvl4pPr marL="1080000" indent="-270000" algn="l" rtl="0" eaLnBrk="1" fontAlgn="base" hangingPunct="1">
        <a:lnSpc>
          <a:spcPts val="2000"/>
        </a:lnSpc>
        <a:spcBef>
          <a:spcPct val="20000"/>
        </a:spcBef>
        <a:spcAft>
          <a:spcPts val="425"/>
        </a:spcAft>
        <a:buClrTx/>
        <a:buFont typeface="Arial" pitchFamily="34" charset="0"/>
        <a:buChar char="»"/>
        <a:defRPr sz="1600" b="0">
          <a:solidFill>
            <a:schemeClr val="tx1"/>
          </a:solidFill>
          <a:latin typeface="Arial" pitchFamily="34" charset="0"/>
          <a:cs typeface="Arial" pitchFamily="34" charset="0"/>
        </a:defRPr>
      </a:lvl4pPr>
      <a:lvl5pPr marL="1620000" indent="-270000" algn="l" rtl="0" eaLnBrk="1" fontAlgn="base" hangingPunct="1">
        <a:lnSpc>
          <a:spcPts val="2000"/>
        </a:lnSpc>
        <a:spcBef>
          <a:spcPts val="0"/>
        </a:spcBef>
        <a:spcAft>
          <a:spcPts val="425"/>
        </a:spcAft>
        <a:buClrTx/>
        <a:buFont typeface="Arial" pitchFamily="34" charset="0"/>
        <a:buChar char="»"/>
        <a:defRPr sz="1600" b="0">
          <a:solidFill>
            <a:schemeClr val="tx1"/>
          </a:solidFill>
          <a:latin typeface="Arial" pitchFamily="34" charset="0"/>
          <a:cs typeface="Arial" pitchFamily="34" charset="0"/>
        </a:defRPr>
      </a:lvl5pPr>
      <a:lvl6pPr marL="2160000" indent="-228600" algn="l" rtl="0" eaLnBrk="1" fontAlgn="base" hangingPunct="1">
        <a:spcBef>
          <a:spcPct val="20000"/>
        </a:spcBef>
        <a:spcAft>
          <a:spcPct val="0"/>
        </a:spcAft>
        <a:buChar char="»"/>
        <a:defRPr sz="1600">
          <a:solidFill>
            <a:schemeClr val="tx1"/>
          </a:solidFill>
          <a:latin typeface="+mn-lt"/>
        </a:defRPr>
      </a:lvl6pPr>
      <a:lvl7pPr marL="2700000" indent="-228600" algn="l" rtl="0" eaLnBrk="1" fontAlgn="base" hangingPunct="1">
        <a:spcBef>
          <a:spcPct val="20000"/>
        </a:spcBef>
        <a:spcAft>
          <a:spcPct val="0"/>
        </a:spcAft>
        <a:buChar char="»"/>
        <a:defRPr lang="de-CH" sz="1600" b="0" dirty="0" smtClean="0">
          <a:solidFill>
            <a:schemeClr val="tx1"/>
          </a:solidFill>
          <a:latin typeface="Arial" pitchFamily="34" charset="0"/>
          <a:cs typeface="Arial" pitchFamily="34" charset="0"/>
        </a:defRPr>
      </a:lvl7pPr>
      <a:lvl8pPr marL="3240000" indent="-285750" algn="l" rtl="0" eaLnBrk="1" fontAlgn="base" hangingPunct="1">
        <a:spcBef>
          <a:spcPct val="20000"/>
        </a:spcBef>
        <a:spcAft>
          <a:spcPct val="0"/>
        </a:spcAft>
        <a:buFont typeface="Arial" pitchFamily="34" charset="0"/>
        <a:buChar char="»"/>
        <a:defRPr lang="de-CH" sz="1600" b="0" baseline="0" dirty="0" smtClean="0">
          <a:solidFill>
            <a:schemeClr val="tx1"/>
          </a:solidFill>
          <a:latin typeface="Arial" pitchFamily="34" charset="0"/>
          <a:cs typeface="Arial" pitchFamily="34" charset="0"/>
        </a:defRPr>
      </a:lvl8pPr>
      <a:lvl9pPr marL="3780000" indent="-228600" algn="l" rtl="0" eaLnBrk="1" fontAlgn="base" hangingPunct="1">
        <a:spcBef>
          <a:spcPct val="20000"/>
        </a:spcBef>
        <a:spcAft>
          <a:spcPct val="0"/>
        </a:spcAft>
        <a:buChar char="»"/>
        <a:defRPr lang="de-CH" sz="1600" b="0" dirty="0" smtClean="0">
          <a:solidFill>
            <a:schemeClr val="tx1"/>
          </a:solidFill>
          <a:latin typeface="Arial" pitchFamily="34" charset="0"/>
          <a:cs typeface="Arial"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6.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tags" Target="../tags/tag83.xml"/><Relationship Id="rId7" Type="http://schemas.openxmlformats.org/officeDocument/2006/relationships/image" Target="../media/image19.jpe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notesSlide" Target="../notesSlides/notesSlide10.xml"/><Relationship Id="rId5" Type="http://schemas.openxmlformats.org/officeDocument/2006/relationships/slideLayout" Target="../slideLayouts/slideLayout6.xml"/><Relationship Id="rId4" Type="http://schemas.openxmlformats.org/officeDocument/2006/relationships/tags" Target="../tags/tag84.xml"/><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11.xml"/><Relationship Id="rId7" Type="http://schemas.microsoft.com/office/2007/relationships/hdphoto" Target="../media/hdphoto1.wdp"/><Relationship Id="rId12"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tags" Target="../tags/tag85.xml"/><Relationship Id="rId6" Type="http://schemas.openxmlformats.org/officeDocument/2006/relationships/image" Target="../media/image24.jpeg"/><Relationship Id="rId11" Type="http://schemas.openxmlformats.org/officeDocument/2006/relationships/image" Target="../media/image27.png"/><Relationship Id="rId5" Type="http://schemas.openxmlformats.org/officeDocument/2006/relationships/image" Target="../media/image23.jpeg"/><Relationship Id="rId10" Type="http://schemas.microsoft.com/office/2007/relationships/hdphoto" Target="../media/hdphoto2.wdp"/><Relationship Id="rId4" Type="http://schemas.openxmlformats.org/officeDocument/2006/relationships/image" Target="../media/image22.jpeg"/><Relationship Id="rId9"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3" Type="http://schemas.openxmlformats.org/officeDocument/2006/relationships/notesSlide" Target="../notesSlides/notesSlide12.xml"/><Relationship Id="rId7" Type="http://schemas.microsoft.com/office/2007/relationships/hdphoto" Target="../media/hdphoto1.wdp"/><Relationship Id="rId12"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86.xml"/><Relationship Id="rId6" Type="http://schemas.openxmlformats.org/officeDocument/2006/relationships/image" Target="../media/image24.jpeg"/><Relationship Id="rId11" Type="http://schemas.openxmlformats.org/officeDocument/2006/relationships/image" Target="../media/image27.png"/><Relationship Id="rId5" Type="http://schemas.openxmlformats.org/officeDocument/2006/relationships/image" Target="../media/image23.jpeg"/><Relationship Id="rId10" Type="http://schemas.microsoft.com/office/2007/relationships/hdphoto" Target="../media/hdphoto2.wdp"/><Relationship Id="rId4" Type="http://schemas.openxmlformats.org/officeDocument/2006/relationships/image" Target="../media/image22.jpeg"/><Relationship Id="rId9" Type="http://schemas.openxmlformats.org/officeDocument/2006/relationships/image" Target="../media/image26.jpe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89.xml"/><Relationship Id="rId7" Type="http://schemas.openxmlformats.org/officeDocument/2006/relationships/image" Target="../media/image31.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notesSlide" Target="../notesSlides/notesSlide13.xml"/><Relationship Id="rId5" Type="http://schemas.openxmlformats.org/officeDocument/2006/relationships/slideLayout" Target="../slideLayouts/slideLayout6.xml"/><Relationship Id="rId10" Type="http://schemas.openxmlformats.org/officeDocument/2006/relationships/image" Target="../media/image34.png"/><Relationship Id="rId4" Type="http://schemas.openxmlformats.org/officeDocument/2006/relationships/tags" Target="../tags/tag90.xml"/><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image" Target="../media/image37.jpe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36.jpeg"/><Relationship Id="rId5" Type="http://schemas.openxmlformats.org/officeDocument/2006/relationships/notesSlide" Target="../notesSlides/notesSlide15.xml"/><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94.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59.xml"/><Relationship Id="rId7"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97.xml"/></Relationships>
</file>

<file path=ppt/slides/_rels/slide3.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slideLayout" Target="../slideLayouts/slideLayout2.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tags" Target="../tags/tag74.xml"/><Relationship Id="rId17" Type="http://schemas.openxmlformats.org/officeDocument/2006/relationships/image" Target="../media/image6.jpeg"/><Relationship Id="rId2" Type="http://schemas.openxmlformats.org/officeDocument/2006/relationships/tags" Target="../tags/tag64.xml"/><Relationship Id="rId16" Type="http://schemas.openxmlformats.org/officeDocument/2006/relationships/image" Target="../media/image5.jpeg"/><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tags" Target="../tags/tag73.xml"/><Relationship Id="rId5" Type="http://schemas.openxmlformats.org/officeDocument/2006/relationships/tags" Target="../tags/tag67.xml"/><Relationship Id="rId15" Type="http://schemas.openxmlformats.org/officeDocument/2006/relationships/image" Target="../media/image4.jpeg"/><Relationship Id="rId10" Type="http://schemas.openxmlformats.org/officeDocument/2006/relationships/tags" Target="../tags/tag72.xml"/><Relationship Id="rId4" Type="http://schemas.openxmlformats.org/officeDocument/2006/relationships/tags" Target="../tags/tag66.xml"/><Relationship Id="rId9" Type="http://schemas.openxmlformats.org/officeDocument/2006/relationships/tags" Target="../tags/tag71.xml"/><Relationship Id="rId1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8.jp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9.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80.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257421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000" y="900000"/>
            <a:ext cx="8604000" cy="371897"/>
          </a:xfrm>
        </p:spPr>
        <p:txBody>
          <a:bodyPr/>
          <a:lstStyle/>
          <a:p>
            <a:r>
              <a:rPr lang="en-GB" dirty="0" smtClean="0"/>
              <a:t>Three dimensions of our </a:t>
            </a:r>
            <a:r>
              <a:rPr lang="en-GB" dirty="0"/>
              <a:t>M</a:t>
            </a:r>
            <a:r>
              <a:rPr lang="en-GB" dirty="0" smtClean="0"/>
              <a:t>ulti-Criteria Decision Model</a:t>
            </a:r>
            <a:endParaRPr lang="en-GB" dirty="0"/>
          </a:p>
        </p:txBody>
      </p:sp>
      <p:pic>
        <p:nvPicPr>
          <p:cNvPr id="7" name="Content Placeholder 6"/>
          <p:cNvPicPr>
            <a:picLocks noGrp="1" noChangeAspect="1"/>
          </p:cNvPicPr>
          <p:nvPr>
            <p:ph idx="15"/>
          </p:nvPr>
        </p:nvPicPr>
        <p:blipFill rotWithShape="1">
          <a:blip r:embed="rId7" cstate="print">
            <a:extLst>
              <a:ext uri="{28A0092B-C50C-407E-A947-70E740481C1C}">
                <a14:useLocalDpi xmlns:a14="http://schemas.microsoft.com/office/drawing/2010/main" val="0"/>
              </a:ext>
            </a:extLst>
          </a:blip>
          <a:srcRect l="4115" r="7300"/>
          <a:stretch/>
        </p:blipFill>
        <p:spPr>
          <a:xfrm>
            <a:off x="3220781" y="1980000"/>
            <a:ext cx="2700000" cy="4572000"/>
          </a:xfrm>
        </p:spPr>
      </p:pic>
      <p:pic>
        <p:nvPicPr>
          <p:cNvPr id="6" name="Content Placeholder 5"/>
          <p:cNvPicPr>
            <a:picLocks noGrp="1" noChangeAspect="1"/>
          </p:cNvPicPr>
          <p:nvPr>
            <p:ph idx="16"/>
          </p:nvPr>
        </p:nvPicPr>
        <p:blipFill rotWithShape="1">
          <a:blip r:embed="rId8" cstate="print">
            <a:extLst>
              <a:ext uri="{28A0092B-C50C-407E-A947-70E740481C1C}">
                <a14:useLocalDpi xmlns:a14="http://schemas.microsoft.com/office/drawing/2010/main" val="0"/>
              </a:ext>
            </a:extLst>
          </a:blip>
          <a:srcRect l="37282" r="23317"/>
          <a:stretch/>
        </p:blipFill>
        <p:spPr>
          <a:xfrm>
            <a:off x="6171562" y="1980000"/>
            <a:ext cx="2702438" cy="4572000"/>
          </a:xfrm>
        </p:spPr>
      </p:pic>
      <p:pic>
        <p:nvPicPr>
          <p:cNvPr id="10" name="Content Placeholder 9"/>
          <p:cNvPicPr>
            <a:picLocks noGrp="1" noChangeAspect="1"/>
          </p:cNvPicPr>
          <p:nvPr>
            <p:ph idx="14"/>
          </p:nvPr>
        </p:nvPicPr>
        <p:blipFill rotWithShape="1">
          <a:blip r:embed="rId9" cstate="print">
            <a:extLst>
              <a:ext uri="{28A0092B-C50C-407E-A947-70E740481C1C}">
                <a14:useLocalDpi xmlns:a14="http://schemas.microsoft.com/office/drawing/2010/main" val="0"/>
              </a:ext>
            </a:extLst>
          </a:blip>
          <a:srcRect l="19505" r="44664"/>
          <a:stretch/>
        </p:blipFill>
        <p:spPr>
          <a:xfrm>
            <a:off x="275491" y="1980000"/>
            <a:ext cx="2700000" cy="4572000"/>
          </a:xfrm>
        </p:spPr>
      </p:pic>
      <p:sp>
        <p:nvSpPr>
          <p:cNvPr id="12" name="Rechteck 5"/>
          <p:cNvSpPr/>
          <p:nvPr>
            <p:custDataLst>
              <p:tags r:id="rId1"/>
            </p:custDataLst>
          </p:nvPr>
        </p:nvSpPr>
        <p:spPr>
          <a:xfrm>
            <a:off x="274763" y="5976173"/>
            <a:ext cx="2700000" cy="576064"/>
          </a:xfrm>
          <a:prstGeom prst="rect">
            <a:avLst/>
          </a:prstGeom>
          <a:solidFill>
            <a:srgbClr val="E1F0FA"/>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87312" lvl="1" algn="ctr">
              <a:lnSpc>
                <a:spcPts val="2000"/>
              </a:lnSpc>
              <a:spcBef>
                <a:spcPts val="0"/>
              </a:spcBef>
              <a:spcAft>
                <a:spcPts val="0"/>
              </a:spcAft>
            </a:pPr>
            <a:r>
              <a:rPr lang="en-GB" sz="1800" b="1" dirty="0" smtClean="0">
                <a:solidFill>
                  <a:schemeClr val="tx1"/>
                </a:solidFill>
                <a:latin typeface="Arial" pitchFamily="34" charset="0"/>
                <a:cs typeface="Arial" pitchFamily="34" charset="0"/>
              </a:rPr>
              <a:t>technical feasibility</a:t>
            </a:r>
            <a:endParaRPr lang="en-GB" sz="6000" b="1" dirty="0">
              <a:solidFill>
                <a:schemeClr val="tx1"/>
              </a:solidFill>
              <a:latin typeface="Arial" pitchFamily="34" charset="0"/>
              <a:cs typeface="Arial" pitchFamily="34" charset="0"/>
            </a:endParaRPr>
          </a:p>
        </p:txBody>
      </p:sp>
      <p:sp>
        <p:nvSpPr>
          <p:cNvPr id="13" name="Rechteck 5"/>
          <p:cNvSpPr/>
          <p:nvPr>
            <p:custDataLst>
              <p:tags r:id="rId2"/>
            </p:custDataLst>
          </p:nvPr>
        </p:nvSpPr>
        <p:spPr>
          <a:xfrm>
            <a:off x="3220945" y="5978554"/>
            <a:ext cx="2700000" cy="576064"/>
          </a:xfrm>
          <a:prstGeom prst="rect">
            <a:avLst/>
          </a:prstGeom>
          <a:solidFill>
            <a:srgbClr val="E1F0FA"/>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87312" lvl="1" algn="ctr">
              <a:lnSpc>
                <a:spcPts val="2000"/>
              </a:lnSpc>
              <a:spcBef>
                <a:spcPts val="0"/>
              </a:spcBef>
              <a:spcAft>
                <a:spcPts val="0"/>
              </a:spcAft>
            </a:pPr>
            <a:r>
              <a:rPr lang="en-GB" sz="1800" b="1" dirty="0" smtClean="0">
                <a:solidFill>
                  <a:schemeClr val="tx1"/>
                </a:solidFill>
                <a:latin typeface="Arial" pitchFamily="34" charset="0"/>
                <a:cs typeface="Arial" pitchFamily="34" charset="0"/>
              </a:rPr>
              <a:t>environment &amp; landscape</a:t>
            </a:r>
            <a:endParaRPr lang="en-GB" sz="6000" b="1" dirty="0">
              <a:solidFill>
                <a:schemeClr val="tx1"/>
              </a:solidFill>
              <a:latin typeface="Arial" pitchFamily="34" charset="0"/>
              <a:cs typeface="Arial" pitchFamily="34" charset="0"/>
            </a:endParaRPr>
          </a:p>
        </p:txBody>
      </p:sp>
      <p:sp>
        <p:nvSpPr>
          <p:cNvPr id="14" name="Rechteck 5"/>
          <p:cNvSpPr/>
          <p:nvPr>
            <p:custDataLst>
              <p:tags r:id="rId3"/>
            </p:custDataLst>
          </p:nvPr>
        </p:nvSpPr>
        <p:spPr>
          <a:xfrm>
            <a:off x="6170833" y="5976173"/>
            <a:ext cx="2707929" cy="576064"/>
          </a:xfrm>
          <a:prstGeom prst="rect">
            <a:avLst/>
          </a:prstGeom>
          <a:solidFill>
            <a:srgbClr val="E1F0FA"/>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87312" lvl="1" algn="ctr">
              <a:lnSpc>
                <a:spcPts val="2000"/>
              </a:lnSpc>
              <a:spcBef>
                <a:spcPts val="0"/>
              </a:spcBef>
              <a:spcAft>
                <a:spcPts val="0"/>
              </a:spcAft>
            </a:pPr>
            <a:r>
              <a:rPr lang="en-GB" sz="1800" b="1" dirty="0" smtClean="0">
                <a:solidFill>
                  <a:schemeClr val="tx1"/>
                </a:solidFill>
                <a:latin typeface="Arial" pitchFamily="34" charset="0"/>
                <a:cs typeface="Arial" pitchFamily="34" charset="0"/>
              </a:rPr>
              <a:t>urban planning</a:t>
            </a:r>
            <a:endParaRPr lang="en-GB" sz="6000" b="1" dirty="0">
              <a:solidFill>
                <a:schemeClr val="tx1"/>
              </a:solidFill>
              <a:latin typeface="Arial" pitchFamily="34" charset="0"/>
              <a:cs typeface="Arial" pitchFamily="34" charset="0"/>
            </a:endParaRPr>
          </a:p>
        </p:txBody>
      </p:sp>
      <p:sp>
        <p:nvSpPr>
          <p:cNvPr id="9" name="Foliennummernplatzhalter 4"/>
          <p:cNvSpPr>
            <a:spLocks noGrp="1"/>
          </p:cNvSpPr>
          <p:nvPr>
            <p:ph type="sldNum" sz="quarter" idx="4"/>
            <p:custDataLst>
              <p:tags r:id="rId4"/>
            </p:custDataLst>
          </p:nvPr>
        </p:nvSpPr>
        <p:spPr>
          <a:xfrm>
            <a:off x="6940048" y="6660000"/>
            <a:ext cx="1905000" cy="144000"/>
          </a:xfrm>
        </p:spPr>
        <p:txBody>
          <a:bodyPr/>
          <a:lstStyle/>
          <a:p>
            <a:fld id="{E2836075-29F6-4CD6-9376-E2F6FD76549A}" type="slidenum">
              <a:rPr lang="de-CH" smtClean="0"/>
              <a:pPr/>
              <a:t>10</a:t>
            </a:fld>
            <a:endParaRPr lang="de-CH" dirty="0"/>
          </a:p>
        </p:txBody>
      </p:sp>
    </p:spTree>
    <p:extLst>
      <p:ext uri="{BB962C8B-B14F-4D97-AF65-F5344CB8AC3E}">
        <p14:creationId xmlns:p14="http://schemas.microsoft.com/office/powerpoint/2010/main" val="2227440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0000" y="900000"/>
            <a:ext cx="8604000" cy="348942"/>
          </a:xfrm>
        </p:spPr>
        <p:txBody>
          <a:bodyPr/>
          <a:lstStyle/>
          <a:p>
            <a:r>
              <a:rPr lang="en-GB" dirty="0" smtClean="0"/>
              <a:t>How spatial Multi-Criteria Decision Analysis works</a:t>
            </a:r>
            <a:endParaRPr lang="en-GB" dirty="0"/>
          </a:p>
        </p:txBody>
      </p:sp>
      <p:grpSp>
        <p:nvGrpSpPr>
          <p:cNvPr id="81" name="Gruppieren 80"/>
          <p:cNvGrpSpPr/>
          <p:nvPr/>
        </p:nvGrpSpPr>
        <p:grpSpPr>
          <a:xfrm>
            <a:off x="35496" y="2678400"/>
            <a:ext cx="8712967" cy="3091053"/>
            <a:chOff x="35497" y="2679806"/>
            <a:chExt cx="8712967" cy="3091053"/>
          </a:xfrm>
        </p:grpSpPr>
        <p:pic>
          <p:nvPicPr>
            <p:cNvPr id="42" name="Picture 6" descr="Image result for Technik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757"/>
            <a:stretch/>
          </p:blipFill>
          <p:spPr bwMode="auto">
            <a:xfrm>
              <a:off x="35497" y="4999281"/>
              <a:ext cx="874416" cy="557658"/>
            </a:xfrm>
            <a:prstGeom prst="rect">
              <a:avLst/>
            </a:prstGeom>
            <a:noFill/>
            <a:extLst>
              <a:ext uri="{909E8E84-426E-40DD-AFC4-6F175D3DCCD1}">
                <a14:hiddenFill xmlns:a14="http://schemas.microsoft.com/office/drawing/2010/main">
                  <a:solidFill>
                    <a:srgbClr val="FFFFFF"/>
                  </a:solidFill>
                </a14:hiddenFill>
              </a:ext>
            </a:extLst>
          </p:spPr>
        </p:pic>
        <p:pic>
          <p:nvPicPr>
            <p:cNvPr id="43" name="Grafik 1" descr="Thun Ausschnitt.png"/>
            <p:cNvPicPr>
              <a:picLocks noChangeAspect="1"/>
            </p:cNvPicPr>
            <p:nvPr/>
          </p:nvPicPr>
          <p:blipFill>
            <a:blip r:embed="rId5" cstate="print">
              <a:biLevel thresh="75000"/>
            </a:blip>
            <a:stretch>
              <a:fillRect/>
            </a:stretch>
          </p:blipFill>
          <p:spPr>
            <a:xfrm>
              <a:off x="3280290" y="2679806"/>
              <a:ext cx="5468174" cy="3091053"/>
            </a:xfrm>
            <a:prstGeom prst="rect">
              <a:avLst/>
            </a:prstGeom>
            <a:noFill/>
            <a:ln w="9525">
              <a:solidFill>
                <a:srgbClr val="000000"/>
              </a:solidFill>
            </a:ln>
            <a:effectLst>
              <a:glow>
                <a:srgbClr val="BBE0E3">
                  <a:alpha val="43000"/>
                </a:srgbClr>
              </a:glow>
            </a:effectLst>
            <a:scene3d>
              <a:camera prst="isometricOffAxis1Top"/>
              <a:lightRig rig="threePt" dir="t"/>
            </a:scene3d>
            <a:sp3d>
              <a:bevelT w="139700" prst="cross"/>
            </a:sp3d>
          </p:spPr>
        </p:pic>
        <p:sp>
          <p:nvSpPr>
            <p:cNvPr id="44" name="Rechteck 91"/>
            <p:cNvSpPr/>
            <p:nvPr/>
          </p:nvSpPr>
          <p:spPr>
            <a:xfrm>
              <a:off x="4185388" y="3547895"/>
              <a:ext cx="3907709" cy="1691162"/>
            </a:xfrm>
            <a:prstGeom prst="rect">
              <a:avLst/>
            </a:prstGeom>
            <a:solidFill>
              <a:srgbClr val="92D050">
                <a:alpha val="59000"/>
              </a:srgbClr>
            </a:solidFill>
            <a:ln w="25400" cap="flat" cmpd="sng" algn="ctr">
              <a:solidFill>
                <a:srgbClr val="BBE0E3">
                  <a:shade val="50000"/>
                </a:srgbClr>
              </a:solidFill>
              <a:prstDash val="solid"/>
            </a:ln>
            <a:effectLst/>
            <a:scene3d>
              <a:camera prst="isometricOffAxis1Top"/>
              <a:lightRig rig="threePt" dir="t"/>
            </a:scene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sp>
          <p:nvSpPr>
            <p:cNvPr id="45" name="Rechteck 9"/>
            <p:cNvSpPr/>
            <p:nvPr/>
          </p:nvSpPr>
          <p:spPr>
            <a:xfrm>
              <a:off x="5433141" y="4007383"/>
              <a:ext cx="362478" cy="292885"/>
            </a:xfrm>
            <a:prstGeom prst="rect">
              <a:avLst/>
            </a:prstGeom>
            <a:solidFill>
              <a:srgbClr val="FFFF00"/>
            </a:solidFill>
            <a:ln w="25400" cap="flat" cmpd="sng" algn="ctr">
              <a:solidFill>
                <a:srgbClr val="BBE0E3">
                  <a:shade val="50000"/>
                </a:srgbClr>
              </a:solidFill>
              <a:prstDash val="solid"/>
            </a:ln>
            <a:effectLst/>
            <a:scene3d>
              <a:camera prst="isometricOffAxis1Top"/>
              <a:lightRig rig="threePt" dir="t"/>
            </a:scene3d>
            <a:sp3d extrusionH="63500" contourW="12700">
              <a:bevelT h="0"/>
              <a:bevelB w="0"/>
              <a:extrusionClr>
                <a:srgbClr val="FFFF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sp>
          <p:nvSpPr>
            <p:cNvPr id="46" name="Rechteck 10"/>
            <p:cNvSpPr/>
            <p:nvPr/>
          </p:nvSpPr>
          <p:spPr>
            <a:xfrm>
              <a:off x="5995198" y="4042764"/>
              <a:ext cx="362478" cy="351940"/>
            </a:xfrm>
            <a:prstGeom prst="rect">
              <a:avLst/>
            </a:prstGeom>
            <a:solidFill>
              <a:srgbClr val="FFFF00"/>
            </a:solidFill>
            <a:ln w="25400" cap="flat" cmpd="sng" algn="ctr">
              <a:solidFill>
                <a:srgbClr val="BBE0E3">
                  <a:shade val="50000"/>
                </a:srgbClr>
              </a:solidFill>
              <a:prstDash val="solid"/>
            </a:ln>
            <a:effectLst/>
            <a:scene3d>
              <a:camera prst="isometricOffAxis1Top"/>
              <a:lightRig rig="threePt" dir="t"/>
            </a:scene3d>
            <a:sp3d extrusionH="63500" contourW="12700">
              <a:bevelT h="0"/>
              <a:bevelB w="0"/>
              <a:extrusionClr>
                <a:srgbClr val="FFFF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sp>
          <p:nvSpPr>
            <p:cNvPr id="47" name="Rechteck 11"/>
            <p:cNvSpPr/>
            <p:nvPr/>
          </p:nvSpPr>
          <p:spPr>
            <a:xfrm>
              <a:off x="5623055" y="4115000"/>
              <a:ext cx="362478" cy="292885"/>
            </a:xfrm>
            <a:prstGeom prst="rect">
              <a:avLst/>
            </a:prstGeom>
            <a:solidFill>
              <a:srgbClr val="FFFF00"/>
            </a:solidFill>
            <a:ln w="25400" cap="flat" cmpd="sng" algn="ctr">
              <a:solidFill>
                <a:srgbClr val="BBE0E3">
                  <a:shade val="50000"/>
                </a:srgbClr>
              </a:solidFill>
              <a:prstDash val="solid"/>
            </a:ln>
            <a:effectLst/>
            <a:scene3d>
              <a:camera prst="isometricOffAxis1Top"/>
              <a:lightRig rig="threePt" dir="t"/>
            </a:scene3d>
            <a:sp3d extrusionH="63500" contourW="12700">
              <a:bevelT h="0"/>
              <a:bevelB w="0"/>
              <a:extrusionClr>
                <a:srgbClr val="FFFF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sp>
          <p:nvSpPr>
            <p:cNvPr id="48" name="Rechteck 12"/>
            <p:cNvSpPr/>
            <p:nvPr/>
          </p:nvSpPr>
          <p:spPr>
            <a:xfrm>
              <a:off x="5096993" y="4066570"/>
              <a:ext cx="362478" cy="292885"/>
            </a:xfrm>
            <a:prstGeom prst="rect">
              <a:avLst/>
            </a:prstGeom>
            <a:solidFill>
              <a:srgbClr val="FFFF00"/>
            </a:solidFill>
            <a:ln w="25400" cap="flat" cmpd="sng" algn="ctr">
              <a:solidFill>
                <a:srgbClr val="BBE0E3">
                  <a:shade val="50000"/>
                </a:srgbClr>
              </a:solidFill>
              <a:prstDash val="solid"/>
            </a:ln>
            <a:effectLst/>
            <a:scene3d>
              <a:camera prst="isometricOffAxis1Top"/>
              <a:lightRig rig="threePt" dir="t"/>
            </a:scene3d>
            <a:sp3d extrusionH="63500" contourW="12700">
              <a:bevelT h="0"/>
              <a:bevelB w="0"/>
              <a:extrusionClr>
                <a:srgbClr val="FFFF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sp>
          <p:nvSpPr>
            <p:cNvPr id="49" name="Rechteck 4"/>
            <p:cNvSpPr/>
            <p:nvPr/>
          </p:nvSpPr>
          <p:spPr>
            <a:xfrm>
              <a:off x="6199035" y="4181776"/>
              <a:ext cx="356398" cy="292885"/>
            </a:xfrm>
            <a:prstGeom prst="rect">
              <a:avLst/>
            </a:prstGeom>
            <a:solidFill>
              <a:srgbClr val="FF0000"/>
            </a:solidFill>
            <a:ln w="25400" cap="flat" cmpd="sng" algn="ctr">
              <a:solidFill>
                <a:srgbClr val="BBE0E3">
                  <a:shade val="50000"/>
                </a:srgbClr>
              </a:solidFill>
              <a:prstDash val="solid"/>
            </a:ln>
            <a:effectLst/>
            <a:scene3d>
              <a:camera prst="isometricOffAxis1Top"/>
              <a:lightRig rig="threePt" dir="t"/>
            </a:scene3d>
            <a:sp3d extrusionH="63500" contourW="12700">
              <a:bevelT h="0"/>
              <a:bevelB w="0"/>
              <a:extrusionClr>
                <a:srgbClr val="FF00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sp>
          <p:nvSpPr>
            <p:cNvPr id="50" name="Rechteck 5"/>
            <p:cNvSpPr/>
            <p:nvPr/>
          </p:nvSpPr>
          <p:spPr>
            <a:xfrm>
              <a:off x="6768991" y="4231079"/>
              <a:ext cx="362478" cy="331233"/>
            </a:xfrm>
            <a:prstGeom prst="rect">
              <a:avLst/>
            </a:prstGeom>
            <a:solidFill>
              <a:srgbClr val="FF0000"/>
            </a:solidFill>
            <a:ln w="25400" cap="flat" cmpd="sng" algn="ctr">
              <a:solidFill>
                <a:srgbClr val="BBE0E3">
                  <a:shade val="50000"/>
                </a:srgbClr>
              </a:solidFill>
              <a:prstDash val="solid"/>
            </a:ln>
            <a:effectLst/>
            <a:scene3d>
              <a:camera prst="isometricOffAxis1Top"/>
              <a:lightRig rig="threePt" dir="t"/>
            </a:scene3d>
            <a:sp3d extrusionH="63500" contourW="12700">
              <a:bevelT h="0"/>
              <a:bevelB w="0"/>
              <a:extrusionClr>
                <a:srgbClr val="FF00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sp>
          <p:nvSpPr>
            <p:cNvPr id="51" name="Rechteck 3"/>
            <p:cNvSpPr/>
            <p:nvPr/>
          </p:nvSpPr>
          <p:spPr>
            <a:xfrm>
              <a:off x="6418458" y="4284182"/>
              <a:ext cx="362478" cy="323792"/>
            </a:xfrm>
            <a:prstGeom prst="rect">
              <a:avLst/>
            </a:prstGeom>
            <a:solidFill>
              <a:srgbClr val="FF0000"/>
            </a:solidFill>
            <a:ln w="25400" cap="flat" cmpd="sng" algn="ctr">
              <a:solidFill>
                <a:srgbClr val="BBE0E3">
                  <a:shade val="50000"/>
                </a:srgbClr>
              </a:solidFill>
              <a:prstDash val="solid"/>
            </a:ln>
            <a:effectLst/>
            <a:scene3d>
              <a:camera prst="isometricOffAxis1Top"/>
              <a:lightRig rig="threePt" dir="t"/>
            </a:scene3d>
            <a:sp3d extrusionH="63500" contourW="12700">
              <a:bevelT h="0"/>
              <a:bevelB w="0"/>
              <a:extrusionClr>
                <a:srgbClr val="FF00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sp>
          <p:nvSpPr>
            <p:cNvPr id="52" name="Rechteck 15"/>
            <p:cNvSpPr/>
            <p:nvPr/>
          </p:nvSpPr>
          <p:spPr>
            <a:xfrm>
              <a:off x="4777176" y="4108096"/>
              <a:ext cx="362478" cy="292885"/>
            </a:xfrm>
            <a:prstGeom prst="rect">
              <a:avLst/>
            </a:prstGeom>
            <a:solidFill>
              <a:srgbClr val="FF0000"/>
            </a:solidFill>
            <a:ln w="25400" cap="flat" cmpd="sng" algn="ctr">
              <a:solidFill>
                <a:srgbClr val="BBE0E3">
                  <a:shade val="50000"/>
                </a:srgbClr>
              </a:solidFill>
              <a:prstDash val="solid"/>
            </a:ln>
            <a:effectLst/>
            <a:scene3d>
              <a:camera prst="isometricOffAxis1Top"/>
              <a:lightRig rig="threePt" dir="t"/>
            </a:scene3d>
            <a:sp3d extrusionH="63500" contourW="12700">
              <a:bevelT h="0"/>
              <a:bevelB w="0"/>
              <a:extrusionClr>
                <a:srgbClr val="FF00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sp>
          <p:nvSpPr>
            <p:cNvPr id="53" name="Rechteck 2"/>
            <p:cNvSpPr/>
            <p:nvPr/>
          </p:nvSpPr>
          <p:spPr>
            <a:xfrm>
              <a:off x="5826433" y="4225333"/>
              <a:ext cx="362478" cy="308314"/>
            </a:xfrm>
            <a:prstGeom prst="rect">
              <a:avLst/>
            </a:prstGeom>
            <a:solidFill>
              <a:srgbClr val="FF0000"/>
            </a:solidFill>
            <a:ln w="25400" cap="flat" cmpd="sng" algn="ctr">
              <a:solidFill>
                <a:srgbClr val="BBE0E3">
                  <a:shade val="50000"/>
                </a:srgbClr>
              </a:solidFill>
              <a:prstDash val="solid"/>
            </a:ln>
            <a:effectLst/>
            <a:scene3d>
              <a:camera prst="isometricOffAxis1Top"/>
              <a:lightRig rig="threePt" dir="t"/>
            </a:scene3d>
            <a:sp3d extrusionH="63500" contourW="12700">
              <a:bevelT h="0"/>
              <a:bevelB w="0"/>
              <a:extrusionClr>
                <a:srgbClr val="FF00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sp>
          <p:nvSpPr>
            <p:cNvPr id="54" name="Rechteck 8"/>
            <p:cNvSpPr/>
            <p:nvPr/>
          </p:nvSpPr>
          <p:spPr>
            <a:xfrm>
              <a:off x="7797015" y="4139739"/>
              <a:ext cx="362478" cy="292885"/>
            </a:xfrm>
            <a:prstGeom prst="rect">
              <a:avLst/>
            </a:prstGeom>
            <a:solidFill>
              <a:srgbClr val="FFFFFF">
                <a:lumMod val="65000"/>
              </a:srgbClr>
            </a:solidFill>
            <a:ln w="25400" cap="flat" cmpd="sng" algn="ctr">
              <a:solidFill>
                <a:srgbClr val="BBE0E3">
                  <a:shade val="50000"/>
                </a:srgbClr>
              </a:solidFill>
              <a:prstDash val="solid"/>
            </a:ln>
            <a:effectLst/>
            <a:scene3d>
              <a:camera prst="isometricOffAxis1Top"/>
              <a:lightRig rig="threePt" dir="t"/>
            </a:scene3d>
            <a:sp3d contourW="12700">
              <a:bevelT h="0"/>
              <a:bevelB w="0"/>
              <a:extrusionClr>
                <a:srgbClr val="FF00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sp>
          <p:nvSpPr>
            <p:cNvPr id="55" name="Rechteck 14"/>
            <p:cNvSpPr/>
            <p:nvPr/>
          </p:nvSpPr>
          <p:spPr>
            <a:xfrm>
              <a:off x="5257326" y="4170976"/>
              <a:ext cx="362478" cy="292885"/>
            </a:xfrm>
            <a:prstGeom prst="rect">
              <a:avLst/>
            </a:prstGeom>
            <a:solidFill>
              <a:srgbClr val="FF0000"/>
            </a:solidFill>
            <a:ln w="25400" cap="flat" cmpd="sng" algn="ctr">
              <a:solidFill>
                <a:srgbClr val="BBE0E3">
                  <a:shade val="50000"/>
                </a:srgbClr>
              </a:solidFill>
              <a:prstDash val="solid"/>
            </a:ln>
            <a:effectLst/>
            <a:scene3d>
              <a:camera prst="isometricOffAxis1Top"/>
              <a:lightRig rig="threePt" dir="t"/>
            </a:scene3d>
            <a:sp3d extrusionH="63500" contourW="12700">
              <a:bevelT h="0"/>
              <a:bevelB w="0"/>
              <a:extrusionClr>
                <a:srgbClr val="FF00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sp>
          <p:nvSpPr>
            <p:cNvPr id="56" name="Rechteck 6"/>
            <p:cNvSpPr/>
            <p:nvPr/>
          </p:nvSpPr>
          <p:spPr>
            <a:xfrm>
              <a:off x="5447744" y="4270824"/>
              <a:ext cx="362478" cy="364259"/>
            </a:xfrm>
            <a:prstGeom prst="rect">
              <a:avLst/>
            </a:prstGeom>
            <a:solidFill>
              <a:srgbClr val="FFFFFF">
                <a:lumMod val="65000"/>
              </a:srgbClr>
            </a:solidFill>
            <a:ln w="25400" cap="flat" cmpd="sng" algn="ctr">
              <a:solidFill>
                <a:srgbClr val="BBE0E3">
                  <a:shade val="50000"/>
                </a:srgbClr>
              </a:solidFill>
              <a:prstDash val="solid"/>
            </a:ln>
            <a:effectLst/>
            <a:scene3d>
              <a:camera prst="isometricOffAxis1Top"/>
              <a:lightRig rig="threePt" dir="t"/>
            </a:scene3d>
            <a:sp3d contourW="12700">
              <a:bevelT h="0"/>
              <a:bevelB w="0"/>
              <a:extrusionClr>
                <a:srgbClr val="FF00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sp>
          <p:nvSpPr>
            <p:cNvPr id="57" name="Rechteck 7"/>
            <p:cNvSpPr/>
            <p:nvPr/>
          </p:nvSpPr>
          <p:spPr>
            <a:xfrm>
              <a:off x="5083669" y="4320065"/>
              <a:ext cx="362478" cy="391387"/>
            </a:xfrm>
            <a:prstGeom prst="rect">
              <a:avLst/>
            </a:prstGeom>
            <a:solidFill>
              <a:srgbClr val="FFFFFF">
                <a:lumMod val="65000"/>
              </a:srgbClr>
            </a:solidFill>
            <a:ln w="25400" cap="flat" cmpd="sng" algn="ctr">
              <a:solidFill>
                <a:srgbClr val="BBE0E3">
                  <a:shade val="50000"/>
                </a:srgbClr>
              </a:solidFill>
              <a:prstDash val="solid"/>
            </a:ln>
            <a:effectLst/>
            <a:scene3d>
              <a:camera prst="isometricOffAxis1Top"/>
              <a:lightRig rig="threePt" dir="t"/>
            </a:scene3d>
            <a:sp3d contourW="12700">
              <a:bevelT h="0"/>
              <a:bevelB w="0"/>
              <a:extrusionClr>
                <a:srgbClr val="FF00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sp>
          <p:nvSpPr>
            <p:cNvPr id="58" name="Rechteck 13"/>
            <p:cNvSpPr/>
            <p:nvPr/>
          </p:nvSpPr>
          <p:spPr>
            <a:xfrm>
              <a:off x="5644986" y="4382904"/>
              <a:ext cx="362478" cy="395197"/>
            </a:xfrm>
            <a:prstGeom prst="rect">
              <a:avLst/>
            </a:prstGeom>
            <a:solidFill>
              <a:srgbClr val="FFFFFF">
                <a:lumMod val="65000"/>
              </a:srgbClr>
            </a:solidFill>
            <a:ln w="25400" cap="flat" cmpd="sng" algn="ctr">
              <a:solidFill>
                <a:srgbClr val="BBE0E3">
                  <a:shade val="50000"/>
                </a:srgbClr>
              </a:solidFill>
              <a:prstDash val="solid"/>
            </a:ln>
            <a:effectLst/>
            <a:scene3d>
              <a:camera prst="isometricOffAxis1Top"/>
              <a:lightRig rig="threePt" dir="t"/>
            </a:scene3d>
            <a:sp3d contourW="12700">
              <a:bevelT h="0"/>
              <a:bevelB w="0"/>
              <a:extrusionClr>
                <a:srgbClr val="FF00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sp>
          <p:nvSpPr>
            <p:cNvPr id="59" name="Rechteck 16"/>
            <p:cNvSpPr/>
            <p:nvPr/>
          </p:nvSpPr>
          <p:spPr>
            <a:xfrm>
              <a:off x="7172655" y="3735284"/>
              <a:ext cx="362478" cy="292885"/>
            </a:xfrm>
            <a:prstGeom prst="rect">
              <a:avLst/>
            </a:prstGeom>
            <a:solidFill>
              <a:srgbClr val="FF0000"/>
            </a:solidFill>
            <a:ln w="25400" cap="flat" cmpd="sng" algn="ctr">
              <a:solidFill>
                <a:srgbClr val="BBE0E3">
                  <a:shade val="50000"/>
                </a:srgbClr>
              </a:solidFill>
              <a:prstDash val="solid"/>
            </a:ln>
            <a:effectLst/>
            <a:scene3d>
              <a:camera prst="isometricOffAxis1Top"/>
              <a:lightRig rig="threePt" dir="t"/>
            </a:scene3d>
            <a:sp3d extrusionH="63500" contourW="12700">
              <a:bevelT h="0"/>
              <a:bevelB w="0"/>
              <a:extrusionClr>
                <a:srgbClr val="FF00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sp>
          <p:nvSpPr>
            <p:cNvPr id="60" name="Rechteck 17"/>
            <p:cNvSpPr/>
            <p:nvPr/>
          </p:nvSpPr>
          <p:spPr>
            <a:xfrm>
              <a:off x="6829498" y="3773632"/>
              <a:ext cx="362478" cy="292885"/>
            </a:xfrm>
            <a:prstGeom prst="rect">
              <a:avLst/>
            </a:prstGeom>
            <a:solidFill>
              <a:srgbClr val="FF0000"/>
            </a:solidFill>
            <a:ln w="25400" cap="flat" cmpd="sng" algn="ctr">
              <a:solidFill>
                <a:srgbClr val="BBE0E3">
                  <a:shade val="50000"/>
                </a:srgbClr>
              </a:solidFill>
              <a:prstDash val="solid"/>
            </a:ln>
            <a:effectLst/>
            <a:scene3d>
              <a:camera prst="isometricOffAxis1Top"/>
              <a:lightRig rig="threePt" dir="t"/>
            </a:scene3d>
            <a:sp3d extrusionH="63500" contourW="12700">
              <a:bevelT h="0"/>
              <a:bevelB w="0"/>
              <a:extrusionClr>
                <a:srgbClr val="FF00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cxnSp>
          <p:nvCxnSpPr>
            <p:cNvPr id="61" name="Gerade Verbindung 63"/>
            <p:cNvCxnSpPr/>
            <p:nvPr/>
          </p:nvCxnSpPr>
          <p:spPr>
            <a:xfrm flipV="1">
              <a:off x="6930142" y="3971274"/>
              <a:ext cx="700933" cy="82167"/>
            </a:xfrm>
            <a:prstGeom prst="line">
              <a:avLst/>
            </a:prstGeom>
            <a:noFill/>
            <a:ln w="9525" cap="flat" cmpd="sng" algn="ctr">
              <a:solidFill>
                <a:srgbClr val="000000"/>
              </a:solidFill>
              <a:prstDash val="solid"/>
            </a:ln>
            <a:effectLst/>
          </p:spPr>
        </p:cxnSp>
        <p:sp>
          <p:nvSpPr>
            <p:cNvPr id="62" name="Rechteck 72"/>
            <p:cNvSpPr/>
            <p:nvPr/>
          </p:nvSpPr>
          <p:spPr>
            <a:xfrm>
              <a:off x="3012567" y="3898656"/>
              <a:ext cx="362478" cy="292885"/>
            </a:xfrm>
            <a:prstGeom prst="rect">
              <a:avLst/>
            </a:prstGeom>
            <a:solidFill>
              <a:srgbClr val="FFFFFF">
                <a:lumMod val="65000"/>
              </a:srgbClr>
            </a:solidFill>
            <a:ln w="25400" cap="flat" cmpd="sng" algn="ctr">
              <a:solidFill>
                <a:srgbClr val="BBE0E3">
                  <a:shade val="50000"/>
                </a:srgbClr>
              </a:solidFill>
              <a:prstDash val="solid"/>
            </a:ln>
            <a:effectLst/>
            <a:scene3d>
              <a:camera prst="isometricOffAxis1Top"/>
              <a:lightRig rig="threePt" dir="t"/>
            </a:scene3d>
            <a:sp3d extrusionH="82550" contourW="12700">
              <a:bevelT h="0"/>
              <a:bevelB w="0"/>
              <a:extrusionClr>
                <a:srgbClr val="FF00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sp>
          <p:nvSpPr>
            <p:cNvPr id="63" name="Rechteck 71"/>
            <p:cNvSpPr/>
            <p:nvPr/>
          </p:nvSpPr>
          <p:spPr>
            <a:xfrm>
              <a:off x="3012580" y="3849361"/>
              <a:ext cx="362478" cy="292885"/>
            </a:xfrm>
            <a:prstGeom prst="rect">
              <a:avLst/>
            </a:prstGeom>
            <a:solidFill>
              <a:srgbClr val="FFFF00"/>
            </a:solidFill>
            <a:ln w="25400" cap="flat" cmpd="sng" algn="ctr">
              <a:solidFill>
                <a:srgbClr val="FFFF00"/>
              </a:solidFill>
              <a:prstDash val="solid"/>
            </a:ln>
            <a:effectLst/>
            <a:scene3d>
              <a:camera prst="isometricOffAxis1Top"/>
              <a:lightRig rig="threePt" dir="t"/>
            </a:scene3d>
            <a:sp3d contourW="12700">
              <a:bevelT h="0"/>
              <a:bevelB w="0"/>
              <a:extrusionClr>
                <a:srgbClr val="FF00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sp>
          <p:nvSpPr>
            <p:cNvPr id="64" name="Rechteck 73"/>
            <p:cNvSpPr/>
            <p:nvPr/>
          </p:nvSpPr>
          <p:spPr>
            <a:xfrm>
              <a:off x="3012580" y="3777991"/>
              <a:ext cx="362478" cy="292885"/>
            </a:xfrm>
            <a:prstGeom prst="rect">
              <a:avLst/>
            </a:prstGeom>
            <a:solidFill>
              <a:srgbClr val="00FF00"/>
            </a:solidFill>
            <a:ln w="25400" cap="flat" cmpd="sng" algn="ctr">
              <a:solidFill>
                <a:srgbClr val="00FF00"/>
              </a:solidFill>
              <a:prstDash val="solid"/>
            </a:ln>
            <a:effectLst/>
            <a:scene3d>
              <a:camera prst="isometricOffAxis1Top"/>
              <a:lightRig rig="threePt" dir="t"/>
            </a:scene3d>
            <a:sp3d contourW="12700">
              <a:bevelT h="0"/>
              <a:bevelB w="0"/>
              <a:extrusionClr>
                <a:srgbClr val="FF00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sp>
          <p:nvSpPr>
            <p:cNvPr id="65" name="Rechteck 78"/>
            <p:cNvSpPr/>
            <p:nvPr/>
          </p:nvSpPr>
          <p:spPr>
            <a:xfrm>
              <a:off x="7156675" y="3668254"/>
              <a:ext cx="362478" cy="292885"/>
            </a:xfrm>
            <a:prstGeom prst="rect">
              <a:avLst/>
            </a:prstGeom>
            <a:solidFill>
              <a:srgbClr val="FFFF00"/>
            </a:solidFill>
            <a:ln w="25400" cap="flat" cmpd="sng" algn="ctr">
              <a:solidFill>
                <a:srgbClr val="FFFF00"/>
              </a:solidFill>
              <a:prstDash val="solid"/>
            </a:ln>
            <a:effectLst/>
            <a:scene3d>
              <a:camera prst="isometricOffAxis1Top"/>
              <a:lightRig rig="threePt" dir="t"/>
            </a:scene3d>
            <a:sp3d contourW="12700">
              <a:bevelT h="0"/>
              <a:bevelB w="0"/>
              <a:extrusionClr>
                <a:srgbClr val="FF00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sp>
          <p:nvSpPr>
            <p:cNvPr id="66" name="Rechteck 79"/>
            <p:cNvSpPr/>
            <p:nvPr/>
          </p:nvSpPr>
          <p:spPr>
            <a:xfrm>
              <a:off x="6800119" y="3712992"/>
              <a:ext cx="362478" cy="292885"/>
            </a:xfrm>
            <a:prstGeom prst="rect">
              <a:avLst/>
            </a:prstGeom>
            <a:solidFill>
              <a:srgbClr val="FFFF00"/>
            </a:solidFill>
            <a:ln w="25400" cap="flat" cmpd="sng" algn="ctr">
              <a:solidFill>
                <a:srgbClr val="FFFF00"/>
              </a:solidFill>
              <a:prstDash val="solid"/>
            </a:ln>
            <a:effectLst/>
            <a:scene3d>
              <a:camera prst="isometricOffAxis1Top"/>
              <a:lightRig rig="threePt" dir="t"/>
            </a:scene3d>
            <a:sp3d contourW="12700">
              <a:bevelT h="0"/>
              <a:bevelB w="0"/>
              <a:extrusionClr>
                <a:srgbClr val="FF00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sp>
          <p:nvSpPr>
            <p:cNvPr id="67" name="Rechteck 73"/>
            <p:cNvSpPr/>
            <p:nvPr/>
          </p:nvSpPr>
          <p:spPr>
            <a:xfrm>
              <a:off x="5799204" y="3905373"/>
              <a:ext cx="362478" cy="292885"/>
            </a:xfrm>
            <a:prstGeom prst="rect">
              <a:avLst/>
            </a:prstGeom>
            <a:solidFill>
              <a:srgbClr val="00FF00"/>
            </a:solidFill>
            <a:ln w="25400" cap="flat" cmpd="sng" algn="ctr">
              <a:solidFill>
                <a:srgbClr val="00FF00"/>
              </a:solidFill>
              <a:prstDash val="solid"/>
            </a:ln>
            <a:effectLst/>
            <a:scene3d>
              <a:camera prst="isometricOffAxis1Top"/>
              <a:lightRig rig="threePt" dir="t"/>
            </a:scene3d>
            <a:sp3d contourW="12700">
              <a:bevelT h="0"/>
              <a:bevelB w="0"/>
              <a:extrusionClr>
                <a:srgbClr val="FF00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sp>
          <p:nvSpPr>
            <p:cNvPr id="68" name="Rechteck 73"/>
            <p:cNvSpPr/>
            <p:nvPr/>
          </p:nvSpPr>
          <p:spPr>
            <a:xfrm>
              <a:off x="4641111" y="4587143"/>
              <a:ext cx="362478" cy="292885"/>
            </a:xfrm>
            <a:prstGeom prst="rect">
              <a:avLst/>
            </a:prstGeom>
            <a:solidFill>
              <a:srgbClr val="00FF00"/>
            </a:solidFill>
            <a:ln w="25400" cap="flat" cmpd="sng" algn="ctr">
              <a:solidFill>
                <a:srgbClr val="00FF00"/>
              </a:solidFill>
              <a:prstDash val="solid"/>
            </a:ln>
            <a:effectLst/>
            <a:scene3d>
              <a:camera prst="isometricOffAxis1Top"/>
              <a:lightRig rig="threePt" dir="t"/>
            </a:scene3d>
            <a:sp3d contourW="12700">
              <a:bevelT h="0"/>
              <a:bevelB w="0"/>
              <a:extrusionClr>
                <a:srgbClr val="FF00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sp>
          <p:nvSpPr>
            <p:cNvPr id="69" name="Rechteck 73"/>
            <p:cNvSpPr/>
            <p:nvPr/>
          </p:nvSpPr>
          <p:spPr>
            <a:xfrm>
              <a:off x="5289886" y="4440699"/>
              <a:ext cx="362478" cy="409819"/>
            </a:xfrm>
            <a:prstGeom prst="rect">
              <a:avLst/>
            </a:prstGeom>
            <a:solidFill>
              <a:srgbClr val="00FF00"/>
            </a:solidFill>
            <a:ln w="25400" cap="flat" cmpd="sng" algn="ctr">
              <a:solidFill>
                <a:srgbClr val="00FF00"/>
              </a:solidFill>
              <a:prstDash val="solid"/>
            </a:ln>
            <a:effectLst/>
            <a:scene3d>
              <a:camera prst="isometricOffAxis1Top"/>
              <a:lightRig rig="threePt" dir="t"/>
            </a:scene3d>
            <a:sp3d contourW="12700">
              <a:bevelT h="0"/>
              <a:bevelB w="0"/>
              <a:extrusionClr>
                <a:srgbClr val="FF0000"/>
              </a:extrusionClr>
              <a:contourClr>
                <a:srgbClr val="000000"/>
              </a:contourClr>
            </a:sp3d>
          </p:spPr>
          <p:txBody>
            <a:bodyPr rtlCol="0" anchor="ctr"/>
            <a:lstStyle/>
            <a:p>
              <a:pPr algn="ctr" defTabSz="686074" fontAlgn="base">
                <a:spcBef>
                  <a:spcPct val="0"/>
                </a:spcBef>
                <a:spcAft>
                  <a:spcPct val="0"/>
                </a:spcAft>
                <a:defRPr/>
              </a:pPr>
              <a:endParaRPr lang="de-CH" sz="1801" kern="0" dirty="0">
                <a:solidFill>
                  <a:srgbClr val="FFFFFF"/>
                </a:solidFill>
                <a:latin typeface="DINPro" panose="020B0504020101020102" pitchFamily="34" charset="0"/>
              </a:endParaRPr>
            </a:p>
          </p:txBody>
        </p:sp>
        <p:pic>
          <p:nvPicPr>
            <p:cNvPr id="70" name="Grafik 8"/>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6427" t="29231" r="14959" b="30897"/>
            <a:stretch/>
          </p:blipFill>
          <p:spPr>
            <a:xfrm>
              <a:off x="842362" y="3277981"/>
              <a:ext cx="1483933" cy="717822"/>
            </a:xfrm>
            <a:prstGeom prst="rect">
              <a:avLst/>
            </a:prstGeom>
          </p:spPr>
        </p:pic>
        <p:pic>
          <p:nvPicPr>
            <p:cNvPr id="71" name="Grafik 14"/>
            <p:cNvPicPr>
              <a:picLocks noChangeAspect="1"/>
            </p:cNvPicPr>
            <p:nvPr/>
          </p:nvPicPr>
          <p:blipFill rotWithShape="1">
            <a:blip r:embed="rId8" cstate="print">
              <a:extLst>
                <a:ext uri="{28A0092B-C50C-407E-A947-70E740481C1C}">
                  <a14:useLocalDpi xmlns:a14="http://schemas.microsoft.com/office/drawing/2010/main" val="0"/>
                </a:ext>
              </a:extLst>
            </a:blip>
            <a:srcRect l="6427" t="29230" r="14959" b="30898"/>
            <a:stretch/>
          </p:blipFill>
          <p:spPr>
            <a:xfrm>
              <a:off x="842360" y="4097739"/>
              <a:ext cx="1483935" cy="717822"/>
            </a:xfrm>
            <a:prstGeom prst="rect">
              <a:avLst/>
            </a:prstGeom>
          </p:spPr>
        </p:pic>
        <p:pic>
          <p:nvPicPr>
            <p:cNvPr id="72" name="Grafik 14"/>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6427" t="29230" r="14959" b="30898"/>
            <a:stretch/>
          </p:blipFill>
          <p:spPr>
            <a:xfrm>
              <a:off x="893273" y="4980966"/>
              <a:ext cx="1483935" cy="717822"/>
            </a:xfrm>
            <a:prstGeom prst="rect">
              <a:avLst/>
            </a:prstGeom>
          </p:spPr>
        </p:pic>
        <p:sp>
          <p:nvSpPr>
            <p:cNvPr id="74" name="Textfeld 74"/>
            <p:cNvSpPr txBox="1"/>
            <p:nvPr/>
          </p:nvSpPr>
          <p:spPr>
            <a:xfrm>
              <a:off x="2704356" y="3442569"/>
              <a:ext cx="1666262" cy="369332"/>
            </a:xfrm>
            <a:prstGeom prst="rect">
              <a:avLst/>
            </a:prstGeom>
            <a:noFill/>
          </p:spPr>
          <p:txBody>
            <a:bodyPr wrap="square" rtlCol="0">
              <a:spAutoFit/>
            </a:bodyPr>
            <a:lstStyle/>
            <a:p>
              <a:pPr fontAlgn="base">
                <a:spcBef>
                  <a:spcPct val="0"/>
                </a:spcBef>
                <a:spcAft>
                  <a:spcPct val="0"/>
                </a:spcAft>
              </a:pPr>
              <a:r>
                <a:rPr lang="de-CH" sz="1800" dirty="0" smtClean="0">
                  <a:solidFill>
                    <a:srgbClr val="000000"/>
                  </a:solidFill>
                  <a:latin typeface="+mj-lt"/>
                  <a:ea typeface="ＭＳ Ｐゴシック" pitchFamily="-108" charset="-128"/>
                </a:rPr>
                <a:t>F</a:t>
              </a:r>
              <a:r>
                <a:rPr lang="de-CH" sz="1800" baseline="-25000" dirty="0" smtClean="0">
                  <a:solidFill>
                    <a:srgbClr val="000000"/>
                  </a:solidFill>
                  <a:latin typeface="+mj-lt"/>
                  <a:ea typeface="ＭＳ Ｐゴシック" pitchFamily="-108" charset="-128"/>
                </a:rPr>
                <a:t>1</a:t>
              </a:r>
              <a:r>
                <a:rPr lang="de-CH" sz="1800" dirty="0" smtClean="0">
                  <a:solidFill>
                    <a:srgbClr val="000000"/>
                  </a:solidFill>
                  <a:latin typeface="+mj-lt"/>
                  <a:ea typeface="ＭＳ Ｐゴシック" pitchFamily="-108" charset="-128"/>
                </a:rPr>
                <a:t>,F</a:t>
              </a:r>
              <a:r>
                <a:rPr lang="de-CH" sz="1800" baseline="-25000" dirty="0" smtClean="0">
                  <a:solidFill>
                    <a:srgbClr val="000000"/>
                  </a:solidFill>
                  <a:latin typeface="+mj-lt"/>
                  <a:ea typeface="ＭＳ Ｐゴシック" pitchFamily="-108" charset="-128"/>
                </a:rPr>
                <a:t>2</a:t>
              </a:r>
              <a:r>
                <a:rPr lang="de-CH" sz="1800" dirty="0" smtClean="0">
                  <a:solidFill>
                    <a:srgbClr val="000000"/>
                  </a:solidFill>
                  <a:latin typeface="+mj-lt"/>
                  <a:ea typeface="ＭＳ Ｐゴシック" pitchFamily="-108" charset="-128"/>
                </a:rPr>
                <a:t>,F</a:t>
              </a:r>
              <a:r>
                <a:rPr lang="de-CH" sz="1800" baseline="-25000" dirty="0" smtClean="0">
                  <a:solidFill>
                    <a:srgbClr val="000000"/>
                  </a:solidFill>
                  <a:latin typeface="+mj-lt"/>
                  <a:ea typeface="ＭＳ Ｐゴシック" pitchFamily="-108" charset="-128"/>
                </a:rPr>
                <a:t>3</a:t>
              </a:r>
              <a:r>
                <a:rPr lang="de-CH" sz="1800" dirty="0" smtClean="0">
                  <a:solidFill>
                    <a:srgbClr val="000000"/>
                  </a:solidFill>
                  <a:latin typeface="+mj-lt"/>
                  <a:ea typeface="ＭＳ Ｐゴシック" pitchFamily="-108" charset="-128"/>
                </a:rPr>
                <a:t>,F</a:t>
              </a:r>
              <a:r>
                <a:rPr lang="de-CH" sz="1800" baseline="-25000" dirty="0" smtClean="0">
                  <a:solidFill>
                    <a:srgbClr val="000000"/>
                  </a:solidFill>
                  <a:latin typeface="+mj-lt"/>
                  <a:ea typeface="ＭＳ Ｐゴシック" pitchFamily="-108" charset="-128"/>
                </a:rPr>
                <a:t>4</a:t>
              </a:r>
              <a:endParaRPr lang="de-CH" sz="1800" dirty="0">
                <a:solidFill>
                  <a:srgbClr val="000000"/>
                </a:solidFill>
                <a:latin typeface="+mj-lt"/>
                <a:ea typeface="ＭＳ Ｐゴシック" pitchFamily="-108" charset="-128"/>
              </a:endParaRPr>
            </a:p>
          </p:txBody>
        </p:sp>
        <p:pic>
          <p:nvPicPr>
            <p:cNvPr id="7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0154" y="4232546"/>
              <a:ext cx="529775" cy="52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9512" y="3422316"/>
              <a:ext cx="533227" cy="622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9" name="TextBox 47"/>
          <p:cNvSpPr txBox="1"/>
          <p:nvPr/>
        </p:nvSpPr>
        <p:spPr>
          <a:xfrm>
            <a:off x="2536006" y="2787446"/>
            <a:ext cx="1834611" cy="646331"/>
          </a:xfrm>
          <a:prstGeom prst="rect">
            <a:avLst/>
          </a:prstGeom>
          <a:noFill/>
        </p:spPr>
        <p:txBody>
          <a:bodyPr wrap="square" rtlCol="0">
            <a:spAutoFit/>
          </a:bodyPr>
          <a:lstStyle/>
          <a:p>
            <a:r>
              <a:rPr lang="de-CH" sz="1800" dirty="0" err="1" smtClean="0">
                <a:latin typeface="+mn-lt"/>
              </a:rPr>
              <a:t>Factors</a:t>
            </a:r>
            <a:r>
              <a:rPr lang="de-CH" sz="1800" dirty="0" smtClean="0">
                <a:latin typeface="+mn-lt"/>
              </a:rPr>
              <a:t> </a:t>
            </a:r>
            <a:r>
              <a:rPr lang="de-CH" sz="1800" dirty="0" err="1" smtClean="0">
                <a:latin typeface="+mn-lt"/>
              </a:rPr>
              <a:t>are</a:t>
            </a:r>
            <a:r>
              <a:rPr lang="de-CH" sz="1800" dirty="0" smtClean="0">
                <a:latin typeface="+mn-lt"/>
              </a:rPr>
              <a:t> </a:t>
            </a:r>
            <a:r>
              <a:rPr lang="de-CH" sz="1800" dirty="0" err="1" smtClean="0">
                <a:latin typeface="+mn-lt"/>
              </a:rPr>
              <a:t>spatially</a:t>
            </a:r>
            <a:r>
              <a:rPr lang="de-CH" sz="1800" dirty="0" smtClean="0">
                <a:latin typeface="+mn-lt"/>
              </a:rPr>
              <a:t> explicit</a:t>
            </a:r>
            <a:endParaRPr lang="de-CH" sz="1800" dirty="0">
              <a:latin typeface="+mn-lt"/>
            </a:endParaRPr>
          </a:p>
        </p:txBody>
      </p:sp>
      <p:sp>
        <p:nvSpPr>
          <p:cNvPr id="3" name="Rechteck 2"/>
          <p:cNvSpPr/>
          <p:nvPr/>
        </p:nvSpPr>
        <p:spPr>
          <a:xfrm>
            <a:off x="766040" y="3636892"/>
            <a:ext cx="417272" cy="2133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Rechteck 3"/>
          <p:cNvSpPr/>
          <p:nvPr/>
        </p:nvSpPr>
        <p:spPr>
          <a:xfrm>
            <a:off x="983468" y="5547412"/>
            <a:ext cx="254355" cy="141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Geschweifte Klammer links 5"/>
          <p:cNvSpPr/>
          <p:nvPr/>
        </p:nvSpPr>
        <p:spPr>
          <a:xfrm>
            <a:off x="2301278" y="2679806"/>
            <a:ext cx="516154" cy="3397024"/>
          </a:xfrm>
          <a:prstGeom prst="leftBrace">
            <a:avLst>
              <a:gd name="adj1" fmla="val 16880"/>
              <a:gd name="adj2" fmla="val 5336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73" name="Foliennummernplatzhalter 4"/>
          <p:cNvSpPr>
            <a:spLocks noGrp="1"/>
          </p:cNvSpPr>
          <p:nvPr>
            <p:ph type="sldNum" sz="quarter" idx="4"/>
            <p:custDataLst>
              <p:tags r:id="rId1"/>
            </p:custDataLst>
          </p:nvPr>
        </p:nvSpPr>
        <p:spPr>
          <a:xfrm>
            <a:off x="6940048" y="6660000"/>
            <a:ext cx="1905000" cy="144000"/>
          </a:xfrm>
        </p:spPr>
        <p:txBody>
          <a:bodyPr/>
          <a:lstStyle/>
          <a:p>
            <a:fld id="{E2836075-29F6-4CD6-9376-E2F6FD76549A}" type="slidenum">
              <a:rPr lang="de-CH" smtClean="0"/>
              <a:pPr/>
              <a:t>11</a:t>
            </a:fld>
            <a:endParaRPr lang="de-CH" dirty="0"/>
          </a:p>
        </p:txBody>
      </p:sp>
    </p:spTree>
    <p:extLst>
      <p:ext uri="{BB962C8B-B14F-4D97-AF65-F5344CB8AC3E}">
        <p14:creationId xmlns:p14="http://schemas.microsoft.com/office/powerpoint/2010/main" val="1931833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How spatial Multi-Criteria Decision Analysis works</a:t>
            </a:r>
          </a:p>
        </p:txBody>
      </p:sp>
      <p:grpSp>
        <p:nvGrpSpPr>
          <p:cNvPr id="70" name="Gruppieren 69"/>
          <p:cNvGrpSpPr/>
          <p:nvPr/>
        </p:nvGrpSpPr>
        <p:grpSpPr>
          <a:xfrm>
            <a:off x="36000" y="2678400"/>
            <a:ext cx="8712000" cy="3092428"/>
            <a:chOff x="113183" y="2048998"/>
            <a:chExt cx="11249430" cy="3990936"/>
          </a:xfrm>
        </p:grpSpPr>
        <p:pic>
          <p:nvPicPr>
            <p:cNvPr id="6" name="Picture 6" descr="Image result for Technik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757"/>
            <a:stretch/>
          </p:blipFill>
          <p:spPr bwMode="auto">
            <a:xfrm>
              <a:off x="113183" y="5043703"/>
              <a:ext cx="1128970" cy="7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1" descr="Thun Ausschnitt.png"/>
            <p:cNvPicPr>
              <a:picLocks noChangeAspect="1"/>
            </p:cNvPicPr>
            <p:nvPr/>
          </p:nvPicPr>
          <p:blipFill>
            <a:blip r:embed="rId5" cstate="print">
              <a:biLevel thresh="75000"/>
            </a:blip>
            <a:stretch>
              <a:fillRect/>
            </a:stretch>
          </p:blipFill>
          <p:spPr>
            <a:xfrm>
              <a:off x="4302579" y="2048998"/>
              <a:ext cx="7060034" cy="3990900"/>
            </a:xfrm>
            <a:prstGeom prst="rect">
              <a:avLst/>
            </a:prstGeom>
            <a:noFill/>
            <a:ln w="9525">
              <a:solidFill>
                <a:srgbClr val="000000"/>
              </a:solidFill>
            </a:ln>
            <a:effectLst>
              <a:glow>
                <a:srgbClr val="BBE0E3">
                  <a:alpha val="43000"/>
                </a:srgbClr>
              </a:glow>
            </a:effectLst>
            <a:scene3d>
              <a:camera prst="isometricOffAxis1Top"/>
              <a:lightRig rig="threePt" dir="t"/>
            </a:scene3d>
            <a:sp3d>
              <a:bevelT w="139700" prst="cross"/>
            </a:sp3d>
          </p:spPr>
        </p:pic>
        <p:pic>
          <p:nvPicPr>
            <p:cNvPr id="9" name="Grafik 8"/>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6427" t="29231" r="14959" b="30897"/>
            <a:stretch/>
          </p:blipFill>
          <p:spPr>
            <a:xfrm>
              <a:off x="1154937" y="2821310"/>
              <a:ext cx="1915926" cy="926790"/>
            </a:xfrm>
            <a:prstGeom prst="rect">
              <a:avLst/>
            </a:prstGeom>
          </p:spPr>
        </p:pic>
        <p:pic>
          <p:nvPicPr>
            <p:cNvPr id="10" name="Grafik 14"/>
            <p:cNvPicPr>
              <a:picLocks noChangeAspect="1"/>
            </p:cNvPicPr>
            <p:nvPr/>
          </p:nvPicPr>
          <p:blipFill rotWithShape="1">
            <a:blip r:embed="rId8" cstate="print">
              <a:extLst>
                <a:ext uri="{28A0092B-C50C-407E-A947-70E740481C1C}">
                  <a14:useLocalDpi xmlns:a14="http://schemas.microsoft.com/office/drawing/2010/main" val="0"/>
                </a:ext>
              </a:extLst>
            </a:blip>
            <a:srcRect l="6427" t="29230" r="14959" b="30898"/>
            <a:stretch/>
          </p:blipFill>
          <p:spPr>
            <a:xfrm>
              <a:off x="1154935" y="3879710"/>
              <a:ext cx="1915928" cy="926790"/>
            </a:xfrm>
            <a:prstGeom prst="rect">
              <a:avLst/>
            </a:prstGeom>
          </p:spPr>
        </p:pic>
        <p:pic>
          <p:nvPicPr>
            <p:cNvPr id="11" name="Grafik 14"/>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6427" t="29230" r="14959" b="30898"/>
            <a:stretch/>
          </p:blipFill>
          <p:spPr>
            <a:xfrm>
              <a:off x="1220669" y="5020056"/>
              <a:ext cx="1915928" cy="926790"/>
            </a:xfrm>
            <a:prstGeom prst="rect">
              <a:avLst/>
            </a:prstGeom>
          </p:spPr>
        </p:pic>
        <p:grpSp>
          <p:nvGrpSpPr>
            <p:cNvPr id="12" name="Group 48"/>
            <p:cNvGrpSpPr/>
            <p:nvPr/>
          </p:nvGrpSpPr>
          <p:grpSpPr>
            <a:xfrm>
              <a:off x="2005894" y="3625945"/>
              <a:ext cx="360000" cy="360000"/>
              <a:chOff x="1183483" y="3189192"/>
              <a:chExt cx="378429" cy="254867"/>
            </a:xfrm>
          </p:grpSpPr>
          <p:sp>
            <p:nvSpPr>
              <p:cNvPr id="13" name="Plus 12"/>
              <p:cNvSpPr/>
              <p:nvPr/>
            </p:nvSpPr>
            <p:spPr>
              <a:xfrm>
                <a:off x="1192450" y="3202341"/>
                <a:ext cx="348549" cy="231671"/>
              </a:xfrm>
              <a:prstGeom prst="mathPlus">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1"/>
              </a:p>
            </p:txBody>
          </p:sp>
          <p:sp>
            <p:nvSpPr>
              <p:cNvPr id="14" name="Ellipse 43"/>
              <p:cNvSpPr/>
              <p:nvPr/>
            </p:nvSpPr>
            <p:spPr>
              <a:xfrm>
                <a:off x="1183483" y="3189192"/>
                <a:ext cx="378429" cy="25486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1"/>
              </a:p>
            </p:txBody>
          </p:sp>
        </p:grpSp>
        <p:grpSp>
          <p:nvGrpSpPr>
            <p:cNvPr id="15" name="Group 53"/>
            <p:cNvGrpSpPr/>
            <p:nvPr/>
          </p:nvGrpSpPr>
          <p:grpSpPr>
            <a:xfrm>
              <a:off x="2015612" y="4738526"/>
              <a:ext cx="360000" cy="360000"/>
              <a:chOff x="1157340" y="3239913"/>
              <a:chExt cx="378429" cy="254867"/>
            </a:xfrm>
          </p:grpSpPr>
          <p:sp>
            <p:nvSpPr>
              <p:cNvPr id="16" name="Plus 15"/>
              <p:cNvSpPr/>
              <p:nvPr/>
            </p:nvSpPr>
            <p:spPr>
              <a:xfrm>
                <a:off x="1166305" y="3253066"/>
                <a:ext cx="348549" cy="231671"/>
              </a:xfrm>
              <a:prstGeom prst="mathPlus">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1"/>
              </a:p>
            </p:txBody>
          </p:sp>
          <p:sp>
            <p:nvSpPr>
              <p:cNvPr id="17" name="Ellipse 43"/>
              <p:cNvSpPr/>
              <p:nvPr/>
            </p:nvSpPr>
            <p:spPr>
              <a:xfrm>
                <a:off x="1157340" y="3239913"/>
                <a:ext cx="378429" cy="25486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351"/>
              </a:p>
            </p:txBody>
          </p:sp>
        </p:grpSp>
        <p:pic>
          <p:nvPicPr>
            <p:cNvPr id="18"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7040" y="4053762"/>
              <a:ext cx="684000" cy="6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feld 25"/>
            <p:cNvSpPr txBox="1"/>
            <p:nvPr/>
          </p:nvSpPr>
          <p:spPr>
            <a:xfrm>
              <a:off x="2750914" y="4357697"/>
              <a:ext cx="867698" cy="397202"/>
            </a:xfrm>
            <a:prstGeom prst="rect">
              <a:avLst/>
            </a:prstGeom>
            <a:noFill/>
          </p:spPr>
          <p:txBody>
            <a:bodyPr wrap="none" rtlCol="0">
              <a:spAutoFit/>
            </a:bodyPr>
            <a:lstStyle/>
            <a:p>
              <a:r>
                <a:rPr lang="de-CH" sz="1400" dirty="0">
                  <a:latin typeface="+mj-lt"/>
                </a:rPr>
                <a:t>x</a:t>
              </a:r>
              <a:r>
                <a:rPr lang="de-CH" sz="1400" dirty="0" smtClean="0">
                  <a:latin typeface="+mj-lt"/>
                </a:rPr>
                <a:t> </a:t>
              </a:r>
              <a:r>
                <a:rPr lang="de-CH" sz="1400" dirty="0" smtClean="0">
                  <a:solidFill>
                    <a:schemeClr val="accent1"/>
                  </a:solidFill>
                  <a:latin typeface="+mj-lt"/>
                </a:rPr>
                <a:t>0.25</a:t>
              </a:r>
              <a:endParaRPr lang="de-CH" sz="1400" dirty="0">
                <a:solidFill>
                  <a:schemeClr val="accent1"/>
                </a:solidFill>
                <a:latin typeface="+mj-lt"/>
              </a:endParaRPr>
            </a:p>
          </p:txBody>
        </p:sp>
        <p:sp>
          <p:nvSpPr>
            <p:cNvPr id="20" name="Textfeld 28"/>
            <p:cNvSpPr txBox="1"/>
            <p:nvPr/>
          </p:nvSpPr>
          <p:spPr>
            <a:xfrm>
              <a:off x="2697352" y="5642732"/>
              <a:ext cx="867698" cy="397202"/>
            </a:xfrm>
            <a:prstGeom prst="rect">
              <a:avLst/>
            </a:prstGeom>
            <a:noFill/>
          </p:spPr>
          <p:txBody>
            <a:bodyPr wrap="none" rtlCol="0">
              <a:spAutoFit/>
            </a:bodyPr>
            <a:lstStyle/>
            <a:p>
              <a:r>
                <a:rPr lang="de-CH" sz="1400" dirty="0">
                  <a:latin typeface="+mj-lt"/>
                </a:rPr>
                <a:t>x</a:t>
              </a:r>
              <a:r>
                <a:rPr lang="de-CH" sz="1400" dirty="0" smtClean="0">
                  <a:latin typeface="+mj-lt"/>
                </a:rPr>
                <a:t> </a:t>
              </a:r>
              <a:r>
                <a:rPr lang="de-CH" sz="1400" dirty="0" smtClean="0">
                  <a:solidFill>
                    <a:schemeClr val="accent1"/>
                  </a:solidFill>
                  <a:latin typeface="+mj-lt"/>
                </a:rPr>
                <a:t>0.30</a:t>
              </a:r>
              <a:endParaRPr lang="de-CH" sz="1400" dirty="0">
                <a:solidFill>
                  <a:schemeClr val="accent1"/>
                </a:solidFill>
                <a:latin typeface="+mj-lt"/>
              </a:endParaRPr>
            </a:p>
          </p:txBody>
        </p:sp>
        <p:sp>
          <p:nvSpPr>
            <p:cNvPr id="21" name="Textfeld 25"/>
            <p:cNvSpPr txBox="1"/>
            <p:nvPr/>
          </p:nvSpPr>
          <p:spPr>
            <a:xfrm>
              <a:off x="2721698" y="3390032"/>
              <a:ext cx="867698" cy="397202"/>
            </a:xfrm>
            <a:prstGeom prst="rect">
              <a:avLst/>
            </a:prstGeom>
            <a:noFill/>
          </p:spPr>
          <p:txBody>
            <a:bodyPr wrap="none" rtlCol="0">
              <a:spAutoFit/>
            </a:bodyPr>
            <a:lstStyle/>
            <a:p>
              <a:r>
                <a:rPr lang="de-CH" sz="1400" dirty="0">
                  <a:latin typeface="+mj-lt"/>
                </a:rPr>
                <a:t>x</a:t>
              </a:r>
              <a:r>
                <a:rPr lang="de-CH" sz="1400" dirty="0" smtClean="0">
                  <a:latin typeface="+mj-lt"/>
                </a:rPr>
                <a:t> </a:t>
              </a:r>
              <a:r>
                <a:rPr lang="de-CH" sz="1400" dirty="0" smtClean="0">
                  <a:solidFill>
                    <a:schemeClr val="accent1"/>
                  </a:solidFill>
                  <a:latin typeface="+mj-lt"/>
                </a:rPr>
                <a:t>0.45</a:t>
              </a:r>
              <a:endParaRPr lang="de-CH" sz="1400" dirty="0">
                <a:solidFill>
                  <a:schemeClr val="accent1"/>
                </a:solidFill>
                <a:latin typeface="+mj-lt"/>
              </a:endParaRPr>
            </a:p>
          </p:txBody>
        </p:sp>
        <p:sp>
          <p:nvSpPr>
            <p:cNvPr id="26" name="Rectangle 71"/>
            <p:cNvSpPr/>
            <p:nvPr/>
          </p:nvSpPr>
          <p:spPr>
            <a:xfrm>
              <a:off x="6249432" y="3992983"/>
              <a:ext cx="486000" cy="486234"/>
            </a:xfrm>
            <a:prstGeom prst="rect">
              <a:avLst/>
            </a:prstGeom>
            <a:solidFill>
              <a:srgbClr val="660066">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Rectangle 73"/>
            <p:cNvSpPr/>
            <p:nvPr/>
          </p:nvSpPr>
          <p:spPr>
            <a:xfrm>
              <a:off x="6706632" y="3921486"/>
              <a:ext cx="486000" cy="486234"/>
            </a:xfrm>
            <a:prstGeom prst="rect">
              <a:avLst/>
            </a:prstGeom>
            <a:solidFill>
              <a:srgbClr val="660066">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8" name="Rectangle 74"/>
            <p:cNvSpPr/>
            <p:nvPr/>
          </p:nvSpPr>
          <p:spPr>
            <a:xfrm>
              <a:off x="7149158" y="3853100"/>
              <a:ext cx="486000" cy="486234"/>
            </a:xfrm>
            <a:prstGeom prst="rect">
              <a:avLst/>
            </a:prstGeom>
            <a:solidFill>
              <a:srgbClr val="CC66FF">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9" name="Rectangle 75"/>
            <p:cNvSpPr/>
            <p:nvPr/>
          </p:nvSpPr>
          <p:spPr>
            <a:xfrm>
              <a:off x="7361216" y="3997445"/>
              <a:ext cx="486000" cy="486234"/>
            </a:xfrm>
            <a:prstGeom prst="rect">
              <a:avLst/>
            </a:prstGeom>
            <a:solidFill>
              <a:srgbClr val="660066">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Rectangle 76"/>
            <p:cNvSpPr/>
            <p:nvPr/>
          </p:nvSpPr>
          <p:spPr>
            <a:xfrm>
              <a:off x="6917264" y="4059407"/>
              <a:ext cx="486000" cy="486234"/>
            </a:xfrm>
            <a:prstGeom prst="rect">
              <a:avLst/>
            </a:prstGeom>
            <a:solidFill>
              <a:srgbClr val="660066">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Rectangle 77"/>
            <p:cNvSpPr/>
            <p:nvPr/>
          </p:nvSpPr>
          <p:spPr>
            <a:xfrm>
              <a:off x="7597788" y="3775329"/>
              <a:ext cx="486000" cy="486234"/>
            </a:xfrm>
            <a:prstGeom prst="rect">
              <a:avLst/>
            </a:prstGeom>
            <a:solidFill>
              <a:srgbClr val="800080">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2" name="Rectangle 78"/>
            <p:cNvSpPr/>
            <p:nvPr/>
          </p:nvSpPr>
          <p:spPr>
            <a:xfrm>
              <a:off x="8054988" y="3703832"/>
              <a:ext cx="486000" cy="486234"/>
            </a:xfrm>
            <a:prstGeom prst="rect">
              <a:avLst/>
            </a:prstGeom>
            <a:solidFill>
              <a:srgbClr val="FFFF99">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3" name="Rectangle 79"/>
            <p:cNvSpPr/>
            <p:nvPr/>
          </p:nvSpPr>
          <p:spPr>
            <a:xfrm>
              <a:off x="8497514" y="3635446"/>
              <a:ext cx="486000" cy="486234"/>
            </a:xfrm>
            <a:prstGeom prst="rect">
              <a:avLst/>
            </a:prstGeom>
            <a:solidFill>
              <a:srgbClr val="FFFF99">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4" name="Rectangle 80"/>
            <p:cNvSpPr/>
            <p:nvPr/>
          </p:nvSpPr>
          <p:spPr>
            <a:xfrm>
              <a:off x="8709572" y="3771699"/>
              <a:ext cx="486000" cy="486234"/>
            </a:xfrm>
            <a:prstGeom prst="rect">
              <a:avLst/>
            </a:prstGeom>
            <a:solidFill>
              <a:srgbClr val="FFFF99">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5" name="Rectangle 81"/>
            <p:cNvSpPr/>
            <p:nvPr/>
          </p:nvSpPr>
          <p:spPr>
            <a:xfrm>
              <a:off x="7814924" y="3919637"/>
              <a:ext cx="486000" cy="486234"/>
            </a:xfrm>
            <a:prstGeom prst="rect">
              <a:avLst/>
            </a:prstGeom>
            <a:solidFill>
              <a:srgbClr val="FF99CC">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6" name="Rectangle 82"/>
            <p:cNvSpPr/>
            <p:nvPr/>
          </p:nvSpPr>
          <p:spPr>
            <a:xfrm>
              <a:off x="8272124" y="3840048"/>
              <a:ext cx="486000" cy="486234"/>
            </a:xfrm>
            <a:prstGeom prst="rect">
              <a:avLst/>
            </a:prstGeom>
            <a:solidFill>
              <a:srgbClr val="FFFF99">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7" name="Rectangle 83"/>
            <p:cNvSpPr/>
            <p:nvPr/>
          </p:nvSpPr>
          <p:spPr>
            <a:xfrm>
              <a:off x="9393040" y="3498039"/>
              <a:ext cx="486000" cy="486234"/>
            </a:xfrm>
            <a:prstGeom prst="rect">
              <a:avLst/>
            </a:prstGeom>
            <a:solidFill>
              <a:srgbClr val="660066">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8" name="Rectangle 84"/>
            <p:cNvSpPr/>
            <p:nvPr/>
          </p:nvSpPr>
          <p:spPr>
            <a:xfrm>
              <a:off x="8949088" y="3568093"/>
              <a:ext cx="486000" cy="486234"/>
            </a:xfrm>
            <a:prstGeom prst="rect">
              <a:avLst/>
            </a:prstGeom>
            <a:solidFill>
              <a:srgbClr val="660066">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9" name="Rectangle 85"/>
            <p:cNvSpPr/>
            <p:nvPr/>
          </p:nvSpPr>
          <p:spPr>
            <a:xfrm>
              <a:off x="9602084" y="3634255"/>
              <a:ext cx="486000" cy="486234"/>
            </a:xfrm>
            <a:prstGeom prst="rect">
              <a:avLst/>
            </a:prstGeom>
            <a:solidFill>
              <a:srgbClr val="FFFF99">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0" name="Rectangle 86"/>
            <p:cNvSpPr/>
            <p:nvPr/>
          </p:nvSpPr>
          <p:spPr>
            <a:xfrm>
              <a:off x="9158132" y="3704309"/>
              <a:ext cx="486000" cy="486234"/>
            </a:xfrm>
            <a:prstGeom prst="rect">
              <a:avLst/>
            </a:prstGeom>
            <a:solidFill>
              <a:srgbClr val="FFFF99">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1" name="Rectangle 87"/>
            <p:cNvSpPr/>
            <p:nvPr/>
          </p:nvSpPr>
          <p:spPr>
            <a:xfrm>
              <a:off x="9811128" y="3770471"/>
              <a:ext cx="486000" cy="486234"/>
            </a:xfrm>
            <a:prstGeom prst="rect">
              <a:avLst/>
            </a:prstGeom>
            <a:solidFill>
              <a:srgbClr val="FFFF99">
                <a:alpha val="50196"/>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2" name="Rectangle 88"/>
            <p:cNvSpPr/>
            <p:nvPr/>
          </p:nvSpPr>
          <p:spPr>
            <a:xfrm>
              <a:off x="9367176" y="3840525"/>
              <a:ext cx="486000" cy="486234"/>
            </a:xfrm>
            <a:prstGeom prst="rect">
              <a:avLst/>
            </a:prstGeom>
            <a:solidFill>
              <a:srgbClr val="FFFF99">
                <a:alpha val="50196"/>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3" name="Rectangle 89"/>
            <p:cNvSpPr/>
            <p:nvPr/>
          </p:nvSpPr>
          <p:spPr>
            <a:xfrm>
              <a:off x="8923224" y="3916842"/>
              <a:ext cx="486000" cy="486234"/>
            </a:xfrm>
            <a:prstGeom prst="rect">
              <a:avLst/>
            </a:prstGeom>
            <a:solidFill>
              <a:srgbClr val="FFFF99">
                <a:alpha val="50196"/>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4" name="Rectangle 90"/>
            <p:cNvSpPr/>
            <p:nvPr/>
          </p:nvSpPr>
          <p:spPr>
            <a:xfrm>
              <a:off x="8463088" y="3978804"/>
              <a:ext cx="486000" cy="486234"/>
            </a:xfrm>
            <a:prstGeom prst="rect">
              <a:avLst/>
            </a:prstGeom>
            <a:solidFill>
              <a:srgbClr val="FFFF99">
                <a:alpha val="50196"/>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5" name="Rectangle 91"/>
            <p:cNvSpPr/>
            <p:nvPr/>
          </p:nvSpPr>
          <p:spPr>
            <a:xfrm>
              <a:off x="9133623" y="4049445"/>
              <a:ext cx="486000" cy="486234"/>
            </a:xfrm>
            <a:prstGeom prst="rect">
              <a:avLst/>
            </a:prstGeom>
            <a:solidFill>
              <a:srgbClr val="FFFF99">
                <a:alpha val="50196"/>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6" name="Rectangle 92"/>
            <p:cNvSpPr/>
            <p:nvPr/>
          </p:nvSpPr>
          <p:spPr>
            <a:xfrm>
              <a:off x="8697763" y="4143775"/>
              <a:ext cx="486000" cy="486234"/>
            </a:xfrm>
            <a:prstGeom prst="rect">
              <a:avLst/>
            </a:prstGeom>
            <a:solidFill>
              <a:srgbClr val="800080">
                <a:alpha val="50196"/>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7" name="Rectangle 93"/>
            <p:cNvSpPr/>
            <p:nvPr/>
          </p:nvSpPr>
          <p:spPr>
            <a:xfrm>
              <a:off x="10012080" y="3900658"/>
              <a:ext cx="486000" cy="486234"/>
            </a:xfrm>
            <a:prstGeom prst="rect">
              <a:avLst/>
            </a:prstGeom>
            <a:solidFill>
              <a:srgbClr val="FF66CC">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8" name="Rectangle 94"/>
            <p:cNvSpPr/>
            <p:nvPr/>
          </p:nvSpPr>
          <p:spPr>
            <a:xfrm>
              <a:off x="9568128" y="3970712"/>
              <a:ext cx="486000" cy="486234"/>
            </a:xfrm>
            <a:prstGeom prst="rect">
              <a:avLst/>
            </a:prstGeom>
            <a:solidFill>
              <a:srgbClr val="FFFF99">
                <a:alpha val="50196"/>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9" name="Rectangle 95"/>
            <p:cNvSpPr/>
            <p:nvPr/>
          </p:nvSpPr>
          <p:spPr>
            <a:xfrm>
              <a:off x="8025556" y="4072735"/>
              <a:ext cx="486000" cy="486234"/>
            </a:xfrm>
            <a:prstGeom prst="rect">
              <a:avLst/>
            </a:prstGeom>
            <a:solidFill>
              <a:srgbClr val="FF66CC">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0" name="Rectangle 96"/>
            <p:cNvSpPr/>
            <p:nvPr/>
          </p:nvSpPr>
          <p:spPr>
            <a:xfrm>
              <a:off x="8242692" y="4208951"/>
              <a:ext cx="486000" cy="486234"/>
            </a:xfrm>
            <a:prstGeom prst="rect">
              <a:avLst/>
            </a:prstGeom>
            <a:solidFill>
              <a:srgbClr val="660066">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1" name="Rectangle 97"/>
            <p:cNvSpPr/>
            <p:nvPr/>
          </p:nvSpPr>
          <p:spPr>
            <a:xfrm>
              <a:off x="7578514" y="4141991"/>
              <a:ext cx="486000" cy="486234"/>
            </a:xfrm>
            <a:prstGeom prst="rect">
              <a:avLst/>
            </a:prstGeom>
            <a:solidFill>
              <a:srgbClr val="FF66CC">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2" name="Rectangle 98"/>
            <p:cNvSpPr/>
            <p:nvPr/>
          </p:nvSpPr>
          <p:spPr>
            <a:xfrm>
              <a:off x="7779466" y="4294391"/>
              <a:ext cx="486000" cy="486234"/>
            </a:xfrm>
            <a:prstGeom prst="rect">
              <a:avLst/>
            </a:prstGeom>
            <a:solidFill>
              <a:srgbClr val="FFFF99">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3" name="Rectangle 99"/>
            <p:cNvSpPr/>
            <p:nvPr/>
          </p:nvSpPr>
          <p:spPr>
            <a:xfrm>
              <a:off x="6662132" y="4277252"/>
              <a:ext cx="486000" cy="486234"/>
            </a:xfrm>
            <a:prstGeom prst="rect">
              <a:avLst/>
            </a:prstGeom>
            <a:solidFill>
              <a:srgbClr val="660066">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4" name="Rectangle 100"/>
            <p:cNvSpPr/>
            <p:nvPr/>
          </p:nvSpPr>
          <p:spPr>
            <a:xfrm>
              <a:off x="7119332" y="4205755"/>
              <a:ext cx="486000" cy="486234"/>
            </a:xfrm>
            <a:prstGeom prst="rect">
              <a:avLst/>
            </a:prstGeom>
            <a:solidFill>
              <a:srgbClr val="660066">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5" name="Rectangle 101"/>
            <p:cNvSpPr/>
            <p:nvPr/>
          </p:nvSpPr>
          <p:spPr>
            <a:xfrm>
              <a:off x="7329964" y="4343676"/>
              <a:ext cx="486000" cy="486234"/>
            </a:xfrm>
            <a:prstGeom prst="rect">
              <a:avLst/>
            </a:prstGeom>
            <a:solidFill>
              <a:srgbClr val="660066">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6" name="Rectangle 102"/>
            <p:cNvSpPr/>
            <p:nvPr/>
          </p:nvSpPr>
          <p:spPr>
            <a:xfrm>
              <a:off x="6439356" y="4140327"/>
              <a:ext cx="486000" cy="486234"/>
            </a:xfrm>
            <a:prstGeom prst="rect">
              <a:avLst/>
            </a:prstGeom>
            <a:solidFill>
              <a:srgbClr val="FFFF99">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7" name="Rectangle 103"/>
            <p:cNvSpPr/>
            <p:nvPr/>
          </p:nvSpPr>
          <p:spPr>
            <a:xfrm>
              <a:off x="6905132" y="4423904"/>
              <a:ext cx="486000" cy="486234"/>
            </a:xfrm>
            <a:prstGeom prst="rect">
              <a:avLst/>
            </a:prstGeom>
            <a:solidFill>
              <a:srgbClr val="FF66CC">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8" name="Rectangle 109"/>
            <p:cNvSpPr/>
            <p:nvPr/>
          </p:nvSpPr>
          <p:spPr>
            <a:xfrm>
              <a:off x="5819208" y="4064463"/>
              <a:ext cx="486000" cy="486234"/>
            </a:xfrm>
            <a:prstGeom prst="rect">
              <a:avLst/>
            </a:prstGeom>
            <a:solidFill>
              <a:srgbClr val="FFFF99">
                <a:alpha val="50196"/>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9" name="Rectangle 110"/>
            <p:cNvSpPr/>
            <p:nvPr/>
          </p:nvSpPr>
          <p:spPr>
            <a:xfrm>
              <a:off x="6231908" y="4348732"/>
              <a:ext cx="486000" cy="486234"/>
            </a:xfrm>
            <a:prstGeom prst="rect">
              <a:avLst/>
            </a:prstGeom>
            <a:solidFill>
              <a:srgbClr val="FFFF99">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0" name="Rectangle 111"/>
            <p:cNvSpPr/>
            <p:nvPr/>
          </p:nvSpPr>
          <p:spPr>
            <a:xfrm>
              <a:off x="6009132" y="4211807"/>
              <a:ext cx="486000" cy="486234"/>
            </a:xfrm>
            <a:prstGeom prst="rect">
              <a:avLst/>
            </a:prstGeom>
            <a:solidFill>
              <a:srgbClr val="FFFF99">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1" name="Rectangle 112"/>
            <p:cNvSpPr/>
            <p:nvPr/>
          </p:nvSpPr>
          <p:spPr>
            <a:xfrm>
              <a:off x="6474908" y="4495384"/>
              <a:ext cx="486000" cy="486234"/>
            </a:xfrm>
            <a:prstGeom prst="rect">
              <a:avLst/>
            </a:prstGeom>
            <a:solidFill>
              <a:srgbClr val="FFFF99">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2" name="Rectangle 113"/>
            <p:cNvSpPr/>
            <p:nvPr/>
          </p:nvSpPr>
          <p:spPr>
            <a:xfrm>
              <a:off x="5828812" y="4440422"/>
              <a:ext cx="486000" cy="486234"/>
            </a:xfrm>
            <a:prstGeom prst="rect">
              <a:avLst/>
            </a:prstGeom>
            <a:solidFill>
              <a:srgbClr val="FFFF99">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3" name="Rectangle 114"/>
            <p:cNvSpPr/>
            <p:nvPr/>
          </p:nvSpPr>
          <p:spPr>
            <a:xfrm>
              <a:off x="6029764" y="4578701"/>
              <a:ext cx="486000" cy="486234"/>
            </a:xfrm>
            <a:prstGeom prst="rect">
              <a:avLst/>
            </a:prstGeom>
            <a:solidFill>
              <a:srgbClr val="FF66CC">
                <a:alpha val="49804"/>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4" name="Rectangle 115"/>
            <p:cNvSpPr/>
            <p:nvPr/>
          </p:nvSpPr>
          <p:spPr>
            <a:xfrm>
              <a:off x="5384948" y="4147065"/>
              <a:ext cx="486000" cy="486234"/>
            </a:xfrm>
            <a:prstGeom prst="rect">
              <a:avLst/>
            </a:prstGeom>
            <a:solidFill>
              <a:srgbClr val="FFFF99">
                <a:alpha val="50196"/>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5" name="Rectangle 116"/>
            <p:cNvSpPr/>
            <p:nvPr/>
          </p:nvSpPr>
          <p:spPr>
            <a:xfrm>
              <a:off x="5610176" y="4293436"/>
              <a:ext cx="486000" cy="486234"/>
            </a:xfrm>
            <a:prstGeom prst="rect">
              <a:avLst/>
            </a:prstGeom>
            <a:solidFill>
              <a:srgbClr val="FFFF99">
                <a:alpha val="50196"/>
              </a:srgbClr>
            </a:solidFill>
            <a:ln>
              <a:no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grpSp>
        <p:nvGrpSpPr>
          <p:cNvPr id="74" name="Gruppieren 73"/>
          <p:cNvGrpSpPr/>
          <p:nvPr/>
        </p:nvGrpSpPr>
        <p:grpSpPr>
          <a:xfrm>
            <a:off x="1187624" y="2564904"/>
            <a:ext cx="3023583" cy="819700"/>
            <a:chOff x="1436913" y="1850234"/>
            <a:chExt cx="3816737" cy="1034723"/>
          </a:xfrm>
        </p:grpSpPr>
        <p:sp>
          <p:nvSpPr>
            <p:cNvPr id="71" name="Textfeld 50"/>
            <p:cNvSpPr txBox="1"/>
            <p:nvPr/>
          </p:nvSpPr>
          <p:spPr>
            <a:xfrm>
              <a:off x="1436913" y="1850234"/>
              <a:ext cx="3816737" cy="582769"/>
            </a:xfrm>
            <a:prstGeom prst="rect">
              <a:avLst/>
            </a:prstGeom>
            <a:noFill/>
          </p:spPr>
          <p:txBody>
            <a:bodyPr wrap="none" rtlCol="0">
              <a:spAutoFit/>
            </a:bodyPr>
            <a:lstStyle/>
            <a:p>
              <a:r>
                <a:rPr lang="de-CH" b="1" dirty="0" err="1" smtClean="0">
                  <a:latin typeface="+mj-lt"/>
                </a:rPr>
                <a:t>resistance</a:t>
              </a:r>
              <a:r>
                <a:rPr lang="de-CH" b="1" dirty="0" smtClean="0">
                  <a:latin typeface="+mj-lt"/>
                </a:rPr>
                <a:t> x </a:t>
              </a:r>
              <a:r>
                <a:rPr lang="de-CH" b="1" dirty="0" err="1" smtClean="0">
                  <a:solidFill>
                    <a:schemeClr val="accent1"/>
                  </a:solidFill>
                  <a:latin typeface="+mj-lt"/>
                </a:rPr>
                <a:t>weight</a:t>
              </a:r>
              <a:endParaRPr lang="de-CH" b="1" dirty="0">
                <a:solidFill>
                  <a:schemeClr val="accent1"/>
                </a:solidFill>
                <a:latin typeface="+mj-lt"/>
              </a:endParaRPr>
            </a:p>
          </p:txBody>
        </p:sp>
        <p:cxnSp>
          <p:nvCxnSpPr>
            <p:cNvPr id="72" name="Straight Arrow Connector 65"/>
            <p:cNvCxnSpPr/>
            <p:nvPr/>
          </p:nvCxnSpPr>
          <p:spPr>
            <a:xfrm>
              <a:off x="2576361" y="2395616"/>
              <a:ext cx="1" cy="48934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76" name="Straight Arrow Connector 65"/>
          <p:cNvCxnSpPr/>
          <p:nvPr/>
        </p:nvCxnSpPr>
        <p:spPr>
          <a:xfrm flipH="1">
            <a:off x="2872131" y="2996952"/>
            <a:ext cx="763765" cy="690948"/>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grpSp>
        <p:nvGrpSpPr>
          <p:cNvPr id="84" name="Gruppieren 83"/>
          <p:cNvGrpSpPr/>
          <p:nvPr/>
        </p:nvGrpSpPr>
        <p:grpSpPr>
          <a:xfrm>
            <a:off x="2907836" y="5117523"/>
            <a:ext cx="4800525" cy="1306610"/>
            <a:chOff x="3061574" y="4837143"/>
            <a:chExt cx="4800525" cy="1306610"/>
          </a:xfrm>
        </p:grpSpPr>
        <p:sp>
          <p:nvSpPr>
            <p:cNvPr id="83" name="Rechteck 82"/>
            <p:cNvSpPr/>
            <p:nvPr/>
          </p:nvSpPr>
          <p:spPr>
            <a:xfrm>
              <a:off x="3274244" y="5090125"/>
              <a:ext cx="4375184" cy="1053628"/>
            </a:xfrm>
            <a:prstGeom prst="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2" name="Rectangle 72"/>
                <p:cNvSpPr/>
                <p:nvPr/>
              </p:nvSpPr>
              <p:spPr>
                <a:xfrm>
                  <a:off x="3061574" y="4837143"/>
                  <a:ext cx="4800525" cy="1240404"/>
                </a:xfrm>
                <a:prstGeom prst="rect">
                  <a:avLst/>
                </a:prstGeom>
              </p:spPr>
              <p:txBody>
                <a:bodyPr wrap="square">
                  <a:spAutoFit/>
                </a:bodyPr>
                <a:lstStyle/>
                <a:p>
                  <a:r>
                    <a:rPr lang="de-CH" sz="2000" dirty="0" smtClean="0"/>
                    <a:t> </a:t>
                  </a:r>
                </a:p>
                <a:p>
                  <a:pPr/>
                  <a14:m>
                    <m:oMathPara xmlns:m="http://schemas.openxmlformats.org/officeDocument/2006/math">
                      <m:oMathParaPr>
                        <m:jc m:val="centerGroup"/>
                      </m:oMathParaPr>
                      <m:oMath xmlns:m="http://schemas.openxmlformats.org/officeDocument/2006/math">
                        <m:sSub>
                          <m:sSubPr>
                            <m:ctrlPr>
                              <a:rPr lang="de-CH" sz="2000" i="1">
                                <a:latin typeface="Cambria Math"/>
                              </a:rPr>
                            </m:ctrlPr>
                          </m:sSubPr>
                          <m:e>
                            <m:r>
                              <a:rPr lang="de-CH" sz="2000" i="1">
                                <a:latin typeface="Cambria Math"/>
                              </a:rPr>
                              <m:t>𝑡</m:t>
                            </m:r>
                            <m:r>
                              <a:rPr lang="de-CH" sz="2000" b="0" i="1" smtClean="0">
                                <a:latin typeface="Cambria Math"/>
                              </a:rPr>
                              <m:t>𝑜𝑡𝑎𝑙</m:t>
                            </m:r>
                          </m:e>
                          <m:sub>
                            <m:r>
                              <a:rPr lang="de-CH" sz="2000" i="1">
                                <a:latin typeface="Cambria Math"/>
                              </a:rPr>
                              <m:t>𝑥</m:t>
                            </m:r>
                          </m:sub>
                        </m:sSub>
                        <m:r>
                          <a:rPr lang="de-CH" sz="2000" i="1">
                            <a:latin typeface="Cambria Math"/>
                          </a:rPr>
                          <m:t>=</m:t>
                        </m:r>
                        <m:nary>
                          <m:naryPr>
                            <m:chr m:val="∑"/>
                            <m:limLoc m:val="undOvr"/>
                            <m:ctrlPr>
                              <a:rPr lang="de-CH" sz="2000" i="1">
                                <a:latin typeface="Cambria Math"/>
                              </a:rPr>
                            </m:ctrlPr>
                          </m:naryPr>
                          <m:sub>
                            <m:r>
                              <a:rPr lang="de-CH" sz="2000" i="1">
                                <a:latin typeface="Cambria Math"/>
                              </a:rPr>
                              <m:t>𝑖</m:t>
                            </m:r>
                            <m:r>
                              <a:rPr lang="de-CH" sz="2000" i="1">
                                <a:latin typeface="Cambria Math"/>
                              </a:rPr>
                              <m:t>=1</m:t>
                            </m:r>
                          </m:sub>
                          <m:sup>
                            <m:r>
                              <a:rPr lang="de-CH" sz="2000" i="1">
                                <a:latin typeface="Cambria Math"/>
                              </a:rPr>
                              <m:t>𝑛</m:t>
                            </m:r>
                          </m:sup>
                          <m:e>
                            <m:sSub>
                              <m:sSubPr>
                                <m:ctrlPr>
                                  <a:rPr lang="de-CH" sz="2000" i="1">
                                    <a:latin typeface="Cambria Math"/>
                                  </a:rPr>
                                </m:ctrlPr>
                              </m:sSubPr>
                              <m:e>
                                <m:r>
                                  <a:rPr lang="de-CH" sz="2000" b="0" i="1" smtClean="0">
                                    <a:latin typeface="Cambria Math"/>
                                  </a:rPr>
                                  <m:t>𝑟𝑒𝑠𝑖𝑠𝑡𝑎𝑛𝑐𝑒</m:t>
                                </m:r>
                              </m:e>
                              <m:sub>
                                <m:r>
                                  <a:rPr lang="de-CH" sz="2000" i="1">
                                    <a:latin typeface="Cambria Math"/>
                                  </a:rPr>
                                  <m:t>𝑖</m:t>
                                </m:r>
                              </m:sub>
                            </m:sSub>
                            <m:r>
                              <a:rPr lang="de-CH" sz="2000" i="1">
                                <a:latin typeface="Cambria Math"/>
                              </a:rPr>
                              <m:t>⋅</m:t>
                            </m:r>
                            <m:sSub>
                              <m:sSubPr>
                                <m:ctrlPr>
                                  <a:rPr lang="de-CH" sz="2000" i="1">
                                    <a:latin typeface="Cambria Math"/>
                                  </a:rPr>
                                </m:ctrlPr>
                              </m:sSubPr>
                              <m:e>
                                <m:r>
                                  <a:rPr lang="de-CH" sz="2000" i="1">
                                    <a:latin typeface="Cambria Math"/>
                                  </a:rPr>
                                  <m:t>𝑤</m:t>
                                </m:r>
                                <m:r>
                                  <a:rPr lang="de-CH" sz="2000" b="0" i="1" smtClean="0">
                                    <a:latin typeface="Cambria Math"/>
                                  </a:rPr>
                                  <m:t>𝑒𝑖𝑔h𝑡</m:t>
                                </m:r>
                              </m:e>
                              <m:sub>
                                <m:r>
                                  <a:rPr lang="de-CH" sz="2000" i="1">
                                    <a:latin typeface="Cambria Math"/>
                                  </a:rPr>
                                  <m:t>𝑖𝑥</m:t>
                                </m:r>
                              </m:sub>
                            </m:sSub>
                          </m:e>
                        </m:nary>
                      </m:oMath>
                    </m:oMathPara>
                  </a14:m>
                  <a:endParaRPr lang="de-CH" sz="2000" dirty="0"/>
                </a:p>
              </p:txBody>
            </p:sp>
          </mc:Choice>
          <mc:Fallback xmlns="">
            <p:sp>
              <p:nvSpPr>
                <p:cNvPr id="82" name="Rectangle 72"/>
                <p:cNvSpPr>
                  <a:spLocks noRot="1" noChangeAspect="1" noMove="1" noResize="1" noEditPoints="1" noAdjustHandles="1" noChangeArrowheads="1" noChangeShapeType="1" noTextEdit="1"/>
                </p:cNvSpPr>
                <p:nvPr/>
              </p:nvSpPr>
              <p:spPr>
                <a:xfrm>
                  <a:off x="3061574" y="4837143"/>
                  <a:ext cx="4800525" cy="1240404"/>
                </a:xfrm>
                <a:prstGeom prst="rect">
                  <a:avLst/>
                </a:prstGeom>
                <a:blipFill rotWithShape="1">
                  <a:blip r:embed="rId12"/>
                  <a:stretch>
                    <a:fillRect/>
                  </a:stretch>
                </a:blipFill>
              </p:spPr>
              <p:txBody>
                <a:bodyPr/>
                <a:lstStyle/>
                <a:p>
                  <a:r>
                    <a:rPr lang="en-GB">
                      <a:noFill/>
                    </a:rPr>
                    <a:t> </a:t>
                  </a:r>
                </a:p>
              </p:txBody>
            </p:sp>
          </mc:Fallback>
        </mc:AlternateContent>
      </p:grpSp>
      <p:grpSp>
        <p:nvGrpSpPr>
          <p:cNvPr id="86" name="Gruppieren 85"/>
          <p:cNvGrpSpPr/>
          <p:nvPr/>
        </p:nvGrpSpPr>
        <p:grpSpPr>
          <a:xfrm>
            <a:off x="7890282" y="5117523"/>
            <a:ext cx="1186192" cy="1345968"/>
            <a:chOff x="7890282" y="5117523"/>
            <a:chExt cx="1186192" cy="1345968"/>
          </a:xfrm>
        </p:grpSpPr>
        <p:pic>
          <p:nvPicPr>
            <p:cNvPr id="81" name="Picture 2" descr="Y:\CH_SwissGrid_Hochspannungleitungen\04_Workshops\Workshop_swissgrid\03_Presentations\legend2.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90282" y="5117523"/>
              <a:ext cx="994846" cy="1345968"/>
            </a:xfrm>
            <a:prstGeom prst="rect">
              <a:avLst/>
            </a:prstGeom>
            <a:noFill/>
            <a:extLst>
              <a:ext uri="{909E8E84-426E-40DD-AFC4-6F175D3DCCD1}">
                <a14:hiddenFill xmlns:a14="http://schemas.microsoft.com/office/drawing/2010/main">
                  <a:solidFill>
                    <a:srgbClr val="FFFFFF"/>
                  </a:solidFill>
                </a14:hiddenFill>
              </a:ext>
            </a:extLst>
          </p:spPr>
        </p:pic>
        <p:sp>
          <p:nvSpPr>
            <p:cNvPr id="85" name="Textfeld 84"/>
            <p:cNvSpPr txBox="1"/>
            <p:nvPr/>
          </p:nvSpPr>
          <p:spPr>
            <a:xfrm>
              <a:off x="8284386" y="5131622"/>
              <a:ext cx="792088" cy="1323439"/>
            </a:xfrm>
            <a:prstGeom prst="rect">
              <a:avLst/>
            </a:prstGeom>
            <a:solidFill>
              <a:schemeClr val="bg1"/>
            </a:solidFill>
          </p:spPr>
          <p:txBody>
            <a:bodyPr wrap="square" lIns="0" tIns="0" rIns="0" bIns="0" rtlCol="0">
              <a:spAutoFit/>
            </a:bodyPr>
            <a:lstStyle/>
            <a:p>
              <a:r>
                <a:rPr lang="en-GB" sz="1600" dirty="0" smtClean="0">
                  <a:latin typeface="+mj-lt"/>
                </a:rPr>
                <a:t>high</a:t>
              </a:r>
            </a:p>
            <a:p>
              <a:endParaRPr lang="en-GB" sz="2200" dirty="0">
                <a:latin typeface="+mj-lt"/>
              </a:endParaRPr>
            </a:p>
            <a:p>
              <a:endParaRPr lang="en-GB" sz="1600" dirty="0" smtClean="0">
                <a:latin typeface="+mj-lt"/>
              </a:endParaRPr>
            </a:p>
            <a:p>
              <a:endParaRPr lang="en-GB" sz="1600" dirty="0">
                <a:latin typeface="+mj-lt"/>
              </a:endParaRPr>
            </a:p>
            <a:p>
              <a:r>
                <a:rPr lang="en-GB" sz="1600" dirty="0" smtClean="0">
                  <a:latin typeface="+mj-lt"/>
                </a:rPr>
                <a:t>low</a:t>
              </a:r>
            </a:p>
          </p:txBody>
        </p:sp>
      </p:grpSp>
      <p:sp>
        <p:nvSpPr>
          <p:cNvPr id="75" name="Rechteck 74"/>
          <p:cNvSpPr/>
          <p:nvPr/>
        </p:nvSpPr>
        <p:spPr>
          <a:xfrm>
            <a:off x="766040" y="3636892"/>
            <a:ext cx="417272" cy="2133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7" name="Rechteck 76"/>
          <p:cNvSpPr/>
          <p:nvPr/>
        </p:nvSpPr>
        <p:spPr>
          <a:xfrm>
            <a:off x="983468" y="5547412"/>
            <a:ext cx="254355" cy="141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8"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9512" y="3475068"/>
            <a:ext cx="533227" cy="622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 name="Geschweifte Klammer links 78"/>
          <p:cNvSpPr/>
          <p:nvPr/>
        </p:nvSpPr>
        <p:spPr>
          <a:xfrm rot="10800000">
            <a:off x="2544055" y="3190778"/>
            <a:ext cx="371761" cy="2886052"/>
          </a:xfrm>
          <a:prstGeom prst="leftBrace">
            <a:avLst>
              <a:gd name="adj1" fmla="val 16880"/>
              <a:gd name="adj2" fmla="val 59762"/>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73" name="Foliennummernplatzhalter 4"/>
          <p:cNvSpPr>
            <a:spLocks noGrp="1"/>
          </p:cNvSpPr>
          <p:nvPr>
            <p:ph type="sldNum" sz="quarter" idx="4"/>
            <p:custDataLst>
              <p:tags r:id="rId1"/>
            </p:custDataLst>
          </p:nvPr>
        </p:nvSpPr>
        <p:spPr>
          <a:xfrm>
            <a:off x="6940048" y="6660000"/>
            <a:ext cx="1905000" cy="144000"/>
          </a:xfrm>
        </p:spPr>
        <p:txBody>
          <a:bodyPr/>
          <a:lstStyle/>
          <a:p>
            <a:fld id="{E2836075-29F6-4CD6-9376-E2F6FD76549A}" type="slidenum">
              <a:rPr lang="de-CH" smtClean="0"/>
              <a:pPr/>
              <a:t>12</a:t>
            </a:fld>
            <a:endParaRPr lang="de-CH" dirty="0"/>
          </a:p>
        </p:txBody>
      </p:sp>
    </p:spTree>
    <p:extLst>
      <p:ext uri="{BB962C8B-B14F-4D97-AF65-F5344CB8AC3E}">
        <p14:creationId xmlns:p14="http://schemas.microsoft.com/office/powerpoint/2010/main" val="1222928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5"/>
          </p:nvPr>
        </p:nvPicPr>
        <p:blipFill rotWithShape="1">
          <a:blip r:embed="rId7">
            <a:extLst>
              <a:ext uri="{28A0092B-C50C-407E-A947-70E740481C1C}">
                <a14:useLocalDpi xmlns:a14="http://schemas.microsoft.com/office/drawing/2010/main" val="0"/>
              </a:ext>
            </a:extLst>
          </a:blip>
          <a:srcRect l="31643" r="3415"/>
          <a:stretch/>
        </p:blipFill>
        <p:spPr>
          <a:xfrm>
            <a:off x="3213802" y="1980000"/>
            <a:ext cx="2700000" cy="4572000"/>
          </a:xfrm>
        </p:spPr>
      </p:pic>
      <p:pic>
        <p:nvPicPr>
          <p:cNvPr id="8" name="Content Placeholder 7"/>
          <p:cNvPicPr>
            <a:picLocks noGrp="1" noChangeAspect="1"/>
          </p:cNvPicPr>
          <p:nvPr>
            <p:ph idx="14"/>
          </p:nvPr>
        </p:nvPicPr>
        <p:blipFill rotWithShape="1">
          <a:blip r:embed="rId8">
            <a:extLst>
              <a:ext uri="{28A0092B-C50C-407E-A947-70E740481C1C}">
                <a14:useLocalDpi xmlns:a14="http://schemas.microsoft.com/office/drawing/2010/main" val="0"/>
              </a:ext>
            </a:extLst>
          </a:blip>
          <a:srcRect l="31620" r="3438"/>
          <a:stretch/>
        </p:blipFill>
        <p:spPr>
          <a:xfrm>
            <a:off x="270000" y="1980000"/>
            <a:ext cx="2700000" cy="4572000"/>
          </a:xfrm>
        </p:spPr>
      </p:pic>
      <p:sp>
        <p:nvSpPr>
          <p:cNvPr id="2" name="Title 1"/>
          <p:cNvSpPr>
            <a:spLocks noGrp="1"/>
          </p:cNvSpPr>
          <p:nvPr>
            <p:ph type="title"/>
          </p:nvPr>
        </p:nvSpPr>
        <p:spPr>
          <a:xfrm>
            <a:off x="270000" y="900000"/>
            <a:ext cx="8604000" cy="348942"/>
          </a:xfrm>
        </p:spPr>
        <p:txBody>
          <a:bodyPr/>
          <a:lstStyle/>
          <a:p>
            <a:r>
              <a:rPr lang="en-GB" dirty="0" smtClean="0"/>
              <a:t>Stepwise procedure from the study region to the corridor</a:t>
            </a:r>
            <a:endParaRPr lang="en-GB" dirty="0"/>
          </a:p>
        </p:txBody>
      </p:sp>
      <p:sp>
        <p:nvSpPr>
          <p:cNvPr id="12" name="Rechteck 5"/>
          <p:cNvSpPr/>
          <p:nvPr>
            <p:custDataLst>
              <p:tags r:id="rId1"/>
            </p:custDataLst>
          </p:nvPr>
        </p:nvSpPr>
        <p:spPr>
          <a:xfrm>
            <a:off x="270000" y="6021288"/>
            <a:ext cx="2700000" cy="530712"/>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87312" lvl="1" algn="ctr">
              <a:lnSpc>
                <a:spcPts val="2000"/>
              </a:lnSpc>
              <a:spcBef>
                <a:spcPts val="0"/>
              </a:spcBef>
              <a:spcAft>
                <a:spcPts val="0"/>
              </a:spcAft>
            </a:pPr>
            <a:r>
              <a:rPr lang="en-GB" sz="1800" b="1" dirty="0" smtClean="0">
                <a:solidFill>
                  <a:schemeClr val="tx1"/>
                </a:solidFill>
                <a:latin typeface="Arial" pitchFamily="34" charset="0"/>
                <a:cs typeface="Arial" pitchFamily="34" charset="0"/>
              </a:rPr>
              <a:t>study region</a:t>
            </a:r>
            <a:endParaRPr lang="en-GB" sz="6000" b="1" dirty="0">
              <a:solidFill>
                <a:schemeClr val="tx1"/>
              </a:solidFill>
              <a:latin typeface="Arial" pitchFamily="34" charset="0"/>
              <a:cs typeface="Arial" pitchFamily="34" charset="0"/>
            </a:endParaRPr>
          </a:p>
        </p:txBody>
      </p:sp>
      <p:sp>
        <p:nvSpPr>
          <p:cNvPr id="13" name="Rechteck 5"/>
          <p:cNvSpPr/>
          <p:nvPr>
            <p:custDataLst>
              <p:tags r:id="rId2"/>
            </p:custDataLst>
          </p:nvPr>
        </p:nvSpPr>
        <p:spPr>
          <a:xfrm>
            <a:off x="3213802" y="6021288"/>
            <a:ext cx="2700000" cy="530712"/>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87312" lvl="1" algn="ctr">
              <a:lnSpc>
                <a:spcPts val="2000"/>
              </a:lnSpc>
              <a:spcBef>
                <a:spcPts val="0"/>
              </a:spcBef>
              <a:spcAft>
                <a:spcPts val="0"/>
              </a:spcAft>
            </a:pPr>
            <a:r>
              <a:rPr lang="en-GB" sz="1800" b="1" dirty="0" smtClean="0">
                <a:solidFill>
                  <a:schemeClr val="tx1"/>
                </a:solidFill>
                <a:latin typeface="Arial" pitchFamily="34" charset="0"/>
                <a:cs typeface="Arial" pitchFamily="34" charset="0"/>
              </a:rPr>
              <a:t>planning area</a:t>
            </a:r>
            <a:endParaRPr lang="en-GB" sz="6000" b="1" dirty="0">
              <a:solidFill>
                <a:schemeClr val="tx1"/>
              </a:solidFill>
              <a:latin typeface="Arial" pitchFamily="34" charset="0"/>
              <a:cs typeface="Arial" pitchFamily="34" charset="0"/>
            </a:endParaRPr>
          </a:p>
        </p:txBody>
      </p:sp>
      <p:pic>
        <p:nvPicPr>
          <p:cNvPr id="11" name="Content Placeholder 10"/>
          <p:cNvPicPr>
            <a:picLocks noGrp="1" noChangeAspect="1"/>
          </p:cNvPicPr>
          <p:nvPr>
            <p:ph idx="16"/>
          </p:nvPr>
        </p:nvPicPr>
        <p:blipFill rotWithShape="1">
          <a:blip r:embed="rId9">
            <a:extLst>
              <a:ext uri="{28A0092B-C50C-407E-A947-70E740481C1C}">
                <a14:useLocalDpi xmlns:a14="http://schemas.microsoft.com/office/drawing/2010/main" val="0"/>
              </a:ext>
            </a:extLst>
          </a:blip>
          <a:srcRect l="31672" r="3489"/>
          <a:stretch/>
        </p:blipFill>
        <p:spPr>
          <a:xfrm>
            <a:off x="6151477" y="1980000"/>
            <a:ext cx="2700000" cy="4572000"/>
          </a:xfrm>
        </p:spPr>
      </p:pic>
      <p:sp>
        <p:nvSpPr>
          <p:cNvPr id="14" name="Rechteck 5"/>
          <p:cNvSpPr/>
          <p:nvPr>
            <p:custDataLst>
              <p:tags r:id="rId3"/>
            </p:custDataLst>
          </p:nvPr>
        </p:nvSpPr>
        <p:spPr>
          <a:xfrm>
            <a:off x="6143548" y="6021288"/>
            <a:ext cx="2707929" cy="530712"/>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87312" lvl="1" algn="ctr">
              <a:lnSpc>
                <a:spcPts val="2000"/>
              </a:lnSpc>
              <a:spcBef>
                <a:spcPts val="0"/>
              </a:spcBef>
              <a:spcAft>
                <a:spcPts val="0"/>
              </a:spcAft>
            </a:pPr>
            <a:r>
              <a:rPr lang="en-GB" sz="1800" b="1" dirty="0">
                <a:solidFill>
                  <a:schemeClr val="tx1"/>
                </a:solidFill>
                <a:latin typeface="Arial" pitchFamily="34" charset="0"/>
                <a:cs typeface="Arial" pitchFamily="34" charset="0"/>
              </a:rPr>
              <a:t>p</a:t>
            </a:r>
            <a:r>
              <a:rPr lang="en-GB" sz="1800" b="1" dirty="0" smtClean="0">
                <a:solidFill>
                  <a:schemeClr val="tx1"/>
                </a:solidFill>
                <a:latin typeface="Arial" pitchFamily="34" charset="0"/>
                <a:cs typeface="Arial" pitchFamily="34" charset="0"/>
              </a:rPr>
              <a:t>lanning corridor</a:t>
            </a:r>
            <a:endParaRPr lang="en-GB" sz="6000" b="1" dirty="0">
              <a:solidFill>
                <a:schemeClr val="tx1"/>
              </a:solidFill>
              <a:latin typeface="Arial" pitchFamily="34" charset="0"/>
              <a:cs typeface="Arial" pitchFamily="34" charset="0"/>
            </a:endParaRPr>
          </a:p>
        </p:txBody>
      </p:sp>
      <p:pic>
        <p:nvPicPr>
          <p:cNvPr id="18" name="Picture 17"/>
          <p:cNvPicPr>
            <a:picLocks noChangeAspect="1"/>
          </p:cNvPicPr>
          <p:nvPr/>
        </p:nvPicPr>
        <p:blipFill rotWithShape="1">
          <a:blip r:embed="rId10">
            <a:extLst>
              <a:ext uri="{28A0092B-C50C-407E-A947-70E740481C1C}">
                <a14:useLocalDpi xmlns:a14="http://schemas.microsoft.com/office/drawing/2010/main" val="0"/>
              </a:ext>
            </a:extLst>
          </a:blip>
          <a:srcRect l="4022" t="28198" r="34674" b="3843"/>
          <a:stretch/>
        </p:blipFill>
        <p:spPr>
          <a:xfrm>
            <a:off x="5220072" y="4796362"/>
            <a:ext cx="713094" cy="1224926"/>
          </a:xfrm>
          <a:prstGeom prst="rect">
            <a:avLst/>
          </a:prstGeom>
        </p:spPr>
      </p:pic>
      <p:pic>
        <p:nvPicPr>
          <p:cNvPr id="15" name="Picture 17"/>
          <p:cNvPicPr>
            <a:picLocks noChangeAspect="1"/>
          </p:cNvPicPr>
          <p:nvPr/>
        </p:nvPicPr>
        <p:blipFill rotWithShape="1">
          <a:blip r:embed="rId10">
            <a:extLst>
              <a:ext uri="{28A0092B-C50C-407E-A947-70E740481C1C}">
                <a14:useLocalDpi xmlns:a14="http://schemas.microsoft.com/office/drawing/2010/main" val="0"/>
              </a:ext>
            </a:extLst>
          </a:blip>
          <a:srcRect l="4022" t="28198" r="34674" b="3843"/>
          <a:stretch/>
        </p:blipFill>
        <p:spPr>
          <a:xfrm>
            <a:off x="2274730" y="4797152"/>
            <a:ext cx="713094" cy="1224926"/>
          </a:xfrm>
          <a:prstGeom prst="rect">
            <a:avLst/>
          </a:prstGeom>
        </p:spPr>
      </p:pic>
      <p:sp>
        <p:nvSpPr>
          <p:cNvPr id="16" name="Foliennummernplatzhalter 4"/>
          <p:cNvSpPr>
            <a:spLocks noGrp="1"/>
          </p:cNvSpPr>
          <p:nvPr>
            <p:ph type="sldNum" sz="quarter" idx="4"/>
            <p:custDataLst>
              <p:tags r:id="rId4"/>
            </p:custDataLst>
          </p:nvPr>
        </p:nvSpPr>
        <p:spPr>
          <a:xfrm>
            <a:off x="6940048" y="6660000"/>
            <a:ext cx="1905000" cy="144000"/>
          </a:xfrm>
        </p:spPr>
        <p:txBody>
          <a:bodyPr/>
          <a:lstStyle/>
          <a:p>
            <a:fld id="{E2836075-29F6-4CD6-9376-E2F6FD76549A}" type="slidenum">
              <a:rPr lang="de-CH" smtClean="0"/>
              <a:pPr/>
              <a:t>13</a:t>
            </a:fld>
            <a:endParaRPr lang="de-CH" dirty="0"/>
          </a:p>
        </p:txBody>
      </p:sp>
    </p:spTree>
    <p:extLst>
      <p:ext uri="{BB962C8B-B14F-4D97-AF65-F5344CB8AC3E}">
        <p14:creationId xmlns:p14="http://schemas.microsoft.com/office/powerpoint/2010/main" val="3449124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070" r="21846"/>
          <a:stretch/>
        </p:blipFill>
        <p:spPr bwMode="auto">
          <a:xfrm>
            <a:off x="-9474" y="-16372"/>
            <a:ext cx="9189986" cy="6874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42982" y="2879692"/>
            <a:ext cx="8656844" cy="1200329"/>
          </a:xfrm>
          <a:prstGeom prst="rect">
            <a:avLst/>
          </a:prstGeom>
          <a:noFill/>
        </p:spPr>
        <p:txBody>
          <a:bodyPr wrap="square" rtlCol="0">
            <a:spAutoFit/>
          </a:bodyPr>
          <a:lstStyle/>
          <a:p>
            <a:pPr algn="ctr"/>
            <a:r>
              <a:rPr lang="de-CH" sz="7200" dirty="0">
                <a:solidFill>
                  <a:schemeClr val="bg1"/>
                </a:solidFill>
                <a:latin typeface="Calibri" panose="020F0502020204030204" pitchFamily="34" charset="0"/>
              </a:rPr>
              <a:t>Live Demo</a:t>
            </a:r>
          </a:p>
        </p:txBody>
      </p:sp>
    </p:spTree>
    <p:extLst>
      <p:ext uri="{BB962C8B-B14F-4D97-AF65-F5344CB8AC3E}">
        <p14:creationId xmlns:p14="http://schemas.microsoft.com/office/powerpoint/2010/main" val="1610657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000" y="900000"/>
            <a:ext cx="8604000" cy="743793"/>
          </a:xfrm>
        </p:spPr>
        <p:txBody>
          <a:bodyPr/>
          <a:lstStyle/>
          <a:p>
            <a:r>
              <a:rPr lang="en-GB" dirty="0" smtClean="0"/>
              <a:t>Conclusions: How does an additional safety distance influence the results?</a:t>
            </a:r>
            <a:endParaRPr lang="en-GB" dirty="0"/>
          </a:p>
        </p:txBody>
      </p:sp>
      <p:pic>
        <p:nvPicPr>
          <p:cNvPr id="8" name="Content Placeholder 7"/>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18386" r="30236"/>
          <a:stretch/>
        </p:blipFill>
        <p:spPr>
          <a:xfrm>
            <a:off x="271894" y="1980000"/>
            <a:ext cx="4176000" cy="4572000"/>
          </a:xfrm>
        </p:spPr>
      </p:pic>
      <p:sp>
        <p:nvSpPr>
          <p:cNvPr id="13" name="Rechteck 5"/>
          <p:cNvSpPr/>
          <p:nvPr>
            <p:custDataLst>
              <p:tags r:id="rId1"/>
            </p:custDataLst>
          </p:nvPr>
        </p:nvSpPr>
        <p:spPr>
          <a:xfrm>
            <a:off x="270000" y="6020901"/>
            <a:ext cx="4177894" cy="530712"/>
          </a:xfrm>
          <a:prstGeom prst="rect">
            <a:avLst/>
          </a:prstGeom>
          <a:solidFill>
            <a:srgbClr val="E1F0FA"/>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87312" lvl="1" algn="ctr">
              <a:lnSpc>
                <a:spcPts val="2000"/>
              </a:lnSpc>
              <a:spcBef>
                <a:spcPts val="0"/>
              </a:spcBef>
              <a:spcAft>
                <a:spcPts val="0"/>
              </a:spcAft>
            </a:pPr>
            <a:r>
              <a:rPr lang="en-GB" sz="1800" b="1" dirty="0" smtClean="0">
                <a:solidFill>
                  <a:schemeClr val="tx1"/>
                </a:solidFill>
                <a:latin typeface="Arial" pitchFamily="34" charset="0"/>
                <a:cs typeface="Arial" pitchFamily="34" charset="0"/>
              </a:rPr>
              <a:t>without safety distance: </a:t>
            </a:r>
          </a:p>
          <a:p>
            <a:pPr marL="87312" lvl="1" algn="ctr">
              <a:lnSpc>
                <a:spcPts val="2000"/>
              </a:lnSpc>
              <a:spcBef>
                <a:spcPts val="0"/>
              </a:spcBef>
              <a:spcAft>
                <a:spcPts val="0"/>
              </a:spcAft>
            </a:pPr>
            <a:r>
              <a:rPr lang="en-GB" sz="1800" b="1" dirty="0" smtClean="0">
                <a:solidFill>
                  <a:schemeClr val="tx1"/>
                </a:solidFill>
                <a:latin typeface="Arial" pitchFamily="34" charset="0"/>
                <a:cs typeface="Arial" pitchFamily="34" charset="0"/>
              </a:rPr>
              <a:t>more direct connection</a:t>
            </a:r>
            <a:endParaRPr lang="en-GB" sz="6000" b="1" dirty="0">
              <a:solidFill>
                <a:schemeClr val="tx1"/>
              </a:solidFill>
              <a:latin typeface="Arial" pitchFamily="34" charset="0"/>
              <a:cs typeface="Arial" pitchFamily="34" charset="0"/>
            </a:endParaRPr>
          </a:p>
        </p:txBody>
      </p:sp>
      <p:pic>
        <p:nvPicPr>
          <p:cNvPr id="11" name="Content Placeholder 10"/>
          <p:cNvPicPr>
            <a:picLocks noGrp="1" noChangeAspect="1"/>
          </p:cNvPicPr>
          <p:nvPr>
            <p:ph idx="13"/>
          </p:nvPr>
        </p:nvPicPr>
        <p:blipFill rotWithShape="1">
          <a:blip r:embed="rId7" cstate="print">
            <a:extLst>
              <a:ext uri="{28A0092B-C50C-407E-A947-70E740481C1C}">
                <a14:useLocalDpi xmlns:a14="http://schemas.microsoft.com/office/drawing/2010/main" val="0"/>
              </a:ext>
            </a:extLst>
          </a:blip>
          <a:srcRect l="18392" r="30230"/>
          <a:stretch/>
        </p:blipFill>
        <p:spPr>
          <a:xfrm>
            <a:off x="4698000" y="1976546"/>
            <a:ext cx="4176000" cy="4572000"/>
          </a:xfrm>
        </p:spPr>
      </p:pic>
      <p:sp>
        <p:nvSpPr>
          <p:cNvPr id="14" name="Rechteck 5"/>
          <p:cNvSpPr/>
          <p:nvPr>
            <p:custDataLst>
              <p:tags r:id="rId2"/>
            </p:custDataLst>
          </p:nvPr>
        </p:nvSpPr>
        <p:spPr>
          <a:xfrm>
            <a:off x="4698000" y="6017834"/>
            <a:ext cx="4176000" cy="530712"/>
          </a:xfrm>
          <a:prstGeom prst="rect">
            <a:avLst/>
          </a:prstGeom>
          <a:solidFill>
            <a:srgbClr val="E1F0FA"/>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87312" lvl="1" algn="ctr">
              <a:lnSpc>
                <a:spcPts val="2000"/>
              </a:lnSpc>
              <a:spcBef>
                <a:spcPts val="0"/>
              </a:spcBef>
              <a:spcAft>
                <a:spcPts val="0"/>
              </a:spcAft>
            </a:pPr>
            <a:r>
              <a:rPr lang="en-GB" sz="1800" b="1" dirty="0" smtClean="0">
                <a:solidFill>
                  <a:schemeClr val="tx1"/>
                </a:solidFill>
                <a:latin typeface="Arial" pitchFamily="34" charset="0"/>
                <a:cs typeface="Arial" pitchFamily="34" charset="0"/>
              </a:rPr>
              <a:t>with safety distance: circumvention of densely inhabited areas</a:t>
            </a:r>
            <a:endParaRPr lang="en-GB" sz="6000" b="1" dirty="0">
              <a:solidFill>
                <a:schemeClr val="tx1"/>
              </a:solidFill>
              <a:latin typeface="Arial" pitchFamily="34" charset="0"/>
              <a:cs typeface="Arial" pitchFamily="34" charset="0"/>
            </a:endParaRPr>
          </a:p>
        </p:txBody>
      </p:sp>
      <p:sp>
        <p:nvSpPr>
          <p:cNvPr id="7" name="Foliennummernplatzhalter 4"/>
          <p:cNvSpPr>
            <a:spLocks noGrp="1"/>
          </p:cNvSpPr>
          <p:nvPr>
            <p:ph type="sldNum" sz="quarter" idx="4"/>
            <p:custDataLst>
              <p:tags r:id="rId3"/>
            </p:custDataLst>
          </p:nvPr>
        </p:nvSpPr>
        <p:spPr>
          <a:xfrm>
            <a:off x="6940048" y="6660000"/>
            <a:ext cx="1905000" cy="144000"/>
          </a:xfrm>
        </p:spPr>
        <p:txBody>
          <a:bodyPr/>
          <a:lstStyle/>
          <a:p>
            <a:fld id="{E2836075-29F6-4CD6-9376-E2F6FD76549A}" type="slidenum">
              <a:rPr lang="de-CH" smtClean="0"/>
              <a:pPr/>
              <a:t>15</a:t>
            </a:fld>
            <a:endParaRPr lang="de-CH" dirty="0"/>
          </a:p>
        </p:txBody>
      </p:sp>
    </p:spTree>
    <p:extLst>
      <p:ext uri="{BB962C8B-B14F-4D97-AF65-F5344CB8AC3E}">
        <p14:creationId xmlns:p14="http://schemas.microsoft.com/office/powerpoint/2010/main" val="2507967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270000" y="900000"/>
            <a:ext cx="8604000" cy="348942"/>
          </a:xfrm>
        </p:spPr>
        <p:txBody>
          <a:bodyPr/>
          <a:lstStyle/>
          <a:p>
            <a:r>
              <a:rPr lang="en-GB" dirty="0" smtClean="0"/>
              <a:t>Next steps: Visualization of LiDAR data</a:t>
            </a:r>
            <a:endParaRPr lang="en-GB" dirty="0"/>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t="13336" r="15354"/>
          <a:stretch/>
        </p:blipFill>
        <p:spPr>
          <a:xfrm>
            <a:off x="0" y="2492896"/>
            <a:ext cx="9144000" cy="5032800"/>
          </a:xfrm>
        </p:spPr>
      </p:pic>
    </p:spTree>
    <p:extLst>
      <p:ext uri="{BB962C8B-B14F-4D97-AF65-F5344CB8AC3E}">
        <p14:creationId xmlns:p14="http://schemas.microsoft.com/office/powerpoint/2010/main" val="1975250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0000" y="900000"/>
            <a:ext cx="8604000" cy="872816"/>
          </a:xfrm>
        </p:spPr>
        <p:txBody>
          <a:bodyPr>
            <a:normAutofit/>
          </a:bodyPr>
          <a:lstStyle/>
          <a:p>
            <a:r>
              <a:rPr lang="de-CH" dirty="0" smtClean="0"/>
              <a:t>Next </a:t>
            </a:r>
            <a:r>
              <a:rPr lang="de-CH" dirty="0" err="1" smtClean="0"/>
              <a:t>steps</a:t>
            </a:r>
            <a:r>
              <a:rPr lang="de-CH" dirty="0" smtClean="0"/>
              <a:t>: </a:t>
            </a:r>
            <a:r>
              <a:rPr lang="de-CH" dirty="0" err="1" smtClean="0"/>
              <a:t>Develop</a:t>
            </a:r>
            <a:r>
              <a:rPr lang="de-CH" dirty="0"/>
              <a:t> </a:t>
            </a:r>
            <a:r>
              <a:rPr lang="de-CH" dirty="0" smtClean="0"/>
              <a:t>an </a:t>
            </a:r>
            <a:r>
              <a:rPr lang="de-CH" dirty="0" err="1" smtClean="0"/>
              <a:t>approach</a:t>
            </a:r>
            <a:r>
              <a:rPr lang="de-CH" dirty="0" smtClean="0"/>
              <a:t> </a:t>
            </a:r>
            <a:r>
              <a:rPr lang="de-CH" dirty="0" err="1" smtClean="0"/>
              <a:t>to</a:t>
            </a:r>
            <a:r>
              <a:rPr lang="de-CH" dirty="0" smtClean="0"/>
              <a:t> </a:t>
            </a:r>
            <a:r>
              <a:rPr lang="de-CH" dirty="0" err="1" smtClean="0"/>
              <a:t>integrate</a:t>
            </a:r>
            <a:r>
              <a:rPr lang="de-CH" dirty="0" smtClean="0"/>
              <a:t> </a:t>
            </a:r>
            <a:r>
              <a:rPr lang="de-CH" dirty="0" err="1" smtClean="0"/>
              <a:t>cable</a:t>
            </a:r>
            <a:r>
              <a:rPr lang="de-CH" dirty="0" smtClean="0"/>
              <a:t> </a:t>
            </a:r>
            <a:r>
              <a:rPr lang="de-CH" dirty="0" err="1" smtClean="0"/>
              <a:t>solutions</a:t>
            </a:r>
            <a:endParaRPr lang="de-CH" dirty="0"/>
          </a:p>
        </p:txBody>
      </p:sp>
      <p:pic>
        <p:nvPicPr>
          <p:cNvPr id="1026" name="Picture 2" descr="N:\cia\silvia\kabelgrab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26536"/>
            <a:ext cx="9144000" cy="3400425"/>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4"/>
          <p:cNvSpPr>
            <a:spLocks noGrp="1"/>
          </p:cNvSpPr>
          <p:nvPr>
            <p:ph type="sldNum" sz="quarter" idx="4"/>
            <p:custDataLst>
              <p:tags r:id="rId1"/>
            </p:custDataLst>
          </p:nvPr>
        </p:nvSpPr>
        <p:spPr>
          <a:xfrm>
            <a:off x="6940048" y="6660000"/>
            <a:ext cx="1905000" cy="144000"/>
          </a:xfrm>
        </p:spPr>
        <p:txBody>
          <a:bodyPr/>
          <a:lstStyle/>
          <a:p>
            <a:fld id="{E2836075-29F6-4CD6-9376-E2F6FD76549A}" type="slidenum">
              <a:rPr lang="de-CH" smtClean="0"/>
              <a:pPr/>
              <a:t>17</a:t>
            </a:fld>
            <a:endParaRPr lang="de-CH" dirty="0"/>
          </a:p>
        </p:txBody>
      </p:sp>
    </p:spTree>
    <p:extLst>
      <p:ext uri="{BB962C8B-B14F-4D97-AF65-F5344CB8AC3E}">
        <p14:creationId xmlns:p14="http://schemas.microsoft.com/office/powerpoint/2010/main" val="2190251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0000" y="900000"/>
            <a:ext cx="8604000" cy="348942"/>
          </a:xfrm>
        </p:spPr>
        <p:txBody>
          <a:bodyPr/>
          <a:lstStyle/>
          <a:p>
            <a:r>
              <a:rPr lang="en-GB" dirty="0" smtClean="0"/>
              <a:t>Implementation in real grid projects</a:t>
            </a:r>
            <a:endParaRPr lang="en-GB" dirty="0"/>
          </a:p>
        </p:txBody>
      </p:sp>
      <p:pic>
        <p:nvPicPr>
          <p:cNvPr id="4" name="Picture 3" descr="\\collaboration.swissgrid.ch@SSL\DavWWWRoot\sites\CCSA\11 Collaboration\Public\Alumni-Vortrag_Joshu\03_Opposition\150224_info_niederwil-obfelden_4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088" t="10516" r="4022" b="22921"/>
          <a:stretch/>
        </p:blipFill>
        <p:spPr bwMode="auto">
          <a:xfrm>
            <a:off x="0" y="1825625"/>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custDataLst>
              <p:tags r:id="rId1"/>
            </p:custDataLst>
          </p:nvPr>
        </p:nvSpPr>
        <p:spPr>
          <a:xfrm>
            <a:off x="446" y="4509120"/>
            <a:ext cx="4715570" cy="2664297"/>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269875" lvl="1" indent="-182563">
              <a:spcBef>
                <a:spcPts val="0"/>
              </a:spcBef>
              <a:spcAft>
                <a:spcPts val="0"/>
              </a:spcAft>
              <a:buFont typeface="Arial" pitchFamily="34" charset="0"/>
              <a:buChar char="»"/>
            </a:pPr>
            <a:endParaRPr lang="en-US" sz="1000" dirty="0" smtClean="0">
              <a:solidFill>
                <a:schemeClr val="tx1"/>
              </a:solidFill>
              <a:latin typeface="Arial" pitchFamily="34" charset="0"/>
              <a:cs typeface="Arial" pitchFamily="34" charset="0"/>
            </a:endParaRPr>
          </a:p>
          <a:p>
            <a:pPr marL="269875" lvl="1" indent="-182563">
              <a:lnSpc>
                <a:spcPts val="2000"/>
              </a:lnSpc>
              <a:spcBef>
                <a:spcPts val="0"/>
              </a:spcBef>
              <a:spcAft>
                <a:spcPts val="600"/>
              </a:spcAft>
              <a:buFont typeface="Arial" pitchFamily="34" charset="0"/>
              <a:buChar char="»"/>
            </a:pPr>
            <a:r>
              <a:rPr lang="en-US" sz="1600" dirty="0" smtClean="0">
                <a:solidFill>
                  <a:schemeClr val="tx1"/>
                </a:solidFill>
                <a:latin typeface="Arial" pitchFamily="34" charset="0"/>
                <a:cs typeface="Arial" pitchFamily="34" charset="0"/>
              </a:rPr>
              <a:t>Use </a:t>
            </a:r>
            <a:r>
              <a:rPr lang="en-US" sz="1600" dirty="0">
                <a:solidFill>
                  <a:schemeClr val="tx1"/>
                </a:solidFill>
                <a:latin typeface="Arial" pitchFamily="34" charset="0"/>
                <a:cs typeface="Arial" pitchFamily="34" charset="0"/>
              </a:rPr>
              <a:t>for planning</a:t>
            </a:r>
          </a:p>
          <a:p>
            <a:pPr marL="269875" lvl="1" indent="-182563">
              <a:lnSpc>
                <a:spcPts val="2000"/>
              </a:lnSpc>
              <a:spcBef>
                <a:spcPts val="0"/>
              </a:spcBef>
              <a:spcAft>
                <a:spcPts val="600"/>
              </a:spcAft>
              <a:buFont typeface="Arial" pitchFamily="34" charset="0"/>
              <a:buChar char="»"/>
            </a:pPr>
            <a:r>
              <a:rPr lang="en-US" sz="1600" dirty="0">
                <a:solidFill>
                  <a:schemeClr val="tx1"/>
                </a:solidFill>
                <a:latin typeface="Arial" pitchFamily="34" charset="0"/>
                <a:cs typeface="Arial" pitchFamily="34" charset="0"/>
              </a:rPr>
              <a:t>Support decision of the planning territory and planning corridor</a:t>
            </a:r>
          </a:p>
          <a:p>
            <a:pPr marL="269875" lvl="1" indent="-182563">
              <a:lnSpc>
                <a:spcPts val="2000"/>
              </a:lnSpc>
              <a:spcBef>
                <a:spcPts val="0"/>
              </a:spcBef>
              <a:spcAft>
                <a:spcPts val="600"/>
              </a:spcAft>
              <a:buFont typeface="Arial" pitchFamily="34" charset="0"/>
              <a:buChar char="»"/>
            </a:pPr>
            <a:r>
              <a:rPr lang="en-US" sz="1600" dirty="0">
                <a:solidFill>
                  <a:schemeClr val="tx1"/>
                </a:solidFill>
                <a:latin typeface="Arial" pitchFamily="34" charset="0"/>
                <a:cs typeface="Arial" pitchFamily="34" charset="0"/>
              </a:rPr>
              <a:t>Explain the proposed options at information events</a:t>
            </a:r>
          </a:p>
          <a:p>
            <a:pPr marL="269875" lvl="1" indent="-182563">
              <a:lnSpc>
                <a:spcPts val="2000"/>
              </a:lnSpc>
              <a:spcBef>
                <a:spcPts val="0"/>
              </a:spcBef>
              <a:spcAft>
                <a:spcPts val="600"/>
              </a:spcAft>
              <a:buFont typeface="Arial" pitchFamily="34" charset="0"/>
              <a:buChar char="»"/>
            </a:pPr>
            <a:r>
              <a:rPr lang="en-GB" sz="1600" dirty="0" smtClean="0">
                <a:solidFill>
                  <a:schemeClr val="tx1"/>
                </a:solidFill>
                <a:latin typeface="Arial" pitchFamily="34" charset="0"/>
                <a:cs typeface="Arial" pitchFamily="34" charset="0"/>
              </a:rPr>
              <a:t>Visualisation of the final route from the perspective of the affected stakeholder</a:t>
            </a:r>
            <a:endParaRPr lang="en-GB" sz="16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575285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2791\AppData\Local\Microsoft\Windows\Temporary Internet Files\Content.Outlook\A2GOHB4Y\thumbs_up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618"/>
          <a:stretch/>
        </p:blipFill>
        <p:spPr bwMode="auto">
          <a:xfrm>
            <a:off x="0" y="1830310"/>
            <a:ext cx="9144000" cy="526584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270000" y="900000"/>
            <a:ext cx="8604000" cy="348942"/>
          </a:xfrm>
        </p:spPr>
        <p:txBody>
          <a:bodyPr/>
          <a:lstStyle/>
          <a:p>
            <a:r>
              <a:rPr lang="en-GB" dirty="0" smtClean="0"/>
              <a:t>How we reach higher acceptance with the tool</a:t>
            </a:r>
            <a:endParaRPr lang="en-GB" dirty="0"/>
          </a:p>
        </p:txBody>
      </p:sp>
      <p:sp>
        <p:nvSpPr>
          <p:cNvPr id="6" name="Rechteck 5"/>
          <p:cNvSpPr/>
          <p:nvPr>
            <p:custDataLst>
              <p:tags r:id="rId1"/>
            </p:custDataLst>
          </p:nvPr>
        </p:nvSpPr>
        <p:spPr>
          <a:xfrm>
            <a:off x="446" y="1825625"/>
            <a:ext cx="4715570" cy="2179439"/>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269875" lvl="1" indent="-182563">
              <a:lnSpc>
                <a:spcPts val="2000"/>
              </a:lnSpc>
              <a:spcBef>
                <a:spcPts val="0"/>
              </a:spcBef>
              <a:spcAft>
                <a:spcPts val="600"/>
              </a:spcAft>
              <a:buFont typeface="Arial" pitchFamily="34" charset="0"/>
              <a:buChar char="»"/>
            </a:pPr>
            <a:r>
              <a:rPr lang="en-US" sz="1600" dirty="0" smtClean="0">
                <a:solidFill>
                  <a:schemeClr val="tx1"/>
                </a:solidFill>
                <a:latin typeface="Arial" pitchFamily="34" charset="0"/>
                <a:cs typeface="Arial" pitchFamily="34" charset="0"/>
              </a:rPr>
              <a:t>Demonstrate </a:t>
            </a:r>
            <a:r>
              <a:rPr lang="en-US" sz="1600" dirty="0">
                <a:solidFill>
                  <a:schemeClr val="tx1"/>
                </a:solidFill>
                <a:latin typeface="Arial" pitchFamily="34" charset="0"/>
                <a:cs typeface="Arial" pitchFamily="34" charset="0"/>
              </a:rPr>
              <a:t>openness for different solutions and technologies</a:t>
            </a:r>
          </a:p>
          <a:p>
            <a:pPr marL="269875" lvl="1" indent="-182563">
              <a:lnSpc>
                <a:spcPts val="2000"/>
              </a:lnSpc>
              <a:spcBef>
                <a:spcPts val="0"/>
              </a:spcBef>
              <a:spcAft>
                <a:spcPts val="600"/>
              </a:spcAft>
              <a:buFont typeface="Arial" pitchFamily="34" charset="0"/>
              <a:buChar char="»"/>
            </a:pPr>
            <a:r>
              <a:rPr lang="en-US" sz="1600" dirty="0" smtClean="0">
                <a:solidFill>
                  <a:schemeClr val="tx1"/>
                </a:solidFill>
                <a:latin typeface="Arial" pitchFamily="34" charset="0"/>
                <a:cs typeface="Arial" pitchFamily="34" charset="0"/>
              </a:rPr>
              <a:t>Respect </a:t>
            </a:r>
            <a:r>
              <a:rPr lang="en-US" sz="1600" dirty="0">
                <a:solidFill>
                  <a:schemeClr val="tx1"/>
                </a:solidFill>
                <a:latin typeface="Arial" pitchFamily="34" charset="0"/>
                <a:cs typeface="Arial" pitchFamily="34" charset="0"/>
              </a:rPr>
              <a:t>the interests of all important stakeholders by using MCDA</a:t>
            </a:r>
          </a:p>
          <a:p>
            <a:pPr marL="269875" lvl="1" indent="-182563">
              <a:lnSpc>
                <a:spcPts val="2000"/>
              </a:lnSpc>
              <a:spcBef>
                <a:spcPts val="0"/>
              </a:spcBef>
              <a:spcAft>
                <a:spcPts val="600"/>
              </a:spcAft>
              <a:buFont typeface="Arial" pitchFamily="34" charset="0"/>
              <a:buChar char="»"/>
            </a:pPr>
            <a:r>
              <a:rPr lang="en-US" sz="1600" dirty="0">
                <a:solidFill>
                  <a:schemeClr val="tx1"/>
                </a:solidFill>
                <a:latin typeface="Arial" pitchFamily="34" charset="0"/>
                <a:cs typeface="Arial" pitchFamily="34" charset="0"/>
              </a:rPr>
              <a:t>More Transparency in decision process</a:t>
            </a:r>
          </a:p>
          <a:p>
            <a:pPr marL="269875" lvl="1" indent="-182563">
              <a:lnSpc>
                <a:spcPts val="2000"/>
              </a:lnSpc>
              <a:spcBef>
                <a:spcPts val="0"/>
              </a:spcBef>
              <a:spcAft>
                <a:spcPts val="600"/>
              </a:spcAft>
              <a:buFont typeface="Arial" pitchFamily="34" charset="0"/>
              <a:buChar char="»"/>
            </a:pPr>
            <a:r>
              <a:rPr lang="en-US" sz="1600" dirty="0">
                <a:solidFill>
                  <a:schemeClr val="tx1"/>
                </a:solidFill>
                <a:latin typeface="Arial" pitchFamily="34" charset="0"/>
                <a:cs typeface="Arial" pitchFamily="34" charset="0"/>
              </a:rPr>
              <a:t>Higher credibility based on realistic </a:t>
            </a:r>
            <a:r>
              <a:rPr lang="en-US" sz="1600" dirty="0" err="1">
                <a:solidFill>
                  <a:schemeClr val="tx1"/>
                </a:solidFill>
                <a:latin typeface="Arial" pitchFamily="34" charset="0"/>
                <a:cs typeface="Arial" pitchFamily="34" charset="0"/>
              </a:rPr>
              <a:t>visualisation</a:t>
            </a:r>
            <a:r>
              <a:rPr lang="en-US" sz="1600" dirty="0">
                <a:solidFill>
                  <a:schemeClr val="tx1"/>
                </a:solidFill>
                <a:latin typeface="Arial" pitchFamily="34" charset="0"/>
                <a:cs typeface="Arial" pitchFamily="34" charset="0"/>
              </a:rPr>
              <a:t> of the line</a:t>
            </a:r>
          </a:p>
        </p:txBody>
      </p:sp>
    </p:spTree>
    <p:extLst>
      <p:ext uri="{BB962C8B-B14F-4D97-AF65-F5344CB8AC3E}">
        <p14:creationId xmlns:p14="http://schemas.microsoft.com/office/powerpoint/2010/main" val="4113502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2"/>
            </p:custDataLst>
          </p:nvPr>
        </p:nvSpPr>
        <p:spPr>
          <a:xfrm>
            <a:off x="270000" y="900000"/>
            <a:ext cx="8604000" cy="371897"/>
          </a:xfrm>
        </p:spPr>
        <p:txBody>
          <a:bodyPr/>
          <a:lstStyle/>
          <a:p>
            <a:r>
              <a:rPr lang="en-GB" dirty="0" smtClean="0"/>
              <a:t>Bottlenecks – a major problem</a:t>
            </a:r>
            <a:endParaRPr lang="en-GB" dirty="0"/>
          </a:p>
        </p:txBody>
      </p:sp>
      <p:sp>
        <p:nvSpPr>
          <p:cNvPr id="4" name="Foliennummernplatzhalter 4"/>
          <p:cNvSpPr>
            <a:spLocks noGrp="1"/>
          </p:cNvSpPr>
          <p:nvPr>
            <p:ph type="sldNum" sz="quarter" idx="4"/>
            <p:custDataLst>
              <p:tags r:id="rId3"/>
            </p:custDataLst>
          </p:nvPr>
        </p:nvSpPr>
        <p:spPr>
          <a:xfrm>
            <a:off x="6940048" y="6660000"/>
            <a:ext cx="1905000" cy="144000"/>
          </a:xfrm>
        </p:spPr>
        <p:txBody>
          <a:bodyPr/>
          <a:lstStyle/>
          <a:p>
            <a:fld id="{E2836075-29F6-4CD6-9376-E2F6FD76549A}" type="slidenum">
              <a:rPr lang="de-CH" smtClean="0"/>
              <a:pPr/>
              <a:t>2</a:t>
            </a:fld>
            <a:endParaRPr lang="de-CH" dirty="0"/>
          </a:p>
        </p:txBody>
      </p:sp>
      <p:sp>
        <p:nvSpPr>
          <p:cNvPr id="6" name="Inhaltsplatzhalter 4"/>
          <p:cNvSpPr txBox="1">
            <a:spLocks/>
          </p:cNvSpPr>
          <p:nvPr>
            <p:custDataLst>
              <p:tags r:id="rId4"/>
            </p:custDataLst>
          </p:nvPr>
        </p:nvSpPr>
        <p:spPr>
          <a:xfrm>
            <a:off x="6012160" y="2492896"/>
            <a:ext cx="1944216" cy="432048"/>
          </a:xfrm>
          <a:prstGeom prst="rect">
            <a:avLst/>
          </a:prstGeom>
        </p:spPr>
        <p:txBody>
          <a:bodyPr vert="horz" lIns="0" tIns="0" rIns="0" bIns="0" rtlCol="0">
            <a:noAutofit/>
          </a:bodyPr>
          <a:lstStyle>
            <a:lvl1pPr marL="0" indent="0" algn="l" defTabSz="914400" rtl="0" eaLnBrk="1" latinLnBrk="0" hangingPunct="1">
              <a:spcBef>
                <a:spcPct val="20000"/>
              </a:spcBef>
              <a:buFont typeface="Arial" panose="020B0604020202020204" pitchFamily="34" charset="0"/>
              <a:buNone/>
              <a:defRPr sz="1200" b="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lvl="0" fontAlgn="auto">
              <a:spcAft>
                <a:spcPts val="0"/>
              </a:spcAft>
              <a:tabLst>
                <a:tab pos="446088" algn="l"/>
              </a:tabLst>
              <a:defRPr/>
            </a:pPr>
            <a:r>
              <a:rPr kumimoji="0" lang="de-CH" sz="1200" b="0" i="0" u="none" strike="noStrike" kern="1200" cap="none" spc="0" normalizeH="0" baseline="0" noProof="0" dirty="0" smtClean="0">
                <a:ln>
                  <a:noFill/>
                </a:ln>
                <a:solidFill>
                  <a:sysClr val="windowText" lastClr="000000"/>
                </a:solidFill>
                <a:effectLst/>
                <a:uLnTx/>
                <a:uFillTx/>
                <a:latin typeface="Adsfj"/>
                <a:cs typeface="Adsfj"/>
              </a:rPr>
              <a:t>	</a:t>
            </a:r>
            <a:r>
              <a:rPr lang="en-GB" dirty="0">
                <a:solidFill>
                  <a:sysClr val="windowText" lastClr="000000"/>
                </a:solidFill>
                <a:latin typeface="Adsfj"/>
                <a:cs typeface="Adsfj"/>
              </a:rPr>
              <a:t>Structural bottlenecks</a:t>
            </a:r>
          </a:p>
        </p:txBody>
      </p:sp>
      <p:pic>
        <p:nvPicPr>
          <p:cNvPr id="7" name="Grafik 3"/>
          <p:cNvPicPr>
            <a:picLocks noChangeAspect="1"/>
          </p:cNvPicPr>
          <p:nvPr>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46921" y="1791312"/>
            <a:ext cx="6927308" cy="4446000"/>
          </a:xfrm>
          <a:prstGeom prst="rect">
            <a:avLst/>
          </a:prstGeom>
        </p:spPr>
      </p:pic>
      <p:cxnSp>
        <p:nvCxnSpPr>
          <p:cNvPr id="8" name="Gerade Verbindung 7"/>
          <p:cNvCxnSpPr/>
          <p:nvPr>
            <p:custDataLst>
              <p:tags r:id="rId6"/>
            </p:custDataLst>
          </p:nvPr>
        </p:nvCxnSpPr>
        <p:spPr>
          <a:xfrm flipH="1">
            <a:off x="6017493" y="2590304"/>
            <a:ext cx="323997" cy="0"/>
          </a:xfrm>
          <a:prstGeom prst="line">
            <a:avLst/>
          </a:prstGeom>
          <a:ln w="12700" cmpd="sng">
            <a:solidFill>
              <a:schemeClr val="tx2"/>
            </a:solidFill>
          </a:ln>
          <a:effectLst>
            <a:glow rad="38100">
              <a:schemeClr val="tx2">
                <a:alpha val="20000"/>
              </a:schemeClr>
            </a:glow>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493353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57012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eck 23"/>
          <p:cNvSpPr/>
          <p:nvPr>
            <p:custDataLst>
              <p:tags r:id="rId2"/>
            </p:custDataLst>
          </p:nvPr>
        </p:nvSpPr>
        <p:spPr>
          <a:xfrm>
            <a:off x="3242764" y="4077072"/>
            <a:ext cx="2736304" cy="1404120"/>
          </a:xfrm>
          <a:prstGeom prst="rect">
            <a:avLst/>
          </a:prstGeom>
          <a:solidFill>
            <a:schemeClr val="accent2"/>
          </a:solidFill>
          <a:ln w="12700" cmpd="sng">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fromWordArt="0" anchor="ctr" anchorCtr="0" forceAA="0" compatLnSpc="1">
            <a:prstTxWarp prst="textNoShape">
              <a:avLst/>
            </a:prstTxWarp>
            <a:noAutofit/>
          </a:bodyPr>
          <a:lstStyle/>
          <a:p>
            <a:pPr algn="ctr"/>
            <a:endParaRPr lang="de-CH" dirty="0"/>
          </a:p>
        </p:txBody>
      </p:sp>
      <p:sp>
        <p:nvSpPr>
          <p:cNvPr id="25" name="Rechteck 24"/>
          <p:cNvSpPr/>
          <p:nvPr>
            <p:custDataLst>
              <p:tags r:id="rId3"/>
            </p:custDataLst>
          </p:nvPr>
        </p:nvSpPr>
        <p:spPr>
          <a:xfrm>
            <a:off x="6186156" y="4077072"/>
            <a:ext cx="2736304" cy="1404120"/>
          </a:xfrm>
          <a:prstGeom prst="rect">
            <a:avLst/>
          </a:prstGeom>
          <a:solidFill>
            <a:schemeClr val="accent2"/>
          </a:solidFill>
          <a:ln w="12700" cmpd="sng">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fromWordArt="0" anchor="ctr" anchorCtr="0" forceAA="0" compatLnSpc="1">
            <a:prstTxWarp prst="textNoShape">
              <a:avLst/>
            </a:prstTxWarp>
            <a:noAutofit/>
          </a:bodyPr>
          <a:lstStyle/>
          <a:p>
            <a:pPr algn="ctr"/>
            <a:endParaRPr lang="de-CH" dirty="0"/>
          </a:p>
        </p:txBody>
      </p:sp>
      <p:sp>
        <p:nvSpPr>
          <p:cNvPr id="9" name="Rechteck 8"/>
          <p:cNvSpPr/>
          <p:nvPr>
            <p:custDataLst>
              <p:tags r:id="rId4"/>
            </p:custDataLst>
          </p:nvPr>
        </p:nvSpPr>
        <p:spPr>
          <a:xfrm>
            <a:off x="299980" y="4077072"/>
            <a:ext cx="2736304" cy="1404120"/>
          </a:xfrm>
          <a:prstGeom prst="rect">
            <a:avLst/>
          </a:prstGeom>
          <a:solidFill>
            <a:schemeClr val="accent2"/>
          </a:solidFill>
          <a:ln w="12700" cmpd="sng">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fromWordArt="0" anchor="ctr" anchorCtr="0" forceAA="0" compatLnSpc="1">
            <a:prstTxWarp prst="textNoShape">
              <a:avLst/>
            </a:prstTxWarp>
            <a:noAutofit/>
          </a:bodyPr>
          <a:lstStyle/>
          <a:p>
            <a:pPr algn="ctr"/>
            <a:endParaRPr lang="de-CH" dirty="0"/>
          </a:p>
        </p:txBody>
      </p:sp>
      <p:sp>
        <p:nvSpPr>
          <p:cNvPr id="2" name="Titel 1"/>
          <p:cNvSpPr>
            <a:spLocks noGrp="1"/>
          </p:cNvSpPr>
          <p:nvPr>
            <p:ph type="title"/>
            <p:custDataLst>
              <p:tags r:id="rId5"/>
            </p:custDataLst>
          </p:nvPr>
        </p:nvSpPr>
        <p:spPr>
          <a:xfrm>
            <a:off x="270000" y="900000"/>
            <a:ext cx="8604000" cy="743793"/>
          </a:xfrm>
        </p:spPr>
        <p:txBody>
          <a:bodyPr/>
          <a:lstStyle/>
          <a:p>
            <a:r>
              <a:rPr lang="de-CH" dirty="0"/>
              <a:t>Main </a:t>
            </a:r>
            <a:r>
              <a:rPr lang="de-CH" dirty="0" err="1"/>
              <a:t>drivers</a:t>
            </a:r>
            <a:r>
              <a:rPr lang="de-CH" dirty="0"/>
              <a:t> </a:t>
            </a:r>
            <a:r>
              <a:rPr lang="de-CH" dirty="0" err="1"/>
              <a:t>of</a:t>
            </a:r>
            <a:r>
              <a:rPr lang="de-CH" dirty="0"/>
              <a:t> </a:t>
            </a:r>
            <a:r>
              <a:rPr lang="de-CH" dirty="0" err="1"/>
              <a:t>grid</a:t>
            </a:r>
            <a:r>
              <a:rPr lang="de-CH" dirty="0"/>
              <a:t> </a:t>
            </a:r>
            <a:r>
              <a:rPr lang="de-CH" dirty="0" err="1"/>
              <a:t>expansion</a:t>
            </a:r>
            <a:r>
              <a:rPr lang="de-CH" dirty="0"/>
              <a:t> in </a:t>
            </a:r>
            <a:r>
              <a:rPr lang="de-CH" dirty="0" err="1"/>
              <a:t>Switzerland</a:t>
            </a:r>
            <a:r>
              <a:rPr lang="de-CH" dirty="0" smtClean="0">
                <a:solidFill>
                  <a:schemeClr val="tx1"/>
                </a:solidFill>
              </a:rPr>
              <a:t/>
            </a:r>
            <a:br>
              <a:rPr lang="de-CH" dirty="0" smtClean="0">
                <a:solidFill>
                  <a:schemeClr val="tx1"/>
                </a:solidFill>
              </a:rPr>
            </a:br>
            <a:endParaRPr lang="de-CH" dirty="0">
              <a:solidFill>
                <a:schemeClr val="tx1"/>
              </a:solidFill>
            </a:endParaRPr>
          </a:p>
        </p:txBody>
      </p:sp>
      <p:sp>
        <p:nvSpPr>
          <p:cNvPr id="6" name="Foliennummernplatzhalter 5"/>
          <p:cNvSpPr>
            <a:spLocks noGrp="1"/>
          </p:cNvSpPr>
          <p:nvPr>
            <p:ph type="sldNum" sz="quarter" idx="4"/>
            <p:custDataLst>
              <p:tags r:id="rId6"/>
            </p:custDataLst>
          </p:nvPr>
        </p:nvSpPr>
        <p:spPr/>
        <p:txBody>
          <a:bodyPr/>
          <a:lstStyle/>
          <a:p>
            <a:fld id="{E2836075-29F6-4CD6-9376-E2F6FD76549A}" type="slidenum">
              <a:rPr lang="de-CH" smtClean="0"/>
              <a:t>3</a:t>
            </a:fld>
            <a:endParaRPr lang="de-CH" dirty="0"/>
          </a:p>
        </p:txBody>
      </p:sp>
      <p:sp>
        <p:nvSpPr>
          <p:cNvPr id="8" name="Rechteck 7"/>
          <p:cNvSpPr/>
          <p:nvPr>
            <p:custDataLst>
              <p:tags r:id="rId7"/>
            </p:custDataLst>
          </p:nvPr>
        </p:nvSpPr>
        <p:spPr>
          <a:xfrm>
            <a:off x="372292" y="4345717"/>
            <a:ext cx="2736000" cy="10081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anchor="t" anchorCtr="0"/>
          <a:lstStyle/>
          <a:p>
            <a:pPr>
              <a:spcBef>
                <a:spcPts val="600"/>
              </a:spcBef>
            </a:pPr>
            <a:r>
              <a:rPr lang="de-CH" sz="1600" dirty="0">
                <a:solidFill>
                  <a:srgbClr val="000000"/>
                </a:solidFill>
              </a:rPr>
              <a:t>New large power </a:t>
            </a:r>
            <a:r>
              <a:rPr lang="de-CH" sz="1600" dirty="0" err="1">
                <a:solidFill>
                  <a:srgbClr val="000000"/>
                </a:solidFill>
              </a:rPr>
              <a:t>plants</a:t>
            </a:r>
            <a:endParaRPr lang="de-CH" sz="1600" dirty="0">
              <a:solidFill>
                <a:srgbClr val="000000"/>
              </a:solidFill>
            </a:endParaRPr>
          </a:p>
          <a:p>
            <a:pPr>
              <a:spcBef>
                <a:spcPts val="150"/>
              </a:spcBef>
            </a:pPr>
            <a:r>
              <a:rPr lang="de-CH" sz="1200" dirty="0" err="1" smtClean="0">
                <a:solidFill>
                  <a:srgbClr val="000000"/>
                </a:solidFill>
              </a:rPr>
              <a:t>For</a:t>
            </a:r>
            <a:r>
              <a:rPr lang="de-CH" sz="1200" dirty="0" smtClean="0">
                <a:solidFill>
                  <a:srgbClr val="000000"/>
                </a:solidFill>
              </a:rPr>
              <a:t> </a:t>
            </a:r>
            <a:r>
              <a:rPr lang="de-CH" sz="1200" dirty="0" err="1" smtClean="0">
                <a:solidFill>
                  <a:srgbClr val="000000"/>
                </a:solidFill>
              </a:rPr>
              <a:t>example</a:t>
            </a:r>
            <a:r>
              <a:rPr lang="de-CH" sz="1200" dirty="0" smtClean="0">
                <a:solidFill>
                  <a:srgbClr val="000000"/>
                </a:solidFill>
              </a:rPr>
              <a:t>, </a:t>
            </a:r>
            <a:r>
              <a:rPr lang="de-CH" sz="1200" dirty="0" err="1">
                <a:solidFill>
                  <a:srgbClr val="000000"/>
                </a:solidFill>
              </a:rPr>
              <a:t>construction</a:t>
            </a:r>
            <a:r>
              <a:rPr lang="de-CH" sz="1200" dirty="0">
                <a:solidFill>
                  <a:srgbClr val="000000"/>
                </a:solidFill>
              </a:rPr>
              <a:t> </a:t>
            </a:r>
            <a:r>
              <a:rPr lang="de-CH" sz="1200" dirty="0" err="1">
                <a:solidFill>
                  <a:srgbClr val="000000"/>
                </a:solidFill>
              </a:rPr>
              <a:t>of</a:t>
            </a:r>
            <a:r>
              <a:rPr lang="de-CH" sz="1200" dirty="0">
                <a:solidFill>
                  <a:srgbClr val="000000"/>
                </a:solidFill>
              </a:rPr>
              <a:t> a </a:t>
            </a:r>
            <a:r>
              <a:rPr lang="de-CH" sz="1200" dirty="0" err="1">
                <a:solidFill>
                  <a:srgbClr val="000000"/>
                </a:solidFill>
              </a:rPr>
              <a:t>new</a:t>
            </a:r>
            <a:r>
              <a:rPr lang="de-CH" sz="1200" dirty="0">
                <a:solidFill>
                  <a:srgbClr val="000000"/>
                </a:solidFill>
              </a:rPr>
              <a:t> </a:t>
            </a:r>
            <a:r>
              <a:rPr lang="de-CH" sz="1200" dirty="0" err="1">
                <a:solidFill>
                  <a:srgbClr val="000000"/>
                </a:solidFill>
              </a:rPr>
              <a:t>pumped</a:t>
            </a:r>
            <a:r>
              <a:rPr lang="de-CH" sz="1200" dirty="0">
                <a:solidFill>
                  <a:srgbClr val="000000"/>
                </a:solidFill>
              </a:rPr>
              <a:t> </a:t>
            </a:r>
            <a:r>
              <a:rPr lang="de-CH" sz="1200" dirty="0" err="1">
                <a:solidFill>
                  <a:srgbClr val="000000"/>
                </a:solidFill>
              </a:rPr>
              <a:t>storage</a:t>
            </a:r>
            <a:r>
              <a:rPr lang="de-CH" sz="1200" dirty="0">
                <a:solidFill>
                  <a:srgbClr val="000000"/>
                </a:solidFill>
              </a:rPr>
              <a:t> power plant</a:t>
            </a:r>
          </a:p>
        </p:txBody>
      </p:sp>
      <p:sp>
        <p:nvSpPr>
          <p:cNvPr id="16" name="Rechteck 15"/>
          <p:cNvSpPr/>
          <p:nvPr>
            <p:custDataLst>
              <p:tags r:id="rId8"/>
            </p:custDataLst>
          </p:nvPr>
        </p:nvSpPr>
        <p:spPr>
          <a:xfrm>
            <a:off x="3315380" y="4345717"/>
            <a:ext cx="2736000" cy="11521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anchor="t" anchorCtr="0"/>
          <a:lstStyle/>
          <a:p>
            <a:pPr>
              <a:spcBef>
                <a:spcPts val="600"/>
              </a:spcBef>
            </a:pPr>
            <a:r>
              <a:rPr lang="de-CH" sz="1600">
                <a:solidFill>
                  <a:srgbClr val="000000"/>
                </a:solidFill>
              </a:rPr>
              <a:t>International association</a:t>
            </a:r>
          </a:p>
          <a:p>
            <a:pPr>
              <a:spcBef>
                <a:spcPts val="150"/>
              </a:spcBef>
            </a:pPr>
            <a:r>
              <a:rPr lang="de-CH" sz="1200">
                <a:solidFill>
                  <a:srgbClr val="000000"/>
                </a:solidFill>
              </a:rPr>
              <a:t>Increasing international energy exchange can lead to grid overload</a:t>
            </a:r>
          </a:p>
        </p:txBody>
      </p:sp>
      <p:sp>
        <p:nvSpPr>
          <p:cNvPr id="18" name="Rechteck 17"/>
          <p:cNvSpPr/>
          <p:nvPr>
            <p:custDataLst>
              <p:tags r:id="rId9"/>
            </p:custDataLst>
          </p:nvPr>
        </p:nvSpPr>
        <p:spPr>
          <a:xfrm>
            <a:off x="6258468" y="4345717"/>
            <a:ext cx="2736000" cy="122413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anchor="t" anchorCtr="0"/>
          <a:lstStyle/>
          <a:p>
            <a:pPr>
              <a:spcBef>
                <a:spcPts val="600"/>
              </a:spcBef>
            </a:pPr>
            <a:r>
              <a:rPr lang="de-CH" sz="1600" dirty="0">
                <a:solidFill>
                  <a:srgbClr val="000000"/>
                </a:solidFill>
              </a:rPr>
              <a:t>Supply </a:t>
            </a:r>
            <a:r>
              <a:rPr lang="de-CH" sz="1600" dirty="0" err="1">
                <a:solidFill>
                  <a:srgbClr val="000000"/>
                </a:solidFill>
              </a:rPr>
              <a:t>of</a:t>
            </a:r>
            <a:r>
              <a:rPr lang="de-CH" sz="1600" dirty="0">
                <a:solidFill>
                  <a:srgbClr val="000000"/>
                </a:solidFill>
              </a:rPr>
              <a:t> </a:t>
            </a:r>
            <a:r>
              <a:rPr lang="de-CH" sz="1600" dirty="0" smtClean="0">
                <a:solidFill>
                  <a:srgbClr val="000000"/>
                </a:solidFill>
              </a:rPr>
              <a:t/>
            </a:r>
            <a:br>
              <a:rPr lang="de-CH" sz="1600" dirty="0" smtClean="0">
                <a:solidFill>
                  <a:srgbClr val="000000"/>
                </a:solidFill>
              </a:rPr>
            </a:br>
            <a:r>
              <a:rPr lang="de-CH" sz="1600" dirty="0" err="1">
                <a:solidFill>
                  <a:srgbClr val="000000"/>
                </a:solidFill>
              </a:rPr>
              <a:t>downstream</a:t>
            </a:r>
            <a:r>
              <a:rPr lang="de-CH" sz="1600" dirty="0">
                <a:solidFill>
                  <a:srgbClr val="000000"/>
                </a:solidFill>
              </a:rPr>
              <a:t> </a:t>
            </a:r>
            <a:r>
              <a:rPr lang="de-CH" sz="1600" dirty="0" err="1">
                <a:solidFill>
                  <a:srgbClr val="000000"/>
                </a:solidFill>
              </a:rPr>
              <a:t>grids</a:t>
            </a:r>
            <a:endParaRPr lang="de-CH" sz="1600" dirty="0">
              <a:solidFill>
                <a:srgbClr val="000000"/>
              </a:solidFill>
            </a:endParaRPr>
          </a:p>
          <a:p>
            <a:pPr>
              <a:spcBef>
                <a:spcPts val="150"/>
              </a:spcBef>
            </a:pPr>
            <a:r>
              <a:rPr lang="de-CH" sz="1200" dirty="0">
                <a:solidFill>
                  <a:srgbClr val="000000"/>
                </a:solidFill>
              </a:rPr>
              <a:t>New </a:t>
            </a:r>
            <a:r>
              <a:rPr lang="de-CH" sz="1200" dirty="0" err="1">
                <a:solidFill>
                  <a:srgbClr val="000000"/>
                </a:solidFill>
              </a:rPr>
              <a:t>connection</a:t>
            </a:r>
            <a:r>
              <a:rPr lang="de-CH" sz="1200" dirty="0">
                <a:solidFill>
                  <a:srgbClr val="000000"/>
                </a:solidFill>
              </a:rPr>
              <a:t> </a:t>
            </a:r>
            <a:r>
              <a:rPr lang="de-CH" sz="1200" dirty="0" err="1">
                <a:solidFill>
                  <a:srgbClr val="000000"/>
                </a:solidFill>
              </a:rPr>
              <a:t>requests</a:t>
            </a:r>
            <a:r>
              <a:rPr lang="de-CH" sz="1200" dirty="0">
                <a:solidFill>
                  <a:srgbClr val="000000"/>
                </a:solidFill>
              </a:rPr>
              <a:t> </a:t>
            </a:r>
            <a:r>
              <a:rPr lang="de-CH" sz="1200" dirty="0" err="1">
                <a:solidFill>
                  <a:srgbClr val="000000"/>
                </a:solidFill>
              </a:rPr>
              <a:t>can</a:t>
            </a:r>
            <a:r>
              <a:rPr lang="de-CH" sz="1200" dirty="0">
                <a:solidFill>
                  <a:srgbClr val="000000"/>
                </a:solidFill>
              </a:rPr>
              <a:t> </a:t>
            </a:r>
            <a:r>
              <a:rPr lang="de-CH" sz="1200" dirty="0" err="1">
                <a:solidFill>
                  <a:srgbClr val="000000"/>
                </a:solidFill>
              </a:rPr>
              <a:t>lead</a:t>
            </a:r>
            <a:r>
              <a:rPr lang="de-CH" sz="1200" dirty="0">
                <a:solidFill>
                  <a:srgbClr val="000000"/>
                </a:solidFill>
              </a:rPr>
              <a:t> </a:t>
            </a:r>
            <a:r>
              <a:rPr lang="de-CH" sz="1200" dirty="0" err="1">
                <a:solidFill>
                  <a:srgbClr val="000000"/>
                </a:solidFill>
              </a:rPr>
              <a:t>to</a:t>
            </a:r>
            <a:r>
              <a:rPr lang="de-CH" sz="1200" dirty="0">
                <a:solidFill>
                  <a:srgbClr val="000000"/>
                </a:solidFill>
              </a:rPr>
              <a:t> </a:t>
            </a:r>
            <a:r>
              <a:rPr lang="de-CH" sz="1200" dirty="0" err="1">
                <a:solidFill>
                  <a:srgbClr val="000000"/>
                </a:solidFill>
              </a:rPr>
              <a:t>congestion</a:t>
            </a:r>
            <a:endParaRPr lang="de-CH" sz="1200" dirty="0">
              <a:solidFill>
                <a:srgbClr val="000000"/>
              </a:solidFill>
            </a:endParaRPr>
          </a:p>
        </p:txBody>
      </p:sp>
      <p:pic>
        <p:nvPicPr>
          <p:cNvPr id="3" name="Bild 2" descr="Griessee.jpg"/>
          <p:cNvPicPr>
            <a:picLocks noChangeAspect="1"/>
          </p:cNvPicPr>
          <p:nvPr>
            <p:custDataLst>
              <p:tags r:id="rId10"/>
            </p:custDataLst>
          </p:nvPr>
        </p:nvPicPr>
        <p:blipFill rotWithShape="1">
          <a:blip r:embed="rId15" cstate="print">
            <a:extLst>
              <a:ext uri="{28A0092B-C50C-407E-A947-70E740481C1C}">
                <a14:useLocalDpi xmlns:a14="http://schemas.microsoft.com/office/drawing/2010/main" val="0"/>
              </a:ext>
            </a:extLst>
          </a:blip>
          <a:srcRect b="6167"/>
          <a:stretch/>
        </p:blipFill>
        <p:spPr>
          <a:xfrm>
            <a:off x="299980" y="2420888"/>
            <a:ext cx="2736000" cy="1708805"/>
          </a:xfrm>
          <a:prstGeom prst="rect">
            <a:avLst/>
          </a:prstGeom>
        </p:spPr>
      </p:pic>
      <p:pic>
        <p:nvPicPr>
          <p:cNvPr id="5" name="Bild 4" descr="Simmental_im_Sonnenuntergang.jpg"/>
          <p:cNvPicPr>
            <a:picLocks noChangeAspect="1"/>
          </p:cNvPicPr>
          <p:nvPr>
            <p:custDataLst>
              <p:tags r:id="rId11"/>
            </p:custDataLst>
          </p:nvPr>
        </p:nvPicPr>
        <p:blipFill>
          <a:blip r:embed="rId16" cstate="print">
            <a:extLst>
              <a:ext uri="{28A0092B-C50C-407E-A947-70E740481C1C}">
                <a14:useLocalDpi xmlns:a14="http://schemas.microsoft.com/office/drawing/2010/main" val="0"/>
              </a:ext>
            </a:extLst>
          </a:blip>
          <a:stretch>
            <a:fillRect/>
          </a:stretch>
        </p:blipFill>
        <p:spPr>
          <a:xfrm>
            <a:off x="6186156" y="2420888"/>
            <a:ext cx="2736000" cy="1708190"/>
          </a:xfrm>
          <a:prstGeom prst="rect">
            <a:avLst/>
          </a:prstGeom>
        </p:spPr>
      </p:pic>
      <p:pic>
        <p:nvPicPr>
          <p:cNvPr id="14" name="Bild 3"/>
          <p:cNvPicPr>
            <a:picLocks noChangeAspect="1"/>
          </p:cNvPicPr>
          <p:nvPr>
            <p:custDataLst>
              <p:tags r:id="rId12"/>
            </p:custDataLst>
          </p:nvPr>
        </p:nvPicPr>
        <p:blipFill rotWithShape="1">
          <a:blip r:embed="rId17" cstate="print">
            <a:extLst>
              <a:ext uri="{28A0092B-C50C-407E-A947-70E740481C1C}">
                <a14:useLocalDpi xmlns:a14="http://schemas.microsoft.com/office/drawing/2010/main" val="0"/>
              </a:ext>
            </a:extLst>
          </a:blip>
          <a:srcRect l="291" t="10248" r="3709"/>
          <a:stretch/>
        </p:blipFill>
        <p:spPr>
          <a:xfrm>
            <a:off x="3242260" y="2420888"/>
            <a:ext cx="2739154" cy="1701507"/>
          </a:xfrm>
          <a:prstGeom prst="rect">
            <a:avLst/>
          </a:prstGeom>
        </p:spPr>
      </p:pic>
    </p:spTree>
    <p:custDataLst>
      <p:tags r:id="rId1"/>
    </p:custDataLst>
    <p:extLst>
      <p:ext uri="{BB962C8B-B14F-4D97-AF65-F5344CB8AC3E}">
        <p14:creationId xmlns:p14="http://schemas.microsoft.com/office/powerpoint/2010/main" val="829891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 14"/>
          <p:cNvPicPr>
            <a:picLocks noChangeAspect="1"/>
          </p:cNvPicPr>
          <p:nvPr/>
        </p:nvPicPr>
        <p:blipFill rotWithShape="1">
          <a:blip r:embed="rId3" cstate="print">
            <a:extLst>
              <a:ext uri="{28A0092B-C50C-407E-A947-70E740481C1C}">
                <a14:useLocalDpi xmlns:a14="http://schemas.microsoft.com/office/drawing/2010/main" val="0"/>
              </a:ext>
            </a:extLst>
          </a:blip>
          <a:srcRect l="792"/>
          <a:stretch/>
        </p:blipFill>
        <p:spPr>
          <a:xfrm>
            <a:off x="-2953" y="1784885"/>
            <a:ext cx="6898548" cy="4460740"/>
          </a:xfrm>
          <a:prstGeom prst="rect">
            <a:avLst/>
          </a:prstGeom>
        </p:spPr>
      </p:pic>
      <p:sp>
        <p:nvSpPr>
          <p:cNvPr id="3" name="Rechteck 2"/>
          <p:cNvSpPr/>
          <p:nvPr/>
        </p:nvSpPr>
        <p:spPr>
          <a:xfrm>
            <a:off x="5364088" y="1700808"/>
            <a:ext cx="2376264" cy="10081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itel 1"/>
          <p:cNvSpPr>
            <a:spLocks noGrp="1"/>
          </p:cNvSpPr>
          <p:nvPr>
            <p:ph type="title"/>
          </p:nvPr>
        </p:nvSpPr>
        <p:spPr>
          <a:xfrm>
            <a:off x="270000" y="900000"/>
            <a:ext cx="8604000" cy="348942"/>
          </a:xfrm>
        </p:spPr>
        <p:txBody>
          <a:bodyPr/>
          <a:lstStyle/>
          <a:p>
            <a:r>
              <a:rPr lang="en-GB" dirty="0"/>
              <a:t>Expansion of the grid </a:t>
            </a:r>
            <a:r>
              <a:rPr lang="en-GB" dirty="0" smtClean="0"/>
              <a:t>required </a:t>
            </a:r>
            <a:endParaRPr lang="en-GB" dirty="0">
              <a:solidFill>
                <a:schemeClr val="tx1"/>
              </a:solidFill>
            </a:endParaRPr>
          </a:p>
        </p:txBody>
      </p:sp>
      <p:sp>
        <p:nvSpPr>
          <p:cNvPr id="4" name="Foliennummernplatzhalter 3"/>
          <p:cNvSpPr>
            <a:spLocks noGrp="1"/>
          </p:cNvSpPr>
          <p:nvPr>
            <p:ph type="sldNum" sz="quarter" idx="4"/>
          </p:nvPr>
        </p:nvSpPr>
        <p:spPr/>
        <p:txBody>
          <a:bodyPr/>
          <a:lstStyle/>
          <a:p>
            <a:fld id="{E2836075-29F6-4CD6-9376-E2F6FD76549A}" type="slidenum">
              <a:rPr lang="en-GB" smtClean="0"/>
              <a:pPr/>
              <a:t>4</a:t>
            </a:fld>
            <a:endParaRPr lang="en-GB" dirty="0"/>
          </a:p>
        </p:txBody>
      </p:sp>
      <p:grpSp>
        <p:nvGrpSpPr>
          <p:cNvPr id="7" name="Gruppieren 6"/>
          <p:cNvGrpSpPr/>
          <p:nvPr/>
        </p:nvGrpSpPr>
        <p:grpSpPr>
          <a:xfrm>
            <a:off x="6588224" y="2312592"/>
            <a:ext cx="2376264" cy="1772793"/>
            <a:chOff x="6588224" y="1944239"/>
            <a:chExt cx="2376264" cy="1772793"/>
          </a:xfrm>
        </p:grpSpPr>
        <p:sp>
          <p:nvSpPr>
            <p:cNvPr id="5" name="Textfeld 4"/>
            <p:cNvSpPr txBox="1"/>
            <p:nvPr/>
          </p:nvSpPr>
          <p:spPr>
            <a:xfrm>
              <a:off x="6588456" y="1944239"/>
              <a:ext cx="2376032" cy="1772793"/>
            </a:xfrm>
            <a:prstGeom prst="rect">
              <a:avLst/>
            </a:prstGeom>
            <a:noFill/>
          </p:spPr>
          <p:txBody>
            <a:bodyPr wrap="square" lIns="0" tIns="0" rIns="0" bIns="0" rtlCol="0">
              <a:spAutoFit/>
            </a:bodyPr>
            <a:lstStyle/>
            <a:p>
              <a:r>
                <a:rPr lang="en-GB" sz="1200" b="1" dirty="0" smtClean="0">
                  <a:latin typeface="+mj-lt"/>
                </a:rPr>
                <a:t>Strategic Grid 2025</a:t>
              </a:r>
            </a:p>
            <a:p>
              <a:pPr lvl="0"/>
              <a:r>
                <a:rPr lang="en-GB" sz="1200" dirty="0" smtClean="0">
                  <a:latin typeface="Arial"/>
                </a:rPr>
                <a:t>193 km grid optimisation</a:t>
              </a:r>
            </a:p>
            <a:p>
              <a:r>
                <a:rPr lang="en-GB" sz="1200" dirty="0" smtClean="0">
                  <a:latin typeface="Arial"/>
                </a:rPr>
                <a:t>  87 km grid enhancement</a:t>
              </a:r>
            </a:p>
            <a:p>
              <a:r>
                <a:rPr lang="en-GB" sz="1200" dirty="0" smtClean="0">
                  <a:latin typeface="Arial"/>
                </a:rPr>
                <a:t>370 km grid expansion</a:t>
              </a:r>
            </a:p>
            <a:p>
              <a:endParaRPr lang="en-GB" sz="1200" dirty="0" smtClean="0">
                <a:latin typeface="+mj-lt"/>
              </a:endParaRPr>
            </a:p>
            <a:p>
              <a:pPr lvl="0" fontAlgn="auto">
                <a:spcBef>
                  <a:spcPct val="20000"/>
                </a:spcBef>
                <a:spcAft>
                  <a:spcPts val="0"/>
                </a:spcAft>
                <a:tabLst>
                  <a:tab pos="446088" algn="l"/>
                </a:tabLst>
                <a:defRPr/>
              </a:pPr>
              <a:r>
                <a:rPr lang="en-GB" sz="1200" dirty="0" smtClean="0">
                  <a:solidFill>
                    <a:sysClr val="windowText" lastClr="000000"/>
                  </a:solidFill>
                  <a:latin typeface="Adsfj"/>
                  <a:cs typeface="Adsfj"/>
                </a:rPr>
                <a:t>	Substations</a:t>
              </a:r>
            </a:p>
            <a:p>
              <a:pPr lvl="0" fontAlgn="auto">
                <a:spcBef>
                  <a:spcPct val="20000"/>
                </a:spcBef>
                <a:spcAft>
                  <a:spcPts val="0"/>
                </a:spcAft>
                <a:tabLst>
                  <a:tab pos="446088" algn="l"/>
                </a:tabLst>
                <a:defRPr/>
              </a:pPr>
              <a:r>
                <a:rPr lang="en-GB" sz="1200" dirty="0" smtClean="0">
                  <a:solidFill>
                    <a:sysClr val="windowText" lastClr="000000"/>
                  </a:solidFill>
                  <a:latin typeface="Adsfj"/>
                  <a:cs typeface="Adsfj"/>
                </a:rPr>
                <a:t>	Lines</a:t>
              </a:r>
            </a:p>
            <a:p>
              <a:pPr lvl="0" fontAlgn="auto">
                <a:spcBef>
                  <a:spcPct val="20000"/>
                </a:spcBef>
                <a:spcAft>
                  <a:spcPts val="0"/>
                </a:spcAft>
                <a:tabLst>
                  <a:tab pos="444500" algn="l"/>
                </a:tabLst>
                <a:defRPr/>
              </a:pPr>
              <a:r>
                <a:rPr lang="en-GB" sz="1200" dirty="0" smtClean="0">
                  <a:solidFill>
                    <a:sysClr val="windowText" lastClr="000000"/>
                  </a:solidFill>
                  <a:latin typeface="Adsfj"/>
                  <a:cs typeface="Adsfj"/>
                </a:rPr>
                <a:t>	Swissgrid projects</a:t>
              </a:r>
            </a:p>
            <a:p>
              <a:pPr>
                <a:tabLst>
                  <a:tab pos="444500" algn="l"/>
                </a:tabLst>
              </a:pPr>
              <a:r>
                <a:rPr lang="en-GB" sz="1200" dirty="0" smtClean="0">
                  <a:latin typeface="+mj-lt"/>
                </a:rPr>
                <a:t>	Mandatory projects</a:t>
              </a:r>
              <a:endParaRPr lang="en-GB" sz="1200" dirty="0">
                <a:latin typeface="+mj-lt"/>
              </a:endParaRPr>
            </a:p>
          </p:txBody>
        </p:sp>
        <p:cxnSp>
          <p:nvCxnSpPr>
            <p:cNvPr id="11" name="Gerade Verbindung 10"/>
            <p:cNvCxnSpPr/>
            <p:nvPr/>
          </p:nvCxnSpPr>
          <p:spPr>
            <a:xfrm flipH="1">
              <a:off x="6588224" y="3199226"/>
              <a:ext cx="323997" cy="0"/>
            </a:xfrm>
            <a:prstGeom prst="line">
              <a:avLst/>
            </a:prstGeom>
            <a:ln w="1270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flipH="1">
              <a:off x="6588224" y="3415250"/>
              <a:ext cx="323997"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Abgerundetes Rechteck 5"/>
            <p:cNvSpPr/>
            <p:nvPr/>
          </p:nvSpPr>
          <p:spPr>
            <a:xfrm>
              <a:off x="6673982" y="2924944"/>
              <a:ext cx="144016" cy="144016"/>
            </a:xfrm>
            <a:prstGeom prst="roundRect">
              <a:avLst/>
            </a:prstGeom>
            <a:no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20" name="Gerade Verbindung 19"/>
            <p:cNvCxnSpPr/>
            <p:nvPr/>
          </p:nvCxnSpPr>
          <p:spPr>
            <a:xfrm flipH="1">
              <a:off x="6588224" y="3626338"/>
              <a:ext cx="323997" cy="0"/>
            </a:xfrm>
            <a:prstGeom prst="line">
              <a:avLst/>
            </a:prstGeom>
            <a:ln w="12700" cmpd="sng">
              <a:solidFill>
                <a:srgbClr val="FE9904"/>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15471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2"/>
            </p:custDataLst>
          </p:nvPr>
        </p:nvSpPr>
        <p:spPr>
          <a:xfrm>
            <a:off x="270000" y="900000"/>
            <a:ext cx="8604000" cy="348942"/>
          </a:xfrm>
        </p:spPr>
        <p:txBody>
          <a:bodyPr/>
          <a:lstStyle/>
          <a:p>
            <a:r>
              <a:rPr lang="en-GB" dirty="0" smtClean="0"/>
              <a:t>Project delays: Why?</a:t>
            </a:r>
            <a:endParaRPr lang="en-GB" dirty="0"/>
          </a:p>
        </p:txBody>
      </p:sp>
      <p:sp>
        <p:nvSpPr>
          <p:cNvPr id="6" name="Foliennummernplatzhalter 4"/>
          <p:cNvSpPr>
            <a:spLocks noGrp="1"/>
          </p:cNvSpPr>
          <p:nvPr>
            <p:ph type="sldNum" sz="quarter" idx="4"/>
            <p:custDataLst>
              <p:tags r:id="rId3"/>
            </p:custDataLst>
          </p:nvPr>
        </p:nvSpPr>
        <p:spPr/>
        <p:txBody>
          <a:bodyPr/>
          <a:lstStyle/>
          <a:p>
            <a:fld id="{E2836075-29F6-4CD6-9376-E2F6FD76549A}" type="slidenum">
              <a:rPr lang="en-GB" smtClean="0"/>
              <a:pPr/>
              <a:t>5</a:t>
            </a:fld>
            <a:endParaRPr lang="en-GB" dirty="0"/>
          </a:p>
        </p:txBody>
      </p:sp>
      <p:pic>
        <p:nvPicPr>
          <p:cNvPr id="4" name="Inhaltsplatzhalter 3"/>
          <p:cNvPicPr>
            <a:picLocks noGrp="1" noChangeAspect="1"/>
          </p:cNvPicPr>
          <p:nvPr>
            <p:ph idx="1"/>
          </p:nvPr>
        </p:nvPicPr>
        <p:blipFill rotWithShape="1">
          <a:blip r:embed="rId6">
            <a:extLst>
              <a:ext uri="{28A0092B-C50C-407E-A947-70E740481C1C}">
                <a14:useLocalDpi xmlns:a14="http://schemas.microsoft.com/office/drawing/2010/main" val="0"/>
              </a:ext>
            </a:extLst>
          </a:blip>
          <a:srcRect l="1147" r="2164"/>
          <a:stretch/>
        </p:blipFill>
        <p:spPr>
          <a:xfrm>
            <a:off x="0" y="1832609"/>
            <a:ext cx="9144000" cy="5025391"/>
          </a:xfrm>
        </p:spPr>
      </p:pic>
    </p:spTree>
    <p:custDataLst>
      <p:tags r:id="rId1"/>
    </p:custDataLst>
    <p:extLst>
      <p:ext uri="{BB962C8B-B14F-4D97-AF65-F5344CB8AC3E}">
        <p14:creationId xmlns:p14="http://schemas.microsoft.com/office/powerpoint/2010/main" val="1395858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0000" y="900000"/>
            <a:ext cx="8604000" cy="348942"/>
          </a:xfrm>
        </p:spPr>
        <p:txBody>
          <a:bodyPr/>
          <a:lstStyle/>
          <a:p>
            <a:r>
              <a:rPr lang="en-GB" dirty="0" smtClean="0"/>
              <a:t>Lack </a:t>
            </a:r>
            <a:r>
              <a:rPr lang="en-GB" dirty="0"/>
              <a:t>of acceptance: a major reason for project delays</a:t>
            </a:r>
            <a:endParaRPr lang="de-CH" dirty="0"/>
          </a:p>
        </p:txBody>
      </p:sp>
      <p:pic>
        <p:nvPicPr>
          <p:cNvPr id="4098" name="Picture 2" descr="C:\Users\u0447\Pictures\Swissgrid\Demo_Wallis_klein.jpg"/>
          <p:cNvPicPr>
            <a:picLocks noChangeAspect="1" noChangeArrowheads="1"/>
          </p:cNvPicPr>
          <p:nvPr/>
        </p:nvPicPr>
        <p:blipFill rotWithShape="1">
          <a:blip r:embed="rId3">
            <a:extLst>
              <a:ext uri="{28A0092B-C50C-407E-A947-70E740481C1C}">
                <a14:useLocalDpi xmlns:a14="http://schemas.microsoft.com/office/drawing/2010/main" val="0"/>
              </a:ext>
            </a:extLst>
          </a:blip>
          <a:srcRect t="12981" b="4843"/>
          <a:stretch/>
        </p:blipFill>
        <p:spPr bwMode="auto">
          <a:xfrm>
            <a:off x="-12848" y="1825624"/>
            <a:ext cx="9156848"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855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0000" y="900000"/>
            <a:ext cx="8604000" cy="348942"/>
          </a:xfrm>
        </p:spPr>
        <p:txBody>
          <a:bodyPr/>
          <a:lstStyle/>
          <a:p>
            <a:r>
              <a:rPr lang="en-GB" dirty="0" smtClean="0"/>
              <a:t>Overarching objective of the project</a:t>
            </a:r>
            <a:endParaRPr lang="en-GB" dirty="0"/>
          </a:p>
        </p:txBody>
      </p:sp>
      <p:pic>
        <p:nvPicPr>
          <p:cNvPr id="4" name="Picture 2" descr="\\collaboration.swissgrid.ch@SSL\DavWWWRoot\sites\CCSA\11 Collaboration\Public\Alumni-Vortrag_Joshu\08_Akzeptanz-beeinflussen\iStock_81902365_LAR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22631" r="369" b="21385"/>
          <a:stretch/>
        </p:blipFill>
        <p:spPr bwMode="auto">
          <a:xfrm>
            <a:off x="0" y="1825625"/>
            <a:ext cx="9153525"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custDataLst>
              <p:tags r:id="rId1"/>
            </p:custDataLst>
          </p:nvPr>
        </p:nvSpPr>
        <p:spPr>
          <a:xfrm>
            <a:off x="4437222" y="1825625"/>
            <a:ext cx="4715570" cy="1603375"/>
          </a:xfrm>
          <a:prstGeom prst="rect">
            <a:avLst/>
          </a:prstGeom>
          <a:solidFill>
            <a:srgbClr val="FFFFF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269875" lvl="1" indent="-182563">
              <a:lnSpc>
                <a:spcPts val="2000"/>
              </a:lnSpc>
              <a:spcBef>
                <a:spcPts val="0"/>
              </a:spcBef>
              <a:spcAft>
                <a:spcPts val="600"/>
              </a:spcAft>
              <a:buFont typeface="Arial" pitchFamily="34" charset="0"/>
              <a:buChar char="»"/>
            </a:pPr>
            <a:r>
              <a:rPr lang="en-US" sz="1600" dirty="0" smtClean="0">
                <a:solidFill>
                  <a:schemeClr val="tx1"/>
                </a:solidFill>
                <a:latin typeface="Arial" pitchFamily="34" charset="0"/>
                <a:cs typeface="Arial" pitchFamily="34" charset="0"/>
              </a:rPr>
              <a:t>Find </a:t>
            </a:r>
            <a:r>
              <a:rPr lang="en-US" sz="1600" dirty="0">
                <a:solidFill>
                  <a:schemeClr val="tx1"/>
                </a:solidFill>
                <a:latin typeface="Arial" pitchFamily="34" charset="0"/>
                <a:cs typeface="Arial" pitchFamily="34" charset="0"/>
              </a:rPr>
              <a:t>the solution with the </a:t>
            </a:r>
            <a:r>
              <a:rPr lang="en-US" sz="1600" b="1" dirty="0">
                <a:solidFill>
                  <a:schemeClr val="tx1"/>
                </a:solidFill>
                <a:latin typeface="Arial" pitchFamily="34" charset="0"/>
                <a:cs typeface="Arial" pitchFamily="34" charset="0"/>
              </a:rPr>
              <a:t>highest acceptance </a:t>
            </a:r>
            <a:r>
              <a:rPr lang="en-US" sz="1600" dirty="0" smtClean="0">
                <a:solidFill>
                  <a:schemeClr val="tx1"/>
                </a:solidFill>
                <a:latin typeface="Arial" pitchFamily="34" charset="0"/>
                <a:cs typeface="Arial" pitchFamily="34" charset="0"/>
              </a:rPr>
              <a:t>amongst </a:t>
            </a:r>
            <a:r>
              <a:rPr lang="en-US" sz="1600" dirty="0">
                <a:solidFill>
                  <a:schemeClr val="tx1"/>
                </a:solidFill>
                <a:latin typeface="Arial" pitchFamily="34" charset="0"/>
                <a:cs typeface="Arial" pitchFamily="34" charset="0"/>
              </a:rPr>
              <a:t>all affected stakeholders</a:t>
            </a:r>
          </a:p>
          <a:p>
            <a:pPr marL="269875" lvl="1" indent="-182563">
              <a:lnSpc>
                <a:spcPts val="2000"/>
              </a:lnSpc>
              <a:spcBef>
                <a:spcPts val="0"/>
              </a:spcBef>
              <a:spcAft>
                <a:spcPts val="600"/>
              </a:spcAft>
              <a:buFont typeface="Arial" pitchFamily="34" charset="0"/>
              <a:buChar char="»"/>
            </a:pPr>
            <a:r>
              <a:rPr lang="en-US" sz="1600" b="1" dirty="0" smtClean="0">
                <a:solidFill>
                  <a:schemeClr val="tx1"/>
                </a:solidFill>
                <a:latin typeface="Arial" pitchFamily="34" charset="0"/>
                <a:cs typeface="Arial" pitchFamily="34" charset="0"/>
              </a:rPr>
              <a:t>Multi-Criteria </a:t>
            </a:r>
            <a:r>
              <a:rPr lang="en-US" sz="1600" b="1" dirty="0">
                <a:solidFill>
                  <a:schemeClr val="tx1"/>
                </a:solidFill>
                <a:latin typeface="Arial" pitchFamily="34" charset="0"/>
                <a:cs typeface="Arial" pitchFamily="34" charset="0"/>
              </a:rPr>
              <a:t>D</a:t>
            </a:r>
            <a:r>
              <a:rPr lang="en-US" sz="1600" b="1" dirty="0" smtClean="0">
                <a:solidFill>
                  <a:schemeClr val="tx1"/>
                </a:solidFill>
                <a:latin typeface="Arial" pitchFamily="34" charset="0"/>
                <a:cs typeface="Arial" pitchFamily="34" charset="0"/>
              </a:rPr>
              <a:t>ecision </a:t>
            </a:r>
            <a:r>
              <a:rPr lang="en-US" sz="1600" b="1" dirty="0">
                <a:solidFill>
                  <a:schemeClr val="tx1"/>
                </a:solidFill>
                <a:latin typeface="Arial" pitchFamily="34" charset="0"/>
                <a:cs typeface="Arial" pitchFamily="34" charset="0"/>
              </a:rPr>
              <a:t>A</a:t>
            </a:r>
            <a:r>
              <a:rPr lang="en-US" sz="1600" b="1" dirty="0" smtClean="0">
                <a:solidFill>
                  <a:schemeClr val="tx1"/>
                </a:solidFill>
                <a:latin typeface="Arial" pitchFamily="34" charset="0"/>
                <a:cs typeface="Arial" pitchFamily="34" charset="0"/>
              </a:rPr>
              <a:t>nalysis </a:t>
            </a:r>
            <a:r>
              <a:rPr lang="en-US" sz="1600" b="1" dirty="0">
                <a:solidFill>
                  <a:schemeClr val="tx1"/>
                </a:solidFill>
                <a:latin typeface="Arial" pitchFamily="34" charset="0"/>
                <a:cs typeface="Arial" pitchFamily="34" charset="0"/>
              </a:rPr>
              <a:t>(MCDA) </a:t>
            </a:r>
            <a:r>
              <a:rPr lang="en-US" sz="1600" dirty="0">
                <a:solidFill>
                  <a:schemeClr val="tx1"/>
                </a:solidFill>
                <a:latin typeface="Arial" pitchFamily="34" charset="0"/>
                <a:cs typeface="Arial" pitchFamily="34" charset="0"/>
              </a:rPr>
              <a:t>allows to respect the interests of all </a:t>
            </a:r>
            <a:r>
              <a:rPr lang="en-US" sz="1600" dirty="0" smtClean="0">
                <a:solidFill>
                  <a:schemeClr val="tx1"/>
                </a:solidFill>
                <a:latin typeface="Arial" pitchFamily="34" charset="0"/>
                <a:cs typeface="Arial" pitchFamily="34" charset="0"/>
              </a:rPr>
              <a:t>stakeholders</a:t>
            </a:r>
            <a:endParaRPr lang="en-US" sz="16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737738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0000" y="900000"/>
            <a:ext cx="8604000" cy="348942"/>
          </a:xfrm>
        </p:spPr>
        <p:txBody>
          <a:bodyPr/>
          <a:lstStyle/>
          <a:p>
            <a:r>
              <a:rPr lang="en-GB" dirty="0" smtClean="0"/>
              <a:t>Idea of the project</a:t>
            </a:r>
            <a:endParaRPr lang="en-GB" dirty="0"/>
          </a:p>
        </p:txBody>
      </p:sp>
      <p:pic>
        <p:nvPicPr>
          <p:cNvPr id="1026" name="Picture 2" descr="C:\Users\u2791\Desktop\Swissgrid\RnD_Akzeptanz\3D GIS\Vortraege\3DDSS_VortragAachen\Plattform_170315_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824881"/>
            <a:ext cx="9144000" cy="4649615"/>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4"/>
            <p:custDataLst>
              <p:tags r:id="rId1"/>
            </p:custDataLst>
          </p:nvPr>
        </p:nvSpPr>
        <p:spPr>
          <a:xfrm>
            <a:off x="6940048" y="6660000"/>
            <a:ext cx="1905000" cy="144000"/>
          </a:xfrm>
        </p:spPr>
        <p:txBody>
          <a:bodyPr/>
          <a:lstStyle/>
          <a:p>
            <a:fld id="{E2836075-29F6-4CD6-9376-E2F6FD76549A}" type="slidenum">
              <a:rPr lang="de-CH" smtClean="0"/>
              <a:pPr/>
              <a:t>8</a:t>
            </a:fld>
            <a:endParaRPr lang="de-CH" dirty="0"/>
          </a:p>
        </p:txBody>
      </p:sp>
    </p:spTree>
    <p:extLst>
      <p:ext uri="{BB962C8B-B14F-4D97-AF65-F5344CB8AC3E}">
        <p14:creationId xmlns:p14="http://schemas.microsoft.com/office/powerpoint/2010/main" val="3374476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0000" y="900000"/>
            <a:ext cx="8604000" cy="348942"/>
          </a:xfrm>
        </p:spPr>
        <p:txBody>
          <a:bodyPr/>
          <a:lstStyle/>
          <a:p>
            <a:r>
              <a:rPr lang="en-GB" dirty="0" smtClean="0"/>
              <a:t>Project team</a:t>
            </a:r>
            <a:endParaRPr lang="en-GB"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200" y="1979187"/>
            <a:ext cx="2430522" cy="39694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0929" y="1979187"/>
            <a:ext cx="1516049" cy="61200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200" y="5615809"/>
            <a:ext cx="1834412" cy="396000"/>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9872" y="5085184"/>
            <a:ext cx="1777777" cy="1152000"/>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6136" y="5557338"/>
            <a:ext cx="2592000" cy="648000"/>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4200" y="3833412"/>
            <a:ext cx="2915816" cy="1323780"/>
          </a:xfrm>
          <a:prstGeom prst="rect">
            <a:avLst/>
          </a:prstGeom>
        </p:spPr>
      </p:pic>
      <p:pic>
        <p:nvPicPr>
          <p:cNvPr id="19" name="Bild 14" descr="PLUS_2_bg_white.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49154" y="1979187"/>
            <a:ext cx="1143126" cy="754672"/>
          </a:xfrm>
          <a:prstGeom prst="rect">
            <a:avLst/>
          </a:prstGeom>
        </p:spPr>
      </p:pic>
      <p:sp>
        <p:nvSpPr>
          <p:cNvPr id="20" name="Title 3"/>
          <p:cNvSpPr txBox="1">
            <a:spLocks/>
          </p:cNvSpPr>
          <p:nvPr/>
        </p:nvSpPr>
        <p:spPr bwMode="auto">
          <a:xfrm>
            <a:off x="270000" y="3345135"/>
            <a:ext cx="8604000" cy="37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1" fontAlgn="base" hangingPunct="1">
              <a:lnSpc>
                <a:spcPts val="2880"/>
              </a:lnSpc>
              <a:spcBef>
                <a:spcPct val="0"/>
              </a:spcBef>
              <a:spcAft>
                <a:spcPct val="0"/>
              </a:spcAft>
              <a:defRPr sz="2400" b="1">
                <a:solidFill>
                  <a:srgbClr val="4C4C4C"/>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2"/>
                </a:solidFill>
                <a:latin typeface="Times New Roman" charset="0"/>
              </a:defRPr>
            </a:lvl2pPr>
            <a:lvl3pPr algn="ctr" rtl="0" eaLnBrk="1" fontAlgn="base" hangingPunct="1">
              <a:spcBef>
                <a:spcPct val="0"/>
              </a:spcBef>
              <a:spcAft>
                <a:spcPct val="0"/>
              </a:spcAft>
              <a:defRPr sz="4400">
                <a:solidFill>
                  <a:schemeClr val="tx2"/>
                </a:solidFill>
                <a:latin typeface="Times New Roman" charset="0"/>
              </a:defRPr>
            </a:lvl3pPr>
            <a:lvl4pPr algn="ctr" rtl="0" eaLnBrk="1" fontAlgn="base" hangingPunct="1">
              <a:spcBef>
                <a:spcPct val="0"/>
              </a:spcBef>
              <a:spcAft>
                <a:spcPct val="0"/>
              </a:spcAft>
              <a:defRPr sz="4400">
                <a:solidFill>
                  <a:schemeClr val="tx2"/>
                </a:solidFill>
                <a:latin typeface="Times New Roman" charset="0"/>
              </a:defRPr>
            </a:lvl4pPr>
            <a:lvl5pPr algn="ctr" rtl="0" eaLnBrk="1" fontAlgn="base" hangingPunct="1">
              <a:spcBef>
                <a:spcPct val="0"/>
              </a:spcBef>
              <a:spcAft>
                <a:spcPct val="0"/>
              </a:spcAft>
              <a:defRPr sz="4400">
                <a:solidFill>
                  <a:schemeClr val="tx2"/>
                </a:solidFill>
                <a:latin typeface="Times New Roman" charset="0"/>
              </a:defRPr>
            </a:lvl5pPr>
            <a:lvl6pPr marL="457200" algn="ctr" rtl="0" eaLnBrk="1" fontAlgn="base" hangingPunct="1">
              <a:spcBef>
                <a:spcPct val="0"/>
              </a:spcBef>
              <a:spcAft>
                <a:spcPct val="0"/>
              </a:spcAft>
              <a:defRPr sz="4400">
                <a:solidFill>
                  <a:schemeClr val="tx2"/>
                </a:solidFill>
                <a:latin typeface="Times New Roman" charset="0"/>
              </a:defRPr>
            </a:lvl6pPr>
            <a:lvl7pPr marL="914400" algn="ctr" rtl="0" eaLnBrk="1" fontAlgn="base" hangingPunct="1">
              <a:spcBef>
                <a:spcPct val="0"/>
              </a:spcBef>
              <a:spcAft>
                <a:spcPct val="0"/>
              </a:spcAft>
              <a:defRPr sz="4400">
                <a:solidFill>
                  <a:schemeClr val="tx2"/>
                </a:solidFill>
                <a:latin typeface="Times New Roman" charset="0"/>
              </a:defRPr>
            </a:lvl7pPr>
            <a:lvl8pPr marL="1371600" algn="ctr" rtl="0" eaLnBrk="1" fontAlgn="base" hangingPunct="1">
              <a:spcBef>
                <a:spcPct val="0"/>
              </a:spcBef>
              <a:spcAft>
                <a:spcPct val="0"/>
              </a:spcAft>
              <a:defRPr sz="4400">
                <a:solidFill>
                  <a:schemeClr val="tx2"/>
                </a:solidFill>
                <a:latin typeface="Times New Roman" charset="0"/>
              </a:defRPr>
            </a:lvl8pPr>
            <a:lvl9pPr marL="1828800" algn="ctr" rtl="0" eaLnBrk="1" fontAlgn="base" hangingPunct="1">
              <a:spcBef>
                <a:spcPct val="0"/>
              </a:spcBef>
              <a:spcAft>
                <a:spcPct val="0"/>
              </a:spcAft>
              <a:defRPr sz="4400">
                <a:solidFill>
                  <a:schemeClr val="tx2"/>
                </a:solidFill>
                <a:latin typeface="Times New Roman" charset="0"/>
              </a:defRPr>
            </a:lvl9pPr>
          </a:lstStyle>
          <a:p>
            <a:r>
              <a:rPr lang="en-GB" sz="1800" kern="0" dirty="0" smtClean="0">
                <a:solidFill>
                  <a:schemeClr val="tx1"/>
                </a:solidFill>
              </a:rPr>
              <a:t>Financial and technical support</a:t>
            </a:r>
            <a:endParaRPr lang="en-GB" sz="1800" kern="0" dirty="0">
              <a:solidFill>
                <a:schemeClr val="tx1"/>
              </a:solidFill>
            </a:endParaRPr>
          </a:p>
        </p:txBody>
      </p:sp>
      <p:sp>
        <p:nvSpPr>
          <p:cNvPr id="12" name="Foliennummernplatzhalter 4"/>
          <p:cNvSpPr>
            <a:spLocks noGrp="1"/>
          </p:cNvSpPr>
          <p:nvPr>
            <p:ph type="sldNum" sz="quarter" idx="4"/>
            <p:custDataLst>
              <p:tags r:id="rId1"/>
            </p:custDataLst>
          </p:nvPr>
        </p:nvSpPr>
        <p:spPr>
          <a:xfrm>
            <a:off x="6940048" y="6660000"/>
            <a:ext cx="1905000" cy="144000"/>
          </a:xfrm>
        </p:spPr>
        <p:txBody>
          <a:bodyPr/>
          <a:lstStyle/>
          <a:p>
            <a:fld id="{E2836075-29F6-4CD6-9376-E2F6FD76549A}" type="slidenum">
              <a:rPr lang="de-CH" smtClean="0"/>
              <a:pPr/>
              <a:t>9</a:t>
            </a:fld>
            <a:endParaRPr lang="de-CH" dirty="0"/>
          </a:p>
        </p:txBody>
      </p:sp>
    </p:spTree>
    <p:extLst>
      <p:ext uri="{BB962C8B-B14F-4D97-AF65-F5344CB8AC3E}">
        <p14:creationId xmlns:p14="http://schemas.microsoft.com/office/powerpoint/2010/main" val="3706549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FFICEATWORKPOWERPOINTMASTERTEMPLATECONFIGURATION" val="&lt;!--Created with officeatwork--&gt;&#10;&lt;MasterTemplateConfiguration&gt;&#10;  &lt;TableOfContentsCollection /&gt;&#10;  &lt;ThemeDefinition&gt;&#10;    &lt;DefaultThemeDefinition&gt;[[GetMasterPropertyValue(&quot;Organisation&quot;, &quot;PptDesign&quot;)]]&lt;/DefaultThemeDefinition&gt;&#10;    &lt;PresentationThemeDefinition&gt;[[GetMasterPropertyValue(&quot;Organisation&quot;, &quot;PptDesign&quot;)]]&lt;/PresentationThemeDefinition&gt;&#10;    &lt;SlideThemeDefinition&gt;[[GetMasterPropertyValue(&quot;Organisation&quot;, &quot;PptDesign&quot;)]]&lt;/SlideThemeDefinition&gt;&#10;    &lt;ObjectThemeDefinition&gt;[[GetMasterPropertyValue(&quot;Organisation&quot;, &quot;PptDesign&quot;)]]&lt;/ObjectThemeDefinition&gt;&#10;  &lt;/ThemeDefinition&gt;&#10;  &lt;MasterProperties&gt;&#10;    &lt;MasterProperty Id=&quot;2004112217333376588294&quot;&gt;&#10;      &lt;Fields&gt;&#10;        &lt;Field Id=&quot;2011081911272068900127&quot; ShowField=&quot;false&quot; /&gt;&#10;        &lt;Field Id=&quot;2013031916054621264110&quot; ShowField=&quot;false&quot; /&gt;&#10;        &lt;Field Id=&quot;2014032815230426601192&quot; ShowField=&quot;true&quot; /&gt;&#10;        &lt;Field Id=&quot;2011081911214403925243&quot; ShowField=&quot;false&quot; /&gt;&#10;        &lt;Field Id=&quot;2011081911262957941402&quot; ShowField=&quot;false&quot; /&gt;&#10;        &lt;Field Id=&quot;2011081911250285606075&quot; ShowField=&quot;false&quot; /&gt;&#10;        &lt;Field Id=&quot;2011100714016541238548&quot; ShowField=&quot;false&quot; /&gt;&#10;        &lt;Field Id=&quot;2005040809241304770672&quot; ShowField=&quot;false&quot; /&gt;&#10;        &lt;Field Id=&quot;2012062210323574976986&quot; ShowField=&quot;false&quot; /&gt;&#10;        &lt;Field Id=&quot;2012062210453406928844&quot; ShowField=&quot;false&quot; /&gt;&#10;        &lt;Field Id=&quot;2012062210463393121715&quot; ShowField=&quot;false&quot; /&gt;&#10;        &lt;Field Id=&quot;2012071711001800730846&quot; ShowField=&quot;false&quot; /&gt;&#10;        &lt;Field Id=&quot;2012062215052082399303&quot; ShowField=&quot;false&quot; /&gt;&#10;        &lt;Field Id=&quot;2012062614213953507961&quot; ShowField=&quot;false&quot; /&gt;&#10;        &lt;Field Id=&quot;2012062614274307997738&quot; ShowField=&quot;false&quot; /&gt;&#10;        &lt;Field Id=&quot;2012062614285451652721&quot; ShowField=&quot;false&quot; /&gt;&#10;        &lt;Field Id=&quot;2012062614295654176021&quot; ShowField=&quot;false&quot; /&gt;&#10;        &lt;Field Id=&quot;2012062614301059479931&quot; ShowField=&quot;false&quot; /&gt;&#10;        &lt;Field Id=&quot;2012062614301325387523&quot; ShowField=&quot;false&quot; /&gt;&#10;        &lt;Field Id=&quot;2012062614282406040157&quot; ShowField=&quot;false&quot; /&gt;&#10;        &lt;Field Id=&quot;2012062614300229633068&quot; ShowField=&quot;false&quot; /&gt;&#10;        &lt;Field Id=&quot;2012062614300700513500&quot; ShowField=&quot;false&quot; /&gt;&#10;        &lt;Field Id=&quot;2012062614301603853756&quot; ShowField=&quot;false&quot; /&gt;&#10;        &lt;Field Id=&quot;2012062614301910449764&quot; ShowField=&quot;false&quot; /&gt;&#10;        &lt;Field Id=&quot;2012062713433171603817&quot; ShowField=&quot;false&quot; /&gt;&#10;        &lt;Field Id=&quot;2012062713433509152157&quot; ShowField=&quot;false&quot; /&gt;&#10;        &lt;Field Id=&quot;2012062713433960067989&quot; ShowField=&quot;false&quot; /&gt;&#10;        &lt;Field Id=&quot;2012062713434335111934&quot; ShowField=&quot;false&quot; /&gt;&#10;        &lt;Field Id=&quot;2012062713434637027767&quot; ShowField=&quot;false&quot; /&gt;&#10;        &lt;Field Id=&quot;2012062713435090205135&quot; ShowField=&quot;false&quot; /&gt;&#10;        &lt;Field Id=&quot;2012062913552348881771&quot; ShowField=&quot;true&quot; /&gt;&#10;        &lt;Field Id=&quot;2012101114415006415096&quot; ShowField=&quot;true&quot; /&gt;&#10;        &lt;Field Id=&quot;2014012413583650759136&quot; ShowField=&quot;true&quot; /&gt;&#10;        &lt;Field Id=&quot;2012020810270115886058&quot; ShowField=&quot;true&quot; /&gt;&#10;      &lt;/Fields&gt;&#10;    &lt;/MasterProperty&gt;&#10;  &lt;/MasterProperties&gt;&#10;  &lt;ContentItems&gt;&#10;    &lt;ContentItem Language=&quot;2057&quot; IsDefault=&quot;false&quot;&gt;&#10;      &lt;File HasContent=&quot;false&quot; LinkToLanguage=&quot;&quot; /&gt;&#10;    &lt;/ContentItem&gt;&#10;    &lt;ContentItem Language=&quot;4108&quot; IsDefault=&quot;false&quot;&gt;&#10;      &lt;File HasContent=&quot;false&quot; LinkToLanguage=&quot;&quot; /&gt;&#10;    &lt;/ContentItem&gt;&#10;    &lt;ContentItem Language=&quot;2055&quot; IsDefault=&quot;true&quot;&gt;&#10;      &lt;File HasContent=&quot;true&quot; LinkToLanguage=&quot;&quot; /&gt;&#10;    &lt;/ContentItem&gt;&#10;    &lt;ContentItem Language=&quot;2064&quot; IsDefault=&quot;false&quot;&gt;&#10;      &lt;File HasContent=&quot;false&quot; LinkToLanguage=&quot;&quot; /&gt;&#10;    &lt;/ContentItem&gt;&#10;  &lt;/ContentItems&gt;&#10;&lt;/MasterTemplateConfiguration&gt;"/>
  <p:tag name="OFFICEATWORKPOWERPOINTMASTERTEMPLATEID" val="Presentation43"/>
  <p:tag name="OAWWIZARDSTEPS" val="0|1|4"/>
  <p:tag name="ZOAWLANGID" val="2057"/>
  <p:tag name="OAWDOCPROPSOURCE" val="&lt;DocProps&gt;&lt;DocProp UID=&quot;2002122011014149059130932&quot; EntryUID=&quot;2011091315110393587577&quot;&gt;&lt;Field Name=&quot;IDName&quot; Value=&quot;Swissgrid AG, Laufenburg&quot;/&gt;&lt;Field Name=&quot;Organisation&quot; Value=&quot;Swissgrid Ltd&quot;/&gt;&lt;Field Name=&quot;Department&quot; Value=&quot;&quot;/&gt;&lt;Field Name=&quot;Address1&quot; Value=&quot;Werkstrasse 12&quot;/&gt;&lt;Field Name=&quot;Address2&quot; Value=&quot;CH-5080 Laufenburg&quot;/&gt;&lt;Field Name=&quot;Address3&quot; Value=&quot;&quot;/&gt;&lt;Field Name=&quot;Address4&quot; Value=&quot;&quot;/&gt;&lt;Field Name=&quot;Address5&quot; Value=&quot;&quot;/&gt;&lt;Field Name=&quot;Telefon&quot; Value=&quot;+41 58 580 21 11&quot;/&gt;&lt;Field Name=&quot;Fax&quot; Value=&quot;&quot;/&gt;&lt;Field Name=&quot;Country&quot; Value=&quot;&quot;/&gt;&lt;Field Name=&quot;Email&quot; Value=&quot;info@swissgrid.ch&quot;/&gt;&lt;Field Name=&quot;Internet&quot; Value=&quot;&quot;/&gt;&lt;Field Name=&quot;City&quot; Value=&quot;Laufenburg&quot;/&gt;&lt;Field Name=&quot;Footer1&quot; Value=&quot;Swissgrid Ltd | Werkstrasse 12 | CH-5080 Laufenburg | Phone +41 58 580 21 11 | Fax +41 58 580 21 21 | www.swissgrid.ch&quot;/&gt;&lt;Field Name=&quot;WdA4LogoColorPortrait&quot; Value=&quot;%Logos%\Wd_A4_Portrait_color_swissgrid.2105.300.emf&quot;/&gt;&lt;Field Name=&quot;WdA4LogoBlackWhitePortrait&quot; Value=&quot;%Logos%\Wd_A4_Portrait_bw_swissgrid.2105.300.emf&quot;/&gt;&lt;Field Name=&quot;WdA4LogoColorQuer&quot; Value=&quot;%Logos%\Wd_A4_Landscape_color_Swissgrid_color.2970.220.emf&quot;/&gt;&lt;Field Name=&quot;WdA4LogoBlackWhiteQuer&quot; Value=&quot;%Logos%\Wd_A4_Landscape_bw_Swissgrid_color.2970.220.emf&quot;/&gt;&lt;Field Name=&quot;OlLogoSignature&quot; Value=&quot;%logos%\Ol_Logo_swissgrid.jpg&quot;/&gt;&lt;Field Name=&quot;PptFolienlogo43&quot; Value=&quot;%Logos%\PowerPoint\Swissgrid_43_Folienlogo.2540.1905.png&quot;/&gt;&lt;Field Name=&quot;PptFolienlogo169&quot; Value=&quot;%Logos%\PowerPoint\Swissgrid_169_Folienlogo.2540.1430.png&quot;/&gt;&lt;Field Name=&quot;PptDesign&quot; Value=&quot;%Themes%\Swissgrid.thmx|%Themes%\Swissgrid2.thmx&quot;/&gt;&lt;Field Name=&quot;OlAppText&quot; Value=&quot;&quot;/&gt;&lt;Field Name=&quot;OlAppLogo&quot; Value=&quot;&quot;/&gt;&lt;Field Name=&quot;OlAppLink&quot; Value=&quot;&quot;/&gt;&lt;Field Name=&quot;Data_UID&quot; Value=&quot;2011091315110393587577&quot;/&gt;&lt;Field Name=&quot;Field_Name&quot; Value=&quot;Organisation&quot;/&gt;&lt;Field Name=&quot;Field_UID&quot; Value=&quot;20030218192812312660470231&quot;/&gt;&lt;Field Name=&quot;ML_LCID&quot; Value=&quot;2057&quot;/&gt;&lt;Field Name=&quot;ML_Value&quot; Value=&quot;Swissgrid Ltd&quot;/&gt;&lt;/DocProp&gt;&lt;DocProp UID=&quot;2006040509495284662868&quot; EntryUID=&quot;2323416617571541957115959632421708368132&quot;&gt;&lt;Field Name=&quot;IDName&quot; Value=&quot;Jullier Joshu&quot;/&gt;&lt;Field Name=&quot;Name&quot; Value=&quot;Joshu Jullier&quot;/&gt;&lt;Field Name=&quot;DirectPhone&quot; Value=&quot;+41 58 580 21 45&quot;/&gt;&lt;Field Name=&quot;DirectFax&quot; Value=&quot;&quot;/&gt;&lt;Field Name=&quot;Mobile&quot; Value=&quot;&quot;/&gt;&lt;Field Name=&quot;EMail&quot; Value=&quot;joshu.jullier@swissgrid.ch&quot;/&gt;&lt;Field Name=&quot;Function&quot; Value=&quot;Junior Communication Manager&quot;/&gt;&lt;Field Name=&quot;Signature&quot; Value=&quot;%Signatures%\JUJ.color.700.300.jpg&quot;/&gt;&lt;Field Name=&quot;Initials&quot; Value=&quot;JUJ&quot;/&gt;&lt;Field Name=&quot;Department&quot; Value=&quot;Communication &amp;amp; Stakeholder Affairs&quot;/&gt;&lt;Field Name=&quot;OfficeAddress&quot; Value=&quot;Werkstrasse 12, Büro 252/253&quot;/&gt;&lt;Field Name=&quot;Internet&quot; Value=&quot;www.swissgrid.ch&quot;/&gt;&lt;Field Name=&quot;Data_UID&quot; Value=&quot;2323416617571541957115959632421708368132&quot;/&gt;&lt;Field Name=&quot;Field_Name&quot; Value=&quot;&quot;/&gt;&lt;Field Name=&quot;Field_UID&quot; Value=&quot;&quot;/&gt;&lt;Field Name=&quot;ML_LCID&quot; Value=&quot;&quot;/&gt;&lt;Field Name=&quot;ML_Value&quot; Value=&quot;&quot;/&gt;&lt;/DocProp&gt;&lt;DocProp UID=&quot;2012022909502587732876&quot; EntryUID=&quot;2015040808184499412506&quot;&gt;&lt;Field Name=&quot;IDName&quot; Value=&quot;CEO-CO-CS&quot;/&gt;&lt;Field Name=&quot;Department&quot; Value=&quot;Communication Services&quot;/&gt;&lt;Field Name=&quot;Data_UID&quot; Value=&quot;2015040808184499412506&quot;/&gt;&lt;Field Name=&quot;Field_Name&quot; Value=&quot;&quot;/&gt;&lt;Field Name=&quot;Field_UID&quot; Value=&quot;&quot;/&gt;&lt;Field Name=&quot;ML_LCID&quot; Value=&quot;&quot;/&gt;&lt;Field Name=&quot;ML_Value&quot; Value=&quot;&quot;/&gt;&lt;/DocProp&gt;&lt;DocProp UID=&quot;200212191811121321310321301031x&quot; EntryUID=&quot;2323416617571541957115959632421708368132&quot;&gt;&lt;Field Name=&quot;IDName&quot; Value=&quot;Jullier Joshu&quot;/&gt;&lt;Field Name=&quot;Name&quot; Value=&quot;Joshu Jullier&quot;/&gt;&lt;Field Name=&quot;DirectPhone&quot; Value=&quot;+41 58 580 21 45&quot;/&gt;&lt;Field Name=&quot;DirectFax&quot; Value=&quot;&quot;/&gt;&lt;Field Name=&quot;Mobile&quot; Value=&quot;&quot;/&gt;&lt;Field Name=&quot;EMail&quot; Value=&quot;joshu.jullier@swissgrid.ch&quot;/&gt;&lt;Field Name=&quot;Function&quot; Value=&quot;Junior Communication Manager&quot;/&gt;&lt;Field Name=&quot;Signature&quot; Value=&quot;%Signatures%\JUJ.color.700.300.jpg&quot;/&gt;&lt;Field Name=&quot;Initials&quot; Value=&quot;JUJ&quot;/&gt;&lt;Field Name=&quot;Department&quot; Value=&quot;Communication &amp;amp; Stakeholder Affairs&quot;/&gt;&lt;Field Name=&quot;OfficeAddress&quot; Value=&quot;Werkstrasse 12, Büro 252/253&quot;/&gt;&lt;Field Name=&quot;Internet&quot; Value=&quot;www.swissgrid.ch&quot;/&gt;&lt;Field Name=&quot;Data_UID&quot; Value=&quot;2323416617571541957115959632421708368132&quot;/&gt;&lt;Field Name=&quot;Field_Name&quot; Value=&quot;&quot;/&gt;&lt;Field Name=&quot;Field_UID&quot; Value=&quot;&quot;/&gt;&lt;Field Name=&quot;ML_LCID&quot; Value=&quot;&quot;/&gt;&lt;Field Name=&quot;ML_Value&quot; Value=&quot;&quot;/&gt;&lt;/DocProp&gt;&lt;DocProp UID=&quot;2012022909485456170131&quot; EntryUID=&quot;2015040808184499412506&quot;&gt;&lt;Field Name=&quot;IDName&quot; Value=&quot;CEO-CO-CS&quot;/&gt;&lt;Field Name=&quot;Department&quot; Value=&quot;Communication Services&quot;/&gt;&lt;Field Name=&quot;Data_UID&quot; Value=&quot;2015040808184499412506&quot;/&gt;&lt;Field Name=&quot;Field_Name&quot; Value=&quot;&quot;/&gt;&lt;Field Name=&quot;Field_UID&quot; Value=&quot;&quot;/&gt;&lt;Field Name=&quot;ML_LCID&quot; Value=&quot;&quot;/&gt;&lt;Field Name=&quot;ML_Value&quot; Value=&quot;&quot;/&gt;&lt;/DocProp&gt;&lt;DocProp UID=&quot;2012050811114906041851&quot; EntryUID=&quot;2012051008164420817311&quot;&gt;&lt;Field Name=&quot;IDName&quot; Value=&quot;CEO&quot;/&gt;&lt;Field Name=&quot;Bereich&quot; Value=&quot;CEO&quot;/&gt;&lt;Field Name=&quot;Data_UID&quot; Value=&quot;2012051008164420817311&quot;/&gt;&lt;Field Name=&quot;Field_Name&quot; Value=&quot;&quot;/&gt;&lt;Field Name=&quot;Field_UID&quot; Value=&quot;&quot;/&gt;&lt;Field Name=&quot;ML_LCID&quot; Value=&quot;&quot;/&gt;&lt;Field Name=&quot;ML_Value&quot; Value=&quot;&quot;/&gt;&lt;/DocProp&gt;&lt;DocProp UID=&quot;2002122010583847234010578&quot; EntryUID=&quot;2323416617571541957115959632421708368132&quot;&gt;&lt;Field Name=&quot;IDName&quot; Value=&quot;Jullier Joshu&quot;/&gt;&lt;Field Name=&quot;Name&quot; Value=&quot;Joshu Jullier&quot;/&gt;&lt;Field Name=&quot;DirectPhone&quot; Value=&quot;+41 58 580 21 45&quot;/&gt;&lt;Field Name=&quot;DirectFax&quot; Value=&quot;&quot;/&gt;&lt;Field Name=&quot;Mobile&quot; Value=&quot;&quot;/&gt;&lt;Field Name=&quot;EMail&quot; Value=&quot;joshu.jullier@swissgrid.ch&quot;/&gt;&lt;Field Name=&quot;Function&quot; Value=&quot;Junior Communication Manager&quot;/&gt;&lt;Field Name=&quot;Signature&quot; Value=&quot;%Signatures%\JUJ.color.700.300.jpg&quot;/&gt;&lt;Field Name=&quot;Initials&quot; Value=&quot;JUJ&quot;/&gt;&lt;Field Name=&quot;Department&quot; Value=&quot;Communication &amp;amp; Stakeholder Affairs&quot;/&gt;&lt;Field Name=&quot;OfficeAddress&quot; Value=&quot;Werkstrasse 12, Büro 252/253&quot;/&gt;&lt;Field Name=&quot;Internet&quot; Value=&quot;www.swissgrid.ch&quot;/&gt;&lt;Field Name=&quot;Data_UID&quot; Value=&quot;2323416617571541957115959632421708368132&quot;/&gt;&lt;Field Name=&quot;Field_Name&quot; Value=&quot;&quot;/&gt;&lt;Field Name=&quot;Field_UID&quot; Value=&quot;&quot;/&gt;&lt;Field Name=&quot;ML_LCID&quot; Value=&quot;&quot;/&gt;&lt;Field Name=&quot;ML_Value&quot; Value=&quot;&quot;/&gt;&lt;/DocProp&gt;&lt;DocProp UID=&quot;2003061115381095709037&quot; EntryUID=&quot;2003121817293296325874&quot;&gt;&lt;Field Name=&quot;IDName&quot; Value=&quot;(Leer)&quot;/&gt;&lt;/DocProp&gt;&lt;DocProp UID=&quot;2004112217333376588294&quot; EntryUID=&quot;2004123010144120300001&quot;&gt;&lt;Field UID=&quot;2014032815230426601192&quot; Name=&quot;ClassificationPowerPoint&quot; Value=&quot;&quot;/&gt;&lt;Field UID=&quot;2012062913552348881771&quot; Name=&quot;PPTPresentationTitle&quot; Value=&quot;3D Decision Support System for Grid Planning&quot;/&gt;&lt;Field UID=&quot;2012101114415006415096&quot; Name=&quot;PPTPresentationSubtitle&quot; Value=&quot;&quot;/&gt;&lt;Field UID=&quot;2014012413583650759136&quot; Name=&quot;PPTPresentationCity&quot; Value=&quot;E.ON Energy Research Centre, Aachen&quot;/&gt;&lt;Field UID=&quot;2012020810270115886058&quot; Name=&quot;PPTPresentationDate&quot; Value=&quot;19th September 2017&quot;/&gt;&lt;/DocProp&gt;&lt;/DocProps&gt;&#10;"/>
  <p:tag name="OFFICEATWORKPRESENTATIONPROJECTID" val="swissgridch"/>
</p:tagLst>
</file>

<file path=ppt/tags/tag10.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11.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
</p:tagLst>
</file>

<file path=ppt/tags/tag12.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ptFolienlogo43&quot;))]]"/>
  <p:tag name="OFFICEATWORKPICTUREIDENTIFIER" val="Logo"/>
</p:tagLst>
</file>

<file path=ppt/tags/tag13.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PTPresentationDate&quot;)]] / [[IF(GetMasterPropertyValue(&quot;Contactperson&quot;, &quot;Name&quot;)=&quot;&quot;, &quot;&quot;, GetMasterPropertyValue(&quot;Contactperson&quot;, &quot;Name&quot;) &amp; &quot; / &quot;)]][[GetMasterPropertyValue(&quot;CustomField&quot;, &quot;PPTPresentationTitle&quot;)]]"/>
</p:tagLst>
</file>

<file path=ppt/tags/tag14.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15.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ClassificationPowerPoint&quot;)]]"/>
</p:tagLst>
</file>

<file path=ppt/tags/tag16.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17.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
</p:tagLst>
</file>

<file path=ppt/tags/tag18.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ptFolienlogo43&quot;))]]"/>
  <p:tag name="OFFICEATWORKPICTUREIDENTIFIER" val="Logo"/>
</p:tagLst>
</file>

<file path=ppt/tags/tag19.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
</p:tagLst>
</file>

<file path=ppt/tags/tag2.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20.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PTPresentationDate&quot;)]] / [[IF(GetMasterPropertyValue(&quot;Contactperson&quot;, &quot;Name&quot;)=&quot;&quot;, &quot;&quot;, GetMasterPropertyValue(&quot;Contactperson&quot;, &quot;Name&quot;) &amp; &quot; / &quot;)]][[GetMasterPropertyValue(&quot;CustomField&quot;, &quot;PPTPresentationTitle&quot;)]]"/>
</p:tagLst>
</file>

<file path=ppt/tags/tag21.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22.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ClassificationPowerPoint&quot;)]]"/>
</p:tagLst>
</file>

<file path=ppt/tags/tag23.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24.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
</p:tagLst>
</file>

<file path=ppt/tags/tag25.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ptFolienlogo43&quot;))]]"/>
  <p:tag name="OFFICEATWORKPICTUREIDENTIFIER" val="Logo"/>
</p:tagLst>
</file>

<file path=ppt/tags/tag26.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
</p:tagLst>
</file>

<file path=ppt/tags/tag27.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PTPresentationDate&quot;)]] / [[IF(GetMasterPropertyValue(&quot;Contactperson&quot;, &quot;Name&quot;)=&quot;&quot;, &quot;&quot;, GetMasterPropertyValue(&quot;Contactperson&quot;, &quot;Name&quot;) &amp; &quot; / &quot;)]][[GetMasterPropertyValue(&quot;CustomField&quot;, &quot;PPTPresentationTitle&quot;)]]"/>
</p:tagLst>
</file>

<file path=ppt/tags/tag28.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29.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ClassificationPowerPoint&quot;)]]"/>
</p:tagLst>
</file>

<file path=ppt/tags/tag3.xml><?xml version="1.0" encoding="utf-8"?>
<p:tagLst xmlns:a="http://schemas.openxmlformats.org/drawingml/2006/main" xmlns:r="http://schemas.openxmlformats.org/officeDocument/2006/relationships" xmlns:p="http://schemas.openxmlformats.org/presentationml/2006/main">
  <p:tag name="OFFICATWORKEXPRESSIONTAG" val="Textmasterformat bearbeiten&#10;Zweite Ebene&#10;Dritte Ebene&#10;Vierte Ebene&#10;Fünfte Ebene&#10;Sechste Ebene&#10;Siebte Ebene&#10;Achte Ebene&#10;Neunte Ebene&#10;&#10;"/>
</p:tagLst>
</file>

<file path=ppt/tags/tag30.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31.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
</p:tagLst>
</file>

<file path=ppt/tags/tag32.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ptFolienlogo43&quot;))]]"/>
  <p:tag name="OFFICEATWORKPICTUREIDENTIFIER" val="Logo"/>
</p:tagLst>
</file>

<file path=ppt/tags/tag33.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
</p:tagLst>
</file>

<file path=ppt/tags/tag34.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PTPresentationDate&quot;)]] / [[IF(GetMasterPropertyValue(&quot;Contactperson&quot;, &quot;Name&quot;)=&quot;&quot;, &quot;&quot;, GetMasterPropertyValue(&quot;Contactperson&quot;, &quot;Name&quot;) &amp; &quot; / &quot;)]][[GetMasterPropertyValue(&quot;CustomField&quot;, &quot;PPTPresentationTitle&quot;)]]"/>
</p:tagLst>
</file>

<file path=ppt/tags/tag35.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36.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ClassificationPowerPoint&quot;)]]"/>
</p:tagLst>
</file>

<file path=ppt/tags/tag37.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38.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ptFolienlogo43&quot;))]]"/>
  <p:tag name="OFFICEATWORKPICTUREIDENTIFIER" val="Logo"/>
</p:tagLst>
</file>

<file path=ppt/tags/tag39.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
</p:tagLst>
</file>

<file path=ppt/tags/tag4.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40.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
</p:tagLst>
</file>

<file path=ppt/tags/tag41.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
</p:tagLst>
</file>

<file path=ppt/tags/tag42.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PTPresentationDate&quot;)]] / [[IF(GetMasterPropertyValue(&quot;Contactperson&quot;, &quot;Name&quot;)=&quot;&quot;, &quot;&quot;, GetMasterPropertyValue(&quot;Contactperson&quot;, &quot;Name&quot;) &amp; &quot; / &quot;)]][[GetMasterPropertyValue(&quot;CustomField&quot;, &quot;PPTPresentationTitle&quot;)]]"/>
</p:tagLst>
</file>

<file path=ppt/tags/tag43.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44.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ClassificationPowerPoint&quot;)]]"/>
</p:tagLst>
</file>

<file path=ppt/tags/tag45.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46.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ptFolienlogo43&quot;))]]"/>
  <p:tag name="OFFICEATWORKPICTUREIDENTIFIER" val="Logo"/>
</p:tagLst>
</file>

<file path=ppt/tags/tag47.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PTPresentationDate&quot;)]] / [[IF(GetMasterPropertyValue(&quot;Contactperson&quot;, &quot;Name&quot;)=&quot;&quot;, &quot;&quot;, GetMasterPropertyValue(&quot;Contactperson&quot;, &quot;Name&quot;) &amp; &quot; / &quot;)]][[GetMasterPropertyValue(&quot;CustomField&quot;, &quot;PPTPresentationTitle&quot;)]]"/>
</p:tagLst>
</file>

<file path=ppt/tags/tag48.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49.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ClassificationPowerPoint&quot;)]]"/>
</p:tagLst>
</file>

<file path=ppt/tags/tag5.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ptFolienlogo43&quot;))]]"/>
  <p:tag name="OFFICEATWORKPICTUREIDENTIFIER" val="Logo"/>
</p:tagLst>
</file>

<file path=ppt/tags/tag50.xml><?xml version="1.0" encoding="utf-8"?>
<p:tagLst xmlns:a="http://schemas.openxmlformats.org/drawingml/2006/main" xmlns:r="http://schemas.openxmlformats.org/officeDocument/2006/relationships" xmlns:p="http://schemas.openxmlformats.org/presentationml/2006/main">
  <p:tag name="OFFICATWORKEXPRESSIONTAG" val="[[PowerPointImage(&quot;Logo&quot;, GetMasterPropertyValue(&quot;Organisation&quot;, &quot;PptFolienlogo43&quot;))]]"/>
  <p:tag name="OFFICEATWORKPICTUREIDENTIFIER" val="Logo"/>
</p:tagLst>
</file>

<file path=ppt/tags/tag51.xml><?xml version="1.0" encoding="utf-8"?>
<p:tagLst xmlns:a="http://schemas.openxmlformats.org/drawingml/2006/main" xmlns:r="http://schemas.openxmlformats.org/officeDocument/2006/relationships" xmlns:p="http://schemas.openxmlformats.org/presentationml/2006/main">
  <p:tag name="OFFICATWORKEXPRESSIONTAG" val="Textmasterformat bearbeiten"/>
</p:tagLst>
</file>

<file path=ppt/tags/tag52.xml><?xml version="1.0" encoding="utf-8"?>
<p:tagLst xmlns:a="http://schemas.openxmlformats.org/drawingml/2006/main" xmlns:r="http://schemas.openxmlformats.org/officeDocument/2006/relationships" xmlns:p="http://schemas.openxmlformats.org/presentationml/2006/main">
  <p:tag name="OFFICATWORKEXPRESSIONTAG" val="Textmasterformat bearbeiten"/>
</p:tagLst>
</file>

<file path=ppt/tags/tag53.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PTPresentationDate&quot;)]] / [[IF(GetMasterPropertyValue(&quot;Contactperson&quot;, &quot;Name&quot;)=&quot;&quot;, &quot;&quot;, GetMasterPropertyValue(&quot;Contactperson&quot;, &quot;Name&quot;) &amp; &quot; / &quot;)]][[GetMasterPropertyValue(&quot;CustomField&quot;, &quot;PPTPresentationTitle&quot;)]]"/>
</p:tagLst>
</file>

<file path=ppt/tags/tag54.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55.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ClassificationPowerPoint&quot;)]]"/>
</p:tagLst>
</file>

<file path=ppt/tags/tag56.xml><?xml version="1.0" encoding="utf-8"?>
<p:tagLst xmlns:a="http://schemas.openxmlformats.org/drawingml/2006/main" xmlns:r="http://schemas.openxmlformats.org/officeDocument/2006/relationships" xmlns:p="http://schemas.openxmlformats.org/presentationml/2006/main">
  <p:tag name="OFFICEATWORKSLIDETHEMENAME" val="Swissgrid.thmx"/>
</p:tagLst>
</file>

<file path=ppt/tags/tag57.xml><?xml version="1.0" encoding="utf-8"?>
<p:tagLst xmlns:a="http://schemas.openxmlformats.org/drawingml/2006/main" xmlns:r="http://schemas.openxmlformats.org/officeDocument/2006/relationships" xmlns:p="http://schemas.openxmlformats.org/presentationml/2006/main">
  <p:tag name="OFFICEATWORKSLIDETHEMENAME" val="Swissgrid.thmxSwissgrid2.thmx"/>
</p:tagLst>
</file>

<file path=ppt/tags/tag58.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59.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6.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PTPresentationTitle&quot;)]]"/>
</p:tagLst>
</file>

<file path=ppt/tags/tag60.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61.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62.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63.xml><?xml version="1.0" encoding="utf-8"?>
<p:tagLst xmlns:a="http://schemas.openxmlformats.org/drawingml/2006/main" xmlns:r="http://schemas.openxmlformats.org/officeDocument/2006/relationships" xmlns:p="http://schemas.openxmlformats.org/presentationml/2006/main">
  <p:tag name="OFFICEATWORKSLIDETHEMENAME" val="Swissgrid.thmxSwissgrid2.thmx"/>
</p:tagLst>
</file>

<file path=ppt/tags/tag64.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65.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66.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67.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68.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69.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7.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ClassificationPowerPoint&quot;)]]"/>
</p:tagLst>
</file>

<file path=ppt/tags/tag70.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71.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72.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73.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74.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75.xml><?xml version="1.0" encoding="utf-8"?>
<p:tagLst xmlns:a="http://schemas.openxmlformats.org/drawingml/2006/main" xmlns:r="http://schemas.openxmlformats.org/officeDocument/2006/relationships" xmlns:p="http://schemas.openxmlformats.org/presentationml/2006/main">
  <p:tag name="OFFICEATWORKSLIDETHEMENAME" val="Swissgrid.thmxSwissgrid2.thmx"/>
</p:tagLst>
</file>

<file path=ppt/tags/tag76.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General perception of high voltage lines"/>
</p:tagLst>
</file>

<file path=ppt/tags/tag77.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2"/>
</p:tagLst>
</file>

<file path=ppt/tags/tag78.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10;&#10;&#10;"/>
</p:tagLst>
</file>

<file path=ppt/tags/tag79.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8.xml><?xml version="1.0" encoding="utf-8"?>
<p:tagLst xmlns:a="http://schemas.openxmlformats.org/drawingml/2006/main" xmlns:r="http://schemas.openxmlformats.org/officeDocument/2006/relationships" xmlns:p="http://schemas.openxmlformats.org/presentationml/2006/main">
  <p:tag name="OFFICATWORKEXPRESSIONTAG" val="[[IF(GetMasterPropertyValue(&quot;Contactperson&quot;, &quot;Name&quot;)=&quot;&quot;, &quot;&quot;, GetMasterPropertyValue(&quot;Contactperson&quot;, &quot;Name&quot;) &amp; &quot;, &quot;&amp; GetMasterPropertyValue(&quot;Contactperson&quot;, &quot;Function&quot;)) ]] &#10;[[IF(GetMasterPropertyValue(&quot;CustomField&quot;, &quot;PPTPresentationCity&quot;)=&quot;&quot;, &quot;&quot;, GetMasterPropertyValue(&quot;CustomField&quot;, &quot;PPTPresentationCity&quot;) &amp; &quot;, &quot;&amp; GetMasterPropertyValue(&quot;CustomField&quot;, &quot;PPTPresentationDate&quot;)) ]]"/>
</p:tagLst>
</file>

<file path=ppt/tags/tag80.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81.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10;&#10;&#10;"/>
</p:tagLst>
</file>

<file path=ppt/tags/tag82.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10;&#10;&#10;"/>
</p:tagLst>
</file>

<file path=ppt/tags/tag83.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10;&#10;&#10;"/>
</p:tagLst>
</file>

<file path=ppt/tags/tag84.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85.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86.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87.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10;&#10;&#10;"/>
</p:tagLst>
</file>

<file path=ppt/tags/tag88.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10;&#10;&#10;"/>
</p:tagLst>
</file>

<file path=ppt/tags/tag89.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10;&#10;&#10;"/>
</p:tagLst>
</file>

<file path=ppt/tags/tag9.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PTPresentationSubtitle&quot;)]]&#10;"/>
</p:tagLst>
</file>

<file path=ppt/tags/tag90.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91.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10;&#10;&#10;"/>
</p:tagLst>
</file>

<file path=ppt/tags/tag92.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10;&#10;&#10;"/>
</p:tagLst>
</file>

<file path=ppt/tags/tag93.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94.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Lst>
</file>

<file path=ppt/tags/tag95.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10;&#10;&#10;"/>
</p:tagLst>
</file>

<file path=ppt/tags/tag96.xml><?xml version="1.0" encoding="utf-8"?>
<p:tagLst xmlns:a="http://schemas.openxmlformats.org/drawingml/2006/main" xmlns:r="http://schemas.openxmlformats.org/officeDocument/2006/relationships" xmlns:p="http://schemas.openxmlformats.org/presentationml/2006/main">
  <p:tag name="OFFICEATWORKSHAPETHEMENAME" val="Swissgrid.thmxSwissgrid2.thmx"/>
  <p:tag name="OFFICATWORKEXPRESSIONTAG" val="&#10;&#10;&#10;"/>
</p:tagLst>
</file>

<file path=ppt/tags/tag97.xml><?xml version="1.0" encoding="utf-8"?>
<p:tagLst xmlns:a="http://schemas.openxmlformats.org/drawingml/2006/main" xmlns:r="http://schemas.openxmlformats.org/officeDocument/2006/relationships" xmlns:p="http://schemas.openxmlformats.org/presentationml/2006/main">
  <p:tag name="OFFICEATWORKSLIDETHEMENAME" val="Swissgrid.thmx"/>
</p:tagLst>
</file>

<file path=ppt/theme/theme1.xml><?xml version="1.0" encoding="utf-8"?>
<a:theme xmlns:a="http://schemas.openxmlformats.org/drawingml/2006/main" name="Swissgrid">
  <a:themeElements>
    <a:clrScheme name="Swissgrid">
      <a:dk1>
        <a:srgbClr val="000000"/>
      </a:dk1>
      <a:lt1>
        <a:srgbClr val="FFFFFF"/>
      </a:lt1>
      <a:dk2>
        <a:srgbClr val="DE1400"/>
      </a:dk2>
      <a:lt2>
        <a:srgbClr val="BFBFBF"/>
      </a:lt2>
      <a:accent1>
        <a:srgbClr val="8CAAB9"/>
      </a:accent1>
      <a:accent2>
        <a:srgbClr val="E1F0FA"/>
      </a:accent2>
      <a:accent3>
        <a:srgbClr val="324B64"/>
      </a:accent3>
      <a:accent4>
        <a:srgbClr val="4C4C4C"/>
      </a:accent4>
      <a:accent5>
        <a:srgbClr val="C3DCA5"/>
      </a:accent5>
      <a:accent6>
        <a:srgbClr val="78A56E"/>
      </a:accent6>
      <a:hlink>
        <a:srgbClr val="009797"/>
      </a:hlink>
      <a:folHlink>
        <a:srgbClr val="F8D852"/>
      </a:folHlink>
    </a:clrScheme>
    <a:fontScheme name="swissgrid">
      <a:majorFont>
        <a:latin typeface="Arial"/>
        <a:ea typeface=""/>
        <a:cs typeface=""/>
      </a:majorFont>
      <a:minorFont>
        <a:latin typeface="Arial"/>
        <a:ea typeface=""/>
        <a:cs typeface=""/>
      </a:minorFont>
    </a:fontScheme>
    <a:fmtScheme name="swissgri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sz="1600" dirty="0" err="1" smtClean="0">
            <a:latin typeface="+mj-lt"/>
          </a:defRPr>
        </a:defPPr>
      </a:lstStyle>
    </a:txDef>
  </a:objectDefaults>
  <a:extraClrSchemeLst/>
  <a:extLst>
    <a:ext uri="{05A4C25C-085E-4340-85A3-A5531E510DB2}">
      <thm15:themeFamily xmlns="" xmlns:thm15="http://schemas.microsoft.com/office/thememl/2012/main" name="Swissgrid" id="{2C729F73-6539-4FED-8621-951A414A1089}" vid="{446A248F-278E-400C-B8A5-EAB4C8528D4C}"/>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DesignTheme>Swissgrid.thmxSwissgrid2.thmx</DesignThem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FACE3AE2DD7A6542A566ED76A4BAE1A2" ma:contentTypeVersion="0" ma:contentTypeDescription="Create a new document." ma:contentTypeScope="" ma:versionID="dcce43a5955a1e816a9a62ed27cd08fb">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1C0703-5C4C-44B2-9F5E-623C2EB043E9}">
  <ds:schemaRefs>
    <ds:schemaRef ds:uri="http://www.w3.org/XML/1998/namespace"/>
    <ds:schemaRef ds:uri="http://schemas.microsoft.com/office/infopath/2007/PartnerControls"/>
    <ds:schemaRef ds:uri="http://schemas.microsoft.com/office/2006/documentManagement/types"/>
    <ds:schemaRef ds:uri="http://purl.org/dc/elements/1.1/"/>
    <ds:schemaRef ds:uri="http://purl.org/dc/dcmitype/"/>
    <ds:schemaRef ds:uri="http://purl.org/dc/term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E948D8A5-99AE-4AE7-8013-64AE74150F13}">
  <ds:schemaRefs/>
</ds:datastoreItem>
</file>

<file path=customXml/itemProps3.xml><?xml version="1.0" encoding="utf-8"?>
<ds:datastoreItem xmlns:ds="http://schemas.openxmlformats.org/officeDocument/2006/customXml" ds:itemID="{30F8B96E-1922-4B32-AF32-153BB46C91C6}">
  <ds:schemaRefs>
    <ds:schemaRef ds:uri="http://schemas.microsoft.com/sharepoint/v3/contenttype/forms"/>
  </ds:schemaRefs>
</ds:datastoreItem>
</file>

<file path=customXml/itemProps4.xml><?xml version="1.0" encoding="utf-8"?>
<ds:datastoreItem xmlns:ds="http://schemas.openxmlformats.org/officeDocument/2006/customXml" ds:itemID="{905F5D88-531A-431D-954E-2B9F95CC4E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Swissgrid</Template>
  <TotalTime>0</TotalTime>
  <Words>1681</Words>
  <Application>Microsoft Office PowerPoint</Application>
  <PresentationFormat>Bildschirmpräsentation (4:3)</PresentationFormat>
  <Paragraphs>200</Paragraphs>
  <Slides>20</Slides>
  <Notes>20</Notes>
  <HiddenSlides>0</HiddenSlides>
  <MMClips>0</MMClips>
  <ScaleCrop>false</ScaleCrop>
  <HeadingPairs>
    <vt:vector size="4" baseType="variant">
      <vt:variant>
        <vt:lpstr>Design</vt:lpstr>
      </vt:variant>
      <vt:variant>
        <vt:i4>1</vt:i4>
      </vt:variant>
      <vt:variant>
        <vt:lpstr>Folientitel</vt:lpstr>
      </vt:variant>
      <vt:variant>
        <vt:i4>20</vt:i4>
      </vt:variant>
    </vt:vector>
  </HeadingPairs>
  <TitlesOfParts>
    <vt:vector size="21" baseType="lpstr">
      <vt:lpstr>Swissgrid</vt:lpstr>
      <vt:lpstr>PowerPoint-Präsentation</vt:lpstr>
      <vt:lpstr>Bottlenecks – a major problem</vt:lpstr>
      <vt:lpstr>Main drivers of grid expansion in Switzerland </vt:lpstr>
      <vt:lpstr>Expansion of the grid required </vt:lpstr>
      <vt:lpstr>Project delays: Why?</vt:lpstr>
      <vt:lpstr>Lack of acceptance: a major reason for project delays</vt:lpstr>
      <vt:lpstr>Overarching objective of the project</vt:lpstr>
      <vt:lpstr>Idea of the project</vt:lpstr>
      <vt:lpstr>Project team</vt:lpstr>
      <vt:lpstr>Three dimensions of our Multi-Criteria Decision Model</vt:lpstr>
      <vt:lpstr>How spatial Multi-Criteria Decision Analysis works</vt:lpstr>
      <vt:lpstr>How spatial Multi-Criteria Decision Analysis works</vt:lpstr>
      <vt:lpstr>Stepwise procedure from the study region to the corridor</vt:lpstr>
      <vt:lpstr>PowerPoint-Präsentation</vt:lpstr>
      <vt:lpstr>Conclusions: How does an additional safety distance influence the results?</vt:lpstr>
      <vt:lpstr>Next steps: Visualization of LiDAR data</vt:lpstr>
      <vt:lpstr>Next steps: Develop an approach to integrate cable solutions</vt:lpstr>
      <vt:lpstr>Implementation in real grid projects</vt:lpstr>
      <vt:lpstr>How we reach higher acceptance with the tool</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Jullier Joshu</dc:creator>
  <cp:lastModifiedBy>Jullier Joshu</cp:lastModifiedBy>
  <cp:revision>318</cp:revision>
  <dcterms:created xsi:type="dcterms:W3CDTF">2005-07-04T14:10:49Z</dcterms:created>
  <dcterms:modified xsi:type="dcterms:W3CDTF">2017-09-17T15:49:34Z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0x010100FACE3AE2DD7A6542A566ED76A4BAE1A2</vt:lpwstr>
  </property>
</Properties>
</file>