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8"/>
  </p:notesMasterIdLst>
  <p:handoutMasterIdLst>
    <p:handoutMasterId r:id="rId9"/>
  </p:handoutMasterIdLst>
  <p:sldIdLst>
    <p:sldId id="697" r:id="rId2"/>
    <p:sldId id="636" r:id="rId3"/>
    <p:sldId id="685" r:id="rId4"/>
    <p:sldId id="678" r:id="rId5"/>
    <p:sldId id="687" r:id="rId6"/>
    <p:sldId id="693" r:id="rId7"/>
  </p:sldIdLst>
  <p:sldSz cx="9144000" cy="6858000" type="screen4x3"/>
  <p:notesSz cx="6718300" cy="98552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rgbClr val="0F54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rgbClr val="0F54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rgbClr val="0F54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rgbClr val="0F54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rgbClr val="0F54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F54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F54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F54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F54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65911"/>
    <a:srgbClr val="3E6FD2"/>
    <a:srgbClr val="833C0C"/>
    <a:srgbClr val="00CC66"/>
    <a:srgbClr val="33CC33"/>
    <a:srgbClr val="9999FF"/>
    <a:srgbClr val="9966FF"/>
    <a:srgbClr val="FF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5405" autoAdjust="0"/>
  </p:normalViewPr>
  <p:slideViewPr>
    <p:cSldViewPr>
      <p:cViewPr varScale="1">
        <p:scale>
          <a:sx n="79" d="100"/>
          <a:sy n="79" d="100"/>
        </p:scale>
        <p:origin x="-9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995" cy="4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4" rIns="90888" bIns="4544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1"/>
            <a:ext cx="2911995" cy="4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4" rIns="90888" bIns="454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856"/>
            <a:ext cx="2911995" cy="4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4" rIns="90888" bIns="4544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856"/>
            <a:ext cx="2911995" cy="4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4" rIns="90888" bIns="454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2EEF0E-ED38-406F-886C-4A80E3357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45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995" cy="4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4" rIns="90888" bIns="4544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1"/>
            <a:ext cx="2911995" cy="4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4" rIns="90888" bIns="454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80428"/>
            <a:ext cx="5375268" cy="443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4" rIns="90888" bIns="45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856"/>
            <a:ext cx="2911995" cy="4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4" rIns="90888" bIns="4544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856"/>
            <a:ext cx="2911995" cy="4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88" tIns="45444" rIns="90888" bIns="454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F94C1E-7E77-41FE-8CFC-66D9EE310F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94C1E-7E77-41FE-8CFC-66D9EE310F8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1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Updated</a:t>
            </a:r>
            <a:r>
              <a:rPr lang="fr-FR" dirty="0" smtClean="0"/>
              <a:t> 19/05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94C1E-7E77-41FE-8CFC-66D9EE310F8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1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C420D64-A7D5-0F48-A1EB-2F953C0B2D1C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2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724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C420D64-A7D5-0F48-A1EB-2F953C0B2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7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5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C420D64-A7D5-0F48-A1EB-2F953C0B2D1C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72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C420D64-A7D5-0F48-A1EB-2F953C0B2D1C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49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C420D64-A7D5-0F48-A1EB-2F953C0B2D1C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21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C420D64-A7D5-0F48-A1EB-2F953C0B2D1C}" type="slidenum">
              <a:rPr lang="en-US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1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27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26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47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054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99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57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7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Bridge-Logo.gif"/>
          <p:cNvPicPr>
            <a:picLocks noChangeAspect="1"/>
          </p:cNvPicPr>
          <p:nvPr userDrawn="1"/>
        </p:nvPicPr>
        <p:blipFill>
          <a:blip r:embed="rId14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7" y="6001956"/>
            <a:ext cx="1972734" cy="6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5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4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cid:image001.png@01D2E133.9FA13690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2020-bridge.eu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h2020-bridge.eu/wp-content/uploads/2017/06/The-BRIDGE-initiative-and-project-fact-sheets-FinalVersion.pdf" TargetMode="External"/><Relationship Id="rId4" Type="http://schemas.openxmlformats.org/officeDocument/2006/relationships/hyperlink" Target="https://twitter.com/BRIDGE_H2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050" cy="5753100"/>
          </a:xfrm>
          <a:prstGeom prst="rect">
            <a:avLst/>
          </a:prstGeom>
        </p:spPr>
      </p:pic>
      <p:sp>
        <p:nvSpPr>
          <p:cNvPr id="12" name="Shape 33"/>
          <p:cNvSpPr txBox="1">
            <a:spLocks/>
          </p:cNvSpPr>
          <p:nvPr/>
        </p:nvSpPr>
        <p:spPr>
          <a:xfrm>
            <a:off x="-28575" y="1041400"/>
            <a:ext cx="9153890" cy="1095113"/>
          </a:xfrm>
          <a:prstGeom prst="rect">
            <a:avLst/>
          </a:prstGeom>
        </p:spPr>
        <p:txBody>
          <a:bodyPr>
            <a:noAutofit/>
          </a:bodyPr>
          <a:lstStyle>
            <a:lvl1pPr defTabSz="554990">
              <a:defRPr sz="8169">
                <a:solidFill>
                  <a:srgbClr val="4A863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ctr" defTabSz="5549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 Black"/>
                <a:cs typeface="Arial"/>
                <a:sym typeface="Arial Black"/>
              </a:rPr>
              <a:t>BRIDGE</a:t>
            </a:r>
          </a:p>
          <a:p>
            <a:pPr algn="ctr"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Accelerating </a:t>
            </a:r>
            <a:r>
              <a:rPr lang="en-GB" sz="28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grid and storage deployment by removing barriers to innovation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 Black"/>
              <a:cs typeface="Arial"/>
              <a:sym typeface="Arial Black"/>
            </a:endParaRPr>
          </a:p>
        </p:txBody>
      </p:sp>
      <p:sp>
        <p:nvSpPr>
          <p:cNvPr id="13" name="Shape 34"/>
          <p:cNvSpPr txBox="1">
            <a:spLocks/>
          </p:cNvSpPr>
          <p:nvPr/>
        </p:nvSpPr>
        <p:spPr>
          <a:xfrm>
            <a:off x="0" y="3893263"/>
            <a:ext cx="9131581" cy="6267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defRPr sz="1800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/>
                <a:cs typeface="+mn-cs"/>
                <a:sym typeface="Arial"/>
              </a:rPr>
              <a:t>Jens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/>
                <a:cs typeface="+mn-cs"/>
                <a:sym typeface="Arial"/>
              </a:rPr>
              <a:t>Bartholmes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"/>
              <a:cs typeface="+mn-cs"/>
              <a:sym typeface="Arial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defRPr sz="1800"/>
            </a:pPr>
            <a:r>
              <a:rPr lang="en-US" dirty="0" smtClean="0">
                <a:solidFill>
                  <a:schemeClr val="bg1"/>
                </a:solidFill>
                <a:ea typeface="Arial"/>
                <a:sym typeface="Arial"/>
              </a:rPr>
              <a:t>DG Energy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rial"/>
              <a:cs typeface="+mn-cs"/>
              <a:sym typeface="Arial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defRPr sz="1800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rial"/>
                <a:sym typeface="Arial"/>
              </a:rPr>
              <a:t> </a:t>
            </a:r>
            <a:r>
              <a:rPr lang="en-GB" sz="1400" dirty="0">
                <a:solidFill>
                  <a:schemeClr val="bg1"/>
                </a:solidFill>
                <a:ea typeface="Arial"/>
                <a:sym typeface="Arial"/>
              </a:rPr>
              <a:t>ETIP </a:t>
            </a:r>
            <a:r>
              <a:rPr lang="en-GB" sz="1400" dirty="0" smtClean="0">
                <a:solidFill>
                  <a:schemeClr val="bg1"/>
                </a:solidFill>
                <a:ea typeface="Arial"/>
                <a:sym typeface="Arial"/>
              </a:rPr>
              <a:t>SNET Central </a:t>
            </a:r>
            <a:r>
              <a:rPr lang="en-GB" sz="1400" dirty="0">
                <a:solidFill>
                  <a:schemeClr val="bg1"/>
                </a:solidFill>
                <a:ea typeface="Arial"/>
                <a:sym typeface="Arial"/>
              </a:rPr>
              <a:t>Region Workshop</a:t>
            </a: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defRPr sz="1800"/>
            </a:pPr>
            <a:r>
              <a:rPr lang="en-GB" sz="1400" noProof="0" dirty="0" smtClean="0">
                <a:solidFill>
                  <a:schemeClr val="bg1"/>
                </a:solidFill>
                <a:ea typeface="Arial"/>
                <a:sym typeface="Arial"/>
              </a:rPr>
              <a:t> Aachen</a:t>
            </a:r>
            <a:endParaRPr lang="en-GB" sz="1400" noProof="0" dirty="0" smtClean="0">
              <a:solidFill>
                <a:schemeClr val="bg1"/>
              </a:solidFill>
              <a:ea typeface="Arial"/>
              <a:sym typeface="Arial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  <a:defRPr sz="1800"/>
            </a:pPr>
            <a:endParaRPr lang="en-GB" dirty="0" smtClean="0">
              <a:solidFill>
                <a:schemeClr val="bg1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4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757723"/>
              </p:ext>
            </p:extLst>
          </p:nvPr>
        </p:nvGraphicFramePr>
        <p:xfrm>
          <a:off x="251520" y="908720"/>
          <a:ext cx="8661458" cy="492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070"/>
                <a:gridCol w="2082395"/>
                <a:gridCol w="1414721"/>
                <a:gridCol w="1224136"/>
                <a:gridCol w="1224136"/>
              </a:tblGrid>
              <a:tr h="603722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grids</a:t>
                      </a:r>
                      <a:endParaRPr lang="en-GB" sz="16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 Storage</a:t>
                      </a:r>
                      <a:endParaRPr lang="en-GB" sz="16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grids</a:t>
                      </a:r>
                      <a:endParaRPr lang="en-GB" sz="16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Large-scale storage</a:t>
                      </a:r>
                      <a:endParaRPr lang="en-GB" sz="16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 and H&amp;C</a:t>
                      </a:r>
                      <a:endParaRPr lang="en-GB" sz="16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65558">
                <a:tc>
                  <a:txBody>
                    <a:bodyPr/>
                    <a:lstStyle/>
                    <a:p>
                      <a:endParaRPr lang="en-GB" sz="14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4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4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4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6184">
                <a:tc gridSpan="2">
                  <a:txBody>
                    <a:bodyPr/>
                    <a:lstStyle/>
                    <a:p>
                      <a:endParaRPr lang="en-GB" sz="14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itre 1"/>
          <p:cNvSpPr>
            <a:spLocks noGrp="1"/>
          </p:cNvSpPr>
          <p:nvPr>
            <p:ph type="title"/>
          </p:nvPr>
        </p:nvSpPr>
        <p:spPr>
          <a:xfrm>
            <a:off x="6524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sz="3200" b="1" dirty="0"/>
              <a:t>BRIDGE projects </a:t>
            </a:r>
            <a:r>
              <a:rPr lang="en-GB" sz="3200" b="1" dirty="0" smtClean="0"/>
              <a:t>overview</a:t>
            </a:r>
            <a:endParaRPr lang="en-GB" sz="32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0D64-A7D5-0F48-A1EB-2F953C0B2D1C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9" name="Groupe 48"/>
          <p:cNvGrpSpPr/>
          <p:nvPr/>
        </p:nvGrpSpPr>
        <p:grpSpPr>
          <a:xfrm>
            <a:off x="270973" y="1501799"/>
            <a:ext cx="2628399" cy="2649921"/>
            <a:chOff x="322483" y="1472879"/>
            <a:chExt cx="2628399" cy="2649921"/>
          </a:xfrm>
        </p:grpSpPr>
        <p:sp>
          <p:nvSpPr>
            <p:cNvPr id="31" name="Espace réservé du contenu 2"/>
            <p:cNvSpPr txBox="1">
              <a:spLocks/>
            </p:cNvSpPr>
            <p:nvPr/>
          </p:nvSpPr>
          <p:spPr>
            <a:xfrm>
              <a:off x="635077" y="1472879"/>
              <a:ext cx="1990807" cy="3072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Bef>
                  <a:spcPts val="300"/>
                </a:spcBef>
                <a:spcAft>
                  <a:spcPts val="0"/>
                </a:spcAft>
                <a:buFont typeface="Arial"/>
                <a:buNone/>
              </a:pPr>
              <a:r>
                <a:rPr lang="en-GB" sz="1600" b="1" dirty="0" smtClean="0">
                  <a:solidFill>
                    <a:srgbClr val="0070C0"/>
                  </a:solidFill>
                </a:rPr>
                <a:t>2014: </a:t>
              </a:r>
            </a:p>
            <a:p>
              <a:pPr marL="0" indent="0" algn="ctr" fontAlgn="auto">
                <a:spcBef>
                  <a:spcPts val="300"/>
                </a:spcBef>
                <a:spcAft>
                  <a:spcPts val="0"/>
                </a:spcAft>
                <a:buFont typeface="Arial"/>
                <a:buNone/>
              </a:pPr>
              <a:r>
                <a:rPr lang="en-GB" sz="1600" b="1" dirty="0" smtClean="0">
                  <a:solidFill>
                    <a:srgbClr val="002060"/>
                  </a:solidFill>
                </a:rPr>
                <a:t>10 projects, 60 M€</a:t>
              </a:r>
            </a:p>
          </p:txBody>
        </p:sp>
        <p:pic>
          <p:nvPicPr>
            <p:cNvPr id="10" name="Picture 2" descr="http://www.h2020-bridge.eu/wp-content/uploads/2017/02/anyplace-e1488458995727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10" y="2082406"/>
              <a:ext cx="618037" cy="556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h2020-bridge.eu/wp-content/uploads/2017/02/EMPOWER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030" y="2210846"/>
              <a:ext cx="713188" cy="27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www.h2020-bridge.eu/wp-content/uploads/2017/02/ENERGISE-e1488276385756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093" y="2052831"/>
              <a:ext cx="856789" cy="575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http://www.h2020-bridge.eu/wp-content/uploads/2017/02/flex4grid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39" y="2731613"/>
              <a:ext cx="667562" cy="24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http://www.h2020-bridge.eu/wp-content/uploads/2017/02/flexiciency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021" y="2562045"/>
              <a:ext cx="790262" cy="52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h2020-bridge.eu/wp-content/uploads/2017/02/flexmeter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3" y="3019149"/>
              <a:ext cx="745397" cy="500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http://www.h2020-bridge.eu/wp-content/uploads/2017/03/logo_nobelgrid-1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28" y="3047751"/>
              <a:ext cx="781939" cy="52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8" descr="http://www.h2020-bridge.eu/wp-content/uploads/2017/02/smarteremc2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910" y="3505082"/>
              <a:ext cx="540503" cy="617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2" descr="http://www.h2020-bridge.eu/wp-content/uploads/2017/02/upgrid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962" y="3582396"/>
              <a:ext cx="730665" cy="423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http://www.h2020-bridge.eu/wp-content/uploads/2017/02/p2p_smartest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678" y="3084394"/>
              <a:ext cx="836420" cy="51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e 50"/>
          <p:cNvGrpSpPr/>
          <p:nvPr/>
        </p:nvGrpSpPr>
        <p:grpSpPr>
          <a:xfrm>
            <a:off x="2960256" y="1540591"/>
            <a:ext cx="2081472" cy="2582433"/>
            <a:chOff x="3011766" y="1511671"/>
            <a:chExt cx="2081472" cy="2582433"/>
          </a:xfrm>
        </p:grpSpPr>
        <p:sp>
          <p:nvSpPr>
            <p:cNvPr id="64" name="Espace réservé du contenu 2"/>
            <p:cNvSpPr txBox="1">
              <a:spLocks/>
            </p:cNvSpPr>
            <p:nvPr/>
          </p:nvSpPr>
          <p:spPr>
            <a:xfrm>
              <a:off x="3011766" y="1511671"/>
              <a:ext cx="2081472" cy="5737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/>
                <a:buNone/>
              </a:pPr>
              <a:r>
                <a:rPr lang="en-GB" sz="1600" b="1" dirty="0" smtClean="0">
                  <a:solidFill>
                    <a:srgbClr val="0070C0"/>
                  </a:solidFill>
                </a:rPr>
                <a:t>2014: </a:t>
              </a:r>
              <a:br>
                <a:rPr lang="en-GB" sz="1600" b="1" dirty="0" smtClean="0">
                  <a:solidFill>
                    <a:srgbClr val="0070C0"/>
                  </a:solidFill>
                </a:rPr>
              </a:br>
              <a:r>
                <a:rPr lang="en-GB" sz="1600" b="1" dirty="0" smtClean="0">
                  <a:solidFill>
                    <a:srgbClr val="002060"/>
                  </a:solidFill>
                </a:rPr>
                <a:t>7 projects, 72 M€</a:t>
              </a:r>
            </a:p>
          </p:txBody>
        </p:sp>
        <p:pic>
          <p:nvPicPr>
            <p:cNvPr id="1050" name="Picture 26" descr="http://www.h2020-bridge.eu/wp-content/uploads/2017/02/naiades.pn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451" y="2294062"/>
              <a:ext cx="780642" cy="222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h2020-bridge.eu/wp-content/uploads/2017/02/NETfficient.jp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316" y="2759787"/>
              <a:ext cx="870131" cy="23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http://www.h2020-bridge.eu/wp-content/uploads/2017/02/sensible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914" y="3153458"/>
              <a:ext cx="924934" cy="21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8" descr="http://www.h2020-bridge.eu/wp-content/uploads/2017/02/story.pn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81" y="3128895"/>
              <a:ext cx="805495" cy="309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16" descr="http://www.h2020-bridge.eu/wp-content/uploads/2017/03/logo_elsa_01.jp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304" y="2070487"/>
              <a:ext cx="964714" cy="64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 descr="http://www.h2020-bridge.eu/wp-content/uploads/2017/02/real-value.jp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033" y="2591022"/>
              <a:ext cx="840336" cy="564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8" descr="http://www.h2020-bridge.eu/wp-content/uploads/2017/02/tilos.jpg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081" y="3460428"/>
              <a:ext cx="942970" cy="633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e 51"/>
          <p:cNvGrpSpPr/>
          <p:nvPr/>
        </p:nvGrpSpPr>
        <p:grpSpPr>
          <a:xfrm>
            <a:off x="5116150" y="1540591"/>
            <a:ext cx="2587026" cy="3386689"/>
            <a:chOff x="5159294" y="1586902"/>
            <a:chExt cx="2587026" cy="3386689"/>
          </a:xfrm>
        </p:grpSpPr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6500292" y="1586902"/>
              <a:ext cx="1246028" cy="7743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/>
                <a:buNone/>
              </a:pPr>
              <a:r>
                <a:rPr lang="en-GB" sz="1600" b="1" dirty="0" smtClean="0">
                  <a:solidFill>
                    <a:srgbClr val="0070C0"/>
                  </a:solidFill>
                </a:rPr>
                <a:t>2015:</a:t>
              </a:r>
              <a:r>
                <a:rPr lang="en-GB" sz="1600" dirty="0">
                  <a:solidFill>
                    <a:srgbClr val="002060"/>
                  </a:solidFill>
                </a:rPr>
                <a:t/>
              </a:r>
              <a:br>
                <a:rPr lang="en-GB" sz="1600" dirty="0">
                  <a:solidFill>
                    <a:srgbClr val="002060"/>
                  </a:solidFill>
                </a:rPr>
              </a:br>
              <a:r>
                <a:rPr lang="en-GB" sz="1600" b="1" dirty="0" smtClean="0">
                  <a:solidFill>
                    <a:srgbClr val="002060"/>
                  </a:solidFill>
                </a:rPr>
                <a:t>2 projects, 25 M€</a:t>
              </a:r>
            </a:p>
          </p:txBody>
        </p:sp>
        <p:sp>
          <p:nvSpPr>
            <p:cNvPr id="43" name="Espace réservé du contenu 2"/>
            <p:cNvSpPr txBox="1">
              <a:spLocks/>
            </p:cNvSpPr>
            <p:nvPr/>
          </p:nvSpPr>
          <p:spPr>
            <a:xfrm>
              <a:off x="5159294" y="1597332"/>
              <a:ext cx="1276908" cy="7807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/>
                <a:buNone/>
              </a:pPr>
              <a:r>
                <a:rPr lang="en-GB" sz="1600" b="1" dirty="0" smtClean="0">
                  <a:solidFill>
                    <a:srgbClr val="0070C0"/>
                  </a:solidFill>
                </a:rPr>
                <a:t>2015:</a:t>
              </a:r>
              <a:r>
                <a:rPr lang="en-GB" sz="1600" dirty="0" smtClean="0">
                  <a:solidFill>
                    <a:srgbClr val="002060"/>
                  </a:solidFill>
                </a:rPr>
                <a:t/>
              </a:r>
              <a:br>
                <a:rPr lang="en-GB" sz="1600" dirty="0" smtClean="0">
                  <a:solidFill>
                    <a:srgbClr val="002060"/>
                  </a:solidFill>
                </a:rPr>
              </a:br>
              <a:r>
                <a:rPr lang="en-GB" sz="1600" b="1" dirty="0" smtClean="0">
                  <a:solidFill>
                    <a:srgbClr val="002060"/>
                  </a:solidFill>
                </a:rPr>
                <a:t>4 projects, 82 M€</a:t>
              </a:r>
            </a:p>
          </p:txBody>
        </p:sp>
        <p:pic>
          <p:nvPicPr>
            <p:cNvPr id="1038" name="Picture 14" descr="http://www.h2020-bridge.eu/wp-content/uploads/2017/02/futureflow.jpg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844" y="3307717"/>
              <a:ext cx="996388" cy="55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4" descr="http://www.h2020-bridge.eu/wp-content/uploads/2017/02/migrate.png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051" y="4038158"/>
              <a:ext cx="832300" cy="39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http://www.h2020-bridge.eu/wp-content/uploads/2017/02/PROMOTioN.png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450" y="2789808"/>
              <a:ext cx="1177502" cy="34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6" descr="http://www.h2020-bridge.eu/wp-content/uploads/2017/02/SmartNet.png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016" y="4611549"/>
              <a:ext cx="1154695" cy="36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0" descr="http://www.h2020-bridge.eu/wp-content/uploads/2017/02/storego.png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361" y="3389969"/>
              <a:ext cx="934593" cy="140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0" descr="http://www.h2020-bridge.eu/wp-content/uploads/2017/02/cryohub.png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690" y="2539605"/>
              <a:ext cx="1015622" cy="58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e 52"/>
          <p:cNvGrpSpPr/>
          <p:nvPr/>
        </p:nvGrpSpPr>
        <p:grpSpPr>
          <a:xfrm>
            <a:off x="7711028" y="1544285"/>
            <a:ext cx="1276372" cy="1969262"/>
            <a:chOff x="7745067" y="1609950"/>
            <a:chExt cx="1276372" cy="1969262"/>
          </a:xfrm>
        </p:grpSpPr>
        <p:sp>
          <p:nvSpPr>
            <p:cNvPr id="58" name="Espace réservé du contenu 2"/>
            <p:cNvSpPr txBox="1">
              <a:spLocks/>
            </p:cNvSpPr>
            <p:nvPr/>
          </p:nvSpPr>
          <p:spPr>
            <a:xfrm>
              <a:off x="7789216" y="1609950"/>
              <a:ext cx="1204917" cy="3269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/>
                <a:buNone/>
              </a:pPr>
              <a:r>
                <a:rPr lang="en-GB" sz="1600" b="1" dirty="0" smtClean="0">
                  <a:solidFill>
                    <a:srgbClr val="0070C0"/>
                  </a:solidFill>
                </a:rPr>
                <a:t>2016: </a:t>
              </a:r>
              <a:br>
                <a:rPr lang="en-GB" sz="1600" b="1" dirty="0" smtClean="0">
                  <a:solidFill>
                    <a:srgbClr val="0070C0"/>
                  </a:solidFill>
                </a:rPr>
              </a:br>
              <a:r>
                <a:rPr lang="en-GB" sz="1600" b="1" dirty="0" smtClean="0">
                  <a:solidFill>
                    <a:srgbClr val="002060"/>
                  </a:solidFill>
                </a:rPr>
                <a:t>2 projects, 8 M€</a:t>
              </a:r>
            </a:p>
          </p:txBody>
        </p:sp>
        <p:pic>
          <p:nvPicPr>
            <p:cNvPr id="33" name="Picture 18" descr="http://www.h2020-bridge.eu/wp-content/uploads/2017/02/gridsol.png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7" y="2701585"/>
              <a:ext cx="1276372" cy="322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2" descr="http://www.h2020-bridge.eu/wp-content/uploads/2017/02/RESERVE.png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226" y="3241187"/>
              <a:ext cx="928923" cy="33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347773" y="4128865"/>
            <a:ext cx="4597034" cy="1550367"/>
            <a:chOff x="347773" y="4128865"/>
            <a:chExt cx="4597034" cy="1550367"/>
          </a:xfrm>
        </p:grpSpPr>
        <p:grpSp>
          <p:nvGrpSpPr>
            <p:cNvPr id="2" name="Groupe 1"/>
            <p:cNvGrpSpPr/>
            <p:nvPr/>
          </p:nvGrpSpPr>
          <p:grpSpPr>
            <a:xfrm>
              <a:off x="594403" y="4128865"/>
              <a:ext cx="4350404" cy="1550367"/>
              <a:chOff x="594403" y="4128865"/>
              <a:chExt cx="4350404" cy="1550367"/>
            </a:xfrm>
          </p:grpSpPr>
          <p:sp>
            <p:nvSpPr>
              <p:cNvPr id="60" name="Espace réservé du contenu 2"/>
              <p:cNvSpPr txBox="1">
                <a:spLocks/>
              </p:cNvSpPr>
              <p:nvPr/>
            </p:nvSpPr>
            <p:spPr>
              <a:xfrm>
                <a:off x="594403" y="4128865"/>
                <a:ext cx="4124244" cy="3269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Font typeface="Arial"/>
                  <a:buNone/>
                </a:pPr>
                <a:r>
                  <a:rPr lang="en-GB" sz="1600" b="1" dirty="0" smtClean="0">
                    <a:solidFill>
                      <a:srgbClr val="0070C0"/>
                    </a:solidFill>
                  </a:rPr>
                  <a:t>2016: </a:t>
                </a:r>
              </a:p>
              <a:p>
                <a:pPr marL="0" indent="0" algn="ctr" fontAlgn="auto">
                  <a:spcAft>
                    <a:spcPts val="0"/>
                  </a:spcAft>
                  <a:buFont typeface="Arial"/>
                  <a:buNone/>
                </a:pPr>
                <a:r>
                  <a:rPr lang="en-GB" sz="1600" b="1" dirty="0" smtClean="0">
                    <a:solidFill>
                      <a:srgbClr val="002060"/>
                    </a:solidFill>
                  </a:rPr>
                  <a:t>7 projects, 90 M€ </a:t>
                </a:r>
              </a:p>
            </p:txBody>
          </p:sp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1957" y="4750247"/>
                <a:ext cx="828678" cy="436302"/>
              </a:xfrm>
              <a:prstGeom prst="rect">
                <a:avLst/>
              </a:prstGeom>
            </p:spPr>
          </p:pic>
          <p:pic>
            <p:nvPicPr>
              <p:cNvPr id="1044" name="Picture 20" descr="http://www.h2020-bridge.eu/wp-content/uploads/2017/03/Interflex.png"/>
              <p:cNvPicPr>
                <a:picLocks noChangeAspect="1" noChangeArrowheads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678" y="5337538"/>
                <a:ext cx="1159188" cy="301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http://www.h2020-bridge.eu/wp-content/uploads/2017/04/INVADE.png"/>
              <p:cNvPicPr>
                <a:picLocks noChangeAspect="1" noChangeArrowheads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570" y="4753920"/>
                <a:ext cx="928183" cy="389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 descr="http://www.h2020-bridge.eu/wp-content/uploads/2017/02/WiseGrid.jpg"/>
              <p:cNvPicPr>
                <a:picLocks noChangeAspect="1" noChangeArrowheads="1"/>
              </p:cNvPicPr>
              <p:nvPr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6118" y="5246333"/>
                <a:ext cx="1167177" cy="419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42" descr="http://www.h2020-bridge.eu/wp-content/uploads/2017/03/INTEGRID.jpg"/>
              <p:cNvPicPr>
                <a:picLocks noChangeAspect="1" noChangeArrowheads="1"/>
              </p:cNvPicPr>
              <p:nvPr/>
            </p:nvPicPr>
            <p:blipFill rotWithShape="1"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164857" y="4746259"/>
                <a:ext cx="779950" cy="466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Image 47"/>
              <p:cNvPicPr/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5358" y="5160654"/>
                <a:ext cx="799842" cy="518578"/>
              </a:xfrm>
              <a:prstGeom prst="rect">
                <a:avLst/>
              </a:prstGeom>
              <a:noFill/>
            </p:spPr>
          </p:pic>
        </p:grpSp>
        <p:pic>
          <p:nvPicPr>
            <p:cNvPr id="54" name="Picture 4" descr="cid:image001.png@01D2E133.9FA13690"/>
            <p:cNvPicPr>
              <a:picLocks noChangeAspect="1" noChangeArrowheads="1"/>
            </p:cNvPicPr>
            <p:nvPr/>
          </p:nvPicPr>
          <p:blipFill>
            <a:blip r:embed="rId33" r:link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73" y="4745173"/>
              <a:ext cx="1217932" cy="374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Rectangle 49"/>
          <p:cNvSpPr/>
          <p:nvPr/>
        </p:nvSpPr>
        <p:spPr>
          <a:xfrm>
            <a:off x="2483768" y="6021288"/>
            <a:ext cx="545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Overall, </a:t>
            </a:r>
            <a:r>
              <a:rPr lang="en-GB" sz="2400" b="1" dirty="0" smtClean="0"/>
              <a:t>325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MEur</a:t>
            </a:r>
            <a:r>
              <a:rPr lang="en-GB" sz="2000" b="1" dirty="0" smtClean="0"/>
              <a:t> </a:t>
            </a:r>
            <a:r>
              <a:rPr lang="en-GB" sz="2000" b="1" dirty="0" smtClean="0"/>
              <a:t>EU funding over </a:t>
            </a:r>
            <a:r>
              <a:rPr lang="en-GB" sz="2000" b="1" dirty="0" smtClean="0"/>
              <a:t>3 </a:t>
            </a:r>
            <a:r>
              <a:rPr lang="en-GB" sz="2000" b="1" dirty="0" smtClean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0688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re 1"/>
          <p:cNvSpPr txBox="1">
            <a:spLocks/>
          </p:cNvSpPr>
          <p:nvPr/>
        </p:nvSpPr>
        <p:spPr>
          <a:xfrm>
            <a:off x="6524" y="-80685"/>
            <a:ext cx="913747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400" b="1" dirty="0" smtClean="0"/>
              <a:t>A wide range of Stakeholders </a:t>
            </a:r>
            <a:endParaRPr lang="en-US" sz="3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980356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24" y="0"/>
            <a:ext cx="8947638" cy="976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400" b="1" dirty="0" smtClean="0"/>
              <a:t>A wide geographical </a:t>
            </a:r>
            <a:r>
              <a:rPr lang="en-US" sz="3400" b="1" dirty="0"/>
              <a:t>distribution</a:t>
            </a:r>
          </a:p>
          <a:p>
            <a:pPr algn="ctr"/>
            <a:r>
              <a:rPr lang="en-US" sz="2800" i="1" dirty="0"/>
              <a:t>26 countries are hosting BRIDGE demos or pilots</a:t>
            </a:r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0D64-A7D5-0F48-A1EB-2F953C0B2D1C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2" name="Groupe 1"/>
          <p:cNvGrpSpPr/>
          <p:nvPr/>
        </p:nvGrpSpPr>
        <p:grpSpPr>
          <a:xfrm>
            <a:off x="116724" y="1625040"/>
            <a:ext cx="2208129" cy="3237411"/>
            <a:chOff x="116724" y="1625040"/>
            <a:chExt cx="2208129" cy="3237411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116724" y="1625040"/>
              <a:ext cx="2204174" cy="15159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ctr"/>
              <a:r>
                <a:rPr lang="en-US" sz="2400" b="1" dirty="0"/>
                <a:t>Locations of the BRIDGE demos </a:t>
              </a:r>
              <a:r>
                <a:rPr lang="en-US" sz="2400" b="1" dirty="0" smtClean="0"/>
                <a:t>and pilots</a:t>
              </a:r>
              <a:endParaRPr lang="en-US" sz="2400" b="1" dirty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002" y="3630248"/>
              <a:ext cx="2057851" cy="1232203"/>
            </a:xfrm>
            <a:prstGeom prst="rect">
              <a:avLst/>
            </a:prstGeom>
          </p:spPr>
        </p:pic>
      </p:grpSp>
      <p:grpSp>
        <p:nvGrpSpPr>
          <p:cNvPr id="5" name="Groupe 4"/>
          <p:cNvGrpSpPr/>
          <p:nvPr/>
        </p:nvGrpSpPr>
        <p:grpSpPr>
          <a:xfrm>
            <a:off x="2843808" y="1268760"/>
            <a:ext cx="5760640" cy="4299119"/>
            <a:chOff x="2843808" y="1268760"/>
            <a:chExt cx="5760640" cy="429911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3808" y="1268760"/>
              <a:ext cx="5760640" cy="4299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4288" y="1313881"/>
              <a:ext cx="1396266" cy="981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2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524" y="0"/>
            <a:ext cx="8947638" cy="976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400" b="1" dirty="0" smtClean="0"/>
              <a:t>A wide range of Technologies</a:t>
            </a:r>
            <a:endParaRPr lang="en-US" sz="3400" b="1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0D64-A7D5-0F48-A1EB-2F953C0B2D1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-90996" y="1488378"/>
            <a:ext cx="2261865" cy="2246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b="1" dirty="0"/>
              <a:t>Number of </a:t>
            </a:r>
            <a:r>
              <a:rPr lang="en-US" sz="2400" b="1" dirty="0" smtClean="0"/>
              <a:t>projects addressing each family of technologies</a:t>
            </a:r>
            <a:endParaRPr lang="en-US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413" y="404664"/>
            <a:ext cx="6712278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287" y="2780928"/>
            <a:ext cx="885932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BRIDGE</a:t>
            </a:r>
          </a:p>
          <a:p>
            <a:pPr algn="just"/>
            <a:endParaRPr lang="en-US" sz="1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European Commission </a:t>
            </a:r>
            <a:r>
              <a:rPr lang="en-US" dirty="0" smtClean="0"/>
              <a:t>initiative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Gather </a:t>
            </a:r>
            <a:r>
              <a:rPr lang="en-US" dirty="0"/>
              <a:t>Horizon 2020 Smart Grid and Energy Storage </a:t>
            </a:r>
            <a:r>
              <a:rPr lang="en-US" dirty="0" smtClean="0"/>
              <a:t>demonstration projects 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Creates </a:t>
            </a:r>
            <a:r>
              <a:rPr lang="en-US" dirty="0"/>
              <a:t>a structured view of </a:t>
            </a:r>
            <a:r>
              <a:rPr lang="en-US" dirty="0" smtClean="0"/>
              <a:t> obstacles  </a:t>
            </a:r>
            <a:r>
              <a:rPr lang="en-US" dirty="0"/>
              <a:t>to innovation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osters </a:t>
            </a:r>
            <a:r>
              <a:rPr lang="en-US" dirty="0"/>
              <a:t>continuous knowledge sharing amongst </a:t>
            </a:r>
            <a:r>
              <a:rPr lang="en-US" dirty="0" smtClean="0"/>
              <a:t>projects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eliver</a:t>
            </a:r>
            <a:r>
              <a:rPr lang="en-US" strike="sngStrike" dirty="0" smtClean="0"/>
              <a:t> </a:t>
            </a:r>
            <a:r>
              <a:rPr lang="en-US" dirty="0"/>
              <a:t>conclusions and recommendations </a:t>
            </a:r>
            <a:r>
              <a:rPr lang="en-US" dirty="0" smtClean="0"/>
              <a:t>with </a:t>
            </a:r>
            <a:r>
              <a:rPr lang="en-US" dirty="0"/>
              <a:t>a single </a:t>
            </a:r>
            <a:r>
              <a:rPr lang="en-US" dirty="0" smtClean="0"/>
              <a:t>voice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4" y="1800641"/>
            <a:ext cx="8652654" cy="876524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4287" y="923249"/>
            <a:ext cx="8919713" cy="61388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Which barriers to Innovation were identified 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576" y="6165304"/>
            <a:ext cx="8435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://www.h2020-bridge.eu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  </a:t>
            </a:r>
            <a:r>
              <a:rPr lang="en-GB" sz="1400" b="1" dirty="0" smtClean="0">
                <a:hlinkClick r:id="rId4"/>
              </a:rPr>
              <a:t>@</a:t>
            </a:r>
            <a:r>
              <a:rPr lang="en-GB" sz="1400" dirty="0" smtClean="0">
                <a:hlinkClick r:id="rId4"/>
              </a:rPr>
              <a:t>BRIDGE_H2020</a:t>
            </a:r>
            <a:r>
              <a:rPr lang="en-GB" sz="1400" dirty="0"/>
              <a:t>  </a:t>
            </a:r>
            <a:r>
              <a:rPr lang="en-GB" sz="1400" dirty="0" smtClean="0"/>
              <a:t>  </a:t>
            </a:r>
            <a:r>
              <a:rPr lang="en-GB" sz="1400" dirty="0" smtClean="0">
                <a:solidFill>
                  <a:srgbClr val="FF0000"/>
                </a:solidFill>
                <a:hlinkClick r:id="rId5"/>
              </a:rPr>
              <a:t>BRIDGE brochure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dg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20966</TotalTime>
  <Words>169</Words>
  <Application>Microsoft Office PowerPoint</Application>
  <PresentationFormat>On-screen Show (4:3)</PresentationFormat>
  <Paragraphs>42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Bridge Powerpoint template</vt:lpstr>
      <vt:lpstr>PowerPoint Presentation</vt:lpstr>
      <vt:lpstr>BRIDGE projects overview</vt:lpstr>
      <vt:lpstr>PowerPoint Presentation</vt:lpstr>
      <vt:lpstr>PowerPoint Presentation</vt:lpstr>
      <vt:lpstr>PowerPoint Presentation</vt:lpstr>
      <vt:lpstr>Which barriers to Innovation were identified ?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BARTHOLMES Jens (ENER)</cp:lastModifiedBy>
  <cp:revision>853</cp:revision>
  <cp:lastPrinted>2017-02-03T13:35:09Z</cp:lastPrinted>
  <dcterms:created xsi:type="dcterms:W3CDTF">2011-10-28T10:25:18Z</dcterms:created>
  <dcterms:modified xsi:type="dcterms:W3CDTF">2017-09-15T16:16:47Z</dcterms:modified>
</cp:coreProperties>
</file>