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5"/>
  </p:sldMasterIdLst>
  <p:notesMasterIdLst>
    <p:notesMasterId r:id="rId23"/>
  </p:notesMasterIdLst>
  <p:handoutMasterIdLst>
    <p:handoutMasterId r:id="rId24"/>
  </p:handoutMasterIdLst>
  <p:sldIdLst>
    <p:sldId id="408" r:id="rId6"/>
    <p:sldId id="343" r:id="rId7"/>
    <p:sldId id="409" r:id="rId8"/>
    <p:sldId id="330" r:id="rId9"/>
    <p:sldId id="411" r:id="rId10"/>
    <p:sldId id="425" r:id="rId11"/>
    <p:sldId id="412" r:id="rId12"/>
    <p:sldId id="413" r:id="rId13"/>
    <p:sldId id="417" r:id="rId14"/>
    <p:sldId id="426" r:id="rId15"/>
    <p:sldId id="428" r:id="rId16"/>
    <p:sldId id="419" r:id="rId17"/>
    <p:sldId id="424" r:id="rId18"/>
    <p:sldId id="418" r:id="rId19"/>
    <p:sldId id="427" r:id="rId20"/>
    <p:sldId id="342" r:id="rId21"/>
    <p:sldId id="317" r:id="rId22"/>
  </p:sldIdLst>
  <p:sldSz cx="12192000" cy="6858000"/>
  <p:notesSz cx="6858000" cy="9947275"/>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FD580C89-A3FF-44BE-8291-D3309BF8F6CF}">
          <p14:sldIdLst>
            <p14:sldId id="408"/>
            <p14:sldId id="343"/>
            <p14:sldId id="409"/>
            <p14:sldId id="330"/>
            <p14:sldId id="411"/>
            <p14:sldId id="425"/>
            <p14:sldId id="412"/>
            <p14:sldId id="413"/>
            <p14:sldId id="417"/>
            <p14:sldId id="426"/>
            <p14:sldId id="428"/>
            <p14:sldId id="419"/>
            <p14:sldId id="424"/>
            <p14:sldId id="418"/>
            <p14:sldId id="427"/>
            <p14:sldId id="342"/>
            <p14:sldId id="31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4" pos="461" userDrawn="1">
          <p15:clr>
            <a:srgbClr val="A4A3A4"/>
          </p15:clr>
        </p15:guide>
        <p15:guide id="5" pos="7219" userDrawn="1">
          <p15:clr>
            <a:srgbClr val="A4A3A4"/>
          </p15:clr>
        </p15:guide>
        <p15:guide id="6" orient="horz" pos="799" userDrawn="1">
          <p15:clr>
            <a:srgbClr val="A4A3A4"/>
          </p15:clr>
        </p15:guide>
        <p15:guide id="7" orient="horz" pos="1139" userDrawn="1">
          <p15:clr>
            <a:srgbClr val="A4A3A4"/>
          </p15:clr>
        </p15:guide>
        <p15:guide id="8" pos="3659" userDrawn="1">
          <p15:clr>
            <a:srgbClr val="A4A3A4"/>
          </p15:clr>
        </p15:guide>
        <p15:guide id="9" pos="4021" userDrawn="1">
          <p15:clr>
            <a:srgbClr val="A4A3A4"/>
          </p15:clr>
        </p15:guide>
        <p15:guide id="10" orient="horz" pos="38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C21"/>
    <a:srgbClr val="3F3F3D"/>
    <a:srgbClr val="E8B142"/>
    <a:srgbClr val="85B4D7"/>
    <a:srgbClr val="EDEEED"/>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3" autoAdjust="0"/>
    <p:restoredTop sz="94595" autoAdjust="0"/>
  </p:normalViewPr>
  <p:slideViewPr>
    <p:cSldViewPr snapToGrid="0" snapToObjects="1" showGuides="1">
      <p:cViewPr varScale="1">
        <p:scale>
          <a:sx n="61" d="100"/>
          <a:sy n="61" d="100"/>
        </p:scale>
        <p:origin x="862" y="41"/>
      </p:cViewPr>
      <p:guideLst>
        <p:guide orient="horz" pos="2160"/>
        <p:guide pos="3840"/>
        <p:guide pos="461"/>
        <p:guide pos="7219"/>
        <p:guide orient="horz" pos="799"/>
        <p:guide orient="horz" pos="1139"/>
        <p:guide pos="3659"/>
        <p:guide pos="4021"/>
        <p:guide orient="horz" pos="3861"/>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541E73-4476-4926-BA1C-9D45D60E6777}" type="doc">
      <dgm:prSet loTypeId="urn:microsoft.com/office/officeart/2005/8/layout/pyramid1" loCatId="pyramid" qsTypeId="urn:microsoft.com/office/officeart/2005/8/quickstyle/simple1" qsCatId="simple" csTypeId="urn:microsoft.com/office/officeart/2005/8/colors/accent1_2" csCatId="accent1" phldr="1"/>
      <dgm:spPr/>
    </dgm:pt>
    <dgm:pt modelId="{596D0E1F-8448-4488-9F0C-CC6A5A64F1F7}">
      <dgm:prSet phldrT="[Texte]" custT="1"/>
      <dgm:spPr/>
      <dgm:t>
        <a:bodyPr/>
        <a:lstStyle/>
        <a:p>
          <a:endParaRPr lang="fr-FR" sz="1800" dirty="0"/>
        </a:p>
        <a:p>
          <a:r>
            <a:rPr lang="fr-FR" sz="1800" dirty="0"/>
            <a:t>EC </a:t>
          </a:r>
          <a:r>
            <a:rPr lang="fr-FR" sz="1800" dirty="0" err="1"/>
            <a:t>work</a:t>
          </a:r>
          <a:r>
            <a:rPr lang="fr-FR" sz="1800" dirty="0"/>
            <a:t> programme</a:t>
          </a:r>
        </a:p>
      </dgm:t>
    </dgm:pt>
    <dgm:pt modelId="{8C0FE285-2933-44F1-8A44-BDD313393EF4}" type="parTrans" cxnId="{48196AED-CE96-49AE-A093-9E1CB209FED7}">
      <dgm:prSet/>
      <dgm:spPr/>
      <dgm:t>
        <a:bodyPr/>
        <a:lstStyle/>
        <a:p>
          <a:endParaRPr lang="fr-FR" sz="1800"/>
        </a:p>
      </dgm:t>
    </dgm:pt>
    <dgm:pt modelId="{A3E95DAC-D481-46FF-BD55-16DF201153EA}" type="sibTrans" cxnId="{48196AED-CE96-49AE-A093-9E1CB209FED7}">
      <dgm:prSet/>
      <dgm:spPr/>
      <dgm:t>
        <a:bodyPr/>
        <a:lstStyle/>
        <a:p>
          <a:endParaRPr lang="fr-FR" sz="1800"/>
        </a:p>
      </dgm:t>
    </dgm:pt>
    <dgm:pt modelId="{3ABADBA4-2923-40EA-8A58-972E0544538F}">
      <dgm:prSet phldrT="[Texte]" custT="1"/>
      <dgm:spPr/>
      <dgm:t>
        <a:bodyPr/>
        <a:lstStyle/>
        <a:p>
          <a:r>
            <a:rPr lang="fr-FR" sz="1800" dirty="0"/>
            <a:t>ETIP SNET </a:t>
          </a:r>
          <a:r>
            <a:rPr lang="fr-FR" sz="1800" dirty="0" err="1"/>
            <a:t>IPs</a:t>
          </a:r>
          <a:endParaRPr lang="fr-FR" sz="1800" dirty="0"/>
        </a:p>
        <a:p>
          <a:r>
            <a:rPr lang="fr-FR" sz="1800" dirty="0"/>
            <a:t>3-year R&amp;I </a:t>
          </a:r>
          <a:r>
            <a:rPr lang="fr-FR" sz="1800" dirty="0" err="1"/>
            <a:t>needs</a:t>
          </a:r>
          <a:endParaRPr lang="fr-FR" sz="1800" dirty="0"/>
        </a:p>
        <a:p>
          <a:r>
            <a:rPr lang="fr-FR" sz="1800" i="0" u="sng" dirty="0"/>
            <a:t>(2017-2019)</a:t>
          </a:r>
        </a:p>
        <a:p>
          <a:r>
            <a:rPr lang="fr-FR" sz="1800" dirty="0"/>
            <a:t>(2019-2021-2023)</a:t>
          </a:r>
        </a:p>
      </dgm:t>
    </dgm:pt>
    <dgm:pt modelId="{A8EC01BA-89B5-403A-BA42-11A17A4A8AB6}" type="parTrans" cxnId="{61B95355-9B2D-479B-8F41-ACDCFA3C57F9}">
      <dgm:prSet/>
      <dgm:spPr/>
      <dgm:t>
        <a:bodyPr/>
        <a:lstStyle/>
        <a:p>
          <a:endParaRPr lang="fr-FR" sz="1800"/>
        </a:p>
      </dgm:t>
    </dgm:pt>
    <dgm:pt modelId="{F4F9D04C-C2ED-4A60-B680-C4E88FB944FB}" type="sibTrans" cxnId="{61B95355-9B2D-479B-8F41-ACDCFA3C57F9}">
      <dgm:prSet/>
      <dgm:spPr/>
      <dgm:t>
        <a:bodyPr/>
        <a:lstStyle/>
        <a:p>
          <a:endParaRPr lang="fr-FR" sz="1800"/>
        </a:p>
      </dgm:t>
    </dgm:pt>
    <dgm:pt modelId="{48706272-7B8A-4CBF-BD0F-8AB1282E37F3}">
      <dgm:prSet phldrT="[Texte]" custT="1"/>
      <dgm:spPr/>
      <dgm:t>
        <a:bodyPr/>
        <a:lstStyle/>
        <a:p>
          <a:r>
            <a:rPr lang="fr-FR" sz="1800" dirty="0"/>
            <a:t>ETIP SNET 10-year R&amp;I </a:t>
          </a:r>
          <a:r>
            <a:rPr lang="fr-FR" sz="1800" dirty="0" err="1"/>
            <a:t>needs</a:t>
          </a:r>
          <a:endParaRPr lang="fr-FR" sz="1800" dirty="0"/>
        </a:p>
        <a:p>
          <a:r>
            <a:rPr lang="fr-FR" sz="1800" u="sng" dirty="0"/>
            <a:t>Roadmap 2017-2026</a:t>
          </a:r>
        </a:p>
        <a:p>
          <a:r>
            <a:rPr lang="fr-FR" sz="1800" dirty="0"/>
            <a:t>Roadmap 2020-2029</a:t>
          </a:r>
        </a:p>
      </dgm:t>
    </dgm:pt>
    <dgm:pt modelId="{9915C976-750C-40A2-8BA8-242507E58DB8}" type="parTrans" cxnId="{95774065-B5A3-406B-A0CB-BA7E5DE2A640}">
      <dgm:prSet/>
      <dgm:spPr/>
      <dgm:t>
        <a:bodyPr/>
        <a:lstStyle/>
        <a:p>
          <a:endParaRPr lang="fr-FR" sz="1800"/>
        </a:p>
      </dgm:t>
    </dgm:pt>
    <dgm:pt modelId="{F71BECDA-52DB-4212-8C1F-70B6B473D07C}" type="sibTrans" cxnId="{95774065-B5A3-406B-A0CB-BA7E5DE2A640}">
      <dgm:prSet/>
      <dgm:spPr/>
      <dgm:t>
        <a:bodyPr/>
        <a:lstStyle/>
        <a:p>
          <a:endParaRPr lang="fr-FR" sz="1800"/>
        </a:p>
      </dgm:t>
    </dgm:pt>
    <dgm:pt modelId="{FA99A218-D72C-42B2-9AC8-0FE5B60731C7}">
      <dgm:prSet phldrT="[Texte]" custT="1"/>
      <dgm:spPr/>
      <dgm:t>
        <a:bodyPr/>
        <a:lstStyle/>
        <a:p>
          <a:pPr>
            <a:lnSpc>
              <a:spcPct val="100000"/>
            </a:lnSpc>
            <a:spcAft>
              <a:spcPts val="0"/>
            </a:spcAft>
          </a:pPr>
          <a:r>
            <a:rPr lang="fr-FR" sz="1800" dirty="0"/>
            <a:t>ETIP-SNET </a:t>
          </a:r>
          <a:r>
            <a:rPr lang="fr-FR" sz="1800" dirty="0" err="1"/>
            <a:t>energy</a:t>
          </a:r>
          <a:r>
            <a:rPr lang="fr-FR" sz="1800" dirty="0"/>
            <a:t> system vision + scenarios (2030 -2050) </a:t>
          </a:r>
        </a:p>
      </dgm:t>
    </dgm:pt>
    <dgm:pt modelId="{3368DC6D-CC6C-4EDC-A533-B10458DF0E80}" type="parTrans" cxnId="{A116D223-EA13-49BA-B71F-3AAB01371FED}">
      <dgm:prSet/>
      <dgm:spPr/>
      <dgm:t>
        <a:bodyPr/>
        <a:lstStyle/>
        <a:p>
          <a:endParaRPr lang="fr-FR" sz="1800"/>
        </a:p>
      </dgm:t>
    </dgm:pt>
    <dgm:pt modelId="{AFC4C58F-F87D-4ED7-86B9-4805F7B20228}" type="sibTrans" cxnId="{A116D223-EA13-49BA-B71F-3AAB01371FED}">
      <dgm:prSet/>
      <dgm:spPr/>
      <dgm:t>
        <a:bodyPr/>
        <a:lstStyle/>
        <a:p>
          <a:endParaRPr lang="fr-FR" sz="1800"/>
        </a:p>
      </dgm:t>
    </dgm:pt>
    <dgm:pt modelId="{785C28E1-E8B0-47C5-B005-35DAF624DA75}" type="pres">
      <dgm:prSet presAssocID="{D3541E73-4476-4926-BA1C-9D45D60E6777}" presName="Name0" presStyleCnt="0">
        <dgm:presLayoutVars>
          <dgm:dir/>
          <dgm:animLvl val="lvl"/>
          <dgm:resizeHandles val="exact"/>
        </dgm:presLayoutVars>
      </dgm:prSet>
      <dgm:spPr/>
    </dgm:pt>
    <dgm:pt modelId="{9117F06E-E763-4BAF-9FEB-1DDFE628A50D}" type="pres">
      <dgm:prSet presAssocID="{596D0E1F-8448-4488-9F0C-CC6A5A64F1F7}" presName="Name8" presStyleCnt="0"/>
      <dgm:spPr/>
    </dgm:pt>
    <dgm:pt modelId="{97C9110B-B925-490C-8740-36EFB921C69B}" type="pres">
      <dgm:prSet presAssocID="{596D0E1F-8448-4488-9F0C-CC6A5A64F1F7}" presName="level" presStyleLbl="node1" presStyleIdx="0" presStyleCnt="4" custScaleY="101405">
        <dgm:presLayoutVars>
          <dgm:chMax val="1"/>
          <dgm:bulletEnabled val="1"/>
        </dgm:presLayoutVars>
      </dgm:prSet>
      <dgm:spPr/>
    </dgm:pt>
    <dgm:pt modelId="{35C9510C-B635-41BF-85CD-C2F76A65F9F2}" type="pres">
      <dgm:prSet presAssocID="{596D0E1F-8448-4488-9F0C-CC6A5A64F1F7}" presName="levelTx" presStyleLbl="revTx" presStyleIdx="0" presStyleCnt="0">
        <dgm:presLayoutVars>
          <dgm:chMax val="1"/>
          <dgm:bulletEnabled val="1"/>
        </dgm:presLayoutVars>
      </dgm:prSet>
      <dgm:spPr/>
    </dgm:pt>
    <dgm:pt modelId="{86012750-5500-485B-AB4C-DA912BB4FC00}" type="pres">
      <dgm:prSet presAssocID="{3ABADBA4-2923-40EA-8A58-972E0544538F}" presName="Name8" presStyleCnt="0"/>
      <dgm:spPr/>
    </dgm:pt>
    <dgm:pt modelId="{6B76099A-7527-4F83-A4CA-83732426CFCF}" type="pres">
      <dgm:prSet presAssocID="{3ABADBA4-2923-40EA-8A58-972E0544538F}" presName="level" presStyleLbl="node1" presStyleIdx="1" presStyleCnt="4">
        <dgm:presLayoutVars>
          <dgm:chMax val="1"/>
          <dgm:bulletEnabled val="1"/>
        </dgm:presLayoutVars>
      </dgm:prSet>
      <dgm:spPr/>
    </dgm:pt>
    <dgm:pt modelId="{9FFDA47F-BA45-4723-8867-8F0A715E2B3B}" type="pres">
      <dgm:prSet presAssocID="{3ABADBA4-2923-40EA-8A58-972E0544538F}" presName="levelTx" presStyleLbl="revTx" presStyleIdx="0" presStyleCnt="0">
        <dgm:presLayoutVars>
          <dgm:chMax val="1"/>
          <dgm:bulletEnabled val="1"/>
        </dgm:presLayoutVars>
      </dgm:prSet>
      <dgm:spPr/>
    </dgm:pt>
    <dgm:pt modelId="{FA9A745F-BB7D-474F-86E6-26D776A231D6}" type="pres">
      <dgm:prSet presAssocID="{48706272-7B8A-4CBF-BD0F-8AB1282E37F3}" presName="Name8" presStyleCnt="0"/>
      <dgm:spPr/>
    </dgm:pt>
    <dgm:pt modelId="{3D42002C-C8E8-497A-829B-44B1D0E48E4E}" type="pres">
      <dgm:prSet presAssocID="{48706272-7B8A-4CBF-BD0F-8AB1282E37F3}" presName="level" presStyleLbl="node1" presStyleIdx="2" presStyleCnt="4" custScaleY="102332">
        <dgm:presLayoutVars>
          <dgm:chMax val="1"/>
          <dgm:bulletEnabled val="1"/>
        </dgm:presLayoutVars>
      </dgm:prSet>
      <dgm:spPr/>
    </dgm:pt>
    <dgm:pt modelId="{857AEB5F-9321-4F63-9E62-6FC6E8D71142}" type="pres">
      <dgm:prSet presAssocID="{48706272-7B8A-4CBF-BD0F-8AB1282E37F3}" presName="levelTx" presStyleLbl="revTx" presStyleIdx="0" presStyleCnt="0">
        <dgm:presLayoutVars>
          <dgm:chMax val="1"/>
          <dgm:bulletEnabled val="1"/>
        </dgm:presLayoutVars>
      </dgm:prSet>
      <dgm:spPr/>
    </dgm:pt>
    <dgm:pt modelId="{56212425-3C16-4365-BD1F-43A4252889FE}" type="pres">
      <dgm:prSet presAssocID="{FA99A218-D72C-42B2-9AC8-0FE5B60731C7}" presName="Name8" presStyleCnt="0"/>
      <dgm:spPr/>
    </dgm:pt>
    <dgm:pt modelId="{9FFB95C3-4042-451A-9B66-8BCE29AF860D}" type="pres">
      <dgm:prSet presAssocID="{FA99A218-D72C-42B2-9AC8-0FE5B60731C7}" presName="level" presStyleLbl="node1" presStyleIdx="3" presStyleCnt="4" custScaleY="60063">
        <dgm:presLayoutVars>
          <dgm:chMax val="1"/>
          <dgm:bulletEnabled val="1"/>
        </dgm:presLayoutVars>
      </dgm:prSet>
      <dgm:spPr/>
    </dgm:pt>
    <dgm:pt modelId="{E5143BDC-DE0E-4F31-92C8-5FF29868CDB4}" type="pres">
      <dgm:prSet presAssocID="{FA99A218-D72C-42B2-9AC8-0FE5B60731C7}" presName="levelTx" presStyleLbl="revTx" presStyleIdx="0" presStyleCnt="0">
        <dgm:presLayoutVars>
          <dgm:chMax val="1"/>
          <dgm:bulletEnabled val="1"/>
        </dgm:presLayoutVars>
      </dgm:prSet>
      <dgm:spPr/>
    </dgm:pt>
  </dgm:ptLst>
  <dgm:cxnLst>
    <dgm:cxn modelId="{A116D223-EA13-49BA-B71F-3AAB01371FED}" srcId="{D3541E73-4476-4926-BA1C-9D45D60E6777}" destId="{FA99A218-D72C-42B2-9AC8-0FE5B60731C7}" srcOrd="3" destOrd="0" parTransId="{3368DC6D-CC6C-4EDC-A533-B10458DF0E80}" sibTransId="{AFC4C58F-F87D-4ED7-86B9-4805F7B20228}"/>
    <dgm:cxn modelId="{8A58362E-5723-47D1-BE6C-6D6D02BD8A51}" type="presOf" srcId="{596D0E1F-8448-4488-9F0C-CC6A5A64F1F7}" destId="{35C9510C-B635-41BF-85CD-C2F76A65F9F2}" srcOrd="1" destOrd="0" presId="urn:microsoft.com/office/officeart/2005/8/layout/pyramid1"/>
    <dgm:cxn modelId="{95774065-B5A3-406B-A0CB-BA7E5DE2A640}" srcId="{D3541E73-4476-4926-BA1C-9D45D60E6777}" destId="{48706272-7B8A-4CBF-BD0F-8AB1282E37F3}" srcOrd="2" destOrd="0" parTransId="{9915C976-750C-40A2-8BA8-242507E58DB8}" sibTransId="{F71BECDA-52DB-4212-8C1F-70B6B473D07C}"/>
    <dgm:cxn modelId="{9A13C765-DFB8-4840-A1CD-C55A6DE748E6}" type="presOf" srcId="{3ABADBA4-2923-40EA-8A58-972E0544538F}" destId="{6B76099A-7527-4F83-A4CA-83732426CFCF}" srcOrd="0" destOrd="0" presId="urn:microsoft.com/office/officeart/2005/8/layout/pyramid1"/>
    <dgm:cxn modelId="{487F5A73-B1A2-4FD2-8355-00ED2439322D}" type="presOf" srcId="{48706272-7B8A-4CBF-BD0F-8AB1282E37F3}" destId="{857AEB5F-9321-4F63-9E62-6FC6E8D71142}" srcOrd="1" destOrd="0" presId="urn:microsoft.com/office/officeart/2005/8/layout/pyramid1"/>
    <dgm:cxn modelId="{61B95355-9B2D-479B-8F41-ACDCFA3C57F9}" srcId="{D3541E73-4476-4926-BA1C-9D45D60E6777}" destId="{3ABADBA4-2923-40EA-8A58-972E0544538F}" srcOrd="1" destOrd="0" parTransId="{A8EC01BA-89B5-403A-BA42-11A17A4A8AB6}" sibTransId="{F4F9D04C-C2ED-4A60-B680-C4E88FB944FB}"/>
    <dgm:cxn modelId="{3445A158-95F7-4EC0-9B79-4CF9A5CA0386}" type="presOf" srcId="{48706272-7B8A-4CBF-BD0F-8AB1282E37F3}" destId="{3D42002C-C8E8-497A-829B-44B1D0E48E4E}" srcOrd="0" destOrd="0" presId="urn:microsoft.com/office/officeart/2005/8/layout/pyramid1"/>
    <dgm:cxn modelId="{3010098F-176A-499E-B3E5-0D37A73B7B1D}" type="presOf" srcId="{D3541E73-4476-4926-BA1C-9D45D60E6777}" destId="{785C28E1-E8B0-47C5-B005-35DAF624DA75}" srcOrd="0" destOrd="0" presId="urn:microsoft.com/office/officeart/2005/8/layout/pyramid1"/>
    <dgm:cxn modelId="{22AC83A3-54AD-4749-857B-2580E1F11E6D}" type="presOf" srcId="{3ABADBA4-2923-40EA-8A58-972E0544538F}" destId="{9FFDA47F-BA45-4723-8867-8F0A715E2B3B}" srcOrd="1" destOrd="0" presId="urn:microsoft.com/office/officeart/2005/8/layout/pyramid1"/>
    <dgm:cxn modelId="{A1A984B7-EFD0-4EA5-8E34-BFF7BF6C32EE}" type="presOf" srcId="{FA99A218-D72C-42B2-9AC8-0FE5B60731C7}" destId="{9FFB95C3-4042-451A-9B66-8BCE29AF860D}" srcOrd="0" destOrd="0" presId="urn:microsoft.com/office/officeart/2005/8/layout/pyramid1"/>
    <dgm:cxn modelId="{55FC81E9-B6E0-4E93-BD6B-CB119A1EDC29}" type="presOf" srcId="{596D0E1F-8448-4488-9F0C-CC6A5A64F1F7}" destId="{97C9110B-B925-490C-8740-36EFB921C69B}" srcOrd="0" destOrd="0" presId="urn:microsoft.com/office/officeart/2005/8/layout/pyramid1"/>
    <dgm:cxn modelId="{48196AED-CE96-49AE-A093-9E1CB209FED7}" srcId="{D3541E73-4476-4926-BA1C-9D45D60E6777}" destId="{596D0E1F-8448-4488-9F0C-CC6A5A64F1F7}" srcOrd="0" destOrd="0" parTransId="{8C0FE285-2933-44F1-8A44-BDD313393EF4}" sibTransId="{A3E95DAC-D481-46FF-BD55-16DF201153EA}"/>
    <dgm:cxn modelId="{181FC3F5-F631-4D62-A2E9-A8E82FDA14B5}" type="presOf" srcId="{FA99A218-D72C-42B2-9AC8-0FE5B60731C7}" destId="{E5143BDC-DE0E-4F31-92C8-5FF29868CDB4}" srcOrd="1" destOrd="0" presId="urn:microsoft.com/office/officeart/2005/8/layout/pyramid1"/>
    <dgm:cxn modelId="{3BC3BB03-7318-41D3-8C4B-5C7F8A57957D}" type="presParOf" srcId="{785C28E1-E8B0-47C5-B005-35DAF624DA75}" destId="{9117F06E-E763-4BAF-9FEB-1DDFE628A50D}" srcOrd="0" destOrd="0" presId="urn:microsoft.com/office/officeart/2005/8/layout/pyramid1"/>
    <dgm:cxn modelId="{0DA0E3C4-D8D3-4595-B1D2-42D1FC809AF5}" type="presParOf" srcId="{9117F06E-E763-4BAF-9FEB-1DDFE628A50D}" destId="{97C9110B-B925-490C-8740-36EFB921C69B}" srcOrd="0" destOrd="0" presId="urn:microsoft.com/office/officeart/2005/8/layout/pyramid1"/>
    <dgm:cxn modelId="{AE6DCA46-A32A-445D-8BB0-5113A5B1BFCA}" type="presParOf" srcId="{9117F06E-E763-4BAF-9FEB-1DDFE628A50D}" destId="{35C9510C-B635-41BF-85CD-C2F76A65F9F2}" srcOrd="1" destOrd="0" presId="urn:microsoft.com/office/officeart/2005/8/layout/pyramid1"/>
    <dgm:cxn modelId="{BEF32899-4D4A-419E-BE5F-1457A55A4D4D}" type="presParOf" srcId="{785C28E1-E8B0-47C5-B005-35DAF624DA75}" destId="{86012750-5500-485B-AB4C-DA912BB4FC00}" srcOrd="1" destOrd="0" presId="urn:microsoft.com/office/officeart/2005/8/layout/pyramid1"/>
    <dgm:cxn modelId="{34C5AE85-19BC-41F4-9806-F9361114E3C2}" type="presParOf" srcId="{86012750-5500-485B-AB4C-DA912BB4FC00}" destId="{6B76099A-7527-4F83-A4CA-83732426CFCF}" srcOrd="0" destOrd="0" presId="urn:microsoft.com/office/officeart/2005/8/layout/pyramid1"/>
    <dgm:cxn modelId="{98D6B00D-6C11-4762-9501-76952256F8EA}" type="presParOf" srcId="{86012750-5500-485B-AB4C-DA912BB4FC00}" destId="{9FFDA47F-BA45-4723-8867-8F0A715E2B3B}" srcOrd="1" destOrd="0" presId="urn:microsoft.com/office/officeart/2005/8/layout/pyramid1"/>
    <dgm:cxn modelId="{72327BF6-ACE9-43EC-ABCF-132384ABED82}" type="presParOf" srcId="{785C28E1-E8B0-47C5-B005-35DAF624DA75}" destId="{FA9A745F-BB7D-474F-86E6-26D776A231D6}" srcOrd="2" destOrd="0" presId="urn:microsoft.com/office/officeart/2005/8/layout/pyramid1"/>
    <dgm:cxn modelId="{B07845B7-838A-4103-86EC-20F5C47ED358}" type="presParOf" srcId="{FA9A745F-BB7D-474F-86E6-26D776A231D6}" destId="{3D42002C-C8E8-497A-829B-44B1D0E48E4E}" srcOrd="0" destOrd="0" presId="urn:microsoft.com/office/officeart/2005/8/layout/pyramid1"/>
    <dgm:cxn modelId="{13D978BA-7005-4447-99E8-74C07C6ADA30}" type="presParOf" srcId="{FA9A745F-BB7D-474F-86E6-26D776A231D6}" destId="{857AEB5F-9321-4F63-9E62-6FC6E8D71142}" srcOrd="1" destOrd="0" presId="urn:microsoft.com/office/officeart/2005/8/layout/pyramid1"/>
    <dgm:cxn modelId="{25720D52-9460-446C-A3E0-A88A346B3ABA}" type="presParOf" srcId="{785C28E1-E8B0-47C5-B005-35DAF624DA75}" destId="{56212425-3C16-4365-BD1F-43A4252889FE}" srcOrd="3" destOrd="0" presId="urn:microsoft.com/office/officeart/2005/8/layout/pyramid1"/>
    <dgm:cxn modelId="{D0910BDE-E6D0-4B30-AAC5-370D151427BF}" type="presParOf" srcId="{56212425-3C16-4365-BD1F-43A4252889FE}" destId="{9FFB95C3-4042-451A-9B66-8BCE29AF860D}" srcOrd="0" destOrd="0" presId="urn:microsoft.com/office/officeart/2005/8/layout/pyramid1"/>
    <dgm:cxn modelId="{9264745A-760B-4AA9-8541-34794899487F}" type="presParOf" srcId="{56212425-3C16-4365-BD1F-43A4252889FE}" destId="{E5143BDC-DE0E-4F31-92C8-5FF29868CDB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C9110B-B925-490C-8740-36EFB921C69B}">
      <dsp:nvSpPr>
        <dsp:cNvPr id="0" name=""/>
        <dsp:cNvSpPr/>
      </dsp:nvSpPr>
      <dsp:spPr>
        <a:xfrm>
          <a:off x="2500873" y="0"/>
          <a:ext cx="1932971" cy="1422299"/>
        </a:xfrm>
        <a:prstGeom prst="trapezoid">
          <a:avLst>
            <a:gd name="adj" fmla="val 6795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fr-FR" sz="1800" kern="1200" dirty="0"/>
        </a:p>
        <a:p>
          <a:pPr marL="0" lvl="0" indent="0" algn="ctr" defTabSz="800100">
            <a:lnSpc>
              <a:spcPct val="90000"/>
            </a:lnSpc>
            <a:spcBef>
              <a:spcPct val="0"/>
            </a:spcBef>
            <a:spcAft>
              <a:spcPct val="35000"/>
            </a:spcAft>
            <a:buNone/>
          </a:pPr>
          <a:r>
            <a:rPr lang="fr-FR" sz="1800" kern="1200" dirty="0"/>
            <a:t>EC </a:t>
          </a:r>
          <a:r>
            <a:rPr lang="fr-FR" sz="1800" kern="1200" dirty="0" err="1"/>
            <a:t>work</a:t>
          </a:r>
          <a:r>
            <a:rPr lang="fr-FR" sz="1800" kern="1200" dirty="0"/>
            <a:t> programme</a:t>
          </a:r>
        </a:p>
      </dsp:txBody>
      <dsp:txXfrm>
        <a:off x="2500873" y="0"/>
        <a:ext cx="1932971" cy="1422299"/>
      </dsp:txXfrm>
    </dsp:sp>
    <dsp:sp modelId="{6B76099A-7527-4F83-A4CA-83732426CFCF}">
      <dsp:nvSpPr>
        <dsp:cNvPr id="0" name=""/>
        <dsp:cNvSpPr/>
      </dsp:nvSpPr>
      <dsp:spPr>
        <a:xfrm>
          <a:off x="1547778" y="1422299"/>
          <a:ext cx="3839161" cy="1402593"/>
        </a:xfrm>
        <a:prstGeom prst="trapezoid">
          <a:avLst>
            <a:gd name="adj" fmla="val 6795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ETIP SNET </a:t>
          </a:r>
          <a:r>
            <a:rPr lang="fr-FR" sz="1800" kern="1200" dirty="0" err="1"/>
            <a:t>IPs</a:t>
          </a:r>
          <a:endParaRPr lang="fr-FR" sz="1800" kern="1200" dirty="0"/>
        </a:p>
        <a:p>
          <a:pPr marL="0" lvl="0" indent="0" algn="ctr" defTabSz="800100">
            <a:lnSpc>
              <a:spcPct val="90000"/>
            </a:lnSpc>
            <a:spcBef>
              <a:spcPct val="0"/>
            </a:spcBef>
            <a:spcAft>
              <a:spcPct val="35000"/>
            </a:spcAft>
            <a:buNone/>
          </a:pPr>
          <a:r>
            <a:rPr lang="fr-FR" sz="1800" kern="1200" dirty="0"/>
            <a:t>3-year R&amp;I </a:t>
          </a:r>
          <a:r>
            <a:rPr lang="fr-FR" sz="1800" kern="1200" dirty="0" err="1"/>
            <a:t>needs</a:t>
          </a:r>
          <a:endParaRPr lang="fr-FR" sz="1800" kern="1200" dirty="0"/>
        </a:p>
        <a:p>
          <a:pPr marL="0" lvl="0" indent="0" algn="ctr" defTabSz="800100">
            <a:lnSpc>
              <a:spcPct val="90000"/>
            </a:lnSpc>
            <a:spcBef>
              <a:spcPct val="0"/>
            </a:spcBef>
            <a:spcAft>
              <a:spcPct val="35000"/>
            </a:spcAft>
            <a:buNone/>
          </a:pPr>
          <a:r>
            <a:rPr lang="fr-FR" sz="1800" i="0" u="sng" kern="1200" dirty="0"/>
            <a:t>(2017-2019)</a:t>
          </a:r>
        </a:p>
        <a:p>
          <a:pPr marL="0" lvl="0" indent="0" algn="ctr" defTabSz="800100">
            <a:lnSpc>
              <a:spcPct val="90000"/>
            </a:lnSpc>
            <a:spcBef>
              <a:spcPct val="0"/>
            </a:spcBef>
            <a:spcAft>
              <a:spcPct val="35000"/>
            </a:spcAft>
            <a:buNone/>
          </a:pPr>
          <a:r>
            <a:rPr lang="fr-FR" sz="1800" kern="1200" dirty="0"/>
            <a:t>(2019-2021-2023)</a:t>
          </a:r>
        </a:p>
      </dsp:txBody>
      <dsp:txXfrm>
        <a:off x="2219631" y="1422299"/>
        <a:ext cx="2495455" cy="1402593"/>
      </dsp:txXfrm>
    </dsp:sp>
    <dsp:sp modelId="{3D42002C-C8E8-497A-829B-44B1D0E48E4E}">
      <dsp:nvSpPr>
        <dsp:cNvPr id="0" name=""/>
        <dsp:cNvSpPr/>
      </dsp:nvSpPr>
      <dsp:spPr>
        <a:xfrm>
          <a:off x="572457" y="2824893"/>
          <a:ext cx="5789804" cy="1435301"/>
        </a:xfrm>
        <a:prstGeom prst="trapezoid">
          <a:avLst>
            <a:gd name="adj" fmla="val 6795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ETIP SNET 10-year R&amp;I </a:t>
          </a:r>
          <a:r>
            <a:rPr lang="fr-FR" sz="1800" kern="1200" dirty="0" err="1"/>
            <a:t>needs</a:t>
          </a:r>
          <a:endParaRPr lang="fr-FR" sz="1800" kern="1200" dirty="0"/>
        </a:p>
        <a:p>
          <a:pPr marL="0" lvl="0" indent="0" algn="ctr" defTabSz="800100">
            <a:lnSpc>
              <a:spcPct val="90000"/>
            </a:lnSpc>
            <a:spcBef>
              <a:spcPct val="0"/>
            </a:spcBef>
            <a:spcAft>
              <a:spcPct val="35000"/>
            </a:spcAft>
            <a:buNone/>
          </a:pPr>
          <a:r>
            <a:rPr lang="fr-FR" sz="1800" u="sng" kern="1200" dirty="0"/>
            <a:t>Roadmap 2017-2026</a:t>
          </a:r>
        </a:p>
        <a:p>
          <a:pPr marL="0" lvl="0" indent="0" algn="ctr" defTabSz="800100">
            <a:lnSpc>
              <a:spcPct val="90000"/>
            </a:lnSpc>
            <a:spcBef>
              <a:spcPct val="0"/>
            </a:spcBef>
            <a:spcAft>
              <a:spcPct val="35000"/>
            </a:spcAft>
            <a:buNone/>
          </a:pPr>
          <a:r>
            <a:rPr lang="fr-FR" sz="1800" kern="1200" dirty="0"/>
            <a:t>Roadmap 2020-2029</a:t>
          </a:r>
        </a:p>
      </dsp:txBody>
      <dsp:txXfrm>
        <a:off x="1585673" y="2824893"/>
        <a:ext cx="3763372" cy="1435301"/>
      </dsp:txXfrm>
    </dsp:sp>
    <dsp:sp modelId="{9FFB95C3-4042-451A-9B66-8BCE29AF860D}">
      <dsp:nvSpPr>
        <dsp:cNvPr id="0" name=""/>
        <dsp:cNvSpPr/>
      </dsp:nvSpPr>
      <dsp:spPr>
        <a:xfrm>
          <a:off x="0" y="4260195"/>
          <a:ext cx="6934718" cy="842439"/>
        </a:xfrm>
        <a:prstGeom prst="trapezoid">
          <a:avLst>
            <a:gd name="adj" fmla="val 6795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100000"/>
            </a:lnSpc>
            <a:spcBef>
              <a:spcPct val="0"/>
            </a:spcBef>
            <a:spcAft>
              <a:spcPts val="0"/>
            </a:spcAft>
            <a:buNone/>
          </a:pPr>
          <a:r>
            <a:rPr lang="fr-FR" sz="1800" kern="1200" dirty="0"/>
            <a:t>ETIP-SNET </a:t>
          </a:r>
          <a:r>
            <a:rPr lang="fr-FR" sz="1800" kern="1200" dirty="0" err="1"/>
            <a:t>energy</a:t>
          </a:r>
          <a:r>
            <a:rPr lang="fr-FR" sz="1800" kern="1200" dirty="0"/>
            <a:t> system vision + scenarios (2030 -2050) </a:t>
          </a:r>
        </a:p>
      </dsp:txBody>
      <dsp:txXfrm>
        <a:off x="1213575" y="4260195"/>
        <a:ext cx="4507567" cy="84243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C8D3E66E-020E-4738-95E0-BD5CC6D54923}" type="datetimeFigureOut">
              <a:rPr lang="en-GB" smtClean="0"/>
              <a:pPr/>
              <a:t>18/09/2017</a:t>
            </a:fld>
            <a:endParaRPr lang="en-GB"/>
          </a:p>
        </p:txBody>
      </p:sp>
      <p:sp>
        <p:nvSpPr>
          <p:cNvPr id="4" name="3 Marcador de pie de página"/>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en-GB"/>
          </a:p>
        </p:txBody>
      </p:sp>
      <p:sp>
        <p:nvSpPr>
          <p:cNvPr id="5" name="4 Marcador de número de diapositiva"/>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64C77994-453F-46E8-88B0-C58294B37D8C}" type="slidenum">
              <a:rPr lang="en-GB" smtClean="0"/>
              <a:pPr/>
              <a:t>‹N°›</a:t>
            </a:fld>
            <a:endParaRPr lang="en-GB"/>
          </a:p>
        </p:txBody>
      </p:sp>
    </p:spTree>
    <p:extLst>
      <p:ext uri="{BB962C8B-B14F-4D97-AF65-F5344CB8AC3E}">
        <p14:creationId xmlns:p14="http://schemas.microsoft.com/office/powerpoint/2010/main" val="3418715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b="0" i="0">
                <a:latin typeface="Helvetica Regular" charset="0"/>
              </a:defRPr>
            </a:lvl1pPr>
          </a:lstStyle>
          <a:p>
            <a:endParaRPr lang="es-ES_tradnl" dirty="0"/>
          </a:p>
        </p:txBody>
      </p:sp>
      <p:sp>
        <p:nvSpPr>
          <p:cNvPr id="3" name="Marcador de fecha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b="0" i="0">
                <a:latin typeface="Helvetica Regular" charset="0"/>
              </a:defRPr>
            </a:lvl1pPr>
          </a:lstStyle>
          <a:p>
            <a:fld id="{D2065391-33AD-EB47-8E95-EA1F7DFDBDCC}" type="datetimeFigureOut">
              <a:rPr lang="es-ES_tradnl" smtClean="0"/>
              <a:pPr/>
              <a:t>18/09/2017</a:t>
            </a:fld>
            <a:endParaRPr lang="es-ES_tradnl" dirty="0"/>
          </a:p>
        </p:txBody>
      </p:sp>
      <p:sp>
        <p:nvSpPr>
          <p:cNvPr id="4" name="Marcador de imagen de diapositiva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s-ES_tradnl" dirty="0"/>
          </a:p>
        </p:txBody>
      </p:sp>
      <p:sp>
        <p:nvSpPr>
          <p:cNvPr id="5" name="Marcador de notas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p>
        </p:txBody>
      </p:sp>
      <p:sp>
        <p:nvSpPr>
          <p:cNvPr id="6" name="Marcador de pie de página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b="0" i="0">
                <a:latin typeface="Helvetica Regular" charset="0"/>
              </a:defRPr>
            </a:lvl1pPr>
          </a:lstStyle>
          <a:p>
            <a:endParaRPr lang="es-ES_tradnl" dirty="0"/>
          </a:p>
        </p:txBody>
      </p:sp>
      <p:sp>
        <p:nvSpPr>
          <p:cNvPr id="7" name="Marcador de número de diapositiva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b="0" i="0">
                <a:latin typeface="Helvetica Regular" charset="0"/>
              </a:defRPr>
            </a:lvl1pPr>
          </a:lstStyle>
          <a:p>
            <a:fld id="{CA13242B-4E3E-D144-BFB7-3397598489DA}" type="slidenum">
              <a:rPr lang="es-ES_tradnl" smtClean="0"/>
              <a:pPr/>
              <a:t>‹N°›</a:t>
            </a:fld>
            <a:endParaRPr lang="es-ES_tradnl" dirty="0"/>
          </a:p>
        </p:txBody>
      </p:sp>
    </p:spTree>
    <p:extLst>
      <p:ext uri="{BB962C8B-B14F-4D97-AF65-F5344CB8AC3E}">
        <p14:creationId xmlns:p14="http://schemas.microsoft.com/office/powerpoint/2010/main" val="146155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Helvetica Regular" charset="0"/>
        <a:ea typeface="+mn-ea"/>
        <a:cs typeface="+mn-cs"/>
      </a:defRPr>
    </a:lvl1pPr>
    <a:lvl2pPr marL="457200" algn="l" defTabSz="914400" rtl="0" eaLnBrk="1" latinLnBrk="0" hangingPunct="1">
      <a:defRPr sz="1200" b="0" i="0" kern="1200">
        <a:solidFill>
          <a:schemeClr val="tx1"/>
        </a:solidFill>
        <a:latin typeface="Helvetica Regular" charset="0"/>
        <a:ea typeface="+mn-ea"/>
        <a:cs typeface="+mn-cs"/>
      </a:defRPr>
    </a:lvl2pPr>
    <a:lvl3pPr marL="914400" algn="l" defTabSz="914400" rtl="0" eaLnBrk="1" latinLnBrk="0" hangingPunct="1">
      <a:defRPr sz="1200" b="0" i="0" kern="1200">
        <a:solidFill>
          <a:schemeClr val="tx1"/>
        </a:solidFill>
        <a:latin typeface="Helvetica Regular" charset="0"/>
        <a:ea typeface="+mn-ea"/>
        <a:cs typeface="+mn-cs"/>
      </a:defRPr>
    </a:lvl3pPr>
    <a:lvl4pPr marL="1371600" algn="l" defTabSz="914400" rtl="0" eaLnBrk="1" latinLnBrk="0" hangingPunct="1">
      <a:defRPr sz="1200" b="0" i="0" kern="1200">
        <a:solidFill>
          <a:schemeClr val="tx1"/>
        </a:solidFill>
        <a:latin typeface="Helvetica Regular" charset="0"/>
        <a:ea typeface="+mn-ea"/>
        <a:cs typeface="+mn-cs"/>
      </a:defRPr>
    </a:lvl4pPr>
    <a:lvl5pPr marL="1828800" algn="l" defTabSz="914400" rtl="0" eaLnBrk="1" latinLnBrk="0" hangingPunct="1">
      <a:defRPr sz="1200" b="0" i="0" kern="1200">
        <a:solidFill>
          <a:schemeClr val="tx1"/>
        </a:solidFill>
        <a:latin typeface="Helvetica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A13242B-4E3E-D144-BFB7-3397598489DA}" type="slidenum">
              <a:rPr lang="es-ES_tradnl" smtClean="0"/>
              <a:pPr/>
              <a:t>3</a:t>
            </a:fld>
            <a:endParaRPr lang="es-ES_tradnl" dirty="0"/>
          </a:p>
        </p:txBody>
      </p:sp>
    </p:spTree>
    <p:extLst>
      <p:ext uri="{BB962C8B-B14F-4D97-AF65-F5344CB8AC3E}">
        <p14:creationId xmlns:p14="http://schemas.microsoft.com/office/powerpoint/2010/main" val="2499815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71694" y="3013950"/>
            <a:ext cx="4280210" cy="596371"/>
          </a:xfrm>
          <a:prstGeom prst="rect">
            <a:avLst/>
          </a:prstGeom>
        </p:spPr>
        <p:txBody>
          <a:bodyPr anchor="b">
            <a:noAutofit/>
          </a:bodyPr>
          <a:lstStyle>
            <a:lvl1pPr algn="ctr">
              <a:defRPr sz="3200" b="1" baseline="0">
                <a:solidFill>
                  <a:srgbClr val="3F3F3D"/>
                </a:solidFill>
              </a:defRPr>
            </a:lvl1pPr>
          </a:lstStyle>
          <a:p>
            <a:r>
              <a:rPr lang="es-ES_tradnl" dirty="0" err="1"/>
              <a:t>Presentation</a:t>
            </a:r>
            <a:r>
              <a:rPr lang="es-ES_tradnl" dirty="0"/>
              <a:t> </a:t>
            </a:r>
            <a:r>
              <a:rPr lang="es-ES_tradnl" dirty="0" err="1"/>
              <a:t>Title</a:t>
            </a:r>
            <a:endParaRPr lang="en-US" dirty="0"/>
          </a:p>
        </p:txBody>
      </p:sp>
      <p:sp>
        <p:nvSpPr>
          <p:cNvPr id="3" name="Subtitle 2"/>
          <p:cNvSpPr>
            <a:spLocks noGrp="1"/>
          </p:cNvSpPr>
          <p:nvPr>
            <p:ph type="subTitle" idx="1" hasCustomPrompt="1"/>
          </p:nvPr>
        </p:nvSpPr>
        <p:spPr>
          <a:xfrm>
            <a:off x="3960543" y="3836031"/>
            <a:ext cx="4280210" cy="400110"/>
          </a:xfrm>
          <a:prstGeom prst="rect">
            <a:avLst/>
          </a:prstGeom>
        </p:spPr>
        <p:txBody>
          <a:bodyPr>
            <a:normAutofit/>
          </a:bodyPr>
          <a:lstStyle>
            <a:lvl1pPr marL="0" indent="0" algn="ctr">
              <a:buNone/>
              <a:defRPr sz="2000">
                <a:solidFill>
                  <a:srgbClr val="3F3F3D"/>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dirty="0" err="1"/>
              <a:t>Subtitle</a:t>
            </a:r>
            <a:endParaRPr lang="en-US" dirty="0"/>
          </a:p>
        </p:txBody>
      </p:sp>
      <p:pic>
        <p:nvPicPr>
          <p:cNvPr id="7" name="Imagen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3246120" cy="6858000"/>
          </a:xfrm>
          <a:prstGeom prst="rect">
            <a:avLst/>
          </a:prstGeom>
        </p:spPr>
      </p:pic>
      <p:pic>
        <p:nvPicPr>
          <p:cNvPr id="8" name="Imagen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8943" y="728663"/>
            <a:ext cx="1905000" cy="19558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ítulo y objetos">
    <p:spTree>
      <p:nvGrpSpPr>
        <p:cNvPr id="1" name=""/>
        <p:cNvGrpSpPr/>
        <p:nvPr/>
      </p:nvGrpSpPr>
      <p:grpSpPr>
        <a:xfrm>
          <a:off x="0" y="0"/>
          <a:ext cx="0" cy="0"/>
          <a:chOff x="0" y="0"/>
          <a:chExt cx="0" cy="0"/>
        </a:xfrm>
      </p:grpSpPr>
      <p:sp>
        <p:nvSpPr>
          <p:cNvPr id="13" name="12 Marcador de texto"/>
          <p:cNvSpPr>
            <a:spLocks noGrp="1"/>
          </p:cNvSpPr>
          <p:nvPr>
            <p:ph type="body" sz="quarter" idx="10"/>
          </p:nvPr>
        </p:nvSpPr>
        <p:spPr>
          <a:xfrm>
            <a:off x="730800" y="2721599"/>
            <a:ext cx="10643444" cy="3612293"/>
          </a:xfrm>
          <a:prstGeom prst="rect">
            <a:avLst/>
          </a:prstGeom>
        </p:spPr>
        <p:txBody>
          <a:bodyPr/>
          <a:lstStyle>
            <a:lvl1pPr marL="623888" indent="-623888">
              <a:buClr>
                <a:srgbClr val="3F3F3D"/>
              </a:buClr>
              <a:buFont typeface="Arial" panose="020B0604020202020204" pitchFamily="34" charset="0"/>
              <a:buChar char="•"/>
              <a:defRPr kumimoji="0" lang="es-ES" sz="1400" b="0" i="0" u="none" strike="noStrike" kern="1200" cap="none" spc="0" normalizeH="0" baseline="0" dirty="0">
                <a:ln>
                  <a:noFill/>
                </a:ln>
                <a:solidFill>
                  <a:srgbClr val="3F3F3D"/>
                </a:solidFill>
                <a:effectLst/>
                <a:uLnTx/>
                <a:uFillTx/>
                <a:latin typeface="Arial" panose="020B0604020202020204"/>
                <a:ea typeface="Helvetica" charset="0"/>
                <a:cs typeface="Helvetica"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Haga clic para modificar el estilo de texto del patrón</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Segundo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Tercer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Cuarto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Quinto nivel</a:t>
            </a:r>
          </a:p>
        </p:txBody>
      </p:sp>
      <p:sp>
        <p:nvSpPr>
          <p:cNvPr id="16" name="15 Título"/>
          <p:cNvSpPr>
            <a:spLocks noGrp="1"/>
          </p:cNvSpPr>
          <p:nvPr>
            <p:ph type="title" hasCustomPrompt="1"/>
          </p:nvPr>
        </p:nvSpPr>
        <p:spPr>
          <a:xfrm>
            <a:off x="737841" y="1807902"/>
            <a:ext cx="4788000" cy="540000"/>
          </a:xfrm>
          <a:prstGeom prst="rect">
            <a:avLst/>
          </a:prstGeom>
        </p:spPr>
        <p:txBody>
          <a:bodyPr/>
          <a:lstStyle>
            <a:lvl1pPr>
              <a:defRPr lang="es-ES" sz="3200" b="1" kern="1200" dirty="0">
                <a:solidFill>
                  <a:srgbClr val="3F3F3D"/>
                </a:solidFill>
                <a:latin typeface="+mj-lt"/>
                <a:ea typeface="Helvetica" charset="0"/>
                <a:cs typeface="Helvetica" charset="0"/>
              </a:defRPr>
            </a:lvl1pPr>
          </a:lstStyle>
          <a:p>
            <a:r>
              <a:rPr lang="es-ES" dirty="0" err="1"/>
              <a:t>Title</a:t>
            </a:r>
            <a:endParaRPr lang="es-ES" dirty="0"/>
          </a:p>
        </p:txBody>
      </p:sp>
    </p:spTree>
    <p:extLst>
      <p:ext uri="{BB962C8B-B14F-4D97-AF65-F5344CB8AC3E}">
        <p14:creationId xmlns:p14="http://schemas.microsoft.com/office/powerpoint/2010/main" val="362798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13" name="12 Marcador de texto"/>
          <p:cNvSpPr>
            <a:spLocks noGrp="1"/>
          </p:cNvSpPr>
          <p:nvPr>
            <p:ph type="body" sz="quarter" idx="10"/>
          </p:nvPr>
        </p:nvSpPr>
        <p:spPr>
          <a:xfrm>
            <a:off x="730800" y="2721600"/>
            <a:ext cx="5072063" cy="2340000"/>
          </a:xfrm>
          <a:prstGeom prst="rect">
            <a:avLst/>
          </a:prstGeom>
        </p:spPr>
        <p:txBody>
          <a:bodyPr/>
          <a:lstStyle>
            <a:lvl1pPr marL="0" indent="0">
              <a:buNone/>
              <a:defRPr kumimoji="0" lang="es-ES" sz="1400" b="0" i="0" u="none" strike="noStrike" kern="1200" cap="none" spc="0" normalizeH="0" baseline="0" dirty="0">
                <a:ln>
                  <a:noFill/>
                </a:ln>
                <a:solidFill>
                  <a:srgbClr val="3F3F3D"/>
                </a:solidFill>
                <a:effectLst/>
                <a:uLnTx/>
                <a:uFillTx/>
                <a:latin typeface="Arial" panose="020B0604020202020204"/>
                <a:ea typeface="Helvetica" charset="0"/>
                <a:cs typeface="Helvetica"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Haga clic para modificar el estilo de texto del patrón</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Segundo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Tercer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Cuarto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Quinto nivel</a:t>
            </a:r>
          </a:p>
        </p:txBody>
      </p:sp>
      <p:sp>
        <p:nvSpPr>
          <p:cNvPr id="16" name="15 Título"/>
          <p:cNvSpPr>
            <a:spLocks noGrp="1"/>
          </p:cNvSpPr>
          <p:nvPr>
            <p:ph type="title" hasCustomPrompt="1"/>
          </p:nvPr>
        </p:nvSpPr>
        <p:spPr>
          <a:xfrm>
            <a:off x="737841" y="1807902"/>
            <a:ext cx="4788000" cy="540000"/>
          </a:xfrm>
          <a:prstGeom prst="rect">
            <a:avLst/>
          </a:prstGeom>
        </p:spPr>
        <p:txBody>
          <a:bodyPr/>
          <a:lstStyle>
            <a:lvl1pPr>
              <a:defRPr lang="es-ES" sz="3200" b="1" kern="1200" dirty="0">
                <a:solidFill>
                  <a:srgbClr val="3F3F3D"/>
                </a:solidFill>
                <a:latin typeface="+mj-lt"/>
                <a:ea typeface="Helvetica" charset="0"/>
                <a:cs typeface="Helvetica" charset="0"/>
              </a:defRPr>
            </a:lvl1pPr>
          </a:lstStyle>
          <a:p>
            <a:r>
              <a:rPr lang="es-ES" dirty="0" err="1"/>
              <a:t>Title</a:t>
            </a:r>
            <a:endParaRPr lang="es-ES" dirty="0"/>
          </a:p>
        </p:txBody>
      </p:sp>
      <p:sp>
        <p:nvSpPr>
          <p:cNvPr id="21" name="20 Marcador de contenido"/>
          <p:cNvSpPr>
            <a:spLocks noGrp="1"/>
          </p:cNvSpPr>
          <p:nvPr>
            <p:ph sz="quarter" idx="11" hasCustomPrompt="1"/>
          </p:nvPr>
        </p:nvSpPr>
        <p:spPr>
          <a:xfrm>
            <a:off x="6383337" y="2753594"/>
            <a:ext cx="5054091" cy="40044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rgbClr val="DCDC21"/>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_tradnl" sz="2400" dirty="0" err="1">
                <a:solidFill>
                  <a:srgbClr val="DCDC21"/>
                </a:solidFill>
                <a:ea typeface="Helvetica" charset="0"/>
                <a:cs typeface="Helvetica" charset="0"/>
              </a:rPr>
              <a:t>Iciducip</a:t>
            </a:r>
            <a:r>
              <a:rPr lang="es-ES_tradnl" sz="2400" dirty="0">
                <a:solidFill>
                  <a:srgbClr val="DCDC21"/>
                </a:solidFill>
                <a:ea typeface="Helvetica" charset="0"/>
                <a:cs typeface="Helvetica" charset="0"/>
              </a:rPr>
              <a:t> </a:t>
            </a:r>
            <a:r>
              <a:rPr lang="es-ES_tradnl" sz="2400" dirty="0" err="1">
                <a:solidFill>
                  <a:srgbClr val="DCDC21"/>
                </a:solidFill>
                <a:ea typeface="Helvetica" charset="0"/>
                <a:cs typeface="Helvetica" charset="0"/>
              </a:rPr>
              <a:t>suntibus</a:t>
            </a:r>
            <a:r>
              <a:rPr lang="es-ES_tradnl" sz="2400" dirty="0">
                <a:solidFill>
                  <a:srgbClr val="DCDC21"/>
                </a:solidFill>
                <a:ea typeface="Helvetica" charset="0"/>
                <a:cs typeface="Helvetica" charset="0"/>
              </a:rPr>
              <a:t> mi</a:t>
            </a:r>
          </a:p>
        </p:txBody>
      </p:sp>
      <p:sp>
        <p:nvSpPr>
          <p:cNvPr id="22" name="20 Marcador de contenido"/>
          <p:cNvSpPr>
            <a:spLocks noGrp="1"/>
          </p:cNvSpPr>
          <p:nvPr>
            <p:ph sz="quarter" idx="12" hasCustomPrompt="1"/>
          </p:nvPr>
        </p:nvSpPr>
        <p:spPr>
          <a:xfrm>
            <a:off x="6390774" y="3352035"/>
            <a:ext cx="5054091" cy="49337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rgbClr val="85B4D7"/>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_tradnl" sz="2400" dirty="0" err="1">
                <a:solidFill>
                  <a:srgbClr val="85B4D7"/>
                </a:solidFill>
                <a:ea typeface="Helvetica" charset="0"/>
                <a:cs typeface="Helvetica" charset="0"/>
              </a:rPr>
              <a:t>Incientio</a:t>
            </a:r>
            <a:r>
              <a:rPr lang="es-ES_tradnl" sz="2400" dirty="0">
                <a:solidFill>
                  <a:srgbClr val="85B4D7"/>
                </a:solidFill>
                <a:ea typeface="Helvetica" charset="0"/>
                <a:cs typeface="Helvetica" charset="0"/>
              </a:rPr>
              <a:t> </a:t>
            </a:r>
            <a:r>
              <a:rPr lang="es-ES_tradnl" sz="2400" dirty="0" err="1">
                <a:solidFill>
                  <a:srgbClr val="85B4D7"/>
                </a:solidFill>
                <a:ea typeface="Helvetica" charset="0"/>
                <a:cs typeface="Helvetica" charset="0"/>
              </a:rPr>
              <a:t>ilit</a:t>
            </a:r>
            <a:r>
              <a:rPr lang="es-ES_tradnl" sz="2400" dirty="0">
                <a:solidFill>
                  <a:srgbClr val="85B4D7"/>
                </a:solidFill>
                <a:ea typeface="Helvetica" charset="0"/>
                <a:cs typeface="Helvetica" charset="0"/>
              </a:rPr>
              <a:t> labore </a:t>
            </a:r>
            <a:r>
              <a:rPr lang="es-ES_tradnl" sz="2400" dirty="0" err="1">
                <a:solidFill>
                  <a:srgbClr val="85B4D7"/>
                </a:solidFill>
                <a:ea typeface="Helvetica" charset="0"/>
                <a:cs typeface="Helvetica" charset="0"/>
              </a:rPr>
              <a:t>labore</a:t>
            </a:r>
            <a:endParaRPr lang="es-ES_tradnl" sz="2400" dirty="0">
              <a:solidFill>
                <a:srgbClr val="DCDC21"/>
              </a:solidFill>
              <a:ea typeface="Helvetica" charset="0"/>
              <a:cs typeface="Helvetica" charset="0"/>
            </a:endParaRPr>
          </a:p>
        </p:txBody>
      </p:sp>
      <p:sp>
        <p:nvSpPr>
          <p:cNvPr id="23" name="20 Marcador de contenido"/>
          <p:cNvSpPr>
            <a:spLocks noGrp="1"/>
          </p:cNvSpPr>
          <p:nvPr>
            <p:ph sz="quarter" idx="13" hasCustomPrompt="1"/>
          </p:nvPr>
        </p:nvSpPr>
        <p:spPr>
          <a:xfrm>
            <a:off x="6387060" y="3950474"/>
            <a:ext cx="5054091" cy="50323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rgbClr val="E8B142"/>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_tradnl" sz="2400" dirty="0" err="1">
                <a:solidFill>
                  <a:srgbClr val="E8B142"/>
                </a:solidFill>
                <a:ea typeface="Helvetica" charset="0"/>
                <a:cs typeface="Helvetica" charset="0"/>
              </a:rPr>
              <a:t>Ratati</a:t>
            </a:r>
            <a:r>
              <a:rPr lang="es-ES_tradnl" sz="2400" dirty="0">
                <a:solidFill>
                  <a:srgbClr val="E8B142"/>
                </a:solidFill>
                <a:ea typeface="Helvetica" charset="0"/>
                <a:cs typeface="Helvetica" charset="0"/>
              </a:rPr>
              <a:t> di </a:t>
            </a:r>
            <a:r>
              <a:rPr lang="es-ES_tradnl" sz="2400" dirty="0" err="1">
                <a:solidFill>
                  <a:srgbClr val="E8B142"/>
                </a:solidFill>
                <a:ea typeface="Helvetica" charset="0"/>
                <a:cs typeface="Helvetica" charset="0"/>
              </a:rPr>
              <a:t>nullam</a:t>
            </a:r>
            <a:r>
              <a:rPr lang="es-ES_tradnl" sz="2400" dirty="0">
                <a:solidFill>
                  <a:srgbClr val="E8B142"/>
                </a:solidFill>
                <a:ea typeface="Helvetica" charset="0"/>
                <a:cs typeface="Helvetica" charset="0"/>
              </a:rPr>
              <a:t> et </a:t>
            </a:r>
            <a:r>
              <a:rPr lang="es-ES_tradnl" sz="2400" dirty="0" err="1">
                <a:solidFill>
                  <a:srgbClr val="E8B142"/>
                </a:solidFill>
                <a:ea typeface="Helvetica" charset="0"/>
                <a:cs typeface="Helvetica" charset="0"/>
              </a:rPr>
              <a:t>et</a:t>
            </a:r>
            <a:endParaRPr lang="es-ES_tradnl" sz="2400" dirty="0">
              <a:solidFill>
                <a:srgbClr val="E8B142"/>
              </a:solidFill>
              <a:ea typeface="Helvetica" charset="0"/>
              <a:cs typeface="Helvetica"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13" name="12 Marcador de texto"/>
          <p:cNvSpPr>
            <a:spLocks noGrp="1"/>
          </p:cNvSpPr>
          <p:nvPr>
            <p:ph type="body" sz="quarter" idx="10"/>
          </p:nvPr>
        </p:nvSpPr>
        <p:spPr>
          <a:xfrm>
            <a:off x="730800" y="2721600"/>
            <a:ext cx="5072063" cy="2340000"/>
          </a:xfrm>
          <a:prstGeom prst="rect">
            <a:avLst/>
          </a:prstGeom>
        </p:spPr>
        <p:txBody>
          <a:bodyPr/>
          <a:lstStyle>
            <a:lvl1pPr marL="0" indent="0">
              <a:buNone/>
              <a:defRPr kumimoji="0" lang="es-ES" sz="1400" b="0" i="0" u="none" strike="noStrike" kern="1200" cap="none" spc="0" normalizeH="0" baseline="0" dirty="0">
                <a:ln>
                  <a:noFill/>
                </a:ln>
                <a:solidFill>
                  <a:srgbClr val="3F3F3D"/>
                </a:solidFill>
                <a:effectLst/>
                <a:uLnTx/>
                <a:uFillTx/>
                <a:latin typeface="Arial" panose="020B0604020202020204"/>
                <a:ea typeface="Helvetica" charset="0"/>
                <a:cs typeface="Helvetica"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Haga clic para modificar el estilo de texto del patrón</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Segundo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Tercer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Cuarto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Quinto nivel</a:t>
            </a:r>
          </a:p>
        </p:txBody>
      </p:sp>
      <p:sp>
        <p:nvSpPr>
          <p:cNvPr id="16" name="15 Título"/>
          <p:cNvSpPr>
            <a:spLocks noGrp="1"/>
          </p:cNvSpPr>
          <p:nvPr>
            <p:ph type="title" hasCustomPrompt="1"/>
          </p:nvPr>
        </p:nvSpPr>
        <p:spPr>
          <a:xfrm>
            <a:off x="737841" y="1807902"/>
            <a:ext cx="4788000" cy="540000"/>
          </a:xfrm>
          <a:prstGeom prst="rect">
            <a:avLst/>
          </a:prstGeom>
        </p:spPr>
        <p:txBody>
          <a:bodyPr/>
          <a:lstStyle>
            <a:lvl1pPr>
              <a:defRPr lang="es-ES" sz="3200" b="1" kern="1200" dirty="0">
                <a:solidFill>
                  <a:srgbClr val="3F3F3D"/>
                </a:solidFill>
                <a:latin typeface="+mj-lt"/>
                <a:ea typeface="Helvetica" charset="0"/>
                <a:cs typeface="Helvetica" charset="0"/>
              </a:defRPr>
            </a:lvl1pPr>
          </a:lstStyle>
          <a:p>
            <a:r>
              <a:rPr lang="es-ES" dirty="0" err="1"/>
              <a:t>Title</a:t>
            </a:r>
            <a:endParaRPr lang="es-ES" dirty="0"/>
          </a:p>
        </p:txBody>
      </p:sp>
      <p:sp>
        <p:nvSpPr>
          <p:cNvPr id="3" name="2 Marcador de posición de imagen"/>
          <p:cNvSpPr>
            <a:spLocks noGrp="1"/>
          </p:cNvSpPr>
          <p:nvPr>
            <p:ph type="pic" sz="quarter" idx="14" hasCustomPrompt="1"/>
          </p:nvPr>
        </p:nvSpPr>
        <p:spPr>
          <a:xfrm>
            <a:off x="6383338" y="1807200"/>
            <a:ext cx="5076000" cy="3380400"/>
          </a:xfrm>
          <a:prstGeom prst="rect">
            <a:avLst/>
          </a:prstGeom>
        </p:spPr>
        <p:txBody>
          <a:bodyPr/>
          <a:lstStyle>
            <a:lvl1pPr>
              <a:defRPr/>
            </a:lvl1pPr>
          </a:lstStyle>
          <a:p>
            <a:r>
              <a:rPr lang="es-ES" dirty="0"/>
              <a:t>Picture</a:t>
            </a:r>
          </a:p>
        </p:txBody>
      </p:sp>
    </p:spTree>
    <p:extLst>
      <p:ext uri="{BB962C8B-B14F-4D97-AF65-F5344CB8AC3E}">
        <p14:creationId xmlns:p14="http://schemas.microsoft.com/office/powerpoint/2010/main" val="150323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sp>
        <p:nvSpPr>
          <p:cNvPr id="13" name="12 Marcador de texto"/>
          <p:cNvSpPr>
            <a:spLocks noGrp="1"/>
          </p:cNvSpPr>
          <p:nvPr>
            <p:ph type="body" sz="quarter" idx="10"/>
          </p:nvPr>
        </p:nvSpPr>
        <p:spPr>
          <a:xfrm>
            <a:off x="730800" y="2721600"/>
            <a:ext cx="5072063" cy="2340000"/>
          </a:xfrm>
          <a:prstGeom prst="rect">
            <a:avLst/>
          </a:prstGeom>
        </p:spPr>
        <p:txBody>
          <a:bodyPr/>
          <a:lstStyle>
            <a:lvl1pPr marL="0" indent="0">
              <a:buNone/>
              <a:defRPr kumimoji="0" lang="es-ES" sz="1400" b="0" i="0" u="none" strike="noStrike" kern="1200" cap="none" spc="0" normalizeH="0" baseline="0" dirty="0">
                <a:ln>
                  <a:noFill/>
                </a:ln>
                <a:solidFill>
                  <a:srgbClr val="3F3F3D"/>
                </a:solidFill>
                <a:effectLst/>
                <a:uLnTx/>
                <a:uFillTx/>
                <a:latin typeface="Arial" panose="020B0604020202020204"/>
                <a:ea typeface="Helvetica" charset="0"/>
                <a:cs typeface="Helvetica"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Haga clic para modificar el estilo de texto del patrón</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Segundo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Tercer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Cuarto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Quinto nivel</a:t>
            </a:r>
          </a:p>
        </p:txBody>
      </p:sp>
      <p:sp>
        <p:nvSpPr>
          <p:cNvPr id="16" name="15 Título"/>
          <p:cNvSpPr>
            <a:spLocks noGrp="1"/>
          </p:cNvSpPr>
          <p:nvPr>
            <p:ph type="title" hasCustomPrompt="1"/>
          </p:nvPr>
        </p:nvSpPr>
        <p:spPr>
          <a:xfrm>
            <a:off x="737841" y="1807902"/>
            <a:ext cx="4788000" cy="540000"/>
          </a:xfrm>
          <a:prstGeom prst="rect">
            <a:avLst/>
          </a:prstGeom>
        </p:spPr>
        <p:txBody>
          <a:bodyPr/>
          <a:lstStyle>
            <a:lvl1pPr>
              <a:defRPr lang="es-ES" sz="3200" b="1" kern="1200" dirty="0">
                <a:solidFill>
                  <a:srgbClr val="3F3F3D"/>
                </a:solidFill>
                <a:latin typeface="+mj-lt"/>
                <a:ea typeface="Helvetica" charset="0"/>
                <a:cs typeface="Helvetica" charset="0"/>
              </a:defRPr>
            </a:lvl1pPr>
          </a:lstStyle>
          <a:p>
            <a:r>
              <a:rPr lang="es-ES" dirty="0" err="1"/>
              <a:t>Title</a:t>
            </a:r>
            <a:endParaRPr lang="es-ES" dirty="0"/>
          </a:p>
        </p:txBody>
      </p:sp>
    </p:spTree>
    <p:extLst>
      <p:ext uri="{BB962C8B-B14F-4D97-AF65-F5344CB8AC3E}">
        <p14:creationId xmlns:p14="http://schemas.microsoft.com/office/powerpoint/2010/main" val="1888445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cxnSp>
        <p:nvCxnSpPr>
          <p:cNvPr id="6" name="Conector recto 2"/>
          <p:cNvCxnSpPr/>
          <p:nvPr userDrawn="1"/>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4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111190" y="274638"/>
            <a:ext cx="5519854" cy="885089"/>
          </a:xfrm>
          <a:prstGeom prst="rect">
            <a:avLst/>
          </a:prstGeom>
        </p:spPr>
        <p:txBody>
          <a:bodyPr/>
          <a:lstStyle>
            <a:lvl1pPr>
              <a:defRPr sz="3200" b="1">
                <a:solidFill>
                  <a:schemeClr val="tx1"/>
                </a:solidFill>
              </a:defRPr>
            </a:lvl1pPr>
          </a:lstStyle>
          <a:p>
            <a:r>
              <a:rPr lang="es-ES" dirty="0"/>
              <a:t>Haga clic para modificar el estilo de título del patrón</a:t>
            </a:r>
          </a:p>
        </p:txBody>
      </p:sp>
      <p:sp>
        <p:nvSpPr>
          <p:cNvPr id="3" name="2 Marcador de contenido"/>
          <p:cNvSpPr>
            <a:spLocks noGrp="1"/>
          </p:cNvSpPr>
          <p:nvPr>
            <p:ph idx="1"/>
          </p:nvPr>
        </p:nvSpPr>
        <p:spPr>
          <a:xfrm>
            <a:off x="609600" y="1600201"/>
            <a:ext cx="10972800" cy="4525963"/>
          </a:xfrm>
          <a:prstGeom prst="rect">
            <a:avLst/>
          </a:prstGeom>
        </p:spPr>
        <p:txBody>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2 Marcador de número de diapositiva"/>
          <p:cNvSpPr>
            <a:spLocks noGrp="1"/>
          </p:cNvSpPr>
          <p:nvPr>
            <p:ph type="sldNum" sz="quarter" idx="4"/>
          </p:nvPr>
        </p:nvSpPr>
        <p:spPr>
          <a:xfrm>
            <a:off x="8693420" y="6129338"/>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E17C4-BBE0-4374-BC40-889660AB3BCA}" type="slidenum">
              <a:rPr lang="es-ES" smtClean="0"/>
              <a:t>‹N°›</a:t>
            </a:fld>
            <a:endParaRPr lang="es-ES"/>
          </a:p>
        </p:txBody>
      </p:sp>
    </p:spTree>
    <p:extLst>
      <p:ext uri="{BB962C8B-B14F-4D97-AF65-F5344CB8AC3E}">
        <p14:creationId xmlns:p14="http://schemas.microsoft.com/office/powerpoint/2010/main" val="1126486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ítulo y objetos">
    <p:spTree>
      <p:nvGrpSpPr>
        <p:cNvPr id="1" name=""/>
        <p:cNvGrpSpPr/>
        <p:nvPr/>
      </p:nvGrpSpPr>
      <p:grpSpPr>
        <a:xfrm>
          <a:off x="0" y="0"/>
          <a:ext cx="0" cy="0"/>
          <a:chOff x="0" y="0"/>
          <a:chExt cx="0" cy="0"/>
        </a:xfrm>
      </p:grpSpPr>
      <p:sp>
        <p:nvSpPr>
          <p:cNvPr id="13" name="12 Marcador de texto"/>
          <p:cNvSpPr>
            <a:spLocks noGrp="1"/>
          </p:cNvSpPr>
          <p:nvPr>
            <p:ph type="body" sz="quarter" idx="10"/>
          </p:nvPr>
        </p:nvSpPr>
        <p:spPr>
          <a:xfrm>
            <a:off x="730800" y="2721600"/>
            <a:ext cx="5072063" cy="2340000"/>
          </a:xfrm>
          <a:prstGeom prst="rect">
            <a:avLst/>
          </a:prstGeom>
        </p:spPr>
        <p:txBody>
          <a:bodyPr/>
          <a:lstStyle>
            <a:lvl1pPr marL="0" indent="0">
              <a:buNone/>
              <a:defRPr kumimoji="0" lang="es-ES" sz="1400" b="0" i="0" u="none" strike="noStrike" kern="1200" cap="none" spc="0" normalizeH="0" baseline="0" dirty="0">
                <a:ln>
                  <a:noFill/>
                </a:ln>
                <a:solidFill>
                  <a:srgbClr val="3F3F3D"/>
                </a:solidFill>
                <a:effectLst/>
                <a:uLnTx/>
                <a:uFillTx/>
                <a:latin typeface="Arial" panose="020B0604020202020204"/>
                <a:ea typeface="Helvetica" charset="0"/>
                <a:cs typeface="Helvetica"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Haga clic para modificar el estilo de texto del patrón</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Segundo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Tercer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Cuarto nivel</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Quinto nivel</a:t>
            </a:r>
          </a:p>
        </p:txBody>
      </p:sp>
      <p:sp>
        <p:nvSpPr>
          <p:cNvPr id="16" name="15 Título"/>
          <p:cNvSpPr>
            <a:spLocks noGrp="1"/>
          </p:cNvSpPr>
          <p:nvPr>
            <p:ph type="title" hasCustomPrompt="1"/>
          </p:nvPr>
        </p:nvSpPr>
        <p:spPr>
          <a:xfrm>
            <a:off x="737841" y="1807902"/>
            <a:ext cx="4788000" cy="540000"/>
          </a:xfrm>
          <a:prstGeom prst="rect">
            <a:avLst/>
          </a:prstGeom>
        </p:spPr>
        <p:txBody>
          <a:bodyPr/>
          <a:lstStyle>
            <a:lvl1pPr>
              <a:defRPr lang="es-ES" sz="3200" b="1" kern="1200" dirty="0">
                <a:solidFill>
                  <a:srgbClr val="3F3F3D"/>
                </a:solidFill>
                <a:latin typeface="+mj-lt"/>
                <a:ea typeface="Helvetica" charset="0"/>
                <a:cs typeface="Helvetica" charset="0"/>
              </a:defRPr>
            </a:lvl1pPr>
          </a:lstStyle>
          <a:p>
            <a:r>
              <a:rPr lang="es-ES" dirty="0" err="1"/>
              <a:t>Title</a:t>
            </a:r>
            <a:endParaRPr lang="es-ES" dirty="0"/>
          </a:p>
        </p:txBody>
      </p:sp>
      <p:sp>
        <p:nvSpPr>
          <p:cNvPr id="21" name="20 Marcador de contenido"/>
          <p:cNvSpPr>
            <a:spLocks noGrp="1"/>
          </p:cNvSpPr>
          <p:nvPr>
            <p:ph sz="quarter" idx="11" hasCustomPrompt="1"/>
          </p:nvPr>
        </p:nvSpPr>
        <p:spPr>
          <a:xfrm>
            <a:off x="6383337" y="2753594"/>
            <a:ext cx="5054091" cy="40044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rgbClr val="DCDC21"/>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_tradnl" sz="2400" dirty="0" err="1">
                <a:solidFill>
                  <a:srgbClr val="DCDC21"/>
                </a:solidFill>
                <a:ea typeface="Helvetica" charset="0"/>
                <a:cs typeface="Helvetica" charset="0"/>
              </a:rPr>
              <a:t>Iciducip</a:t>
            </a:r>
            <a:r>
              <a:rPr lang="es-ES_tradnl" sz="2400" dirty="0">
                <a:solidFill>
                  <a:srgbClr val="DCDC21"/>
                </a:solidFill>
                <a:ea typeface="Helvetica" charset="0"/>
                <a:cs typeface="Helvetica" charset="0"/>
              </a:rPr>
              <a:t> </a:t>
            </a:r>
            <a:r>
              <a:rPr lang="es-ES_tradnl" sz="2400" dirty="0" err="1">
                <a:solidFill>
                  <a:srgbClr val="DCDC21"/>
                </a:solidFill>
                <a:ea typeface="Helvetica" charset="0"/>
                <a:cs typeface="Helvetica" charset="0"/>
              </a:rPr>
              <a:t>suntibus</a:t>
            </a:r>
            <a:r>
              <a:rPr lang="es-ES_tradnl" sz="2400" dirty="0">
                <a:solidFill>
                  <a:srgbClr val="DCDC21"/>
                </a:solidFill>
                <a:ea typeface="Helvetica" charset="0"/>
                <a:cs typeface="Helvetica" charset="0"/>
              </a:rPr>
              <a:t> mi</a:t>
            </a:r>
          </a:p>
        </p:txBody>
      </p:sp>
      <p:sp>
        <p:nvSpPr>
          <p:cNvPr id="22" name="20 Marcador de contenido"/>
          <p:cNvSpPr>
            <a:spLocks noGrp="1"/>
          </p:cNvSpPr>
          <p:nvPr>
            <p:ph sz="quarter" idx="12" hasCustomPrompt="1"/>
          </p:nvPr>
        </p:nvSpPr>
        <p:spPr>
          <a:xfrm>
            <a:off x="6390774" y="3352035"/>
            <a:ext cx="5054091" cy="49337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rgbClr val="85B4D7"/>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_tradnl" sz="2400" dirty="0" err="1">
                <a:solidFill>
                  <a:srgbClr val="85B4D7"/>
                </a:solidFill>
                <a:ea typeface="Helvetica" charset="0"/>
                <a:cs typeface="Helvetica" charset="0"/>
              </a:rPr>
              <a:t>Incientio</a:t>
            </a:r>
            <a:r>
              <a:rPr lang="es-ES_tradnl" sz="2400" dirty="0">
                <a:solidFill>
                  <a:srgbClr val="85B4D7"/>
                </a:solidFill>
                <a:ea typeface="Helvetica" charset="0"/>
                <a:cs typeface="Helvetica" charset="0"/>
              </a:rPr>
              <a:t> </a:t>
            </a:r>
            <a:r>
              <a:rPr lang="es-ES_tradnl" sz="2400" dirty="0" err="1">
                <a:solidFill>
                  <a:srgbClr val="85B4D7"/>
                </a:solidFill>
                <a:ea typeface="Helvetica" charset="0"/>
                <a:cs typeface="Helvetica" charset="0"/>
              </a:rPr>
              <a:t>ilit</a:t>
            </a:r>
            <a:r>
              <a:rPr lang="es-ES_tradnl" sz="2400" dirty="0">
                <a:solidFill>
                  <a:srgbClr val="85B4D7"/>
                </a:solidFill>
                <a:ea typeface="Helvetica" charset="0"/>
                <a:cs typeface="Helvetica" charset="0"/>
              </a:rPr>
              <a:t> labore </a:t>
            </a:r>
            <a:r>
              <a:rPr lang="es-ES_tradnl" sz="2400" dirty="0" err="1">
                <a:solidFill>
                  <a:srgbClr val="85B4D7"/>
                </a:solidFill>
                <a:ea typeface="Helvetica" charset="0"/>
                <a:cs typeface="Helvetica" charset="0"/>
              </a:rPr>
              <a:t>labore</a:t>
            </a:r>
            <a:endParaRPr lang="es-ES_tradnl" sz="2400" dirty="0">
              <a:solidFill>
                <a:srgbClr val="DCDC21"/>
              </a:solidFill>
              <a:ea typeface="Helvetica" charset="0"/>
              <a:cs typeface="Helvetica" charset="0"/>
            </a:endParaRPr>
          </a:p>
        </p:txBody>
      </p:sp>
      <p:sp>
        <p:nvSpPr>
          <p:cNvPr id="23" name="20 Marcador de contenido"/>
          <p:cNvSpPr>
            <a:spLocks noGrp="1"/>
          </p:cNvSpPr>
          <p:nvPr>
            <p:ph sz="quarter" idx="13" hasCustomPrompt="1"/>
          </p:nvPr>
        </p:nvSpPr>
        <p:spPr>
          <a:xfrm>
            <a:off x="6387060" y="3950474"/>
            <a:ext cx="5054091" cy="50323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solidFill>
                  <a:srgbClr val="E8B142"/>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_tradnl" sz="2400" dirty="0" err="1">
                <a:solidFill>
                  <a:srgbClr val="E8B142"/>
                </a:solidFill>
                <a:ea typeface="Helvetica" charset="0"/>
                <a:cs typeface="Helvetica" charset="0"/>
              </a:rPr>
              <a:t>Ratati</a:t>
            </a:r>
            <a:r>
              <a:rPr lang="es-ES_tradnl" sz="2400" dirty="0">
                <a:solidFill>
                  <a:srgbClr val="E8B142"/>
                </a:solidFill>
                <a:ea typeface="Helvetica" charset="0"/>
                <a:cs typeface="Helvetica" charset="0"/>
              </a:rPr>
              <a:t> di </a:t>
            </a:r>
            <a:r>
              <a:rPr lang="es-ES_tradnl" sz="2400" dirty="0" err="1">
                <a:solidFill>
                  <a:srgbClr val="E8B142"/>
                </a:solidFill>
                <a:ea typeface="Helvetica" charset="0"/>
                <a:cs typeface="Helvetica" charset="0"/>
              </a:rPr>
              <a:t>nullam</a:t>
            </a:r>
            <a:r>
              <a:rPr lang="es-ES_tradnl" sz="2400" dirty="0">
                <a:solidFill>
                  <a:srgbClr val="E8B142"/>
                </a:solidFill>
                <a:ea typeface="Helvetica" charset="0"/>
                <a:cs typeface="Helvetica" charset="0"/>
              </a:rPr>
              <a:t> et </a:t>
            </a:r>
            <a:r>
              <a:rPr lang="es-ES_tradnl" sz="2400" dirty="0" err="1">
                <a:solidFill>
                  <a:srgbClr val="E8B142"/>
                </a:solidFill>
                <a:ea typeface="Helvetica" charset="0"/>
                <a:cs typeface="Helvetica" charset="0"/>
              </a:rPr>
              <a:t>et</a:t>
            </a:r>
            <a:endParaRPr lang="es-ES_tradnl" sz="2400" dirty="0">
              <a:solidFill>
                <a:srgbClr val="E8B142"/>
              </a:solidFill>
              <a:ea typeface="Helvetica" charset="0"/>
              <a:cs typeface="Helvetica" charset="0"/>
            </a:endParaRPr>
          </a:p>
        </p:txBody>
      </p:sp>
    </p:spTree>
    <p:extLst>
      <p:ext uri="{BB962C8B-B14F-4D97-AF65-F5344CB8AC3E}">
        <p14:creationId xmlns:p14="http://schemas.microsoft.com/office/powerpoint/2010/main" val="90260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EEED"/>
        </a:solidFill>
        <a:effectLst/>
      </p:bgPr>
    </p:bg>
    <p:spTree>
      <p:nvGrpSpPr>
        <p:cNvPr id="1" name=""/>
        <p:cNvGrpSpPr/>
        <p:nvPr/>
      </p:nvGrpSpPr>
      <p:grpSpPr>
        <a:xfrm>
          <a:off x="0" y="0"/>
          <a:ext cx="0" cy="0"/>
          <a:chOff x="0" y="0"/>
          <a:chExt cx="0" cy="0"/>
        </a:xfrm>
      </p:grpSpPr>
      <p:sp>
        <p:nvSpPr>
          <p:cNvPr id="21" name="Rectángulo 8"/>
          <p:cNvSpPr/>
          <p:nvPr userDrawn="1"/>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latin typeface="Helvetica Regular" charset="0"/>
            </a:endParaRPr>
          </a:p>
        </p:txBody>
      </p:sp>
      <p:pic>
        <p:nvPicPr>
          <p:cNvPr id="13" name="Imagen 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pic>
        <p:nvPicPr>
          <p:cNvPr id="14" name="Imagen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cxnSp>
        <p:nvCxnSpPr>
          <p:cNvPr id="20" name="Conector recto 2"/>
          <p:cNvCxnSpPr/>
          <p:nvPr userDrawn="1"/>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6716676"/>
      </p:ext>
    </p:extLst>
  </p:cSld>
  <p:clrMap bg1="lt1" tx1="dk1" bg2="lt2" tx2="dk2" accent1="accent1" accent2="accent2" accent3="accent3" accent4="accent4" accent5="accent5" accent6="accent6" hlink="hlink" folHlink="folHlink"/>
  <p:sldLayoutIdLst>
    <p:sldLayoutId id="2147483673" r:id="rId1"/>
    <p:sldLayoutId id="2147483681" r:id="rId2"/>
    <p:sldLayoutId id="2147483674" r:id="rId3"/>
    <p:sldLayoutId id="2147483680" r:id="rId4"/>
    <p:sldLayoutId id="2147483682" r:id="rId5"/>
    <p:sldLayoutId id="2147483679" r:id="rId6"/>
    <p:sldLayoutId id="2147483683" r:id="rId7"/>
    <p:sldLayoutId id="2147483687" r:id="rId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Regular"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Regular"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Regular"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cid:image002.jpg@01D2BE00.E1020890" TargetMode="External"/><Relationship Id="rId7" Type="http://schemas.openxmlformats.org/officeDocument/2006/relationships/image" Target="../media/image17.png"/><Relationship Id="rId2"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image" Target="cid:image003.jpg@01D2BE00.E1020890" TargetMode="Externa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3246120" cy="6858000"/>
          </a:xfrm>
          <a:prstGeom prst="rect">
            <a:avLst/>
          </a:prstGeom>
        </p:spPr>
      </p:pic>
      <p:cxnSp>
        <p:nvCxnSpPr>
          <p:cNvPr id="11" name="Conector recto 10"/>
          <p:cNvCxnSpPr/>
          <p:nvPr/>
        </p:nvCxnSpPr>
        <p:spPr>
          <a:xfrm>
            <a:off x="4974771" y="2917371"/>
            <a:ext cx="2231572"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sp>
        <p:nvSpPr>
          <p:cNvPr id="13" name="12 Título"/>
          <p:cNvSpPr>
            <a:spLocks noGrp="1"/>
          </p:cNvSpPr>
          <p:nvPr>
            <p:ph type="ctrTitle"/>
          </p:nvPr>
        </p:nvSpPr>
        <p:spPr>
          <a:xfrm>
            <a:off x="3375556" y="3088821"/>
            <a:ext cx="8816444" cy="1692096"/>
          </a:xfrm>
        </p:spPr>
        <p:txBody>
          <a:bodyPr/>
          <a:lstStyle/>
          <a:p>
            <a:r>
              <a:rPr lang="en-US" sz="2400" dirty="0"/>
              <a:t>ETIP SNET (</a:t>
            </a:r>
            <a:r>
              <a:rPr lang="en-US" sz="2400" u="sng" dirty="0"/>
              <a:t>E</a:t>
            </a:r>
            <a:r>
              <a:rPr lang="en-US" sz="2400" dirty="0"/>
              <a:t>uropean </a:t>
            </a:r>
            <a:r>
              <a:rPr lang="en-US" sz="2400" u="sng" dirty="0"/>
              <a:t>T</a:t>
            </a:r>
            <a:r>
              <a:rPr lang="en-US" sz="2400" dirty="0"/>
              <a:t>echnology and </a:t>
            </a:r>
            <a:r>
              <a:rPr lang="en-US" sz="2400" u="sng" dirty="0"/>
              <a:t>I</a:t>
            </a:r>
            <a:r>
              <a:rPr lang="en-US" sz="2400" dirty="0"/>
              <a:t>nnovation </a:t>
            </a:r>
            <a:r>
              <a:rPr lang="en-US" sz="2400" u="sng" dirty="0"/>
              <a:t>P</a:t>
            </a:r>
            <a:r>
              <a:rPr lang="en-US" sz="2400" dirty="0"/>
              <a:t>latform  for </a:t>
            </a:r>
            <a:r>
              <a:rPr lang="en-US" sz="2400" u="sng" dirty="0"/>
              <a:t>S</a:t>
            </a:r>
            <a:r>
              <a:rPr lang="en-US" sz="2400" dirty="0"/>
              <a:t>mart </a:t>
            </a:r>
            <a:r>
              <a:rPr lang="en-US" sz="2400" u="sng" dirty="0"/>
              <a:t>N</a:t>
            </a:r>
            <a:r>
              <a:rPr lang="en-US" sz="2400" dirty="0"/>
              <a:t>etworks for </a:t>
            </a:r>
            <a:r>
              <a:rPr lang="en-US" sz="2400" u="sng" dirty="0"/>
              <a:t>E</a:t>
            </a:r>
            <a:r>
              <a:rPr lang="en-US" sz="2400" dirty="0"/>
              <a:t>nergy </a:t>
            </a:r>
            <a:r>
              <a:rPr lang="en-US" sz="2400" u="sng" dirty="0"/>
              <a:t>T</a:t>
            </a:r>
            <a:r>
              <a:rPr lang="en-US" sz="2400" dirty="0"/>
              <a:t>ransition)</a:t>
            </a:r>
            <a:br>
              <a:rPr lang="en-US" sz="2400" dirty="0"/>
            </a:br>
            <a:br>
              <a:rPr lang="en-US" sz="2400" dirty="0"/>
            </a:br>
            <a:r>
              <a:rPr lang="en-US" dirty="0"/>
              <a:t>R&amp;I activities</a:t>
            </a:r>
            <a:endParaRPr lang="es-ES" i="1" dirty="0">
              <a:latin typeface="Arial" panose="020B0604020202020204" pitchFamily="34" charset="0"/>
              <a:cs typeface="Arial" panose="020B0604020202020204" pitchFamily="34" charset="0"/>
            </a:endParaRPr>
          </a:p>
        </p:txBody>
      </p:sp>
      <p:sp>
        <p:nvSpPr>
          <p:cNvPr id="14" name="13 Subtítulo"/>
          <p:cNvSpPr>
            <a:spLocks noGrp="1"/>
          </p:cNvSpPr>
          <p:nvPr>
            <p:ph type="subTitle" idx="1"/>
          </p:nvPr>
        </p:nvSpPr>
        <p:spPr>
          <a:xfrm>
            <a:off x="3738128" y="5438711"/>
            <a:ext cx="7087690" cy="696082"/>
          </a:xfrm>
        </p:spPr>
        <p:txBody>
          <a:bodyPr>
            <a:noAutofit/>
          </a:bodyPr>
          <a:lstStyle/>
          <a:p>
            <a:pPr lvl="0">
              <a:lnSpc>
                <a:spcPct val="100000"/>
              </a:lnSpc>
              <a:spcBef>
                <a:spcPct val="20000"/>
              </a:spcBef>
            </a:pPr>
            <a:endParaRPr lang="fr-BE" sz="1400" b="1" dirty="0">
              <a:solidFill>
                <a:schemeClr val="accent1"/>
              </a:solidFill>
              <a:latin typeface="Arial" panose="020B0604020202020204" pitchFamily="34" charset="0"/>
              <a:cs typeface="Arial" panose="020B0604020202020204" pitchFamily="34" charset="0"/>
            </a:endParaRPr>
          </a:p>
          <a:p>
            <a:r>
              <a:rPr lang="es-ES" sz="1600" b="1" dirty="0">
                <a:latin typeface="Arial" panose="020B0604020202020204" pitchFamily="34" charset="0"/>
                <a:cs typeface="Arial" panose="020B0604020202020204" pitchFamily="34" charset="0"/>
              </a:rPr>
              <a:t>Eric Peirano, </a:t>
            </a:r>
            <a:r>
              <a:rPr lang="es-ES" sz="1600" b="1" dirty="0" err="1">
                <a:latin typeface="Arial" panose="020B0604020202020204" pitchFamily="34" charset="0"/>
                <a:cs typeface="Arial" panose="020B0604020202020204" pitchFamily="34" charset="0"/>
              </a:rPr>
              <a:t>Ph.D</a:t>
            </a:r>
            <a:r>
              <a:rPr lang="es-ES" sz="1600" b="1" dirty="0">
                <a:latin typeface="Arial" panose="020B0604020202020204" pitchFamily="34" charset="0"/>
                <a:cs typeface="Arial" panose="020B0604020202020204" pitchFamily="34" charset="0"/>
              </a:rPr>
              <a:t>., TECHNOFI, COO</a:t>
            </a:r>
            <a:br>
              <a:rPr lang="fr-BE" sz="1600" b="1" dirty="0">
                <a:latin typeface="Arial" panose="020B0604020202020204" pitchFamily="34" charset="0"/>
                <a:cs typeface="Arial" panose="020B0604020202020204" pitchFamily="34" charset="0"/>
              </a:rPr>
            </a:br>
            <a:endParaRPr lang="fr-BE" sz="1600" b="1" dirty="0">
              <a:latin typeface="Arial" panose="020B0604020202020204" pitchFamily="34" charset="0"/>
              <a:cs typeface="Arial" panose="020B0604020202020204" pitchFamily="34" charset="0"/>
            </a:endParaRPr>
          </a:p>
          <a:p>
            <a:pPr lvl="0"/>
            <a:r>
              <a:rPr lang="es-ES" sz="1800" b="1" dirty="0">
                <a:latin typeface="Arial" panose="020B0604020202020204" pitchFamily="34" charset="0"/>
                <a:cs typeface="Arial" panose="020B0604020202020204" pitchFamily="34" charset="0"/>
              </a:rPr>
              <a:t> </a:t>
            </a:r>
          </a:p>
        </p:txBody>
      </p:sp>
      <p:sp>
        <p:nvSpPr>
          <p:cNvPr id="2" name="1 Rectángulo"/>
          <p:cNvSpPr/>
          <p:nvPr/>
        </p:nvSpPr>
        <p:spPr>
          <a:xfrm>
            <a:off x="3025090" y="5046602"/>
            <a:ext cx="8103220" cy="369332"/>
          </a:xfrm>
          <a:prstGeom prst="rect">
            <a:avLst/>
          </a:prstGeom>
        </p:spPr>
        <p:txBody>
          <a:bodyPr wrap="square">
            <a:spAutoFit/>
          </a:bodyPr>
          <a:lstStyle/>
          <a:p>
            <a:pPr lvl="0" algn="ctr"/>
            <a:r>
              <a:rPr lang="en-US" b="1" dirty="0">
                <a:latin typeface="+mj-lt"/>
              </a:rPr>
              <a:t>First ETIP SNET regional workshop, </a:t>
            </a:r>
            <a:r>
              <a:rPr lang="fr-FR" b="1" dirty="0">
                <a:solidFill>
                  <a:srgbClr val="3F3F3D"/>
                </a:solidFill>
                <a:latin typeface="+mj-lt"/>
                <a:cs typeface="Arial" panose="020B0604020202020204" pitchFamily="34" charset="0"/>
              </a:rPr>
              <a:t>Aachen, 18 </a:t>
            </a:r>
            <a:r>
              <a:rPr lang="fr-FR" b="1" dirty="0" err="1">
                <a:solidFill>
                  <a:srgbClr val="3F3F3D"/>
                </a:solidFill>
                <a:latin typeface="+mj-lt"/>
                <a:cs typeface="Arial" panose="020B0604020202020204" pitchFamily="34" charset="0"/>
              </a:rPr>
              <a:t>September</a:t>
            </a:r>
            <a:r>
              <a:rPr lang="fr-FR" b="1" dirty="0">
                <a:solidFill>
                  <a:srgbClr val="3F3F3D"/>
                </a:solidFill>
                <a:latin typeface="+mj-lt"/>
                <a:cs typeface="Arial" panose="020B0604020202020204" pitchFamily="34" charset="0"/>
              </a:rPr>
              <a:t> 2017</a:t>
            </a:r>
            <a:endParaRPr lang="en-GB" b="1" dirty="0">
              <a:solidFill>
                <a:srgbClr val="3F3F3D"/>
              </a:solidFill>
              <a:latin typeface="+mj-lt"/>
              <a:cs typeface="Arial" panose="020B0604020202020204" pitchFamily="34" charset="0"/>
            </a:endParaRPr>
          </a:p>
        </p:txBody>
      </p:sp>
    </p:spTree>
    <p:extLst>
      <p:ext uri="{BB962C8B-B14F-4D97-AF65-F5344CB8AC3E}">
        <p14:creationId xmlns:p14="http://schemas.microsoft.com/office/powerpoint/2010/main" val="3776020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730800" y="1672791"/>
            <a:ext cx="10643444" cy="4877232"/>
          </a:xfrm>
        </p:spPr>
        <p:txBody>
          <a:bodyPr/>
          <a:lstStyle/>
          <a:p>
            <a:pPr marL="228600" lvl="0" indent="-228600" fontAlgn="base">
              <a:buClr>
                <a:srgbClr val="DCDB21"/>
              </a:buClr>
              <a:buSzPct val="90000"/>
              <a:buFont typeface="Wingdings 3" pitchFamily="18" charset="2"/>
              <a:buChar char=""/>
            </a:pPr>
            <a:endParaRPr lang="en-GB" sz="2200" b="1" dirty="0">
              <a:solidFill>
                <a:srgbClr val="3F3E3E"/>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rgbClr val="3F3E3E"/>
                </a:solidFill>
                <a:latin typeface="+mj-lt"/>
                <a:ea typeface="+mn-ea"/>
                <a:cs typeface="+mn-cs"/>
              </a:rPr>
              <a:t> </a:t>
            </a:r>
            <a:r>
              <a:rPr lang="en-GB" sz="2200" b="1" dirty="0">
                <a:solidFill>
                  <a:schemeClr val="bg1">
                    <a:lumMod val="75000"/>
                  </a:schemeClr>
                </a:solidFill>
                <a:latin typeface="+mj-lt"/>
                <a:ea typeface="+mn-ea"/>
                <a:cs typeface="+mn-cs"/>
              </a:rPr>
              <a:t>The ETIP-SNET 2017-2026 R&amp;I roadmap</a:t>
            </a:r>
          </a:p>
          <a:p>
            <a:pPr marL="228600" lvl="0" indent="-228600" fontAlgn="base">
              <a:buClr>
                <a:srgbClr val="DCDB21"/>
              </a:buClr>
              <a:buSzPct val="90000"/>
              <a:buFont typeface="Wingdings 3" pitchFamily="18" charset="2"/>
              <a:buChar char=""/>
            </a:pPr>
            <a:endParaRPr lang="en-GB" sz="2200" b="1" dirty="0">
              <a:solidFill>
                <a:schemeClr val="bg1">
                  <a:lumMod val="75000"/>
                </a:schemeClr>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chemeClr val="bg1">
                    <a:lumMod val="75000"/>
                  </a:schemeClr>
                </a:solidFill>
                <a:latin typeface="+mj-lt"/>
                <a:ea typeface="+mn-ea"/>
                <a:cs typeface="+mn-cs"/>
              </a:rPr>
              <a:t>  The path towards the updated roadmap and next IPs</a:t>
            </a:r>
          </a:p>
          <a:p>
            <a:pPr marL="228600" lvl="0" indent="-228600" fontAlgn="base">
              <a:buClr>
                <a:srgbClr val="DCDB21"/>
              </a:buClr>
              <a:buSzPct val="90000"/>
              <a:buFont typeface="Wingdings 3" pitchFamily="18" charset="2"/>
              <a:buChar char=""/>
            </a:pPr>
            <a:endParaRPr lang="en-GB" sz="2200" b="1" dirty="0">
              <a:solidFill>
                <a:srgbClr val="3F3E3E"/>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rgbClr val="3F3E3E"/>
                </a:solidFill>
                <a:latin typeface="+mj-lt"/>
                <a:ea typeface="+mn-ea"/>
                <a:cs typeface="+mn-cs"/>
              </a:rPr>
              <a:t>  The coming 17-19 implementation plan</a:t>
            </a:r>
          </a:p>
          <a:p>
            <a:pPr marL="228600" lvl="0" indent="-228600" fontAlgn="base">
              <a:buClr>
                <a:srgbClr val="DCDB21"/>
              </a:buClr>
              <a:buSzPct val="90000"/>
              <a:buFont typeface="Wingdings 3" pitchFamily="18" charset="2"/>
              <a:buChar char=""/>
            </a:pPr>
            <a:endParaRPr lang="en-GB" sz="2200" b="1" dirty="0">
              <a:solidFill>
                <a:srgbClr val="3F3E3E"/>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rgbClr val="3F3E3E"/>
                </a:solidFill>
                <a:latin typeface="+mj-lt"/>
                <a:ea typeface="+mn-ea"/>
                <a:cs typeface="+mn-cs"/>
              </a:rPr>
              <a:t>  </a:t>
            </a:r>
            <a:r>
              <a:rPr lang="en-GB" sz="2200" b="1" dirty="0">
                <a:solidFill>
                  <a:schemeClr val="bg1">
                    <a:lumMod val="75000"/>
                  </a:schemeClr>
                </a:solidFill>
                <a:latin typeface="+mj-lt"/>
                <a:ea typeface="+mn-ea"/>
                <a:cs typeface="+mn-cs"/>
              </a:rPr>
              <a:t>Contribution expected from the workshop participants</a:t>
            </a:r>
          </a:p>
        </p:txBody>
      </p:sp>
      <p:sp>
        <p:nvSpPr>
          <p:cNvPr id="3" name="2 Título"/>
          <p:cNvSpPr>
            <a:spLocks noGrp="1"/>
          </p:cNvSpPr>
          <p:nvPr>
            <p:ph type="title"/>
          </p:nvPr>
        </p:nvSpPr>
        <p:spPr>
          <a:xfrm>
            <a:off x="3215226" y="372507"/>
            <a:ext cx="7417331" cy="540000"/>
          </a:xfrm>
        </p:spPr>
        <p:txBody>
          <a:bodyPr/>
          <a:lstStyle/>
          <a:p>
            <a:r>
              <a:rPr lang="fr-BE" dirty="0" err="1"/>
              <a:t>Outline</a:t>
            </a:r>
            <a:endParaRPr lang="es-ES" dirty="0"/>
          </a:p>
        </p:txBody>
      </p:sp>
    </p:spTree>
    <p:extLst>
      <p:ext uri="{BB962C8B-B14F-4D97-AF65-F5344CB8AC3E}">
        <p14:creationId xmlns:p14="http://schemas.microsoft.com/office/powerpoint/2010/main" val="2650582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247958" y="393748"/>
            <a:ext cx="8173077" cy="962193"/>
          </a:xfrm>
        </p:spPr>
        <p:txBody>
          <a:bodyPr/>
          <a:lstStyle/>
          <a:p>
            <a:r>
              <a:rPr lang="fr-FR" dirty="0"/>
              <a:t>Structure of the</a:t>
            </a:r>
            <a:r>
              <a:rPr lang="en-US" dirty="0"/>
              <a:t> IP 17-19</a:t>
            </a:r>
            <a:endParaRPr lang="en-GB" dirty="0"/>
          </a:p>
        </p:txBody>
      </p:sp>
      <p:grpSp>
        <p:nvGrpSpPr>
          <p:cNvPr id="45" name="Groupe 44"/>
          <p:cNvGrpSpPr/>
          <p:nvPr/>
        </p:nvGrpSpPr>
        <p:grpSpPr>
          <a:xfrm>
            <a:off x="4046" y="1608020"/>
            <a:ext cx="3433397" cy="3355107"/>
            <a:chOff x="-14750" y="2398017"/>
            <a:chExt cx="3433397" cy="3355107"/>
          </a:xfrm>
        </p:grpSpPr>
        <p:sp>
          <p:nvSpPr>
            <p:cNvPr id="33" name="Rectangle 32"/>
            <p:cNvSpPr/>
            <p:nvPr/>
          </p:nvSpPr>
          <p:spPr>
            <a:xfrm>
              <a:off x="217332" y="3510570"/>
              <a:ext cx="308056" cy="32148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a:ea typeface="Calibri" panose="020F0502020204030204" pitchFamily="34" charset="0"/>
                  <a:cs typeface="Times New Roman" panose="02020603050405020304" pitchFamily="18" charset="0"/>
                </a:rPr>
                <a:t> </a:t>
              </a:r>
              <a:endParaRPr lang="fr-FR" sz="1100">
                <a:ea typeface="Calibri" panose="020F0502020204030204" pitchFamily="34" charset="0"/>
                <a:cs typeface="Times New Roman" panose="02020603050405020304" pitchFamily="18" charset="0"/>
              </a:endParaRPr>
            </a:p>
          </p:txBody>
        </p:sp>
        <p:sp>
          <p:nvSpPr>
            <p:cNvPr id="34" name="Rectangle 33"/>
            <p:cNvSpPr/>
            <p:nvPr/>
          </p:nvSpPr>
          <p:spPr>
            <a:xfrm>
              <a:off x="217332" y="3969841"/>
              <a:ext cx="308056" cy="32148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a:ea typeface="Calibri" panose="020F0502020204030204" pitchFamily="34" charset="0"/>
                  <a:cs typeface="Times New Roman" panose="02020603050405020304" pitchFamily="18" charset="0"/>
                </a:rPr>
                <a:t> </a:t>
              </a:r>
              <a:endParaRPr lang="fr-FR" sz="1100">
                <a:ea typeface="Calibri" panose="020F0502020204030204" pitchFamily="34" charset="0"/>
                <a:cs typeface="Times New Roman" panose="02020603050405020304" pitchFamily="18" charset="0"/>
              </a:endParaRPr>
            </a:p>
          </p:txBody>
        </p:sp>
        <p:sp>
          <p:nvSpPr>
            <p:cNvPr id="35" name="Rectangle 34"/>
            <p:cNvSpPr/>
            <p:nvPr/>
          </p:nvSpPr>
          <p:spPr>
            <a:xfrm>
              <a:off x="217332" y="4432686"/>
              <a:ext cx="308056" cy="32148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dirty="0">
                  <a:ea typeface="Calibri" panose="020F0502020204030204" pitchFamily="34" charset="0"/>
                  <a:cs typeface="Times New Roman" panose="02020603050405020304" pitchFamily="18" charset="0"/>
                </a:rPr>
                <a:t> </a:t>
              </a:r>
              <a:endParaRPr lang="fr-FR" sz="1100" dirty="0">
                <a:ea typeface="Calibri" panose="020F0502020204030204" pitchFamily="34" charset="0"/>
                <a:cs typeface="Times New Roman" panose="02020603050405020304" pitchFamily="18" charset="0"/>
              </a:endParaRPr>
            </a:p>
          </p:txBody>
        </p:sp>
        <p:sp>
          <p:nvSpPr>
            <p:cNvPr id="36" name="Rectangle 35"/>
            <p:cNvSpPr/>
            <p:nvPr/>
          </p:nvSpPr>
          <p:spPr>
            <a:xfrm>
              <a:off x="217332" y="4895533"/>
              <a:ext cx="308056" cy="32148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dirty="0">
                  <a:ea typeface="Calibri" panose="020F0502020204030204" pitchFamily="34" charset="0"/>
                  <a:cs typeface="Times New Roman" panose="02020603050405020304" pitchFamily="18" charset="0"/>
                </a:rPr>
                <a:t> </a:t>
              </a:r>
              <a:endParaRPr lang="fr-FR" sz="1100" dirty="0">
                <a:ea typeface="Calibri" panose="020F0502020204030204" pitchFamily="34" charset="0"/>
                <a:cs typeface="Times New Roman" panose="02020603050405020304" pitchFamily="18" charset="0"/>
              </a:endParaRPr>
            </a:p>
          </p:txBody>
        </p:sp>
        <p:sp>
          <p:nvSpPr>
            <p:cNvPr id="37" name="Rectangle 36"/>
            <p:cNvSpPr/>
            <p:nvPr/>
          </p:nvSpPr>
          <p:spPr>
            <a:xfrm>
              <a:off x="217332" y="5363526"/>
              <a:ext cx="308056" cy="321489"/>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dirty="0">
                  <a:ea typeface="Calibri" panose="020F0502020204030204" pitchFamily="34" charset="0"/>
                  <a:cs typeface="Times New Roman" panose="02020603050405020304" pitchFamily="18" charset="0"/>
                </a:rPr>
                <a:t> </a:t>
              </a:r>
              <a:endParaRPr lang="fr-FR" sz="1100" dirty="0">
                <a:ea typeface="Calibri" panose="020F0502020204030204" pitchFamily="34" charset="0"/>
                <a:cs typeface="Times New Roman" panose="02020603050405020304" pitchFamily="18" charset="0"/>
              </a:endParaRPr>
            </a:p>
          </p:txBody>
        </p:sp>
        <p:sp>
          <p:nvSpPr>
            <p:cNvPr id="38" name="Rectangle 37"/>
            <p:cNvSpPr>
              <a:spLocks noChangeArrowheads="1"/>
            </p:cNvSpPr>
            <p:nvPr/>
          </p:nvSpPr>
          <p:spPr bwMode="auto">
            <a:xfrm>
              <a:off x="647115" y="3464656"/>
              <a:ext cx="2771532" cy="45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Transmission</a:t>
              </a:r>
              <a:endParaRPr lang="en-GB" altLang="fr-FR" sz="3200" b="1" dirty="0">
                <a:latin typeface="Arial" panose="020B0604020202020204" pitchFamily="34" charset="0"/>
              </a:endParaRPr>
            </a:p>
          </p:txBody>
        </p:sp>
        <p:sp>
          <p:nvSpPr>
            <p:cNvPr id="39" name="Rectangle 38"/>
            <p:cNvSpPr>
              <a:spLocks noChangeArrowheads="1"/>
            </p:cNvSpPr>
            <p:nvPr/>
          </p:nvSpPr>
          <p:spPr bwMode="auto">
            <a:xfrm>
              <a:off x="652372" y="3912367"/>
              <a:ext cx="2765231" cy="45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Distribution</a:t>
              </a:r>
              <a:endParaRPr lang="en-GB" altLang="fr-FR" sz="3200" b="1" dirty="0">
                <a:latin typeface="Arial" panose="020B0604020202020204" pitchFamily="34" charset="0"/>
              </a:endParaRPr>
            </a:p>
          </p:txBody>
        </p:sp>
        <p:sp>
          <p:nvSpPr>
            <p:cNvPr id="40" name="Rectangle 39"/>
            <p:cNvSpPr>
              <a:spLocks noChangeArrowheads="1"/>
            </p:cNvSpPr>
            <p:nvPr/>
          </p:nvSpPr>
          <p:spPr bwMode="auto">
            <a:xfrm>
              <a:off x="647115" y="4385973"/>
              <a:ext cx="2771532" cy="45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Storage, sector interfaces</a:t>
              </a:r>
              <a:endParaRPr lang="en-GB" altLang="fr-FR" sz="3200" b="1" dirty="0">
                <a:latin typeface="Arial" panose="020B0604020202020204" pitchFamily="34" charset="0"/>
              </a:endParaRPr>
            </a:p>
          </p:txBody>
        </p:sp>
        <p:sp>
          <p:nvSpPr>
            <p:cNvPr id="41" name="Rectangle 40"/>
            <p:cNvSpPr>
              <a:spLocks noChangeArrowheads="1"/>
            </p:cNvSpPr>
            <p:nvPr/>
          </p:nvSpPr>
          <p:spPr bwMode="auto">
            <a:xfrm>
              <a:off x="680949" y="4875220"/>
              <a:ext cx="2730985" cy="45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Flexible generation</a:t>
              </a:r>
              <a:endParaRPr lang="en-GB" altLang="fr-FR" sz="3200" b="1" dirty="0">
                <a:latin typeface="Arial" panose="020B0604020202020204" pitchFamily="34" charset="0"/>
              </a:endParaRPr>
            </a:p>
          </p:txBody>
        </p:sp>
        <p:sp>
          <p:nvSpPr>
            <p:cNvPr id="42" name="Rectangle 41"/>
            <p:cNvSpPr>
              <a:spLocks noChangeArrowheads="1"/>
            </p:cNvSpPr>
            <p:nvPr/>
          </p:nvSpPr>
          <p:spPr bwMode="auto">
            <a:xfrm>
              <a:off x="680949" y="5295416"/>
              <a:ext cx="2730985" cy="45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Digitalisation</a:t>
              </a:r>
              <a:endParaRPr lang="en-GB" altLang="fr-FR" sz="3200" b="1" dirty="0">
                <a:latin typeface="Arial" panose="020B0604020202020204" pitchFamily="34" charset="0"/>
              </a:endParaRPr>
            </a:p>
          </p:txBody>
        </p:sp>
        <p:sp>
          <p:nvSpPr>
            <p:cNvPr id="18" name="Rectangle 17"/>
            <p:cNvSpPr>
              <a:spLocks noChangeArrowheads="1"/>
            </p:cNvSpPr>
            <p:nvPr/>
          </p:nvSpPr>
          <p:spPr bwMode="auto">
            <a:xfrm>
              <a:off x="-14750" y="2398017"/>
              <a:ext cx="3354783" cy="743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lang="en-GB" altLang="fr-FR"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Structure of the initial draft IP</a:t>
              </a:r>
              <a:endParaRPr lang="en-GB" altLang="fr-FR" sz="4000" b="1" dirty="0">
                <a:latin typeface="Arial" panose="020B0604020202020204" pitchFamily="34" charset="0"/>
              </a:endParaRPr>
            </a:p>
          </p:txBody>
        </p:sp>
      </p:grpSp>
      <p:grpSp>
        <p:nvGrpSpPr>
          <p:cNvPr id="46" name="Groupe 45"/>
          <p:cNvGrpSpPr/>
          <p:nvPr/>
        </p:nvGrpSpPr>
        <p:grpSpPr>
          <a:xfrm>
            <a:off x="3494247" y="1633860"/>
            <a:ext cx="8632127" cy="3457342"/>
            <a:chOff x="3494247" y="2329185"/>
            <a:chExt cx="8632127" cy="3457342"/>
          </a:xfrm>
        </p:grpSpPr>
        <p:sp>
          <p:nvSpPr>
            <p:cNvPr id="19" name="Flèche droite 18"/>
            <p:cNvSpPr/>
            <p:nvPr/>
          </p:nvSpPr>
          <p:spPr>
            <a:xfrm>
              <a:off x="3494247" y="2629978"/>
              <a:ext cx="565571" cy="3156549"/>
            </a:xfrm>
            <a:prstGeom prst="rightArrow">
              <a:avLst>
                <a:gd name="adj1" fmla="val 50000"/>
                <a:gd name="adj2" fmla="val 63909"/>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0" name="Rectangle 19"/>
            <p:cNvSpPr>
              <a:spLocks noChangeArrowheads="1"/>
            </p:cNvSpPr>
            <p:nvPr/>
          </p:nvSpPr>
          <p:spPr bwMode="auto">
            <a:xfrm>
              <a:off x="3862940" y="2329185"/>
              <a:ext cx="8263434" cy="688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lang="en-GB" altLang="fr-FR"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New structure of the IP: highlight the synergies and interfaces within the energy system</a:t>
              </a:r>
              <a:endParaRPr lang="en-GB" altLang="fr-FR" sz="4000" b="1" dirty="0">
                <a:latin typeface="Arial" panose="020B0604020202020204" pitchFamily="34" charset="0"/>
              </a:endParaRPr>
            </a:p>
          </p:txBody>
        </p:sp>
      </p:grpSp>
      <p:grpSp>
        <p:nvGrpSpPr>
          <p:cNvPr id="50" name="Groupe 49"/>
          <p:cNvGrpSpPr/>
          <p:nvPr/>
        </p:nvGrpSpPr>
        <p:grpSpPr>
          <a:xfrm>
            <a:off x="4794362" y="4724117"/>
            <a:ext cx="7397637" cy="1024847"/>
            <a:chOff x="4794362" y="5419442"/>
            <a:chExt cx="7397637" cy="1024847"/>
          </a:xfrm>
        </p:grpSpPr>
        <p:sp>
          <p:nvSpPr>
            <p:cNvPr id="16" name="Rectangle 15"/>
            <p:cNvSpPr>
              <a:spLocks noChangeArrowheads="1"/>
            </p:cNvSpPr>
            <p:nvPr/>
          </p:nvSpPr>
          <p:spPr bwMode="auto">
            <a:xfrm>
              <a:off x="7662422" y="5419442"/>
              <a:ext cx="4529577" cy="1024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Improved components of the energy system: </a:t>
              </a:r>
              <a:r>
                <a:rPr lang="en-GB" altLang="fr-FR" dirty="0">
                  <a:solidFill>
                    <a:srgbClr val="000000"/>
                  </a:solidFill>
                  <a:latin typeface="Calibri" panose="020F0502020204030204" pitchFamily="34" charset="0"/>
                  <a:ea typeface="Calibri" panose="020F0502020204030204" pitchFamily="34" charset="0"/>
                  <a:cs typeface="Times New Roman" panose="02020603050405020304" pitchFamily="18" charset="0"/>
                </a:rPr>
                <a:t>electricity networks (transmission &amp; distribution), generation units (thermal, variable renewable, hydro, etc.) and storage</a:t>
              </a:r>
              <a:endParaRPr lang="en-GB" altLang="fr-FR" sz="3200" dirty="0">
                <a:latin typeface="Arial" panose="020B0604020202020204" pitchFamily="34" charset="0"/>
              </a:endParaRPr>
            </a:p>
          </p:txBody>
        </p:sp>
        <p:grpSp>
          <p:nvGrpSpPr>
            <p:cNvPr id="21" name="Groupe 20"/>
            <p:cNvGrpSpPr/>
            <p:nvPr/>
          </p:nvGrpSpPr>
          <p:grpSpPr>
            <a:xfrm>
              <a:off x="4794362" y="5518030"/>
              <a:ext cx="2328572" cy="383523"/>
              <a:chOff x="3724442" y="2560862"/>
              <a:chExt cx="1904850" cy="300625"/>
            </a:xfrm>
          </p:grpSpPr>
          <p:sp>
            <p:nvSpPr>
              <p:cNvPr id="29" name="Rectangle 28"/>
              <p:cNvSpPr/>
              <p:nvPr/>
            </p:nvSpPr>
            <p:spPr>
              <a:xfrm>
                <a:off x="3724442" y="2560862"/>
                <a:ext cx="320636" cy="3006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050" dirty="0">
                    <a:ea typeface="Calibri" panose="020F0502020204030204" pitchFamily="34" charset="0"/>
                    <a:cs typeface="Times New Roman" panose="02020603050405020304" pitchFamily="18" charset="0"/>
                  </a:rPr>
                  <a:t> </a:t>
                </a:r>
                <a:endParaRPr lang="fr-FR" sz="1050" dirty="0">
                  <a:ea typeface="Calibri" panose="020F0502020204030204" pitchFamily="34" charset="0"/>
                  <a:cs typeface="Times New Roman" panose="02020603050405020304" pitchFamily="18" charset="0"/>
                </a:endParaRPr>
              </a:p>
            </p:txBody>
          </p:sp>
          <p:sp>
            <p:nvSpPr>
              <p:cNvPr id="30" name="Rectangle 29"/>
              <p:cNvSpPr/>
              <p:nvPr/>
            </p:nvSpPr>
            <p:spPr>
              <a:xfrm>
                <a:off x="4274367" y="2560862"/>
                <a:ext cx="298782" cy="3006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050" dirty="0">
                    <a:ea typeface="Calibri" panose="020F0502020204030204" pitchFamily="34" charset="0"/>
                    <a:cs typeface="Times New Roman" panose="02020603050405020304" pitchFamily="18" charset="0"/>
                  </a:rPr>
                  <a:t> </a:t>
                </a:r>
                <a:endParaRPr lang="fr-FR" sz="1050" dirty="0">
                  <a:ea typeface="Calibri" panose="020F0502020204030204" pitchFamily="34" charset="0"/>
                  <a:cs typeface="Times New Roman" panose="02020603050405020304" pitchFamily="18" charset="0"/>
                </a:endParaRPr>
              </a:p>
            </p:txBody>
          </p:sp>
          <p:sp>
            <p:nvSpPr>
              <p:cNvPr id="31" name="Rectangle 30"/>
              <p:cNvSpPr/>
              <p:nvPr/>
            </p:nvSpPr>
            <p:spPr>
              <a:xfrm>
                <a:off x="4802437" y="2560862"/>
                <a:ext cx="298783" cy="3006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050" dirty="0">
                    <a:ea typeface="Calibri" panose="020F0502020204030204" pitchFamily="34" charset="0"/>
                    <a:cs typeface="Times New Roman" panose="02020603050405020304" pitchFamily="18" charset="0"/>
                  </a:rPr>
                  <a:t> </a:t>
                </a:r>
                <a:endParaRPr lang="fr-FR" sz="1050" dirty="0">
                  <a:ea typeface="Calibri" panose="020F0502020204030204" pitchFamily="34" charset="0"/>
                  <a:cs typeface="Times New Roman" panose="02020603050405020304" pitchFamily="18" charset="0"/>
                </a:endParaRPr>
              </a:p>
            </p:txBody>
          </p:sp>
          <p:sp>
            <p:nvSpPr>
              <p:cNvPr id="32" name="Rectangle 31"/>
              <p:cNvSpPr/>
              <p:nvPr/>
            </p:nvSpPr>
            <p:spPr>
              <a:xfrm>
                <a:off x="5292362" y="2565999"/>
                <a:ext cx="336930" cy="29548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050" dirty="0">
                    <a:ea typeface="Calibri" panose="020F0502020204030204" pitchFamily="34" charset="0"/>
                    <a:cs typeface="Times New Roman" panose="02020603050405020304" pitchFamily="18" charset="0"/>
                  </a:rPr>
                  <a:t> </a:t>
                </a:r>
                <a:endParaRPr lang="fr-FR" sz="1050" dirty="0">
                  <a:ea typeface="Calibri" panose="020F0502020204030204" pitchFamily="34" charset="0"/>
                  <a:cs typeface="Times New Roman" panose="02020603050405020304" pitchFamily="18" charset="0"/>
                </a:endParaRPr>
              </a:p>
            </p:txBody>
          </p:sp>
        </p:grpSp>
      </p:grpSp>
      <p:grpSp>
        <p:nvGrpSpPr>
          <p:cNvPr id="48" name="Groupe 47"/>
          <p:cNvGrpSpPr/>
          <p:nvPr/>
        </p:nvGrpSpPr>
        <p:grpSpPr>
          <a:xfrm>
            <a:off x="4665054" y="3176190"/>
            <a:ext cx="7526945" cy="406839"/>
            <a:chOff x="4665054" y="3871515"/>
            <a:chExt cx="7526945" cy="406839"/>
          </a:xfrm>
        </p:grpSpPr>
        <p:sp>
          <p:nvSpPr>
            <p:cNvPr id="14" name="Rectangle 13"/>
            <p:cNvSpPr>
              <a:spLocks noChangeArrowheads="1"/>
            </p:cNvSpPr>
            <p:nvPr/>
          </p:nvSpPr>
          <p:spPr bwMode="auto">
            <a:xfrm>
              <a:off x="7662423" y="3871515"/>
              <a:ext cx="4529576" cy="406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Digitalisation</a:t>
              </a:r>
              <a:r>
                <a:rPr lang="en-GB" altLang="fr-FR" dirty="0">
                  <a:solidFill>
                    <a:srgbClr val="000000"/>
                  </a:solidFill>
                  <a:latin typeface="Calibri" panose="020F0502020204030204" pitchFamily="34" charset="0"/>
                  <a:ea typeface="Calibri" panose="020F0502020204030204" pitchFamily="34" charset="0"/>
                  <a:cs typeface="Times New Roman" panose="02020603050405020304" pitchFamily="18" charset="0"/>
                </a:rPr>
                <a:t> of the energy system</a:t>
              </a:r>
              <a:endParaRPr lang="en-GB" altLang="fr-FR" sz="3200" dirty="0">
                <a:latin typeface="Arial" panose="020B0604020202020204" pitchFamily="34" charset="0"/>
              </a:endParaRPr>
            </a:p>
          </p:txBody>
        </p:sp>
        <p:sp>
          <p:nvSpPr>
            <p:cNvPr id="22" name="Rectangle 21"/>
            <p:cNvSpPr/>
            <p:nvPr/>
          </p:nvSpPr>
          <p:spPr>
            <a:xfrm>
              <a:off x="4665054" y="3911328"/>
              <a:ext cx="2640478" cy="322143"/>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050" dirty="0">
                  <a:ea typeface="Calibri" panose="020F0502020204030204" pitchFamily="34" charset="0"/>
                  <a:cs typeface="Times New Roman" panose="02020603050405020304" pitchFamily="18" charset="0"/>
                </a:rPr>
                <a:t> </a:t>
              </a:r>
              <a:r>
                <a:rPr lang="en-US" sz="1400" dirty="0">
                  <a:solidFill>
                    <a:srgbClr val="FF0000"/>
                  </a:solidFill>
                  <a:ea typeface="Calibri" panose="020F0502020204030204" pitchFamily="34" charset="0"/>
                  <a:cs typeface="Times New Roman" panose="02020603050405020304" pitchFamily="18" charset="0"/>
                </a:rPr>
                <a:t>6 topics</a:t>
              </a:r>
              <a:endParaRPr lang="fr-FR" sz="1400" dirty="0">
                <a:solidFill>
                  <a:srgbClr val="FF0000"/>
                </a:solidFill>
                <a:ea typeface="Calibri" panose="020F0502020204030204" pitchFamily="34" charset="0"/>
                <a:cs typeface="Times New Roman" panose="02020603050405020304" pitchFamily="18" charset="0"/>
              </a:endParaRPr>
            </a:p>
          </p:txBody>
        </p:sp>
      </p:grpSp>
      <p:grpSp>
        <p:nvGrpSpPr>
          <p:cNvPr id="47" name="Groupe 46"/>
          <p:cNvGrpSpPr/>
          <p:nvPr/>
        </p:nvGrpSpPr>
        <p:grpSpPr>
          <a:xfrm>
            <a:off x="4665054" y="2322660"/>
            <a:ext cx="7526945" cy="893343"/>
            <a:chOff x="4665054" y="3017985"/>
            <a:chExt cx="7526945" cy="893343"/>
          </a:xfrm>
        </p:grpSpPr>
        <p:sp>
          <p:nvSpPr>
            <p:cNvPr id="13" name="Rectangle 12"/>
            <p:cNvSpPr>
              <a:spLocks noChangeArrowheads="1"/>
            </p:cNvSpPr>
            <p:nvPr/>
          </p:nvSpPr>
          <p:spPr bwMode="auto">
            <a:xfrm>
              <a:off x="7662422" y="3017985"/>
              <a:ext cx="4529577" cy="893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High-RES and empowered end-user energy system: governance and market design </a:t>
              </a:r>
            </a:p>
          </p:txBody>
        </p:sp>
        <p:sp>
          <p:nvSpPr>
            <p:cNvPr id="23" name="Rectangle 22"/>
            <p:cNvSpPr/>
            <p:nvPr/>
          </p:nvSpPr>
          <p:spPr>
            <a:xfrm>
              <a:off x="4665054" y="3328052"/>
              <a:ext cx="2640478" cy="32149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050" dirty="0">
                  <a:ea typeface="Calibri" panose="020F0502020204030204" pitchFamily="34" charset="0"/>
                  <a:cs typeface="Times New Roman" panose="02020603050405020304" pitchFamily="18" charset="0"/>
                </a:rPr>
                <a:t> </a:t>
              </a:r>
              <a:r>
                <a:rPr lang="en-US" sz="1400" dirty="0">
                  <a:solidFill>
                    <a:srgbClr val="FF0000"/>
                  </a:solidFill>
                  <a:ea typeface="Calibri" panose="020F0502020204030204" pitchFamily="34" charset="0"/>
                  <a:cs typeface="Times New Roman" panose="02020603050405020304" pitchFamily="18" charset="0"/>
                </a:rPr>
                <a:t>3 topics</a:t>
              </a:r>
              <a:endParaRPr lang="fr-FR" sz="1400" dirty="0">
                <a:solidFill>
                  <a:srgbClr val="FF0000"/>
                </a:solidFill>
                <a:ea typeface="Calibri" panose="020F0502020204030204" pitchFamily="34" charset="0"/>
                <a:cs typeface="Times New Roman" panose="02020603050405020304" pitchFamily="18" charset="0"/>
              </a:endParaRPr>
            </a:p>
          </p:txBody>
        </p:sp>
      </p:grpSp>
      <p:grpSp>
        <p:nvGrpSpPr>
          <p:cNvPr id="49" name="Groupe 48"/>
          <p:cNvGrpSpPr/>
          <p:nvPr/>
        </p:nvGrpSpPr>
        <p:grpSpPr>
          <a:xfrm>
            <a:off x="4749019" y="3716130"/>
            <a:ext cx="7442981" cy="909443"/>
            <a:chOff x="4749019" y="4411455"/>
            <a:chExt cx="7442981" cy="909443"/>
          </a:xfrm>
        </p:grpSpPr>
        <p:sp>
          <p:nvSpPr>
            <p:cNvPr id="15" name="Rectangle 14"/>
            <p:cNvSpPr>
              <a:spLocks noChangeArrowheads="1"/>
            </p:cNvSpPr>
            <p:nvPr/>
          </p:nvSpPr>
          <p:spPr bwMode="auto">
            <a:xfrm>
              <a:off x="7662423" y="4464879"/>
              <a:ext cx="4529577" cy="739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Integrated grid with improved interfaces </a:t>
              </a:r>
              <a:r>
                <a:rPr lang="en-GB" altLang="fr-FR" dirty="0">
                  <a:solidFill>
                    <a:srgbClr val="000000"/>
                  </a:solidFill>
                  <a:latin typeface="Calibri" panose="020F0502020204030204" pitchFamily="34" charset="0"/>
                  <a:ea typeface="Calibri" panose="020F0502020204030204" pitchFamily="34" charset="0"/>
                  <a:cs typeface="Times New Roman" panose="02020603050405020304" pitchFamily="18" charset="0"/>
                </a:rPr>
                <a:t>between energy system components (such as gas and heat)</a:t>
              </a:r>
              <a:endParaRPr lang="en-GB" altLang="fr-FR" dirty="0">
                <a:latin typeface="Arial" panose="020B0604020202020204" pitchFamily="34" charset="0"/>
              </a:endParaRPr>
            </a:p>
          </p:txBody>
        </p:sp>
        <p:grpSp>
          <p:nvGrpSpPr>
            <p:cNvPr id="24" name="Groupe 23"/>
            <p:cNvGrpSpPr/>
            <p:nvPr/>
          </p:nvGrpSpPr>
          <p:grpSpPr>
            <a:xfrm>
              <a:off x="4749019" y="4411455"/>
              <a:ext cx="2373913" cy="909443"/>
              <a:chOff x="3791059" y="2200105"/>
              <a:chExt cx="1941941" cy="712868"/>
            </a:xfrm>
          </p:grpSpPr>
          <p:sp>
            <p:nvSpPr>
              <p:cNvPr id="25" name="Ellipse 24"/>
              <p:cNvSpPr/>
              <p:nvPr/>
            </p:nvSpPr>
            <p:spPr>
              <a:xfrm>
                <a:off x="3791059" y="2270179"/>
                <a:ext cx="765741" cy="376683"/>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6" name="Ellipse 25"/>
              <p:cNvSpPr/>
              <p:nvPr/>
            </p:nvSpPr>
            <p:spPr>
              <a:xfrm>
                <a:off x="4208729" y="2286545"/>
                <a:ext cx="1162400" cy="541449"/>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7" name="Ellipse 26"/>
              <p:cNvSpPr/>
              <p:nvPr/>
            </p:nvSpPr>
            <p:spPr>
              <a:xfrm>
                <a:off x="5009258" y="2200105"/>
                <a:ext cx="723742" cy="333532"/>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8" name="Ellipse 27"/>
              <p:cNvSpPr/>
              <p:nvPr/>
            </p:nvSpPr>
            <p:spPr>
              <a:xfrm>
                <a:off x="4824729" y="2618616"/>
                <a:ext cx="571342" cy="294357"/>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grpSp>
      </p:grpSp>
      <p:sp>
        <p:nvSpPr>
          <p:cNvPr id="6" name="Ellipse 5"/>
          <p:cNvSpPr/>
          <p:nvPr/>
        </p:nvSpPr>
        <p:spPr>
          <a:xfrm>
            <a:off x="359472" y="5236541"/>
            <a:ext cx="2276408" cy="704850"/>
          </a:xfrm>
          <a:prstGeom prst="ellipse">
            <a:avLst/>
          </a:prstGeom>
          <a:solidFill>
            <a:srgbClr val="FF0000">
              <a:alpha val="50196"/>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56 topics</a:t>
            </a:r>
          </a:p>
        </p:txBody>
      </p:sp>
      <p:sp>
        <p:nvSpPr>
          <p:cNvPr id="44" name="Ellipse 43"/>
          <p:cNvSpPr/>
          <p:nvPr/>
        </p:nvSpPr>
        <p:spPr>
          <a:xfrm>
            <a:off x="4749019" y="5901364"/>
            <a:ext cx="7026164" cy="704850"/>
          </a:xfrm>
          <a:prstGeom prst="ellipse">
            <a:avLst/>
          </a:prstGeom>
          <a:solidFill>
            <a:srgbClr val="FF0000">
              <a:alpha val="50196"/>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39 topics</a:t>
            </a:r>
          </a:p>
        </p:txBody>
      </p:sp>
      <p:sp>
        <p:nvSpPr>
          <p:cNvPr id="2" name="Rectangle 1">
            <a:extLst>
              <a:ext uri="{FF2B5EF4-FFF2-40B4-BE49-F238E27FC236}">
                <a16:creationId xmlns:a16="http://schemas.microsoft.com/office/drawing/2014/main" id="{FD5A2016-F738-422B-8985-C4B3DD892886}"/>
              </a:ext>
            </a:extLst>
          </p:cNvPr>
          <p:cNvSpPr/>
          <p:nvPr/>
        </p:nvSpPr>
        <p:spPr>
          <a:xfrm>
            <a:off x="2972563" y="2995338"/>
            <a:ext cx="1704879" cy="738664"/>
          </a:xfrm>
          <a:prstGeom prst="rect">
            <a:avLst/>
          </a:prstGeom>
        </p:spPr>
        <p:txBody>
          <a:bodyPr wrap="square">
            <a:spAutoFit/>
          </a:bodyPr>
          <a:lstStyle/>
          <a:p>
            <a:r>
              <a:rPr lang="en-GB" sz="1400" dirty="0">
                <a:solidFill>
                  <a:srgbClr val="FF0000"/>
                </a:solidFill>
              </a:rPr>
              <a:t>identification of synergies between topics</a:t>
            </a:r>
            <a:endParaRPr lang="fr-FR" sz="1400" dirty="0">
              <a:solidFill>
                <a:srgbClr val="FF0000"/>
              </a:solidFill>
            </a:endParaRPr>
          </a:p>
        </p:txBody>
      </p:sp>
      <p:sp>
        <p:nvSpPr>
          <p:cNvPr id="51" name="Rectangle 50">
            <a:extLst>
              <a:ext uri="{FF2B5EF4-FFF2-40B4-BE49-F238E27FC236}">
                <a16:creationId xmlns:a16="http://schemas.microsoft.com/office/drawing/2014/main" id="{BC402204-F3A3-4660-A1FC-066987474269}"/>
              </a:ext>
            </a:extLst>
          </p:cNvPr>
          <p:cNvSpPr/>
          <p:nvPr/>
        </p:nvSpPr>
        <p:spPr>
          <a:xfrm>
            <a:off x="5466615" y="3899024"/>
            <a:ext cx="1704879" cy="307777"/>
          </a:xfrm>
          <a:prstGeom prst="rect">
            <a:avLst/>
          </a:prstGeom>
        </p:spPr>
        <p:txBody>
          <a:bodyPr wrap="square">
            <a:spAutoFit/>
          </a:bodyPr>
          <a:lstStyle/>
          <a:p>
            <a:r>
              <a:rPr lang="en-GB" sz="1400" dirty="0">
                <a:solidFill>
                  <a:srgbClr val="FF0000"/>
                </a:solidFill>
              </a:rPr>
              <a:t>11 topics</a:t>
            </a:r>
            <a:endParaRPr lang="fr-FR" sz="1400" dirty="0">
              <a:solidFill>
                <a:srgbClr val="FF0000"/>
              </a:solidFill>
            </a:endParaRPr>
          </a:p>
        </p:txBody>
      </p:sp>
      <p:grpSp>
        <p:nvGrpSpPr>
          <p:cNvPr id="9" name="Groupe 8">
            <a:extLst>
              <a:ext uri="{FF2B5EF4-FFF2-40B4-BE49-F238E27FC236}">
                <a16:creationId xmlns:a16="http://schemas.microsoft.com/office/drawing/2014/main" id="{E1B08DC1-91E1-4BB1-B500-5BD3159CF691}"/>
              </a:ext>
            </a:extLst>
          </p:cNvPr>
          <p:cNvGrpSpPr/>
          <p:nvPr/>
        </p:nvGrpSpPr>
        <p:grpSpPr>
          <a:xfrm>
            <a:off x="4832655" y="4845875"/>
            <a:ext cx="2829767" cy="372517"/>
            <a:chOff x="4832655" y="4845875"/>
            <a:chExt cx="2829767" cy="372517"/>
          </a:xfrm>
        </p:grpSpPr>
        <p:sp>
          <p:nvSpPr>
            <p:cNvPr id="52" name="Rectangle 51">
              <a:extLst>
                <a:ext uri="{FF2B5EF4-FFF2-40B4-BE49-F238E27FC236}">
                  <a16:creationId xmlns:a16="http://schemas.microsoft.com/office/drawing/2014/main" id="{4F6A4617-D34B-41C1-A99F-D64050B66786}"/>
                </a:ext>
              </a:extLst>
            </p:cNvPr>
            <p:cNvSpPr/>
            <p:nvPr/>
          </p:nvSpPr>
          <p:spPr>
            <a:xfrm>
              <a:off x="4832655" y="4898452"/>
              <a:ext cx="234646" cy="307777"/>
            </a:xfrm>
            <a:prstGeom prst="rect">
              <a:avLst/>
            </a:prstGeom>
          </p:spPr>
          <p:txBody>
            <a:bodyPr wrap="square">
              <a:spAutoFit/>
            </a:bodyPr>
            <a:lstStyle/>
            <a:p>
              <a:r>
                <a:rPr lang="en-GB" sz="1400" dirty="0">
                  <a:solidFill>
                    <a:srgbClr val="FF0000"/>
                  </a:solidFill>
                  <a:latin typeface="Calibri" panose="020F0502020204030204" pitchFamily="34" charset="0"/>
                  <a:cs typeface="Calibri" panose="020F0502020204030204" pitchFamily="34" charset="0"/>
                </a:rPr>
                <a:t>7</a:t>
              </a:r>
              <a:endParaRPr lang="fr-FR" sz="1400" dirty="0">
                <a:solidFill>
                  <a:srgbClr val="FF0000"/>
                </a:solidFill>
                <a:latin typeface="Calibri" panose="020F0502020204030204" pitchFamily="34" charset="0"/>
                <a:cs typeface="Calibri" panose="020F0502020204030204" pitchFamily="34" charset="0"/>
              </a:endParaRPr>
            </a:p>
          </p:txBody>
        </p:sp>
        <p:sp>
          <p:nvSpPr>
            <p:cNvPr id="53" name="Rectangle 52">
              <a:extLst>
                <a:ext uri="{FF2B5EF4-FFF2-40B4-BE49-F238E27FC236}">
                  <a16:creationId xmlns:a16="http://schemas.microsoft.com/office/drawing/2014/main" id="{CEDA758B-059A-4CAB-9E59-FDF851B268B2}"/>
                </a:ext>
              </a:extLst>
            </p:cNvPr>
            <p:cNvSpPr/>
            <p:nvPr/>
          </p:nvSpPr>
          <p:spPr>
            <a:xfrm flipH="1">
              <a:off x="5516573" y="4884855"/>
              <a:ext cx="246913" cy="307777"/>
            </a:xfrm>
            <a:prstGeom prst="rect">
              <a:avLst/>
            </a:prstGeom>
          </p:spPr>
          <p:txBody>
            <a:bodyPr wrap="square">
              <a:spAutoFit/>
            </a:bodyPr>
            <a:lstStyle/>
            <a:p>
              <a:r>
                <a:rPr lang="en-GB" sz="1400" dirty="0">
                  <a:solidFill>
                    <a:srgbClr val="FF0000"/>
                  </a:solidFill>
                  <a:latin typeface="Calibri" panose="020F0502020204030204" pitchFamily="34" charset="0"/>
                  <a:cs typeface="Calibri" panose="020F0502020204030204" pitchFamily="34" charset="0"/>
                </a:rPr>
                <a:t>2</a:t>
              </a:r>
              <a:endParaRPr lang="fr-FR" sz="1400" dirty="0">
                <a:solidFill>
                  <a:srgbClr val="FF0000"/>
                </a:solidFill>
                <a:latin typeface="Calibri" panose="020F0502020204030204" pitchFamily="34" charset="0"/>
                <a:cs typeface="Calibri" panose="020F0502020204030204" pitchFamily="34" charset="0"/>
              </a:endParaRPr>
            </a:p>
          </p:txBody>
        </p:sp>
        <p:sp>
          <p:nvSpPr>
            <p:cNvPr id="54" name="Rectangle 53">
              <a:extLst>
                <a:ext uri="{FF2B5EF4-FFF2-40B4-BE49-F238E27FC236}">
                  <a16:creationId xmlns:a16="http://schemas.microsoft.com/office/drawing/2014/main" id="{CC3C41C2-C1E8-4162-A86C-922304824C76}"/>
                </a:ext>
              </a:extLst>
            </p:cNvPr>
            <p:cNvSpPr/>
            <p:nvPr/>
          </p:nvSpPr>
          <p:spPr>
            <a:xfrm flipH="1">
              <a:off x="6757685" y="4845875"/>
              <a:ext cx="904737" cy="307777"/>
            </a:xfrm>
            <a:prstGeom prst="rect">
              <a:avLst/>
            </a:prstGeom>
          </p:spPr>
          <p:txBody>
            <a:bodyPr wrap="square">
              <a:spAutoFit/>
            </a:bodyPr>
            <a:lstStyle/>
            <a:p>
              <a:r>
                <a:rPr lang="en-GB" sz="1400" dirty="0">
                  <a:solidFill>
                    <a:srgbClr val="FF0000"/>
                  </a:solidFill>
                  <a:latin typeface="Calibri" panose="020F0502020204030204" pitchFamily="34" charset="0"/>
                  <a:cs typeface="Calibri" panose="020F0502020204030204" pitchFamily="34" charset="0"/>
                </a:rPr>
                <a:t>7  topics</a:t>
              </a:r>
              <a:endParaRPr lang="fr-FR" sz="1400" dirty="0">
                <a:solidFill>
                  <a:srgbClr val="FF0000"/>
                </a:solidFill>
                <a:latin typeface="Calibri" panose="020F0502020204030204" pitchFamily="34" charset="0"/>
                <a:cs typeface="Calibri" panose="020F0502020204030204" pitchFamily="34" charset="0"/>
              </a:endParaRPr>
            </a:p>
          </p:txBody>
        </p:sp>
        <p:sp>
          <p:nvSpPr>
            <p:cNvPr id="55" name="Rectangle 54">
              <a:extLst>
                <a:ext uri="{FF2B5EF4-FFF2-40B4-BE49-F238E27FC236}">
                  <a16:creationId xmlns:a16="http://schemas.microsoft.com/office/drawing/2014/main" id="{16C215B2-19D6-4848-B7EF-456AB4EFD704}"/>
                </a:ext>
              </a:extLst>
            </p:cNvPr>
            <p:cNvSpPr/>
            <p:nvPr/>
          </p:nvSpPr>
          <p:spPr>
            <a:xfrm flipH="1">
              <a:off x="6147593" y="4853711"/>
              <a:ext cx="246913" cy="307777"/>
            </a:xfrm>
            <a:prstGeom prst="rect">
              <a:avLst/>
            </a:prstGeom>
          </p:spPr>
          <p:txBody>
            <a:bodyPr wrap="square">
              <a:spAutoFit/>
            </a:bodyPr>
            <a:lstStyle/>
            <a:p>
              <a:r>
                <a:rPr lang="fr-FR" sz="1400" dirty="0">
                  <a:solidFill>
                    <a:srgbClr val="FF0000"/>
                  </a:solidFill>
                  <a:latin typeface="Calibri" panose="020F0502020204030204" pitchFamily="34" charset="0"/>
                  <a:cs typeface="Calibri" panose="020F0502020204030204" pitchFamily="34" charset="0"/>
                </a:rPr>
                <a:t>2</a:t>
              </a:r>
            </a:p>
          </p:txBody>
        </p:sp>
        <p:sp>
          <p:nvSpPr>
            <p:cNvPr id="56" name="Rectangle 55">
              <a:extLst>
                <a:ext uri="{FF2B5EF4-FFF2-40B4-BE49-F238E27FC236}">
                  <a16:creationId xmlns:a16="http://schemas.microsoft.com/office/drawing/2014/main" id="{6E906C42-B9F2-455A-A070-28B19F4C4399}"/>
                </a:ext>
              </a:extLst>
            </p:cNvPr>
            <p:cNvSpPr/>
            <p:nvPr/>
          </p:nvSpPr>
          <p:spPr>
            <a:xfrm>
              <a:off x="5185286" y="4910615"/>
              <a:ext cx="234646" cy="307777"/>
            </a:xfrm>
            <a:prstGeom prst="rect">
              <a:avLst/>
            </a:prstGeom>
          </p:spPr>
          <p:txBody>
            <a:bodyPr wrap="square">
              <a:spAutoFit/>
            </a:bodyPr>
            <a:lstStyle/>
            <a:p>
              <a:r>
                <a:rPr lang="en-GB" sz="1400" dirty="0">
                  <a:solidFill>
                    <a:srgbClr val="FF0000"/>
                  </a:solidFill>
                  <a:latin typeface="Calibri" panose="020F0502020204030204" pitchFamily="34" charset="0"/>
                  <a:cs typeface="Calibri" panose="020F0502020204030204" pitchFamily="34" charset="0"/>
                </a:rPr>
                <a:t>1</a:t>
              </a:r>
              <a:endParaRPr lang="fr-FR" sz="1400" dirty="0">
                <a:solidFill>
                  <a:srgbClr val="FF000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17711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left)">
                                      <p:cBhvr>
                                        <p:cTn id="17" dur="1000"/>
                                        <p:tgtEl>
                                          <p:spTgt spid="4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500"/>
                                        <p:tgtEl>
                                          <p:spTgt spid="4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fade">
                                      <p:cBhvr>
                                        <p:cTn id="30" dur="500"/>
                                        <p:tgtEl>
                                          <p:spTgt spid="4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fade">
                                      <p:cBhvr>
                                        <p:cTn id="35" dur="500"/>
                                        <p:tgtEl>
                                          <p:spTgt spid="4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fade">
                                      <p:cBhvr>
                                        <p:cTn id="38" dur="500"/>
                                        <p:tgtEl>
                                          <p:spTgt spid="5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0"/>
                                        </p:tgtEl>
                                        <p:attrNameLst>
                                          <p:attrName>style.visibility</p:attrName>
                                        </p:attrNameLst>
                                      </p:cBhvr>
                                      <p:to>
                                        <p:strVal val="visible"/>
                                      </p:to>
                                    </p:set>
                                    <p:animEffect transition="in" filter="fade">
                                      <p:cBhvr>
                                        <p:cTn id="43" dur="500"/>
                                        <p:tgtEl>
                                          <p:spTgt spid="50"/>
                                        </p:tgtEl>
                                      </p:cBhvr>
                                    </p:animEffect>
                                  </p:childTnLst>
                                </p:cTn>
                              </p:par>
                              <p:par>
                                <p:cTn id="44" presetID="10" presetClass="entr" presetSubtype="0" fill="hold"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fade">
                                      <p:cBhvr>
                                        <p:cTn id="5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4" grpId="0" animBg="1"/>
      <p:bldP spid="2" grpId="0"/>
      <p:bldP spid="51" grpId="0"/>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re 2"/>
          <p:cNvSpPr>
            <a:spLocks noGrp="1"/>
          </p:cNvSpPr>
          <p:nvPr>
            <p:ph type="title"/>
          </p:nvPr>
        </p:nvSpPr>
        <p:spPr>
          <a:xfrm>
            <a:off x="3362586" y="400755"/>
            <a:ext cx="8173077" cy="962193"/>
          </a:xfrm>
        </p:spPr>
        <p:txBody>
          <a:bodyPr/>
          <a:lstStyle/>
          <a:p>
            <a:r>
              <a:rPr lang="fr-FR" dirty="0"/>
              <a:t>Structure of the IP 17-19 </a:t>
            </a:r>
            <a:endParaRPr lang="en-GB" dirty="0"/>
          </a:p>
        </p:txBody>
      </p:sp>
      <p:sp>
        <p:nvSpPr>
          <p:cNvPr id="33" name="Rectangle 32"/>
          <p:cNvSpPr/>
          <p:nvPr/>
        </p:nvSpPr>
        <p:spPr>
          <a:xfrm>
            <a:off x="9330828" y="5340648"/>
            <a:ext cx="308056" cy="17212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a:ea typeface="Calibri" panose="020F0502020204030204" pitchFamily="34" charset="0"/>
                <a:cs typeface="Times New Roman" panose="02020603050405020304" pitchFamily="18" charset="0"/>
              </a:rPr>
              <a:t> </a:t>
            </a:r>
            <a:endParaRPr lang="fr-FR" sz="1100">
              <a:ea typeface="Calibri" panose="020F0502020204030204" pitchFamily="34" charset="0"/>
              <a:cs typeface="Times New Roman" panose="02020603050405020304" pitchFamily="18" charset="0"/>
            </a:endParaRPr>
          </a:p>
        </p:txBody>
      </p:sp>
      <p:sp>
        <p:nvSpPr>
          <p:cNvPr id="34" name="Rectangle 33"/>
          <p:cNvSpPr/>
          <p:nvPr/>
        </p:nvSpPr>
        <p:spPr>
          <a:xfrm>
            <a:off x="9330828" y="5636021"/>
            <a:ext cx="308056" cy="17212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a:ea typeface="Calibri" panose="020F0502020204030204" pitchFamily="34" charset="0"/>
                <a:cs typeface="Times New Roman" panose="02020603050405020304" pitchFamily="18" charset="0"/>
              </a:rPr>
              <a:t> </a:t>
            </a:r>
            <a:endParaRPr lang="fr-FR" sz="1100">
              <a:ea typeface="Calibri" panose="020F0502020204030204" pitchFamily="34" charset="0"/>
              <a:cs typeface="Times New Roman" panose="02020603050405020304" pitchFamily="18" charset="0"/>
            </a:endParaRPr>
          </a:p>
        </p:txBody>
      </p:sp>
      <p:sp>
        <p:nvSpPr>
          <p:cNvPr id="35" name="Rectangle 34"/>
          <p:cNvSpPr/>
          <p:nvPr/>
        </p:nvSpPr>
        <p:spPr>
          <a:xfrm>
            <a:off x="9330828" y="5931394"/>
            <a:ext cx="308056" cy="17212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dirty="0">
                <a:ea typeface="Calibri" panose="020F0502020204030204" pitchFamily="34" charset="0"/>
                <a:cs typeface="Times New Roman" panose="02020603050405020304" pitchFamily="18" charset="0"/>
              </a:rPr>
              <a:t> </a:t>
            </a:r>
            <a:endParaRPr lang="fr-FR" sz="1100" dirty="0">
              <a:ea typeface="Calibri" panose="020F0502020204030204" pitchFamily="34" charset="0"/>
              <a:cs typeface="Times New Roman" panose="02020603050405020304" pitchFamily="18" charset="0"/>
            </a:endParaRPr>
          </a:p>
        </p:txBody>
      </p:sp>
      <p:sp>
        <p:nvSpPr>
          <p:cNvPr id="36" name="Rectangle 35"/>
          <p:cNvSpPr/>
          <p:nvPr/>
        </p:nvSpPr>
        <p:spPr>
          <a:xfrm>
            <a:off x="9330828" y="6226767"/>
            <a:ext cx="308056" cy="17212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dirty="0">
                <a:ea typeface="Calibri" panose="020F0502020204030204" pitchFamily="34" charset="0"/>
                <a:cs typeface="Times New Roman" panose="02020603050405020304" pitchFamily="18" charset="0"/>
              </a:rPr>
              <a:t> </a:t>
            </a:r>
            <a:endParaRPr lang="fr-FR" sz="1100" dirty="0">
              <a:ea typeface="Calibri" panose="020F0502020204030204" pitchFamily="34" charset="0"/>
              <a:cs typeface="Times New Roman" panose="02020603050405020304" pitchFamily="18" charset="0"/>
            </a:endParaRPr>
          </a:p>
        </p:txBody>
      </p:sp>
      <p:sp>
        <p:nvSpPr>
          <p:cNvPr id="37" name="Rectangle 36"/>
          <p:cNvSpPr/>
          <p:nvPr/>
        </p:nvSpPr>
        <p:spPr>
          <a:xfrm>
            <a:off x="9330828" y="5045377"/>
            <a:ext cx="308056" cy="172128"/>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dirty="0">
                <a:ea typeface="Calibri" panose="020F0502020204030204" pitchFamily="34" charset="0"/>
                <a:cs typeface="Times New Roman" panose="02020603050405020304" pitchFamily="18" charset="0"/>
              </a:rPr>
              <a:t> </a:t>
            </a:r>
            <a:endParaRPr lang="fr-FR" sz="1100" dirty="0">
              <a:ea typeface="Calibri" panose="020F0502020204030204" pitchFamily="34" charset="0"/>
              <a:cs typeface="Times New Roman" panose="02020603050405020304" pitchFamily="18" charset="0"/>
            </a:endParaRPr>
          </a:p>
        </p:txBody>
      </p:sp>
      <p:sp>
        <p:nvSpPr>
          <p:cNvPr id="38" name="Rectangle 37"/>
          <p:cNvSpPr>
            <a:spLocks noChangeArrowheads="1"/>
          </p:cNvSpPr>
          <p:nvPr/>
        </p:nvSpPr>
        <p:spPr bwMode="auto">
          <a:xfrm>
            <a:off x="9702157" y="5199348"/>
            <a:ext cx="2771532" cy="45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Transmission</a:t>
            </a:r>
            <a:endParaRPr lang="en-GB" altLang="fr-FR" sz="1400" b="1" dirty="0">
              <a:latin typeface="Arial" panose="020B0604020202020204" pitchFamily="34" charset="0"/>
            </a:endParaRPr>
          </a:p>
        </p:txBody>
      </p:sp>
      <p:sp>
        <p:nvSpPr>
          <p:cNvPr id="39" name="Rectangle 38"/>
          <p:cNvSpPr>
            <a:spLocks noChangeArrowheads="1"/>
          </p:cNvSpPr>
          <p:nvPr/>
        </p:nvSpPr>
        <p:spPr bwMode="auto">
          <a:xfrm>
            <a:off x="9708458" y="5493976"/>
            <a:ext cx="2765231" cy="45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Distribution</a:t>
            </a:r>
            <a:endParaRPr lang="en-GB" altLang="fr-FR" sz="1400" b="1" dirty="0">
              <a:latin typeface="Arial" panose="020B0604020202020204" pitchFamily="34" charset="0"/>
            </a:endParaRPr>
          </a:p>
        </p:txBody>
      </p:sp>
      <p:sp>
        <p:nvSpPr>
          <p:cNvPr id="40" name="Rectangle 39"/>
          <p:cNvSpPr>
            <a:spLocks noChangeArrowheads="1"/>
          </p:cNvSpPr>
          <p:nvPr/>
        </p:nvSpPr>
        <p:spPr bwMode="auto">
          <a:xfrm>
            <a:off x="9720064" y="5788604"/>
            <a:ext cx="2771532" cy="45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Storage, sector interfaces</a:t>
            </a:r>
            <a:endParaRPr lang="en-GB" altLang="fr-FR" sz="1400" b="1" dirty="0">
              <a:latin typeface="Arial" panose="020B0604020202020204" pitchFamily="34" charset="0"/>
            </a:endParaRPr>
          </a:p>
        </p:txBody>
      </p:sp>
      <p:sp>
        <p:nvSpPr>
          <p:cNvPr id="41" name="Rectangle 40"/>
          <p:cNvSpPr>
            <a:spLocks noChangeArrowheads="1"/>
          </p:cNvSpPr>
          <p:nvPr/>
        </p:nvSpPr>
        <p:spPr bwMode="auto">
          <a:xfrm>
            <a:off x="9722430" y="6081228"/>
            <a:ext cx="2730985" cy="457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Flexible generation</a:t>
            </a:r>
            <a:endParaRPr lang="en-GB" altLang="fr-FR" sz="1400" b="1" dirty="0">
              <a:latin typeface="Arial" panose="020B0604020202020204" pitchFamily="34" charset="0"/>
            </a:endParaRPr>
          </a:p>
        </p:txBody>
      </p:sp>
      <p:sp>
        <p:nvSpPr>
          <p:cNvPr id="42" name="Rectangle 41"/>
          <p:cNvSpPr>
            <a:spLocks noChangeArrowheads="1"/>
          </p:cNvSpPr>
          <p:nvPr/>
        </p:nvSpPr>
        <p:spPr bwMode="auto">
          <a:xfrm>
            <a:off x="9708458" y="4904720"/>
            <a:ext cx="2730985" cy="457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Digitalisation</a:t>
            </a:r>
            <a:endParaRPr lang="en-GB" altLang="fr-FR" sz="1400" b="1" dirty="0">
              <a:latin typeface="Arial" panose="020B0604020202020204" pitchFamily="34" charset="0"/>
            </a:endParaRPr>
          </a:p>
        </p:txBody>
      </p:sp>
      <p:grpSp>
        <p:nvGrpSpPr>
          <p:cNvPr id="9" name="Groupe 8">
            <a:extLst>
              <a:ext uri="{FF2B5EF4-FFF2-40B4-BE49-F238E27FC236}">
                <a16:creationId xmlns:a16="http://schemas.microsoft.com/office/drawing/2014/main" id="{C2DFBE13-52DF-406E-883A-59C4A9A5099B}"/>
              </a:ext>
            </a:extLst>
          </p:cNvPr>
          <p:cNvGrpSpPr/>
          <p:nvPr/>
        </p:nvGrpSpPr>
        <p:grpSpPr>
          <a:xfrm>
            <a:off x="200025" y="1476549"/>
            <a:ext cx="8867775" cy="4904537"/>
            <a:chOff x="3862939" y="1471935"/>
            <a:chExt cx="11786635" cy="4588039"/>
          </a:xfrm>
        </p:grpSpPr>
        <p:sp>
          <p:nvSpPr>
            <p:cNvPr id="20" name="Rectangle 19"/>
            <p:cNvSpPr>
              <a:spLocks noChangeArrowheads="1"/>
            </p:cNvSpPr>
            <p:nvPr/>
          </p:nvSpPr>
          <p:spPr bwMode="auto">
            <a:xfrm>
              <a:off x="3862939" y="1471935"/>
              <a:ext cx="11786635" cy="688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lang="en-GB" altLang="fr-FR"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New structure of the IP: highlight the synergies and interfaces within the energy system</a:t>
              </a:r>
              <a:endParaRPr lang="en-GB" altLang="fr-FR" sz="4000" b="1" dirty="0">
                <a:latin typeface="Arial" panose="020B0604020202020204" pitchFamily="34" charset="0"/>
              </a:endParaRPr>
            </a:p>
          </p:txBody>
        </p:sp>
        <p:grpSp>
          <p:nvGrpSpPr>
            <p:cNvPr id="50" name="Groupe 49"/>
            <p:cNvGrpSpPr/>
            <p:nvPr/>
          </p:nvGrpSpPr>
          <p:grpSpPr>
            <a:xfrm>
              <a:off x="4966281" y="4332968"/>
              <a:ext cx="9855703" cy="1024847"/>
              <a:chOff x="4966281" y="5190218"/>
              <a:chExt cx="9855703" cy="1024847"/>
            </a:xfrm>
          </p:grpSpPr>
          <p:sp>
            <p:nvSpPr>
              <p:cNvPr id="16" name="Rectangle 15"/>
              <p:cNvSpPr>
                <a:spLocks noChangeArrowheads="1"/>
              </p:cNvSpPr>
              <p:nvPr/>
            </p:nvSpPr>
            <p:spPr bwMode="auto">
              <a:xfrm>
                <a:off x="7662421" y="5190218"/>
                <a:ext cx="7159563" cy="1024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Improved components </a:t>
                </a:r>
                <a:r>
                  <a:rPr lang="en-GB" altLang="fr-FR" dirty="0">
                    <a:solidFill>
                      <a:srgbClr val="000000"/>
                    </a:solidFill>
                    <a:latin typeface="Calibri" panose="020F0502020204030204" pitchFamily="34" charset="0"/>
                    <a:ea typeface="Calibri" panose="020F0502020204030204" pitchFamily="34" charset="0"/>
                    <a:cs typeface="Times New Roman" panose="02020603050405020304" pitchFamily="18" charset="0"/>
                  </a:rPr>
                  <a:t>of the energy system: electricity networks (transmission &amp; distribution), generation units (thermal, variable renewable, hydro, etc.) and storage</a:t>
                </a:r>
                <a:endParaRPr lang="en-GB" altLang="fr-FR" sz="3200" dirty="0">
                  <a:latin typeface="Arial" panose="020B0604020202020204" pitchFamily="34" charset="0"/>
                </a:endParaRPr>
              </a:p>
            </p:txBody>
          </p:sp>
          <p:grpSp>
            <p:nvGrpSpPr>
              <p:cNvPr id="21" name="Groupe 20"/>
              <p:cNvGrpSpPr/>
              <p:nvPr/>
            </p:nvGrpSpPr>
            <p:grpSpPr>
              <a:xfrm>
                <a:off x="4966281" y="5518031"/>
                <a:ext cx="2156651" cy="236189"/>
                <a:chOff x="3865078" y="2560862"/>
                <a:chExt cx="1764213" cy="185137"/>
              </a:xfrm>
            </p:grpSpPr>
            <p:sp>
              <p:nvSpPr>
                <p:cNvPr id="29" name="Rectangle 28"/>
                <p:cNvSpPr/>
                <p:nvPr/>
              </p:nvSpPr>
              <p:spPr>
                <a:xfrm>
                  <a:off x="3865078" y="2560862"/>
                  <a:ext cx="180000" cy="18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050" dirty="0">
                      <a:ea typeface="Calibri" panose="020F0502020204030204" pitchFamily="34" charset="0"/>
                      <a:cs typeface="Times New Roman" panose="02020603050405020304" pitchFamily="18" charset="0"/>
                    </a:rPr>
                    <a:t> </a:t>
                  </a:r>
                  <a:endParaRPr lang="fr-FR" sz="1050" dirty="0">
                    <a:ea typeface="Calibri" panose="020F0502020204030204" pitchFamily="34" charset="0"/>
                    <a:cs typeface="Times New Roman" panose="02020603050405020304" pitchFamily="18" charset="0"/>
                  </a:endParaRPr>
                </a:p>
              </p:txBody>
            </p:sp>
            <p:sp>
              <p:nvSpPr>
                <p:cNvPr id="30" name="Rectangle 29"/>
                <p:cNvSpPr/>
                <p:nvPr/>
              </p:nvSpPr>
              <p:spPr>
                <a:xfrm>
                  <a:off x="4393149" y="2560862"/>
                  <a:ext cx="180000" cy="18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050" dirty="0">
                      <a:ea typeface="Calibri" panose="020F0502020204030204" pitchFamily="34" charset="0"/>
                      <a:cs typeface="Times New Roman" panose="02020603050405020304" pitchFamily="18" charset="0"/>
                    </a:rPr>
                    <a:t> </a:t>
                  </a:r>
                  <a:endParaRPr lang="fr-FR" sz="1050" dirty="0">
                    <a:ea typeface="Calibri" panose="020F0502020204030204" pitchFamily="34" charset="0"/>
                    <a:cs typeface="Times New Roman" panose="02020603050405020304" pitchFamily="18" charset="0"/>
                  </a:endParaRPr>
                </a:p>
              </p:txBody>
            </p:sp>
            <p:sp>
              <p:nvSpPr>
                <p:cNvPr id="31" name="Rectangle 30"/>
                <p:cNvSpPr/>
                <p:nvPr/>
              </p:nvSpPr>
              <p:spPr>
                <a:xfrm>
                  <a:off x="4921220" y="2560862"/>
                  <a:ext cx="180000" cy="18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050" dirty="0">
                      <a:ea typeface="Calibri" panose="020F0502020204030204" pitchFamily="34" charset="0"/>
                      <a:cs typeface="Times New Roman" panose="02020603050405020304" pitchFamily="18" charset="0"/>
                    </a:rPr>
                    <a:t> </a:t>
                  </a:r>
                  <a:endParaRPr lang="fr-FR" sz="1050" dirty="0">
                    <a:ea typeface="Calibri" panose="020F0502020204030204" pitchFamily="34" charset="0"/>
                    <a:cs typeface="Times New Roman" panose="02020603050405020304" pitchFamily="18" charset="0"/>
                  </a:endParaRPr>
                </a:p>
              </p:txBody>
            </p:sp>
            <p:sp>
              <p:nvSpPr>
                <p:cNvPr id="32" name="Rectangle 31"/>
                <p:cNvSpPr/>
                <p:nvPr/>
              </p:nvSpPr>
              <p:spPr>
                <a:xfrm>
                  <a:off x="5449291" y="2565999"/>
                  <a:ext cx="180000" cy="18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050" dirty="0">
                      <a:ea typeface="Calibri" panose="020F0502020204030204" pitchFamily="34" charset="0"/>
                      <a:cs typeface="Times New Roman" panose="02020603050405020304" pitchFamily="18" charset="0"/>
                    </a:rPr>
                    <a:t> </a:t>
                  </a:r>
                  <a:endParaRPr lang="fr-FR" sz="1050" dirty="0">
                    <a:ea typeface="Calibri" panose="020F0502020204030204" pitchFamily="34" charset="0"/>
                    <a:cs typeface="Times New Roman" panose="02020603050405020304" pitchFamily="18" charset="0"/>
                  </a:endParaRPr>
                </a:p>
              </p:txBody>
            </p:sp>
          </p:grpSp>
        </p:grpSp>
        <p:grpSp>
          <p:nvGrpSpPr>
            <p:cNvPr id="48" name="Groupe 47"/>
            <p:cNvGrpSpPr/>
            <p:nvPr/>
          </p:nvGrpSpPr>
          <p:grpSpPr>
            <a:xfrm>
              <a:off x="4665054" y="3014265"/>
              <a:ext cx="8518625" cy="406839"/>
              <a:chOff x="4665054" y="3871515"/>
              <a:chExt cx="8518625" cy="406839"/>
            </a:xfrm>
          </p:grpSpPr>
          <p:sp>
            <p:nvSpPr>
              <p:cNvPr id="14" name="Rectangle 13"/>
              <p:cNvSpPr>
                <a:spLocks noChangeArrowheads="1"/>
              </p:cNvSpPr>
              <p:nvPr/>
            </p:nvSpPr>
            <p:spPr bwMode="auto">
              <a:xfrm>
                <a:off x="7662423" y="3871515"/>
                <a:ext cx="5521256" cy="406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Digitalisation</a:t>
                </a:r>
                <a:r>
                  <a:rPr lang="en-GB" altLang="fr-FR" dirty="0">
                    <a:solidFill>
                      <a:srgbClr val="000000"/>
                    </a:solidFill>
                    <a:latin typeface="Calibri" panose="020F0502020204030204" pitchFamily="34" charset="0"/>
                    <a:ea typeface="Calibri" panose="020F0502020204030204" pitchFamily="34" charset="0"/>
                    <a:cs typeface="Times New Roman" panose="02020603050405020304" pitchFamily="18" charset="0"/>
                  </a:rPr>
                  <a:t> of the energy system</a:t>
                </a:r>
                <a:endParaRPr lang="en-GB" altLang="fr-FR" sz="3200" dirty="0">
                  <a:latin typeface="Arial" panose="020B0604020202020204" pitchFamily="34" charset="0"/>
                </a:endParaRPr>
              </a:p>
            </p:txBody>
          </p:sp>
          <p:sp>
            <p:nvSpPr>
              <p:cNvPr id="22" name="Rectangle 21"/>
              <p:cNvSpPr/>
              <p:nvPr/>
            </p:nvSpPr>
            <p:spPr>
              <a:xfrm>
                <a:off x="4665054" y="3911328"/>
                <a:ext cx="2640478" cy="322143"/>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050" dirty="0">
                    <a:ea typeface="Calibri" panose="020F0502020204030204" pitchFamily="34" charset="0"/>
                    <a:cs typeface="Times New Roman" panose="02020603050405020304" pitchFamily="18" charset="0"/>
                  </a:rPr>
                  <a:t> </a:t>
                </a:r>
                <a:endParaRPr lang="fr-FR" sz="1050" dirty="0">
                  <a:ea typeface="Calibri" panose="020F0502020204030204" pitchFamily="34" charset="0"/>
                  <a:cs typeface="Times New Roman" panose="02020603050405020304" pitchFamily="18" charset="0"/>
                </a:endParaRPr>
              </a:p>
            </p:txBody>
          </p:sp>
        </p:grpSp>
        <p:grpSp>
          <p:nvGrpSpPr>
            <p:cNvPr id="47" name="Groupe 46"/>
            <p:cNvGrpSpPr/>
            <p:nvPr/>
          </p:nvGrpSpPr>
          <p:grpSpPr>
            <a:xfrm>
              <a:off x="4665054" y="2160735"/>
              <a:ext cx="10592054" cy="893343"/>
              <a:chOff x="4665054" y="3017985"/>
              <a:chExt cx="10592054" cy="893343"/>
            </a:xfrm>
          </p:grpSpPr>
          <p:sp>
            <p:nvSpPr>
              <p:cNvPr id="13" name="Rectangle 12"/>
              <p:cNvSpPr>
                <a:spLocks noChangeArrowheads="1"/>
              </p:cNvSpPr>
              <p:nvPr/>
            </p:nvSpPr>
            <p:spPr bwMode="auto">
              <a:xfrm>
                <a:off x="7662420" y="3017985"/>
                <a:ext cx="7594688" cy="893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High-RES and empowered end-user energy system: governance and market design </a:t>
                </a:r>
              </a:p>
            </p:txBody>
          </p:sp>
          <p:sp>
            <p:nvSpPr>
              <p:cNvPr id="23" name="Rectangle 22"/>
              <p:cNvSpPr/>
              <p:nvPr/>
            </p:nvSpPr>
            <p:spPr>
              <a:xfrm>
                <a:off x="4665054" y="3328052"/>
                <a:ext cx="2640478" cy="32149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050" dirty="0">
                    <a:ea typeface="Calibri" panose="020F0502020204030204" pitchFamily="34" charset="0"/>
                    <a:cs typeface="Times New Roman" panose="02020603050405020304" pitchFamily="18" charset="0"/>
                  </a:rPr>
                  <a:t> </a:t>
                </a:r>
                <a:endParaRPr lang="fr-FR" sz="1050" dirty="0">
                  <a:ea typeface="Calibri" panose="020F0502020204030204" pitchFamily="34" charset="0"/>
                  <a:cs typeface="Times New Roman" panose="02020603050405020304" pitchFamily="18" charset="0"/>
                </a:endParaRPr>
              </a:p>
            </p:txBody>
          </p:sp>
        </p:grpSp>
        <p:grpSp>
          <p:nvGrpSpPr>
            <p:cNvPr id="49" name="Groupe 48"/>
            <p:cNvGrpSpPr/>
            <p:nvPr/>
          </p:nvGrpSpPr>
          <p:grpSpPr>
            <a:xfrm>
              <a:off x="4749019" y="3554205"/>
              <a:ext cx="10381487" cy="909443"/>
              <a:chOff x="4749019" y="4411455"/>
              <a:chExt cx="10381487" cy="909443"/>
            </a:xfrm>
          </p:grpSpPr>
          <p:sp>
            <p:nvSpPr>
              <p:cNvPr id="15" name="Rectangle 14"/>
              <p:cNvSpPr>
                <a:spLocks noChangeArrowheads="1"/>
              </p:cNvSpPr>
              <p:nvPr/>
            </p:nvSpPr>
            <p:spPr bwMode="auto">
              <a:xfrm>
                <a:off x="7662423" y="4464879"/>
                <a:ext cx="7468083" cy="739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fr-FR" dirty="0">
                    <a:solidFill>
                      <a:srgbClr val="000000"/>
                    </a:solidFill>
                    <a:latin typeface="Calibri" panose="020F0502020204030204" pitchFamily="34" charset="0"/>
                    <a:ea typeface="Calibri" panose="020F0502020204030204" pitchFamily="34" charset="0"/>
                    <a:cs typeface="Times New Roman" panose="02020603050405020304" pitchFamily="18" charset="0"/>
                  </a:rPr>
                  <a:t>Integrated grid with </a:t>
                </a:r>
                <a:r>
                  <a:rPr lang="en-GB" altLang="fr-F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improved interfaces </a:t>
                </a:r>
                <a:r>
                  <a:rPr lang="en-GB" altLang="fr-FR" dirty="0">
                    <a:solidFill>
                      <a:srgbClr val="000000"/>
                    </a:solidFill>
                    <a:latin typeface="Calibri" panose="020F0502020204030204" pitchFamily="34" charset="0"/>
                    <a:ea typeface="Calibri" panose="020F0502020204030204" pitchFamily="34" charset="0"/>
                    <a:cs typeface="Times New Roman" panose="02020603050405020304" pitchFamily="18" charset="0"/>
                  </a:rPr>
                  <a:t>between energy system components (such as gas and heat)</a:t>
                </a:r>
                <a:endParaRPr lang="en-GB" altLang="fr-FR" dirty="0">
                  <a:latin typeface="Arial" panose="020B0604020202020204" pitchFamily="34" charset="0"/>
                </a:endParaRPr>
              </a:p>
            </p:txBody>
          </p:sp>
          <p:grpSp>
            <p:nvGrpSpPr>
              <p:cNvPr id="24" name="Groupe 23"/>
              <p:cNvGrpSpPr/>
              <p:nvPr/>
            </p:nvGrpSpPr>
            <p:grpSpPr>
              <a:xfrm>
                <a:off x="4749019" y="4411455"/>
                <a:ext cx="2373913" cy="909443"/>
                <a:chOff x="3791059" y="2200105"/>
                <a:chExt cx="1941941" cy="712868"/>
              </a:xfrm>
            </p:grpSpPr>
            <p:sp>
              <p:nvSpPr>
                <p:cNvPr id="25" name="Ellipse 24"/>
                <p:cNvSpPr/>
                <p:nvPr/>
              </p:nvSpPr>
              <p:spPr>
                <a:xfrm>
                  <a:off x="3791059" y="2270179"/>
                  <a:ext cx="765741" cy="376683"/>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6" name="Ellipse 25"/>
                <p:cNvSpPr/>
                <p:nvPr/>
              </p:nvSpPr>
              <p:spPr>
                <a:xfrm>
                  <a:off x="4208729" y="2286545"/>
                  <a:ext cx="1162400" cy="541449"/>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7" name="Ellipse 26"/>
                <p:cNvSpPr/>
                <p:nvPr/>
              </p:nvSpPr>
              <p:spPr>
                <a:xfrm>
                  <a:off x="5009258" y="2200105"/>
                  <a:ext cx="723742" cy="333532"/>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8" name="Ellipse 27"/>
                <p:cNvSpPr/>
                <p:nvPr/>
              </p:nvSpPr>
              <p:spPr>
                <a:xfrm>
                  <a:off x="4824729" y="2618616"/>
                  <a:ext cx="571342" cy="294357"/>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grpSp>
        </p:grpSp>
        <p:sp>
          <p:nvSpPr>
            <p:cNvPr id="44" name="Ellipse 43"/>
            <p:cNvSpPr/>
            <p:nvPr/>
          </p:nvSpPr>
          <p:spPr>
            <a:xfrm>
              <a:off x="4803071" y="5355124"/>
              <a:ext cx="10740442" cy="704850"/>
            </a:xfrm>
            <a:prstGeom prst="ellipse">
              <a:avLst/>
            </a:prstGeom>
            <a:solidFill>
              <a:srgbClr val="FF0000">
                <a:alpha val="50196"/>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39 topics</a:t>
              </a:r>
            </a:p>
          </p:txBody>
        </p:sp>
      </p:grpSp>
      <p:sp>
        <p:nvSpPr>
          <p:cNvPr id="51" name="Rectangle 50">
            <a:extLst>
              <a:ext uri="{FF2B5EF4-FFF2-40B4-BE49-F238E27FC236}">
                <a16:creationId xmlns:a16="http://schemas.microsoft.com/office/drawing/2014/main" id="{098BAD95-5C47-491F-BCA3-84236DE7E9CA}"/>
              </a:ext>
            </a:extLst>
          </p:cNvPr>
          <p:cNvSpPr/>
          <p:nvPr/>
        </p:nvSpPr>
        <p:spPr>
          <a:xfrm>
            <a:off x="9330828" y="4750004"/>
            <a:ext cx="308056" cy="17212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100" dirty="0">
                <a:ea typeface="Calibri" panose="020F0502020204030204" pitchFamily="34" charset="0"/>
                <a:cs typeface="Times New Roman" panose="02020603050405020304" pitchFamily="18" charset="0"/>
              </a:rPr>
              <a:t> </a:t>
            </a:r>
            <a:endParaRPr lang="fr-FR" sz="1100" dirty="0">
              <a:ea typeface="Calibri" panose="020F0502020204030204" pitchFamily="34" charset="0"/>
              <a:cs typeface="Times New Roman" panose="02020603050405020304" pitchFamily="18" charset="0"/>
            </a:endParaRPr>
          </a:p>
        </p:txBody>
      </p:sp>
      <p:sp>
        <p:nvSpPr>
          <p:cNvPr id="54" name="Rectangle 53">
            <a:extLst>
              <a:ext uri="{FF2B5EF4-FFF2-40B4-BE49-F238E27FC236}">
                <a16:creationId xmlns:a16="http://schemas.microsoft.com/office/drawing/2014/main" id="{CC6699AB-7E1F-4E7E-A3E0-D662037041BB}"/>
              </a:ext>
            </a:extLst>
          </p:cNvPr>
          <p:cNvSpPr>
            <a:spLocks noChangeArrowheads="1"/>
          </p:cNvSpPr>
          <p:nvPr/>
        </p:nvSpPr>
        <p:spPr bwMode="auto">
          <a:xfrm>
            <a:off x="9702157" y="4610122"/>
            <a:ext cx="2730985" cy="457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pPr>
            <a:r>
              <a:rPr lang="en-GB" altLang="fr-FR"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Governance and market design</a:t>
            </a:r>
            <a:endParaRPr lang="en-GB" altLang="fr-FR" sz="1400" b="1" dirty="0">
              <a:latin typeface="Arial" panose="020B0604020202020204" pitchFamily="34" charset="0"/>
            </a:endParaRPr>
          </a:p>
        </p:txBody>
      </p:sp>
    </p:spTree>
    <p:extLst>
      <p:ext uri="{BB962C8B-B14F-4D97-AF65-F5344CB8AC3E}">
        <p14:creationId xmlns:p14="http://schemas.microsoft.com/office/powerpoint/2010/main" val="3391572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re 2"/>
          <p:cNvSpPr>
            <a:spLocks noGrp="1"/>
          </p:cNvSpPr>
          <p:nvPr>
            <p:ph type="title"/>
          </p:nvPr>
        </p:nvSpPr>
        <p:spPr>
          <a:xfrm>
            <a:off x="3247958" y="396660"/>
            <a:ext cx="8173077" cy="962193"/>
          </a:xfrm>
        </p:spPr>
        <p:txBody>
          <a:bodyPr/>
          <a:lstStyle/>
          <a:p>
            <a:r>
              <a:rPr lang="en-US" dirty="0"/>
              <a:t>The coming IP 17-19</a:t>
            </a:r>
            <a:endParaRPr lang="en-GB" dirty="0"/>
          </a:p>
        </p:txBody>
      </p:sp>
      <p:grpSp>
        <p:nvGrpSpPr>
          <p:cNvPr id="24" name="Groupe 23">
            <a:extLst>
              <a:ext uri="{FF2B5EF4-FFF2-40B4-BE49-F238E27FC236}">
                <a16:creationId xmlns:a16="http://schemas.microsoft.com/office/drawing/2014/main" id="{99AB2688-9F47-4D19-97E4-20ED758805A7}"/>
              </a:ext>
            </a:extLst>
          </p:cNvPr>
          <p:cNvGrpSpPr/>
          <p:nvPr/>
        </p:nvGrpSpPr>
        <p:grpSpPr>
          <a:xfrm>
            <a:off x="311714" y="721012"/>
            <a:ext cx="4307070" cy="5719964"/>
            <a:chOff x="1372169" y="734434"/>
            <a:chExt cx="4307070" cy="5719964"/>
          </a:xfrm>
        </p:grpSpPr>
        <p:grpSp>
          <p:nvGrpSpPr>
            <p:cNvPr id="4" name="Groupe 3">
              <a:extLst>
                <a:ext uri="{FF2B5EF4-FFF2-40B4-BE49-F238E27FC236}">
                  <a16:creationId xmlns:a16="http://schemas.microsoft.com/office/drawing/2014/main" id="{BA325B9D-486B-47AE-A11C-26E9DE620120}"/>
                </a:ext>
              </a:extLst>
            </p:cNvPr>
            <p:cNvGrpSpPr/>
            <p:nvPr/>
          </p:nvGrpSpPr>
          <p:grpSpPr>
            <a:xfrm>
              <a:off x="2084379" y="734434"/>
              <a:ext cx="3594860" cy="5719964"/>
              <a:chOff x="2803892" y="158713"/>
              <a:chExt cx="4907218" cy="7247660"/>
            </a:xfrm>
          </p:grpSpPr>
          <p:sp>
            <p:nvSpPr>
              <p:cNvPr id="35" name="Rectangle 34">
                <a:extLst>
                  <a:ext uri="{FF2B5EF4-FFF2-40B4-BE49-F238E27FC236}">
                    <a16:creationId xmlns:a16="http://schemas.microsoft.com/office/drawing/2014/main" id="{188973DD-800E-4E75-98B0-1A6FB408799E}"/>
                  </a:ext>
                </a:extLst>
              </p:cNvPr>
              <p:cNvSpPr/>
              <p:nvPr/>
            </p:nvSpPr>
            <p:spPr>
              <a:xfrm>
                <a:off x="2809493" y="158713"/>
                <a:ext cx="4741200" cy="4651200"/>
              </a:xfrm>
              <a:prstGeom prst="rect">
                <a:avLst/>
              </a:prstGeom>
              <a:solidFill>
                <a:srgbClr val="7030A0">
                  <a:alpha val="50196"/>
                </a:srgbClr>
              </a:solidFill>
              <a:ln>
                <a:solidFill>
                  <a:schemeClr val="bg1">
                    <a:lumMod val="50000"/>
                  </a:schemeClr>
                </a:solidFill>
              </a:ln>
              <a:scene3d>
                <a:camera prst="isometricOffAxis1Top"/>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36">
                <a:extLst>
                  <a:ext uri="{FF2B5EF4-FFF2-40B4-BE49-F238E27FC236}">
                    <a16:creationId xmlns:a16="http://schemas.microsoft.com/office/drawing/2014/main" id="{32B1B5DA-49A3-4559-81D8-24AD2F87C951}"/>
                  </a:ext>
                </a:extLst>
              </p:cNvPr>
              <p:cNvSpPr/>
              <p:nvPr/>
            </p:nvSpPr>
            <p:spPr>
              <a:xfrm>
                <a:off x="2962710" y="2755173"/>
                <a:ext cx="4748400" cy="4651200"/>
              </a:xfrm>
              <a:prstGeom prst="rect">
                <a:avLst/>
              </a:prstGeom>
              <a:solidFill>
                <a:srgbClr val="FFFF99">
                  <a:alpha val="50196"/>
                </a:srgbClr>
              </a:solidFill>
              <a:ln>
                <a:solidFill>
                  <a:schemeClr val="bg1">
                    <a:lumMod val="50000"/>
                  </a:schemeClr>
                </a:solidFill>
              </a:ln>
              <a:scene3d>
                <a:camera prst="isometricOffAxis1Top"/>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9" name="Image 38">
                <a:extLst>
                  <a:ext uri="{FF2B5EF4-FFF2-40B4-BE49-F238E27FC236}">
                    <a16:creationId xmlns:a16="http://schemas.microsoft.com/office/drawing/2014/main" id="{D7F302A3-908F-4B71-9681-5F35FDC20F15}"/>
                  </a:ext>
                </a:extLst>
              </p:cNvPr>
              <p:cNvPicPr preferRelativeResize="0">
                <a:picLocks/>
              </p:cNvPicPr>
              <p:nvPr/>
            </p:nvPicPr>
            <p:blipFill>
              <a:blip r:embed="rId2"/>
              <a:stretch>
                <a:fillRect/>
              </a:stretch>
            </p:blipFill>
            <p:spPr>
              <a:xfrm>
                <a:off x="2913989" y="1842481"/>
                <a:ext cx="4752000" cy="4644000"/>
              </a:xfrm>
              <a:prstGeom prst="rect">
                <a:avLst/>
              </a:prstGeom>
              <a:effectLst>
                <a:outerShdw blurRad="50800" dist="50800" dir="5400000" algn="ctr" rotWithShape="0">
                  <a:srgbClr val="000000">
                    <a:alpha val="48000"/>
                  </a:srgbClr>
                </a:outerShdw>
              </a:effectLst>
              <a:scene3d>
                <a:camera prst="isometricOffAxis1Top"/>
                <a:lightRig rig="threePt" dir="t"/>
              </a:scene3d>
              <a:sp3d extrusionH="101600">
                <a:extrusionClr>
                  <a:schemeClr val="bg1">
                    <a:lumMod val="50000"/>
                  </a:schemeClr>
                </a:extrusionClr>
              </a:sp3d>
            </p:spPr>
          </p:pic>
          <p:sp>
            <p:nvSpPr>
              <p:cNvPr id="40" name="Rectangle 39">
                <a:extLst>
                  <a:ext uri="{FF2B5EF4-FFF2-40B4-BE49-F238E27FC236}">
                    <a16:creationId xmlns:a16="http://schemas.microsoft.com/office/drawing/2014/main" id="{4EFCC8E7-A6C5-4549-B66A-65755C9E9543}"/>
                  </a:ext>
                </a:extLst>
              </p:cNvPr>
              <p:cNvSpPr/>
              <p:nvPr/>
            </p:nvSpPr>
            <p:spPr>
              <a:xfrm>
                <a:off x="2803892" y="913910"/>
                <a:ext cx="4741200" cy="4651200"/>
              </a:xfrm>
              <a:prstGeom prst="rect">
                <a:avLst/>
              </a:prstGeom>
              <a:solidFill>
                <a:srgbClr val="FF66FF">
                  <a:alpha val="50196"/>
                </a:srgbClr>
              </a:solidFill>
              <a:ln>
                <a:solidFill>
                  <a:schemeClr val="bg1">
                    <a:lumMod val="50000"/>
                  </a:schemeClr>
                </a:solidFill>
              </a:ln>
              <a:scene3d>
                <a:camera prst="isometricOffAxis1Top"/>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 name="Groupe 4">
              <a:extLst>
                <a:ext uri="{FF2B5EF4-FFF2-40B4-BE49-F238E27FC236}">
                  <a16:creationId xmlns:a16="http://schemas.microsoft.com/office/drawing/2014/main" id="{80D317EA-711D-4F36-A06D-3168D1BF8A49}"/>
                </a:ext>
              </a:extLst>
            </p:cNvPr>
            <p:cNvGrpSpPr/>
            <p:nvPr/>
          </p:nvGrpSpPr>
          <p:grpSpPr>
            <a:xfrm>
              <a:off x="1372169" y="2240913"/>
              <a:ext cx="1704453" cy="3048460"/>
              <a:chOff x="1372169" y="2240913"/>
              <a:chExt cx="1704453" cy="3048460"/>
            </a:xfrm>
          </p:grpSpPr>
          <p:sp>
            <p:nvSpPr>
              <p:cNvPr id="6" name="Zone de texte 2">
                <a:extLst>
                  <a:ext uri="{FF2B5EF4-FFF2-40B4-BE49-F238E27FC236}">
                    <a16:creationId xmlns:a16="http://schemas.microsoft.com/office/drawing/2014/main" id="{73056BE8-7109-4859-BF47-291E8E8EAEC4}"/>
                  </a:ext>
                </a:extLst>
              </p:cNvPr>
              <p:cNvSpPr txBox="1">
                <a:spLocks noChangeArrowheads="1"/>
              </p:cNvSpPr>
              <p:nvPr/>
            </p:nvSpPr>
            <p:spPr bwMode="auto">
              <a:xfrm>
                <a:off x="1529393" y="2240913"/>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 de texte 2">
                <a:extLst>
                  <a:ext uri="{FF2B5EF4-FFF2-40B4-BE49-F238E27FC236}">
                    <a16:creationId xmlns:a16="http://schemas.microsoft.com/office/drawing/2014/main" id="{6367B89E-9618-4641-9578-9DBF9E7ADAD6}"/>
                  </a:ext>
                </a:extLst>
              </p:cNvPr>
              <p:cNvSpPr txBox="1">
                <a:spLocks noChangeArrowheads="1"/>
              </p:cNvSpPr>
              <p:nvPr/>
            </p:nvSpPr>
            <p:spPr bwMode="auto">
              <a:xfrm>
                <a:off x="1709098" y="2387268"/>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 de texte 2">
                <a:extLst>
                  <a:ext uri="{FF2B5EF4-FFF2-40B4-BE49-F238E27FC236}">
                    <a16:creationId xmlns:a16="http://schemas.microsoft.com/office/drawing/2014/main" id="{0D5622C2-84BC-4BC5-BAFF-7ED789886B97}"/>
                  </a:ext>
                </a:extLst>
              </p:cNvPr>
              <p:cNvSpPr txBox="1">
                <a:spLocks noChangeArrowheads="1"/>
              </p:cNvSpPr>
              <p:nvPr/>
            </p:nvSpPr>
            <p:spPr bwMode="auto">
              <a:xfrm>
                <a:off x="1922974" y="2479980"/>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3</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 de texte 2">
                <a:extLst>
                  <a:ext uri="{FF2B5EF4-FFF2-40B4-BE49-F238E27FC236}">
                    <a16:creationId xmlns:a16="http://schemas.microsoft.com/office/drawing/2014/main" id="{94910383-B32F-4A3B-B544-D919DBEE4107}"/>
                  </a:ext>
                </a:extLst>
              </p:cNvPr>
              <p:cNvSpPr txBox="1">
                <a:spLocks noChangeArrowheads="1"/>
              </p:cNvSpPr>
              <p:nvPr/>
            </p:nvSpPr>
            <p:spPr bwMode="auto">
              <a:xfrm>
                <a:off x="1372169" y="2823920"/>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Zone de texte 2">
                <a:extLst>
                  <a:ext uri="{FF2B5EF4-FFF2-40B4-BE49-F238E27FC236}">
                    <a16:creationId xmlns:a16="http://schemas.microsoft.com/office/drawing/2014/main" id="{729F31C8-0BB5-465A-B93A-80C6663FC281}"/>
                  </a:ext>
                </a:extLst>
              </p:cNvPr>
              <p:cNvSpPr txBox="1">
                <a:spLocks noChangeArrowheads="1"/>
              </p:cNvSpPr>
              <p:nvPr/>
            </p:nvSpPr>
            <p:spPr bwMode="auto">
              <a:xfrm>
                <a:off x="1569720" y="2930523"/>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Zone de texte 2">
                <a:extLst>
                  <a:ext uri="{FF2B5EF4-FFF2-40B4-BE49-F238E27FC236}">
                    <a16:creationId xmlns:a16="http://schemas.microsoft.com/office/drawing/2014/main" id="{2A79A922-B3FB-4D01-AA74-D539B31EEB46}"/>
                  </a:ext>
                </a:extLst>
              </p:cNvPr>
              <p:cNvSpPr txBox="1">
                <a:spLocks noChangeArrowheads="1"/>
              </p:cNvSpPr>
              <p:nvPr/>
            </p:nvSpPr>
            <p:spPr bwMode="auto">
              <a:xfrm>
                <a:off x="2195692" y="3273307"/>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8</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Zone de texte 2">
                <a:extLst>
                  <a:ext uri="{FF2B5EF4-FFF2-40B4-BE49-F238E27FC236}">
                    <a16:creationId xmlns:a16="http://schemas.microsoft.com/office/drawing/2014/main" id="{7C04F67A-7392-483E-B7C6-E2C1F7E6A99D}"/>
                  </a:ext>
                </a:extLst>
              </p:cNvPr>
              <p:cNvSpPr txBox="1">
                <a:spLocks noChangeArrowheads="1"/>
              </p:cNvSpPr>
              <p:nvPr/>
            </p:nvSpPr>
            <p:spPr bwMode="auto">
              <a:xfrm>
                <a:off x="2465249" y="4815027"/>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7</a:t>
                </a:r>
              </a:p>
            </p:txBody>
          </p:sp>
          <p:sp>
            <p:nvSpPr>
              <p:cNvPr id="13" name="Zone de texte 2">
                <a:extLst>
                  <a:ext uri="{FF2B5EF4-FFF2-40B4-BE49-F238E27FC236}">
                    <a16:creationId xmlns:a16="http://schemas.microsoft.com/office/drawing/2014/main" id="{9A03AB8F-BB74-4E97-80D1-D637F1DFAA27}"/>
                  </a:ext>
                </a:extLst>
              </p:cNvPr>
              <p:cNvSpPr txBox="1">
                <a:spLocks noChangeArrowheads="1"/>
              </p:cNvSpPr>
              <p:nvPr/>
            </p:nvSpPr>
            <p:spPr bwMode="auto">
              <a:xfrm>
                <a:off x="2684158" y="4965604"/>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Zone de texte 2">
                <a:extLst>
                  <a:ext uri="{FF2B5EF4-FFF2-40B4-BE49-F238E27FC236}">
                    <a16:creationId xmlns:a16="http://schemas.microsoft.com/office/drawing/2014/main" id="{38E4B789-8CAE-4389-85E8-D3D45220E2EE}"/>
                  </a:ext>
                </a:extLst>
              </p:cNvPr>
              <p:cNvSpPr txBox="1">
                <a:spLocks noChangeArrowheads="1"/>
              </p:cNvSpPr>
              <p:nvPr/>
            </p:nvSpPr>
            <p:spPr bwMode="auto">
              <a:xfrm>
                <a:off x="1659572" y="4315379"/>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24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Zone de texte 2">
                <a:extLst>
                  <a:ext uri="{FF2B5EF4-FFF2-40B4-BE49-F238E27FC236}">
                    <a16:creationId xmlns:a16="http://schemas.microsoft.com/office/drawing/2014/main" id="{16A5A644-C122-4E23-BE55-75F0763DCEA7}"/>
                  </a:ext>
                </a:extLst>
              </p:cNvPr>
              <p:cNvSpPr txBox="1">
                <a:spLocks noChangeArrowheads="1"/>
              </p:cNvSpPr>
              <p:nvPr/>
            </p:nvSpPr>
            <p:spPr bwMode="auto">
              <a:xfrm>
                <a:off x="1861069" y="4439294"/>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25</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Zone de texte 2">
                <a:extLst>
                  <a:ext uri="{FF2B5EF4-FFF2-40B4-BE49-F238E27FC236}">
                    <a16:creationId xmlns:a16="http://schemas.microsoft.com/office/drawing/2014/main" id="{D031AA08-4A3D-468D-800D-F2268BF99AE3}"/>
                  </a:ext>
                </a:extLst>
              </p:cNvPr>
              <p:cNvSpPr txBox="1">
                <a:spLocks noChangeArrowheads="1"/>
              </p:cNvSpPr>
              <p:nvPr/>
            </p:nvSpPr>
            <p:spPr bwMode="auto">
              <a:xfrm>
                <a:off x="2051325" y="4569050"/>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26</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Zone de texte 2">
                <a:extLst>
                  <a:ext uri="{FF2B5EF4-FFF2-40B4-BE49-F238E27FC236}">
                    <a16:creationId xmlns:a16="http://schemas.microsoft.com/office/drawing/2014/main" id="{E2034D88-6591-41F3-BCFB-1704B75BBE47}"/>
                  </a:ext>
                </a:extLst>
              </p:cNvPr>
              <p:cNvSpPr txBox="1">
                <a:spLocks noChangeArrowheads="1"/>
              </p:cNvSpPr>
              <p:nvPr/>
            </p:nvSpPr>
            <p:spPr bwMode="auto">
              <a:xfrm>
                <a:off x="2896917" y="5109668"/>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28</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Zone de texte 2">
                <a:extLst>
                  <a:ext uri="{FF2B5EF4-FFF2-40B4-BE49-F238E27FC236}">
                    <a16:creationId xmlns:a16="http://schemas.microsoft.com/office/drawing/2014/main" id="{376808EC-EC0E-44D1-848A-55DA63E08929}"/>
                  </a:ext>
                </a:extLst>
              </p:cNvPr>
              <p:cNvSpPr txBox="1">
                <a:spLocks noChangeArrowheads="1"/>
              </p:cNvSpPr>
              <p:nvPr/>
            </p:nvSpPr>
            <p:spPr bwMode="auto">
              <a:xfrm>
                <a:off x="2254367" y="4698054"/>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27</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Zone de texte 2">
                <a:extLst>
                  <a:ext uri="{FF2B5EF4-FFF2-40B4-BE49-F238E27FC236}">
                    <a16:creationId xmlns:a16="http://schemas.microsoft.com/office/drawing/2014/main" id="{AE33848D-7B16-488C-85AD-A3D0CF80BCCF}"/>
                  </a:ext>
                </a:extLst>
              </p:cNvPr>
              <p:cNvSpPr txBox="1">
                <a:spLocks noChangeArrowheads="1"/>
              </p:cNvSpPr>
              <p:nvPr/>
            </p:nvSpPr>
            <p:spPr bwMode="auto">
              <a:xfrm>
                <a:off x="2808188" y="3716142"/>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Zone de texte 2">
                <a:extLst>
                  <a:ext uri="{FF2B5EF4-FFF2-40B4-BE49-F238E27FC236}">
                    <a16:creationId xmlns:a16="http://schemas.microsoft.com/office/drawing/2014/main" id="{68082B7A-B3E6-4947-B33B-67C33981DD8B}"/>
                  </a:ext>
                </a:extLst>
              </p:cNvPr>
              <p:cNvSpPr txBox="1">
                <a:spLocks noChangeArrowheads="1"/>
              </p:cNvSpPr>
              <p:nvPr/>
            </p:nvSpPr>
            <p:spPr bwMode="auto">
              <a:xfrm>
                <a:off x="1780650" y="3051954"/>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Zone de texte 2">
                <a:extLst>
                  <a:ext uri="{FF2B5EF4-FFF2-40B4-BE49-F238E27FC236}">
                    <a16:creationId xmlns:a16="http://schemas.microsoft.com/office/drawing/2014/main" id="{0D42B474-A889-412F-93DF-4F8F57A83B10}"/>
                  </a:ext>
                </a:extLst>
              </p:cNvPr>
              <p:cNvSpPr txBox="1">
                <a:spLocks noChangeArrowheads="1"/>
              </p:cNvSpPr>
              <p:nvPr/>
            </p:nvSpPr>
            <p:spPr bwMode="auto">
              <a:xfrm>
                <a:off x="1999917" y="3167027"/>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7</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grpSp>
        <p:nvGrpSpPr>
          <p:cNvPr id="28" name="Groupe 27">
            <a:extLst>
              <a:ext uri="{FF2B5EF4-FFF2-40B4-BE49-F238E27FC236}">
                <a16:creationId xmlns:a16="http://schemas.microsoft.com/office/drawing/2014/main" id="{50A4FDE1-F833-4EAE-B269-AEDEEF7B4FE9}"/>
              </a:ext>
            </a:extLst>
          </p:cNvPr>
          <p:cNvGrpSpPr/>
          <p:nvPr/>
        </p:nvGrpSpPr>
        <p:grpSpPr>
          <a:xfrm>
            <a:off x="5029670" y="1317025"/>
            <a:ext cx="6654498" cy="1538883"/>
            <a:chOff x="5423201" y="1288772"/>
            <a:chExt cx="6654498" cy="1538883"/>
          </a:xfrm>
        </p:grpSpPr>
        <p:sp>
          <p:nvSpPr>
            <p:cNvPr id="2" name="Rectangle 1">
              <a:extLst>
                <a:ext uri="{FF2B5EF4-FFF2-40B4-BE49-F238E27FC236}">
                  <a16:creationId xmlns:a16="http://schemas.microsoft.com/office/drawing/2014/main" id="{8BE92404-7DFC-4E99-BC28-14D74750DE37}"/>
                </a:ext>
              </a:extLst>
            </p:cNvPr>
            <p:cNvSpPr/>
            <p:nvPr/>
          </p:nvSpPr>
          <p:spPr>
            <a:xfrm>
              <a:off x="5724524" y="1288772"/>
              <a:ext cx="6353175" cy="1538883"/>
            </a:xfrm>
            <a:prstGeom prst="rect">
              <a:avLst/>
            </a:prstGeom>
          </p:spPr>
          <p:txBody>
            <a:bodyPr wrap="square">
              <a:spAutoFit/>
            </a:bodyPr>
            <a:lstStyle/>
            <a:p>
              <a:endParaRPr lang="fr-FR" sz="2000" dirty="0">
                <a:solidFill>
                  <a:srgbClr val="000000"/>
                </a:solidFill>
                <a:latin typeface="Arial" panose="020B0604020202020204" pitchFamily="34" charset="0"/>
              </a:endParaRPr>
            </a:p>
            <a:p>
              <a:r>
                <a:rPr lang="en-US" sz="1600" b="1" dirty="0">
                  <a:solidFill>
                    <a:srgbClr val="000000"/>
                  </a:solidFill>
                  <a:latin typeface="Arial" panose="020B0604020202020204" pitchFamily="34" charset="0"/>
                </a:rPr>
                <a:t>Market design for trading of heterogeneous flexibility products</a:t>
              </a:r>
              <a:r>
                <a:rPr lang="en-US" sz="1600" dirty="0">
                  <a:solidFill>
                    <a:srgbClr val="000000"/>
                  </a:solidFill>
                  <a:latin typeface="Arial" panose="020B0604020202020204" pitchFamily="34" charset="0"/>
                </a:rPr>
                <a:t>: </a:t>
              </a:r>
              <a:r>
                <a:rPr lang="en-US" sz="1400" i="1" dirty="0">
                  <a:solidFill>
                    <a:srgbClr val="000000"/>
                  </a:solidFill>
                  <a:latin typeface="Arial" panose="020B0604020202020204" pitchFamily="34" charset="0"/>
                </a:rPr>
                <a:t>develop a flex market concept that allows the trading of ‘heterogeneous’ flexibility products (coupling electricity, heat and gas markets, both at the wholesale and retail level), taking into account the specific capabilities of each resource; </a:t>
              </a:r>
            </a:p>
          </p:txBody>
        </p:sp>
        <p:sp>
          <p:nvSpPr>
            <p:cNvPr id="133" name="Zone de texte 2">
              <a:extLst>
                <a:ext uri="{FF2B5EF4-FFF2-40B4-BE49-F238E27FC236}">
                  <a16:creationId xmlns:a16="http://schemas.microsoft.com/office/drawing/2014/main" id="{5C622E89-31E6-4A66-8CC7-2C1927548E63}"/>
                </a:ext>
              </a:extLst>
            </p:cNvPr>
            <p:cNvSpPr txBox="1">
              <a:spLocks noChangeArrowheads="1"/>
            </p:cNvSpPr>
            <p:nvPr/>
          </p:nvSpPr>
          <p:spPr bwMode="auto">
            <a:xfrm>
              <a:off x="5423201" y="1643059"/>
              <a:ext cx="297221" cy="281858"/>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34" name="Zone de texte 2">
            <a:extLst>
              <a:ext uri="{FF2B5EF4-FFF2-40B4-BE49-F238E27FC236}">
                <a16:creationId xmlns:a16="http://schemas.microsoft.com/office/drawing/2014/main" id="{012B3D98-59FE-4636-A6E8-9FA87D33985D}"/>
              </a:ext>
            </a:extLst>
          </p:cNvPr>
          <p:cNvSpPr txBox="1">
            <a:spLocks noChangeArrowheads="1"/>
          </p:cNvSpPr>
          <p:nvPr/>
        </p:nvSpPr>
        <p:spPr bwMode="auto">
          <a:xfrm>
            <a:off x="1338136" y="3439144"/>
            <a:ext cx="179705" cy="179705"/>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9" name="Groupe 28">
            <a:extLst>
              <a:ext uri="{FF2B5EF4-FFF2-40B4-BE49-F238E27FC236}">
                <a16:creationId xmlns:a16="http://schemas.microsoft.com/office/drawing/2014/main" id="{301B72F2-DEBD-4588-B340-41328682B641}"/>
              </a:ext>
            </a:extLst>
          </p:cNvPr>
          <p:cNvGrpSpPr/>
          <p:nvPr/>
        </p:nvGrpSpPr>
        <p:grpSpPr>
          <a:xfrm>
            <a:off x="5330993" y="3186019"/>
            <a:ext cx="6393221" cy="769441"/>
            <a:chOff x="5575914" y="3094128"/>
            <a:chExt cx="6393221" cy="769441"/>
          </a:xfrm>
        </p:grpSpPr>
        <p:sp>
          <p:nvSpPr>
            <p:cNvPr id="135" name="Zone de texte 2">
              <a:extLst>
                <a:ext uri="{FF2B5EF4-FFF2-40B4-BE49-F238E27FC236}">
                  <a16:creationId xmlns:a16="http://schemas.microsoft.com/office/drawing/2014/main" id="{416F6C3F-6AE0-438A-8223-1E8CCCF8890C}"/>
                </a:ext>
              </a:extLst>
            </p:cNvPr>
            <p:cNvSpPr txBox="1">
              <a:spLocks noChangeArrowheads="1"/>
            </p:cNvSpPr>
            <p:nvPr/>
          </p:nvSpPr>
          <p:spPr bwMode="auto">
            <a:xfrm>
              <a:off x="5575914" y="3102528"/>
              <a:ext cx="297221" cy="281858"/>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9</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F8B9F129-036A-4F54-AA44-D5ADD79CE01C}"/>
                </a:ext>
              </a:extLst>
            </p:cNvPr>
            <p:cNvSpPr/>
            <p:nvPr/>
          </p:nvSpPr>
          <p:spPr>
            <a:xfrm>
              <a:off x="5873135" y="3094128"/>
              <a:ext cx="6096000" cy="769441"/>
            </a:xfrm>
            <a:prstGeom prst="rect">
              <a:avLst/>
            </a:prstGeom>
          </p:spPr>
          <p:txBody>
            <a:bodyPr>
              <a:spAutoFit/>
            </a:bodyPr>
            <a:lstStyle/>
            <a:p>
              <a:r>
                <a:rPr lang="en-US" sz="1600" b="1" dirty="0">
                  <a:solidFill>
                    <a:srgbClr val="000000"/>
                  </a:solidFill>
                  <a:latin typeface="Arial" panose="020B0604020202020204" pitchFamily="34" charset="0"/>
                </a:rPr>
                <a:t>Cybersecurity of critical energy infrastructures</a:t>
              </a:r>
              <a:r>
                <a:rPr lang="en-US" sz="1600" dirty="0">
                  <a:solidFill>
                    <a:srgbClr val="000000"/>
                  </a:solidFill>
                  <a:latin typeface="Arial" panose="020B0604020202020204" pitchFamily="34" charset="0"/>
                </a:rPr>
                <a:t>: </a:t>
              </a:r>
              <a:r>
                <a:rPr lang="en-US" sz="1400" i="1" dirty="0">
                  <a:solidFill>
                    <a:srgbClr val="000000"/>
                  </a:solidFill>
                  <a:latin typeface="Arial" panose="020B0604020202020204" pitchFamily="34" charset="0"/>
                </a:rPr>
                <a:t>assess in depth cybersecurity issues and propose solutions so as to maintain the system robust against possible cyber threats </a:t>
              </a:r>
            </a:p>
          </p:txBody>
        </p:sp>
      </p:grpSp>
      <p:grpSp>
        <p:nvGrpSpPr>
          <p:cNvPr id="30" name="Groupe 29">
            <a:extLst>
              <a:ext uri="{FF2B5EF4-FFF2-40B4-BE49-F238E27FC236}">
                <a16:creationId xmlns:a16="http://schemas.microsoft.com/office/drawing/2014/main" id="{F7159D30-0D64-4DB2-9B14-5F65F676A96C}"/>
              </a:ext>
            </a:extLst>
          </p:cNvPr>
          <p:cNvGrpSpPr/>
          <p:nvPr/>
        </p:nvGrpSpPr>
        <p:grpSpPr>
          <a:xfrm>
            <a:off x="5330993" y="4473478"/>
            <a:ext cx="6393221" cy="1015663"/>
            <a:chOff x="5720422" y="4212104"/>
            <a:chExt cx="6393221" cy="1015663"/>
          </a:xfrm>
        </p:grpSpPr>
        <p:sp>
          <p:nvSpPr>
            <p:cNvPr id="136" name="Zone de texte 2">
              <a:extLst>
                <a:ext uri="{FF2B5EF4-FFF2-40B4-BE49-F238E27FC236}">
                  <a16:creationId xmlns:a16="http://schemas.microsoft.com/office/drawing/2014/main" id="{A26AEC09-6A9B-450A-BEA8-C3CBA971297B}"/>
                </a:ext>
              </a:extLst>
            </p:cNvPr>
            <p:cNvSpPr txBox="1">
              <a:spLocks noChangeArrowheads="1"/>
            </p:cNvSpPr>
            <p:nvPr/>
          </p:nvSpPr>
          <p:spPr bwMode="auto">
            <a:xfrm>
              <a:off x="5720422" y="4273770"/>
              <a:ext cx="297221" cy="281858"/>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7</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25">
              <a:extLst>
                <a:ext uri="{FF2B5EF4-FFF2-40B4-BE49-F238E27FC236}">
                  <a16:creationId xmlns:a16="http://schemas.microsoft.com/office/drawing/2014/main" id="{28638DE0-D62E-4F9F-ADA3-86B0CF9B7398}"/>
                </a:ext>
              </a:extLst>
            </p:cNvPr>
            <p:cNvSpPr/>
            <p:nvPr/>
          </p:nvSpPr>
          <p:spPr>
            <a:xfrm>
              <a:off x="6017643" y="4212104"/>
              <a:ext cx="6096000" cy="1015663"/>
            </a:xfrm>
            <a:prstGeom prst="rect">
              <a:avLst/>
            </a:prstGeom>
          </p:spPr>
          <p:txBody>
            <a:bodyPr>
              <a:spAutoFit/>
            </a:bodyPr>
            <a:lstStyle/>
            <a:p>
              <a:r>
                <a:rPr lang="en-US" sz="1600" b="1" dirty="0">
                  <a:solidFill>
                    <a:srgbClr val="000000"/>
                  </a:solidFill>
                  <a:latin typeface="Arial" panose="020B0604020202020204" pitchFamily="34" charset="0"/>
                </a:rPr>
                <a:t>Design and demonstration of grid digitalization</a:t>
              </a:r>
              <a:r>
                <a:rPr lang="en-US" sz="1600" dirty="0">
                  <a:solidFill>
                    <a:srgbClr val="000000"/>
                  </a:solidFill>
                  <a:latin typeface="Arial" panose="020B0604020202020204" pitchFamily="34" charset="0"/>
                </a:rPr>
                <a:t>:</a:t>
              </a:r>
              <a:r>
                <a:rPr lang="en-US" dirty="0">
                  <a:solidFill>
                    <a:srgbClr val="000000"/>
                  </a:solidFill>
                  <a:latin typeface="Arial" panose="020B0604020202020204" pitchFamily="34" charset="0"/>
                </a:rPr>
                <a:t> </a:t>
              </a:r>
              <a:r>
                <a:rPr lang="en-US" sz="1400" i="1" dirty="0">
                  <a:solidFill>
                    <a:srgbClr val="000000"/>
                  </a:solidFill>
                  <a:latin typeface="Arial" panose="020B0604020202020204" pitchFamily="34" charset="0"/>
                </a:rPr>
                <a:t>specify and demonstrate for the future energy system the digital technologies ensuring system reliability.*</a:t>
              </a:r>
            </a:p>
            <a:p>
              <a:r>
                <a:rPr lang="en-US" sz="1400" i="1" dirty="0">
                  <a:solidFill>
                    <a:srgbClr val="000000"/>
                  </a:solidFill>
                  <a:latin typeface="Arial" panose="020B0604020202020204" pitchFamily="34" charset="0"/>
                </a:rPr>
                <a:t>* Includes “ intelligent demand and response assets appliances”</a:t>
              </a:r>
            </a:p>
          </p:txBody>
        </p:sp>
      </p:grpSp>
    </p:spTree>
    <p:extLst>
      <p:ext uri="{BB962C8B-B14F-4D97-AF65-F5344CB8AC3E}">
        <p14:creationId xmlns:p14="http://schemas.microsoft.com/office/powerpoint/2010/main" val="130992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itre 2">
            <a:extLst>
              <a:ext uri="{FF2B5EF4-FFF2-40B4-BE49-F238E27FC236}">
                <a16:creationId xmlns:a16="http://schemas.microsoft.com/office/drawing/2014/main" id="{22CF726D-BE82-4608-92C8-E91B24603C22}"/>
              </a:ext>
            </a:extLst>
          </p:cNvPr>
          <p:cNvSpPr txBox="1">
            <a:spLocks/>
          </p:cNvSpPr>
          <p:nvPr/>
        </p:nvSpPr>
        <p:spPr>
          <a:xfrm>
            <a:off x="3247958" y="396660"/>
            <a:ext cx="8173077" cy="962193"/>
          </a:xfrm>
          <a:prstGeom prst="rect">
            <a:avLst/>
          </a:prstGeom>
        </p:spPr>
        <p:txBody>
          <a:bodyPr/>
          <a:lstStyle>
            <a:lvl1pPr algn="l" defTabSz="914400" rtl="0" eaLnBrk="1" latinLnBrk="0" hangingPunct="1">
              <a:lnSpc>
                <a:spcPct val="90000"/>
              </a:lnSpc>
              <a:spcBef>
                <a:spcPct val="0"/>
              </a:spcBef>
              <a:buNone/>
              <a:defRPr lang="es-ES" sz="3200" b="1" kern="1200" dirty="0">
                <a:solidFill>
                  <a:srgbClr val="3F3F3D"/>
                </a:solidFill>
                <a:latin typeface="+mj-lt"/>
                <a:ea typeface="Helvetica" charset="0"/>
                <a:cs typeface="Helvetica" charset="0"/>
              </a:defRPr>
            </a:lvl1pPr>
          </a:lstStyle>
          <a:p>
            <a:r>
              <a:rPr lang="en-US"/>
              <a:t>The coming IP 17-19</a:t>
            </a:r>
            <a:endParaRPr lang="en-GB"/>
          </a:p>
        </p:txBody>
      </p:sp>
      <p:grpSp>
        <p:nvGrpSpPr>
          <p:cNvPr id="150" name="Groupe 149">
            <a:extLst>
              <a:ext uri="{FF2B5EF4-FFF2-40B4-BE49-F238E27FC236}">
                <a16:creationId xmlns:a16="http://schemas.microsoft.com/office/drawing/2014/main" id="{A0368026-EBB1-49D3-A60F-437884160EB9}"/>
              </a:ext>
            </a:extLst>
          </p:cNvPr>
          <p:cNvGrpSpPr/>
          <p:nvPr/>
        </p:nvGrpSpPr>
        <p:grpSpPr>
          <a:xfrm>
            <a:off x="588614" y="2107180"/>
            <a:ext cx="3717844" cy="3228126"/>
            <a:chOff x="1389036" y="2737493"/>
            <a:chExt cx="3717844" cy="3228126"/>
          </a:xfrm>
        </p:grpSpPr>
        <p:grpSp>
          <p:nvGrpSpPr>
            <p:cNvPr id="78" name="Groupe 77">
              <a:extLst>
                <a:ext uri="{FF2B5EF4-FFF2-40B4-BE49-F238E27FC236}">
                  <a16:creationId xmlns:a16="http://schemas.microsoft.com/office/drawing/2014/main" id="{255FBBA8-F2BF-4A07-B556-562F7318A2E2}"/>
                </a:ext>
              </a:extLst>
            </p:cNvPr>
            <p:cNvGrpSpPr/>
            <p:nvPr/>
          </p:nvGrpSpPr>
          <p:grpSpPr>
            <a:xfrm>
              <a:off x="1389036" y="2777127"/>
              <a:ext cx="3717844" cy="3156326"/>
              <a:chOff x="4311731" y="2513427"/>
              <a:chExt cx="4745237" cy="3805198"/>
            </a:xfrm>
          </p:grpSpPr>
          <p:grpSp>
            <p:nvGrpSpPr>
              <p:cNvPr id="79" name="Groupe 78">
                <a:extLst>
                  <a:ext uri="{FF2B5EF4-FFF2-40B4-BE49-F238E27FC236}">
                    <a16:creationId xmlns:a16="http://schemas.microsoft.com/office/drawing/2014/main" id="{0129FE99-6C35-437C-9BE6-224A2C18C93C}"/>
                  </a:ext>
                </a:extLst>
              </p:cNvPr>
              <p:cNvGrpSpPr/>
              <p:nvPr/>
            </p:nvGrpSpPr>
            <p:grpSpPr>
              <a:xfrm>
                <a:off x="5246629" y="2513427"/>
                <a:ext cx="2880000" cy="141292"/>
                <a:chOff x="5882057" y="2513427"/>
                <a:chExt cx="1604585" cy="141292"/>
              </a:xfrm>
            </p:grpSpPr>
            <p:sp>
              <p:nvSpPr>
                <p:cNvPr id="99" name="Rectangle 98">
                  <a:extLst>
                    <a:ext uri="{FF2B5EF4-FFF2-40B4-BE49-F238E27FC236}">
                      <a16:creationId xmlns:a16="http://schemas.microsoft.com/office/drawing/2014/main" id="{319006A5-9E99-42FD-B013-8C0206EC729F}"/>
                    </a:ext>
                  </a:extLst>
                </p:cNvPr>
                <p:cNvSpPr/>
                <p:nvPr/>
              </p:nvSpPr>
              <p:spPr>
                <a:xfrm flipH="1">
                  <a:off x="5882057" y="2516697"/>
                  <a:ext cx="828000" cy="138022"/>
                </a:xfrm>
                <a:prstGeom prst="rect">
                  <a:avLst/>
                </a:prstGeom>
                <a:gradFill flip="none" rotWithShape="1">
                  <a:gsLst>
                    <a:gs pos="0">
                      <a:srgbClr val="5B9BD5">
                        <a:lumMod val="75000"/>
                      </a:srgbClr>
                    </a:gs>
                    <a:gs pos="75000">
                      <a:srgbClr val="4472C4">
                        <a:tint val="44500"/>
                        <a:satMod val="160000"/>
                      </a:srgbClr>
                    </a:gs>
                    <a:gs pos="100000">
                      <a:srgbClr val="4472C4">
                        <a:tint val="23500"/>
                        <a:satMod val="160000"/>
                        <a:alpha val="50000"/>
                      </a:srgbClr>
                    </a:gs>
                  </a:gsLst>
                  <a:lin ang="108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100" name="Rectangle 99">
                  <a:extLst>
                    <a:ext uri="{FF2B5EF4-FFF2-40B4-BE49-F238E27FC236}">
                      <a16:creationId xmlns:a16="http://schemas.microsoft.com/office/drawing/2014/main" id="{0642D8D6-03BC-40CC-8438-014A2D414C41}"/>
                    </a:ext>
                  </a:extLst>
                </p:cNvPr>
                <p:cNvSpPr/>
                <p:nvPr/>
              </p:nvSpPr>
              <p:spPr>
                <a:xfrm>
                  <a:off x="6658642" y="2513427"/>
                  <a:ext cx="828000" cy="138022"/>
                </a:xfrm>
                <a:prstGeom prst="rect">
                  <a:avLst/>
                </a:prstGeom>
                <a:gradFill flip="none" rotWithShape="1">
                  <a:gsLst>
                    <a:gs pos="0">
                      <a:srgbClr val="FFFFFF">
                        <a:lumMod val="65000"/>
                      </a:srgbClr>
                    </a:gs>
                    <a:gs pos="75000">
                      <a:srgbClr val="4472C4">
                        <a:tint val="44500"/>
                        <a:satMod val="160000"/>
                      </a:srgbClr>
                    </a:gs>
                    <a:gs pos="99000">
                      <a:srgbClr val="4472C4">
                        <a:tint val="23500"/>
                        <a:satMod val="160000"/>
                        <a:alpha val="50000"/>
                      </a:srgbClr>
                    </a:gs>
                  </a:gsLst>
                  <a:lin ang="108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grpSp>
          <p:grpSp>
            <p:nvGrpSpPr>
              <p:cNvPr id="80" name="Groupe 79">
                <a:extLst>
                  <a:ext uri="{FF2B5EF4-FFF2-40B4-BE49-F238E27FC236}">
                    <a16:creationId xmlns:a16="http://schemas.microsoft.com/office/drawing/2014/main" id="{16136DD8-3924-497E-8317-C77F4A99062C}"/>
                  </a:ext>
                </a:extLst>
              </p:cNvPr>
              <p:cNvGrpSpPr/>
              <p:nvPr/>
            </p:nvGrpSpPr>
            <p:grpSpPr>
              <a:xfrm>
                <a:off x="5246621" y="6177333"/>
                <a:ext cx="2880000" cy="141292"/>
                <a:chOff x="5882057" y="2520150"/>
                <a:chExt cx="1604585" cy="141292"/>
              </a:xfrm>
            </p:grpSpPr>
            <p:sp>
              <p:nvSpPr>
                <p:cNvPr id="97" name="Rectangle 96">
                  <a:extLst>
                    <a:ext uri="{FF2B5EF4-FFF2-40B4-BE49-F238E27FC236}">
                      <a16:creationId xmlns:a16="http://schemas.microsoft.com/office/drawing/2014/main" id="{922E2E00-09E8-40DA-B1F0-05F05A62F7C2}"/>
                    </a:ext>
                  </a:extLst>
                </p:cNvPr>
                <p:cNvSpPr/>
                <p:nvPr/>
              </p:nvSpPr>
              <p:spPr>
                <a:xfrm flipH="1">
                  <a:off x="5882057" y="2523420"/>
                  <a:ext cx="828000" cy="138022"/>
                </a:xfrm>
                <a:prstGeom prst="rect">
                  <a:avLst/>
                </a:prstGeom>
                <a:gradFill flip="none" rotWithShape="1">
                  <a:gsLst>
                    <a:gs pos="0">
                      <a:srgbClr val="5B9BD5">
                        <a:lumMod val="60000"/>
                        <a:lumOff val="40000"/>
                      </a:srgbClr>
                    </a:gs>
                    <a:gs pos="75000">
                      <a:srgbClr val="4472C4">
                        <a:tint val="44500"/>
                        <a:satMod val="160000"/>
                      </a:srgbClr>
                    </a:gs>
                    <a:gs pos="100000">
                      <a:srgbClr val="4472C4">
                        <a:tint val="23500"/>
                        <a:satMod val="160000"/>
                        <a:alpha val="50000"/>
                      </a:srgbClr>
                    </a:gs>
                  </a:gsLst>
                  <a:lin ang="108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98" name="Rectangle 97">
                  <a:extLst>
                    <a:ext uri="{FF2B5EF4-FFF2-40B4-BE49-F238E27FC236}">
                      <a16:creationId xmlns:a16="http://schemas.microsoft.com/office/drawing/2014/main" id="{840CF637-6836-4911-8125-59C1928A3855}"/>
                    </a:ext>
                  </a:extLst>
                </p:cNvPr>
                <p:cNvSpPr/>
                <p:nvPr/>
              </p:nvSpPr>
              <p:spPr>
                <a:xfrm>
                  <a:off x="6658642" y="2520150"/>
                  <a:ext cx="828000" cy="138022"/>
                </a:xfrm>
                <a:prstGeom prst="rect">
                  <a:avLst/>
                </a:prstGeom>
                <a:gradFill flip="none" rotWithShape="1">
                  <a:gsLst>
                    <a:gs pos="0">
                      <a:srgbClr val="FFFFFF">
                        <a:lumMod val="65000"/>
                      </a:srgbClr>
                    </a:gs>
                    <a:gs pos="75000">
                      <a:srgbClr val="4472C4">
                        <a:tint val="44500"/>
                        <a:satMod val="160000"/>
                      </a:srgbClr>
                    </a:gs>
                    <a:gs pos="99000">
                      <a:srgbClr val="4472C4">
                        <a:tint val="23500"/>
                        <a:satMod val="160000"/>
                        <a:alpha val="50000"/>
                      </a:srgbClr>
                    </a:gs>
                  </a:gsLst>
                  <a:lin ang="108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grpSp>
          <p:grpSp>
            <p:nvGrpSpPr>
              <p:cNvPr id="81" name="Groupe 80">
                <a:extLst>
                  <a:ext uri="{FF2B5EF4-FFF2-40B4-BE49-F238E27FC236}">
                    <a16:creationId xmlns:a16="http://schemas.microsoft.com/office/drawing/2014/main" id="{68EA1E41-2E0E-42C6-B464-E23B1D3B6162}"/>
                  </a:ext>
                </a:extLst>
              </p:cNvPr>
              <p:cNvGrpSpPr/>
              <p:nvPr/>
            </p:nvGrpSpPr>
            <p:grpSpPr>
              <a:xfrm>
                <a:off x="4311731" y="2519475"/>
                <a:ext cx="4745237" cy="3790377"/>
                <a:chOff x="2049001" y="2190473"/>
                <a:chExt cx="4745237" cy="3790377"/>
              </a:xfrm>
            </p:grpSpPr>
            <p:sp>
              <p:nvSpPr>
                <p:cNvPr id="94" name="Rectangle 93">
                  <a:extLst>
                    <a:ext uri="{FF2B5EF4-FFF2-40B4-BE49-F238E27FC236}">
                      <a16:creationId xmlns:a16="http://schemas.microsoft.com/office/drawing/2014/main" id="{8A8691B6-8314-4FB3-B913-F52DB6159D51}"/>
                    </a:ext>
                  </a:extLst>
                </p:cNvPr>
                <p:cNvSpPr>
                  <a:spLocks noChangeAspect="1"/>
                </p:cNvSpPr>
                <p:nvPr/>
              </p:nvSpPr>
              <p:spPr>
                <a:xfrm flipV="1">
                  <a:off x="5864584" y="2190473"/>
                  <a:ext cx="929654" cy="3790375"/>
                </a:xfrm>
                <a:prstGeom prst="rect">
                  <a:avLst/>
                </a:prstGeom>
                <a:solidFill>
                  <a:srgbClr val="FFFFFF">
                    <a:lumMod val="65000"/>
                  </a:srgbClr>
                </a:solidFill>
                <a:ln w="12700" cap="flat" cmpd="sng" algn="ctr">
                  <a:solidFill>
                    <a:srgbClr val="FFFFFF">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95" name="Rectangle 94">
                  <a:extLst>
                    <a:ext uri="{FF2B5EF4-FFF2-40B4-BE49-F238E27FC236}">
                      <a16:creationId xmlns:a16="http://schemas.microsoft.com/office/drawing/2014/main" id="{C21B79DE-1821-44AB-8CD1-35C32C89319A}"/>
                    </a:ext>
                  </a:extLst>
                </p:cNvPr>
                <p:cNvSpPr>
                  <a:spLocks noChangeAspect="1"/>
                </p:cNvSpPr>
                <p:nvPr/>
              </p:nvSpPr>
              <p:spPr>
                <a:xfrm flipV="1">
                  <a:off x="2049001" y="2190474"/>
                  <a:ext cx="929654" cy="1894512"/>
                </a:xfrm>
                <a:prstGeom prst="rect">
                  <a:avLst/>
                </a:prstGeom>
                <a:solidFill>
                  <a:srgbClr val="0070C0"/>
                </a:solidFill>
                <a:ln w="12700" cap="flat" cmpd="sng" algn="ctr">
                  <a:solidFill>
                    <a:srgbClr val="FFFFFF">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Arial"/>
                    <a:ea typeface="+mn-ea"/>
                    <a:cs typeface="+mn-cs"/>
                  </a:endParaRPr>
                </a:p>
              </p:txBody>
            </p:sp>
            <p:sp>
              <p:nvSpPr>
                <p:cNvPr id="96" name="Rectangle 95">
                  <a:extLst>
                    <a:ext uri="{FF2B5EF4-FFF2-40B4-BE49-F238E27FC236}">
                      <a16:creationId xmlns:a16="http://schemas.microsoft.com/office/drawing/2014/main" id="{9E680FB5-B048-48EE-BC40-51FDD36F2045}"/>
                    </a:ext>
                  </a:extLst>
                </p:cNvPr>
                <p:cNvSpPr>
                  <a:spLocks noChangeAspect="1"/>
                </p:cNvSpPr>
                <p:nvPr/>
              </p:nvSpPr>
              <p:spPr>
                <a:xfrm flipV="1">
                  <a:off x="2049001" y="4088652"/>
                  <a:ext cx="929654" cy="1892198"/>
                </a:xfrm>
                <a:prstGeom prst="rect">
                  <a:avLst/>
                </a:prstGeom>
                <a:solidFill>
                  <a:srgbClr val="9DC3E6"/>
                </a:solidFill>
                <a:ln w="12700" cap="flat" cmpd="sng" algn="ctr">
                  <a:solidFill>
                    <a:srgbClr val="FFFFFF">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grpSp>
          <p:grpSp>
            <p:nvGrpSpPr>
              <p:cNvPr id="82" name="Groupe 81">
                <a:extLst>
                  <a:ext uri="{FF2B5EF4-FFF2-40B4-BE49-F238E27FC236}">
                    <a16:creationId xmlns:a16="http://schemas.microsoft.com/office/drawing/2014/main" id="{1171A884-8181-40FF-8768-DD555627D3E2}"/>
                  </a:ext>
                </a:extLst>
              </p:cNvPr>
              <p:cNvGrpSpPr/>
              <p:nvPr/>
            </p:nvGrpSpPr>
            <p:grpSpPr>
              <a:xfrm>
                <a:off x="5241385" y="2935456"/>
                <a:ext cx="2885581" cy="2931586"/>
                <a:chOff x="5241385" y="2935456"/>
                <a:chExt cx="2885581" cy="2931586"/>
              </a:xfrm>
            </p:grpSpPr>
            <p:sp>
              <p:nvSpPr>
                <p:cNvPr id="92" name="Rectangle 91">
                  <a:extLst>
                    <a:ext uri="{FF2B5EF4-FFF2-40B4-BE49-F238E27FC236}">
                      <a16:creationId xmlns:a16="http://schemas.microsoft.com/office/drawing/2014/main" id="{743D7A69-A245-4F83-94F7-029C2C21FAE8}"/>
                    </a:ext>
                  </a:extLst>
                </p:cNvPr>
                <p:cNvSpPr/>
                <p:nvPr/>
              </p:nvSpPr>
              <p:spPr>
                <a:xfrm>
                  <a:off x="5241385" y="2935456"/>
                  <a:ext cx="2885236" cy="1075211"/>
                </a:xfrm>
                <a:prstGeom prst="rect">
                  <a:avLst/>
                </a:prstGeom>
                <a:solidFill>
                  <a:srgbClr val="FFC0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Rectangle 92">
                  <a:extLst>
                    <a:ext uri="{FF2B5EF4-FFF2-40B4-BE49-F238E27FC236}">
                      <a16:creationId xmlns:a16="http://schemas.microsoft.com/office/drawing/2014/main" id="{5756D951-37D8-4745-A8EB-6ACD5F01D18C}"/>
                    </a:ext>
                  </a:extLst>
                </p:cNvPr>
                <p:cNvSpPr/>
                <p:nvPr/>
              </p:nvSpPr>
              <p:spPr>
                <a:xfrm>
                  <a:off x="5241730" y="4791831"/>
                  <a:ext cx="2885236" cy="1075211"/>
                </a:xfrm>
                <a:prstGeom prst="rect">
                  <a:avLst/>
                </a:prstGeom>
                <a:solidFill>
                  <a:srgbClr val="FFC0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3" name="Rectangle 82">
                <a:extLst>
                  <a:ext uri="{FF2B5EF4-FFF2-40B4-BE49-F238E27FC236}">
                    <a16:creationId xmlns:a16="http://schemas.microsoft.com/office/drawing/2014/main" id="{60F86B0B-C2E1-47CB-B594-32779A0F474D}"/>
                  </a:ext>
                </a:extLst>
              </p:cNvPr>
              <p:cNvSpPr/>
              <p:nvPr/>
            </p:nvSpPr>
            <p:spPr>
              <a:xfrm>
                <a:off x="5231445" y="3405562"/>
                <a:ext cx="1039775" cy="601998"/>
              </a:xfrm>
              <a:prstGeom prst="rect">
                <a:avLst/>
              </a:prstGeom>
              <a:solidFill>
                <a:srgbClr val="EDEEE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Rectangle 83">
                <a:extLst>
                  <a:ext uri="{FF2B5EF4-FFF2-40B4-BE49-F238E27FC236}">
                    <a16:creationId xmlns:a16="http://schemas.microsoft.com/office/drawing/2014/main" id="{6A64C518-957C-47E4-BB8D-32C6DCB87346}"/>
                  </a:ext>
                </a:extLst>
              </p:cNvPr>
              <p:cNvSpPr/>
              <p:nvPr/>
            </p:nvSpPr>
            <p:spPr>
              <a:xfrm>
                <a:off x="7089280" y="3402873"/>
                <a:ext cx="1039775" cy="601998"/>
              </a:xfrm>
              <a:prstGeom prst="rect">
                <a:avLst/>
              </a:prstGeom>
              <a:solidFill>
                <a:srgbClr val="EDEEE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Rectangle 84">
                <a:extLst>
                  <a:ext uri="{FF2B5EF4-FFF2-40B4-BE49-F238E27FC236}">
                    <a16:creationId xmlns:a16="http://schemas.microsoft.com/office/drawing/2014/main" id="{25AFB023-9E5D-4EE0-92D5-4DC1445905DB}"/>
                  </a:ext>
                </a:extLst>
              </p:cNvPr>
              <p:cNvSpPr/>
              <p:nvPr/>
            </p:nvSpPr>
            <p:spPr>
              <a:xfrm>
                <a:off x="5241385" y="4778634"/>
                <a:ext cx="1039775" cy="601998"/>
              </a:xfrm>
              <a:prstGeom prst="rect">
                <a:avLst/>
              </a:prstGeom>
              <a:solidFill>
                <a:srgbClr val="EDEEE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Rectangle 85">
                <a:extLst>
                  <a:ext uri="{FF2B5EF4-FFF2-40B4-BE49-F238E27FC236}">
                    <a16:creationId xmlns:a16="http://schemas.microsoft.com/office/drawing/2014/main" id="{FE0E012C-FC56-4D7C-9123-D58593D5B1A0}"/>
                  </a:ext>
                </a:extLst>
              </p:cNvPr>
              <p:cNvSpPr/>
              <p:nvPr/>
            </p:nvSpPr>
            <p:spPr>
              <a:xfrm>
                <a:off x="7089625" y="4795983"/>
                <a:ext cx="1039775" cy="601998"/>
              </a:xfrm>
              <a:prstGeom prst="rect">
                <a:avLst/>
              </a:prstGeom>
              <a:solidFill>
                <a:srgbClr val="EDEEE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Rectangle 86">
                <a:extLst>
                  <a:ext uri="{FF2B5EF4-FFF2-40B4-BE49-F238E27FC236}">
                    <a16:creationId xmlns:a16="http://schemas.microsoft.com/office/drawing/2014/main" id="{A1F4409E-791E-4F34-8E6A-5C265C28515E}"/>
                  </a:ext>
                </a:extLst>
              </p:cNvPr>
              <p:cNvSpPr>
                <a:spLocks noChangeAspect="1"/>
              </p:cNvSpPr>
              <p:nvPr/>
            </p:nvSpPr>
            <p:spPr>
              <a:xfrm flipV="1">
                <a:off x="5241385" y="3973633"/>
                <a:ext cx="2885236" cy="811595"/>
              </a:xfrm>
              <a:prstGeom prst="rect">
                <a:avLst/>
              </a:prstGeom>
              <a:solidFill>
                <a:srgbClr val="FF9999"/>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Rectangle 87">
                <a:extLst>
                  <a:ext uri="{FF2B5EF4-FFF2-40B4-BE49-F238E27FC236}">
                    <a16:creationId xmlns:a16="http://schemas.microsoft.com/office/drawing/2014/main" id="{F7956950-827B-4AB8-9350-85AA79861BCC}"/>
                  </a:ext>
                </a:extLst>
              </p:cNvPr>
              <p:cNvSpPr/>
              <p:nvPr/>
            </p:nvSpPr>
            <p:spPr>
              <a:xfrm>
                <a:off x="5241730" y="3362176"/>
                <a:ext cx="1029490" cy="601998"/>
              </a:xfrm>
              <a:prstGeom prst="rect">
                <a:avLst/>
              </a:prstGeom>
              <a:solidFill>
                <a:srgbClr val="92D05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ectangle 88">
                <a:extLst>
                  <a:ext uri="{FF2B5EF4-FFF2-40B4-BE49-F238E27FC236}">
                    <a16:creationId xmlns:a16="http://schemas.microsoft.com/office/drawing/2014/main" id="{EBFF6674-1748-41B3-B37B-1930582428EC}"/>
                  </a:ext>
                </a:extLst>
              </p:cNvPr>
              <p:cNvSpPr/>
              <p:nvPr/>
            </p:nvSpPr>
            <p:spPr>
              <a:xfrm>
                <a:off x="7089280" y="3359487"/>
                <a:ext cx="1039775" cy="601998"/>
              </a:xfrm>
              <a:prstGeom prst="rect">
                <a:avLst/>
              </a:prstGeom>
              <a:solidFill>
                <a:srgbClr val="92D05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Rectangle 89">
                <a:extLst>
                  <a:ext uri="{FF2B5EF4-FFF2-40B4-BE49-F238E27FC236}">
                    <a16:creationId xmlns:a16="http://schemas.microsoft.com/office/drawing/2014/main" id="{91C824F3-664B-4916-AFC2-507F5E4A7757}"/>
                  </a:ext>
                </a:extLst>
              </p:cNvPr>
              <p:cNvSpPr/>
              <p:nvPr/>
            </p:nvSpPr>
            <p:spPr>
              <a:xfrm>
                <a:off x="5251325" y="4785229"/>
                <a:ext cx="1020240" cy="601998"/>
              </a:xfrm>
              <a:prstGeom prst="rect">
                <a:avLst/>
              </a:prstGeom>
              <a:solidFill>
                <a:srgbClr val="92D05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Rectangle 90">
                <a:extLst>
                  <a:ext uri="{FF2B5EF4-FFF2-40B4-BE49-F238E27FC236}">
                    <a16:creationId xmlns:a16="http://schemas.microsoft.com/office/drawing/2014/main" id="{BA45E7CE-F7DA-4620-9844-74EA2F16D274}"/>
                  </a:ext>
                </a:extLst>
              </p:cNvPr>
              <p:cNvSpPr/>
              <p:nvPr/>
            </p:nvSpPr>
            <p:spPr>
              <a:xfrm>
                <a:off x="7089625" y="4782540"/>
                <a:ext cx="1039775" cy="619884"/>
              </a:xfrm>
              <a:prstGeom prst="rect">
                <a:avLst/>
              </a:prstGeom>
              <a:solidFill>
                <a:srgbClr val="92D05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1" name="Zone de texte 2">
              <a:extLst>
                <a:ext uri="{FF2B5EF4-FFF2-40B4-BE49-F238E27FC236}">
                  <a16:creationId xmlns:a16="http://schemas.microsoft.com/office/drawing/2014/main" id="{AF0A6141-A75C-40ED-9801-4F638557EBCF}"/>
                </a:ext>
              </a:extLst>
            </p:cNvPr>
            <p:cNvSpPr txBox="1">
              <a:spLocks noChangeArrowheads="1"/>
            </p:cNvSpPr>
            <p:nvPr/>
          </p:nvSpPr>
          <p:spPr bwMode="auto">
            <a:xfrm>
              <a:off x="3790375" y="4766527"/>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32</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Zone de texte 2">
              <a:extLst>
                <a:ext uri="{FF2B5EF4-FFF2-40B4-BE49-F238E27FC236}">
                  <a16:creationId xmlns:a16="http://schemas.microsoft.com/office/drawing/2014/main" id="{3083B26E-1D12-451C-8769-5ED533CAF08E}"/>
                </a:ext>
              </a:extLst>
            </p:cNvPr>
            <p:cNvSpPr txBox="1">
              <a:spLocks noChangeArrowheads="1"/>
            </p:cNvSpPr>
            <p:nvPr/>
          </p:nvSpPr>
          <p:spPr bwMode="auto">
            <a:xfrm>
              <a:off x="2800424" y="3425049"/>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latin typeface="Calibri" panose="020F0502020204030204" pitchFamily="34" charset="0"/>
                  <a:ea typeface="Calibri" panose="020F0502020204030204" pitchFamily="34" charset="0"/>
                  <a:cs typeface="Times New Roman" panose="02020603050405020304" pitchFamily="18" charset="0"/>
                </a:rPr>
                <a:t>20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5" name="Zone de texte 2">
              <a:extLst>
                <a:ext uri="{FF2B5EF4-FFF2-40B4-BE49-F238E27FC236}">
                  <a16:creationId xmlns:a16="http://schemas.microsoft.com/office/drawing/2014/main" id="{E7EBB384-E994-4FA2-8CF4-7AC9C57B89BE}"/>
                </a:ext>
              </a:extLst>
            </p:cNvPr>
            <p:cNvSpPr txBox="1">
              <a:spLocks noChangeArrowheads="1"/>
            </p:cNvSpPr>
            <p:nvPr/>
          </p:nvSpPr>
          <p:spPr bwMode="auto">
            <a:xfrm>
              <a:off x="2372441" y="3192528"/>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13</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Zone de texte 2">
              <a:extLst>
                <a:ext uri="{FF2B5EF4-FFF2-40B4-BE49-F238E27FC236}">
                  <a16:creationId xmlns:a16="http://schemas.microsoft.com/office/drawing/2014/main" id="{C9BBB854-7AA0-4AFA-A462-4741E56EE89A}"/>
                </a:ext>
              </a:extLst>
            </p:cNvPr>
            <p:cNvSpPr txBox="1">
              <a:spLocks noChangeArrowheads="1"/>
            </p:cNvSpPr>
            <p:nvPr/>
          </p:nvSpPr>
          <p:spPr bwMode="auto">
            <a:xfrm>
              <a:off x="2596254" y="3192528"/>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14</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7" name="Zone de texte 2">
              <a:extLst>
                <a:ext uri="{FF2B5EF4-FFF2-40B4-BE49-F238E27FC236}">
                  <a16:creationId xmlns:a16="http://schemas.microsoft.com/office/drawing/2014/main" id="{9F175163-123E-4116-B040-79CDEAE2B18C}"/>
                </a:ext>
              </a:extLst>
            </p:cNvPr>
            <p:cNvSpPr txBox="1">
              <a:spLocks noChangeArrowheads="1"/>
            </p:cNvSpPr>
            <p:nvPr/>
          </p:nvSpPr>
          <p:spPr bwMode="auto">
            <a:xfrm>
              <a:off x="2045173" y="4821355"/>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16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8" name="Zone de texte 2">
              <a:extLst>
                <a:ext uri="{FF2B5EF4-FFF2-40B4-BE49-F238E27FC236}">
                  <a16:creationId xmlns:a16="http://schemas.microsoft.com/office/drawing/2014/main" id="{34465A90-694B-4D82-B7D3-82E318E01099}"/>
                </a:ext>
              </a:extLst>
            </p:cNvPr>
            <p:cNvSpPr txBox="1">
              <a:spLocks noChangeArrowheads="1"/>
            </p:cNvSpPr>
            <p:nvPr/>
          </p:nvSpPr>
          <p:spPr bwMode="auto">
            <a:xfrm>
              <a:off x="2035969" y="3649752"/>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15</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9" name="Zone de texte 2">
              <a:extLst>
                <a:ext uri="{FF2B5EF4-FFF2-40B4-BE49-F238E27FC236}">
                  <a16:creationId xmlns:a16="http://schemas.microsoft.com/office/drawing/2014/main" id="{278AA8DA-995B-437A-B698-801D1E791A5B}"/>
                </a:ext>
              </a:extLst>
            </p:cNvPr>
            <p:cNvSpPr txBox="1">
              <a:spLocks noChangeArrowheads="1"/>
            </p:cNvSpPr>
            <p:nvPr/>
          </p:nvSpPr>
          <p:spPr bwMode="auto">
            <a:xfrm>
              <a:off x="1936906" y="5265821"/>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17</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1" name="Zone de texte 2">
              <a:extLst>
                <a:ext uri="{FF2B5EF4-FFF2-40B4-BE49-F238E27FC236}">
                  <a16:creationId xmlns:a16="http://schemas.microsoft.com/office/drawing/2014/main" id="{2447335D-1BFC-4F19-9BEB-6894276BE3BA}"/>
                </a:ext>
              </a:extLst>
            </p:cNvPr>
            <p:cNvSpPr txBox="1">
              <a:spLocks noChangeArrowheads="1"/>
            </p:cNvSpPr>
            <p:nvPr/>
          </p:nvSpPr>
          <p:spPr bwMode="auto">
            <a:xfrm>
              <a:off x="2366702" y="3429000"/>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2" name="Zone de texte 2">
              <a:extLst>
                <a:ext uri="{FF2B5EF4-FFF2-40B4-BE49-F238E27FC236}">
                  <a16:creationId xmlns:a16="http://schemas.microsoft.com/office/drawing/2014/main" id="{F60FC76A-F4F3-436A-BE35-D3EEE7F776C6}"/>
                </a:ext>
              </a:extLst>
            </p:cNvPr>
            <p:cNvSpPr txBox="1">
              <a:spLocks noChangeArrowheads="1"/>
            </p:cNvSpPr>
            <p:nvPr/>
          </p:nvSpPr>
          <p:spPr bwMode="auto">
            <a:xfrm>
              <a:off x="1539396" y="4266788"/>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3" name="Zone de texte 2">
              <a:extLst>
                <a:ext uri="{FF2B5EF4-FFF2-40B4-BE49-F238E27FC236}">
                  <a16:creationId xmlns:a16="http://schemas.microsoft.com/office/drawing/2014/main" id="{E57C8F1E-09B1-4AE7-83BE-D2377E421131}"/>
                </a:ext>
              </a:extLst>
            </p:cNvPr>
            <p:cNvSpPr txBox="1">
              <a:spLocks noChangeArrowheads="1"/>
            </p:cNvSpPr>
            <p:nvPr/>
          </p:nvSpPr>
          <p:spPr bwMode="auto">
            <a:xfrm>
              <a:off x="1542727" y="2947372"/>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22</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4" name="Zone de texte 2">
              <a:extLst>
                <a:ext uri="{FF2B5EF4-FFF2-40B4-BE49-F238E27FC236}">
                  <a16:creationId xmlns:a16="http://schemas.microsoft.com/office/drawing/2014/main" id="{460D262E-4926-432D-B6C0-DF88661910CA}"/>
                </a:ext>
              </a:extLst>
            </p:cNvPr>
            <p:cNvSpPr txBox="1">
              <a:spLocks noChangeArrowheads="1"/>
            </p:cNvSpPr>
            <p:nvPr/>
          </p:nvSpPr>
          <p:spPr bwMode="auto">
            <a:xfrm>
              <a:off x="1773367" y="2945064"/>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23</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5" name="Zone de texte 2">
              <a:extLst>
                <a:ext uri="{FF2B5EF4-FFF2-40B4-BE49-F238E27FC236}">
                  <a16:creationId xmlns:a16="http://schemas.microsoft.com/office/drawing/2014/main" id="{CC18A3C3-FA9A-4C80-AC49-9E70EBC2BCD0}"/>
                </a:ext>
              </a:extLst>
            </p:cNvPr>
            <p:cNvSpPr txBox="1">
              <a:spLocks noChangeArrowheads="1"/>
            </p:cNvSpPr>
            <p:nvPr/>
          </p:nvSpPr>
          <p:spPr bwMode="auto">
            <a:xfrm>
              <a:off x="1545985" y="3201124"/>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25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6" name="Zone de texte 2">
              <a:extLst>
                <a:ext uri="{FF2B5EF4-FFF2-40B4-BE49-F238E27FC236}">
                  <a16:creationId xmlns:a16="http://schemas.microsoft.com/office/drawing/2014/main" id="{D47B512C-72C2-4836-B69B-D5C63F1DE6BE}"/>
                </a:ext>
              </a:extLst>
            </p:cNvPr>
            <p:cNvSpPr txBox="1">
              <a:spLocks noChangeArrowheads="1"/>
            </p:cNvSpPr>
            <p:nvPr/>
          </p:nvSpPr>
          <p:spPr bwMode="auto">
            <a:xfrm>
              <a:off x="1773367" y="3197835"/>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26</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7" name="Zone de texte 2">
              <a:extLst>
                <a:ext uri="{FF2B5EF4-FFF2-40B4-BE49-F238E27FC236}">
                  <a16:creationId xmlns:a16="http://schemas.microsoft.com/office/drawing/2014/main" id="{1C259579-B974-454F-A9C8-A4BEC1DB96A5}"/>
                </a:ext>
              </a:extLst>
            </p:cNvPr>
            <p:cNvSpPr txBox="1">
              <a:spLocks noChangeArrowheads="1"/>
            </p:cNvSpPr>
            <p:nvPr/>
          </p:nvSpPr>
          <p:spPr bwMode="auto">
            <a:xfrm>
              <a:off x="4065566" y="3207266"/>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latin typeface="Calibri" panose="020F0502020204030204" pitchFamily="34" charset="0"/>
                  <a:ea typeface="Calibri" panose="020F0502020204030204" pitchFamily="34" charset="0"/>
                  <a:cs typeface="Times New Roman" panose="02020603050405020304" pitchFamily="18" charset="0"/>
                </a:rPr>
                <a:t>3</a:t>
              </a:r>
              <a:r>
                <a:rPr lang="fr-FR" sz="1000" b="1" dirty="0">
                  <a:effectLst/>
                  <a:latin typeface="Calibri" panose="020F0502020204030204" pitchFamily="34" charset="0"/>
                  <a:ea typeface="Calibri" panose="020F0502020204030204" pitchFamily="34" charset="0"/>
                  <a:cs typeface="Times New Roman" panose="02020603050405020304" pitchFamily="18" charset="0"/>
                </a:rPr>
                <a:t>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8" name="Zone de texte 2">
              <a:extLst>
                <a:ext uri="{FF2B5EF4-FFF2-40B4-BE49-F238E27FC236}">
                  <a16:creationId xmlns:a16="http://schemas.microsoft.com/office/drawing/2014/main" id="{8B2F665E-FF07-40C2-8337-41DBDF617E93}"/>
                </a:ext>
              </a:extLst>
            </p:cNvPr>
            <p:cNvSpPr txBox="1">
              <a:spLocks noChangeArrowheads="1"/>
            </p:cNvSpPr>
            <p:nvPr/>
          </p:nvSpPr>
          <p:spPr bwMode="auto">
            <a:xfrm>
              <a:off x="1553683" y="3470047"/>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28</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9" name="Zone de texte 2">
              <a:extLst>
                <a:ext uri="{FF2B5EF4-FFF2-40B4-BE49-F238E27FC236}">
                  <a16:creationId xmlns:a16="http://schemas.microsoft.com/office/drawing/2014/main" id="{3B5735E0-33A2-44A6-84B2-AB99A4791813}"/>
                </a:ext>
              </a:extLst>
            </p:cNvPr>
            <p:cNvSpPr txBox="1">
              <a:spLocks noChangeArrowheads="1"/>
            </p:cNvSpPr>
            <p:nvPr/>
          </p:nvSpPr>
          <p:spPr bwMode="auto">
            <a:xfrm>
              <a:off x="3037220" y="3201124"/>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33</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0" name="Zone de texte 2">
              <a:extLst>
                <a:ext uri="{FF2B5EF4-FFF2-40B4-BE49-F238E27FC236}">
                  <a16:creationId xmlns:a16="http://schemas.microsoft.com/office/drawing/2014/main" id="{375B5A43-B827-456D-8AE1-49B59387990B}"/>
                </a:ext>
              </a:extLst>
            </p:cNvPr>
            <p:cNvSpPr txBox="1">
              <a:spLocks noChangeArrowheads="1"/>
            </p:cNvSpPr>
            <p:nvPr/>
          </p:nvSpPr>
          <p:spPr bwMode="auto">
            <a:xfrm>
              <a:off x="4009061" y="2737503"/>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34</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1" name="Zone de texte 2">
              <a:extLst>
                <a:ext uri="{FF2B5EF4-FFF2-40B4-BE49-F238E27FC236}">
                  <a16:creationId xmlns:a16="http://schemas.microsoft.com/office/drawing/2014/main" id="{5E140F95-5F55-4BFC-B4AB-676FF623783F}"/>
                </a:ext>
              </a:extLst>
            </p:cNvPr>
            <p:cNvSpPr txBox="1">
              <a:spLocks noChangeArrowheads="1"/>
            </p:cNvSpPr>
            <p:nvPr/>
          </p:nvSpPr>
          <p:spPr bwMode="auto">
            <a:xfrm>
              <a:off x="1768367" y="4938840"/>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30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2" name="Zone de texte 2">
              <a:extLst>
                <a:ext uri="{FF2B5EF4-FFF2-40B4-BE49-F238E27FC236}">
                  <a16:creationId xmlns:a16="http://schemas.microsoft.com/office/drawing/2014/main" id="{4126A698-DDE6-45F9-A39D-05165B87FB4D}"/>
                </a:ext>
              </a:extLst>
            </p:cNvPr>
            <p:cNvSpPr txBox="1">
              <a:spLocks noChangeArrowheads="1"/>
            </p:cNvSpPr>
            <p:nvPr/>
          </p:nvSpPr>
          <p:spPr bwMode="auto">
            <a:xfrm>
              <a:off x="2375867" y="3721243"/>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31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4" name="Zone de texte 2">
              <a:extLst>
                <a:ext uri="{FF2B5EF4-FFF2-40B4-BE49-F238E27FC236}">
                  <a16:creationId xmlns:a16="http://schemas.microsoft.com/office/drawing/2014/main" id="{F95338D6-2D02-4087-B3FA-14101C6D40F3}"/>
                </a:ext>
              </a:extLst>
            </p:cNvPr>
            <p:cNvSpPr txBox="1">
              <a:spLocks noChangeArrowheads="1"/>
            </p:cNvSpPr>
            <p:nvPr/>
          </p:nvSpPr>
          <p:spPr bwMode="auto">
            <a:xfrm>
              <a:off x="3452226" y="3199409"/>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36</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5" name="Zone de texte 2">
              <a:extLst>
                <a:ext uri="{FF2B5EF4-FFF2-40B4-BE49-F238E27FC236}">
                  <a16:creationId xmlns:a16="http://schemas.microsoft.com/office/drawing/2014/main" id="{52E231BD-F27A-4966-9FD6-982821D8AE01}"/>
                </a:ext>
              </a:extLst>
            </p:cNvPr>
            <p:cNvSpPr txBox="1">
              <a:spLocks noChangeArrowheads="1"/>
            </p:cNvSpPr>
            <p:nvPr/>
          </p:nvSpPr>
          <p:spPr bwMode="auto">
            <a:xfrm>
              <a:off x="3658451" y="3204320"/>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37</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6" name="Zone de texte 2">
              <a:extLst>
                <a:ext uri="{FF2B5EF4-FFF2-40B4-BE49-F238E27FC236}">
                  <a16:creationId xmlns:a16="http://schemas.microsoft.com/office/drawing/2014/main" id="{A3FEE711-DF5A-4162-816A-C910ED96ECD4}"/>
                </a:ext>
              </a:extLst>
            </p:cNvPr>
            <p:cNvSpPr txBox="1">
              <a:spLocks noChangeArrowheads="1"/>
            </p:cNvSpPr>
            <p:nvPr/>
          </p:nvSpPr>
          <p:spPr bwMode="auto">
            <a:xfrm>
              <a:off x="3856282" y="3201124"/>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38</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7" name="Zone de texte 2">
              <a:extLst>
                <a:ext uri="{FF2B5EF4-FFF2-40B4-BE49-F238E27FC236}">
                  <a16:creationId xmlns:a16="http://schemas.microsoft.com/office/drawing/2014/main" id="{AEDBB856-CA7A-45CD-A74C-7AFB4C396ED5}"/>
                </a:ext>
              </a:extLst>
            </p:cNvPr>
            <p:cNvSpPr txBox="1">
              <a:spLocks noChangeArrowheads="1"/>
            </p:cNvSpPr>
            <p:nvPr/>
          </p:nvSpPr>
          <p:spPr bwMode="auto">
            <a:xfrm>
              <a:off x="3241637" y="3204320"/>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35</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8" name="Zone de texte 2">
              <a:extLst>
                <a:ext uri="{FF2B5EF4-FFF2-40B4-BE49-F238E27FC236}">
                  <a16:creationId xmlns:a16="http://schemas.microsoft.com/office/drawing/2014/main" id="{3CDFBDE1-7B23-4EE2-966D-4D2F9886D3FE}"/>
                </a:ext>
              </a:extLst>
            </p:cNvPr>
            <p:cNvSpPr txBox="1">
              <a:spLocks noChangeArrowheads="1"/>
            </p:cNvSpPr>
            <p:nvPr/>
          </p:nvSpPr>
          <p:spPr bwMode="auto">
            <a:xfrm>
              <a:off x="1772570" y="4176936"/>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27</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9" name="Zone de texte 2">
              <a:extLst>
                <a:ext uri="{FF2B5EF4-FFF2-40B4-BE49-F238E27FC236}">
                  <a16:creationId xmlns:a16="http://schemas.microsoft.com/office/drawing/2014/main" id="{8E8ACD6A-D6E2-429A-A7B7-206F1578E57C}"/>
                </a:ext>
              </a:extLst>
            </p:cNvPr>
            <p:cNvSpPr txBox="1">
              <a:spLocks noChangeArrowheads="1"/>
            </p:cNvSpPr>
            <p:nvPr/>
          </p:nvSpPr>
          <p:spPr bwMode="auto">
            <a:xfrm>
              <a:off x="2297041" y="5065556"/>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0" name="Zone de texte 2">
              <a:extLst>
                <a:ext uri="{FF2B5EF4-FFF2-40B4-BE49-F238E27FC236}">
                  <a16:creationId xmlns:a16="http://schemas.microsoft.com/office/drawing/2014/main" id="{245A8334-7DDA-41E8-99AF-A68EC2E242D4}"/>
                </a:ext>
              </a:extLst>
            </p:cNvPr>
            <p:cNvSpPr txBox="1">
              <a:spLocks noChangeArrowheads="1"/>
            </p:cNvSpPr>
            <p:nvPr/>
          </p:nvSpPr>
          <p:spPr bwMode="auto">
            <a:xfrm>
              <a:off x="2561044" y="3439283"/>
              <a:ext cx="194310"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18</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6" name="Zone de texte 2">
              <a:extLst>
                <a:ext uri="{FF2B5EF4-FFF2-40B4-BE49-F238E27FC236}">
                  <a16:creationId xmlns:a16="http://schemas.microsoft.com/office/drawing/2014/main" id="{E280A9BF-3E86-4D58-8329-43F67D89F23E}"/>
                </a:ext>
              </a:extLst>
            </p:cNvPr>
            <p:cNvSpPr txBox="1">
              <a:spLocks noChangeArrowheads="1"/>
            </p:cNvSpPr>
            <p:nvPr/>
          </p:nvSpPr>
          <p:spPr bwMode="auto">
            <a:xfrm>
              <a:off x="1553683" y="4945711"/>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29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7" name="Zone de texte 2">
              <a:extLst>
                <a:ext uri="{FF2B5EF4-FFF2-40B4-BE49-F238E27FC236}">
                  <a16:creationId xmlns:a16="http://schemas.microsoft.com/office/drawing/2014/main" id="{5BD16236-3078-4DC8-91C8-80D740A5A653}"/>
                </a:ext>
              </a:extLst>
            </p:cNvPr>
            <p:cNvSpPr txBox="1">
              <a:spLocks noChangeArrowheads="1"/>
            </p:cNvSpPr>
            <p:nvPr/>
          </p:nvSpPr>
          <p:spPr bwMode="auto">
            <a:xfrm>
              <a:off x="2512865" y="5051555"/>
              <a:ext cx="194310"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18</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8" name="Zone de texte 2">
              <a:extLst>
                <a:ext uri="{FF2B5EF4-FFF2-40B4-BE49-F238E27FC236}">
                  <a16:creationId xmlns:a16="http://schemas.microsoft.com/office/drawing/2014/main" id="{920D12D0-049D-42C2-A47E-75E70F1E5CC8}"/>
                </a:ext>
              </a:extLst>
            </p:cNvPr>
            <p:cNvSpPr txBox="1">
              <a:spLocks noChangeArrowheads="1"/>
            </p:cNvSpPr>
            <p:nvPr/>
          </p:nvSpPr>
          <p:spPr bwMode="auto">
            <a:xfrm>
              <a:off x="2812214" y="5050719"/>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latin typeface="Calibri" panose="020F0502020204030204" pitchFamily="34" charset="0"/>
                  <a:ea typeface="Calibri" panose="020F0502020204030204" pitchFamily="34" charset="0"/>
                  <a:cs typeface="Times New Roman" panose="02020603050405020304" pitchFamily="18" charset="0"/>
                </a:rPr>
                <a:t>20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9" name="Zone de texte 2">
              <a:extLst>
                <a:ext uri="{FF2B5EF4-FFF2-40B4-BE49-F238E27FC236}">
                  <a16:creationId xmlns:a16="http://schemas.microsoft.com/office/drawing/2014/main" id="{A84DD6A7-82B2-44B2-8BD6-25BDF031E532}"/>
                </a:ext>
              </a:extLst>
            </p:cNvPr>
            <p:cNvSpPr txBox="1">
              <a:spLocks noChangeArrowheads="1"/>
            </p:cNvSpPr>
            <p:nvPr/>
          </p:nvSpPr>
          <p:spPr bwMode="auto">
            <a:xfrm>
              <a:off x="2353564" y="4759135"/>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31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0" name="Zone de texte 2">
              <a:extLst>
                <a:ext uri="{FF2B5EF4-FFF2-40B4-BE49-F238E27FC236}">
                  <a16:creationId xmlns:a16="http://schemas.microsoft.com/office/drawing/2014/main" id="{B0B70E0B-CF0D-4C2F-99E3-4F436E795FA3}"/>
                </a:ext>
              </a:extLst>
            </p:cNvPr>
            <p:cNvSpPr txBox="1">
              <a:spLocks noChangeArrowheads="1"/>
            </p:cNvSpPr>
            <p:nvPr/>
          </p:nvSpPr>
          <p:spPr bwMode="auto">
            <a:xfrm>
              <a:off x="3364990" y="5266204"/>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33</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1" name="Zone de texte 2">
              <a:extLst>
                <a:ext uri="{FF2B5EF4-FFF2-40B4-BE49-F238E27FC236}">
                  <a16:creationId xmlns:a16="http://schemas.microsoft.com/office/drawing/2014/main" id="{D8366508-4D06-490E-97F5-12092D78F0BC}"/>
                </a:ext>
              </a:extLst>
            </p:cNvPr>
            <p:cNvSpPr txBox="1">
              <a:spLocks noChangeArrowheads="1"/>
            </p:cNvSpPr>
            <p:nvPr/>
          </p:nvSpPr>
          <p:spPr bwMode="auto">
            <a:xfrm>
              <a:off x="3940385" y="5781937"/>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34</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Zone de texte 2">
              <a:extLst>
                <a:ext uri="{FF2B5EF4-FFF2-40B4-BE49-F238E27FC236}">
                  <a16:creationId xmlns:a16="http://schemas.microsoft.com/office/drawing/2014/main" id="{FFD3FDD0-DDFB-4B64-9F90-69DBEDD66CD5}"/>
                </a:ext>
              </a:extLst>
            </p:cNvPr>
            <p:cNvSpPr txBox="1">
              <a:spLocks noChangeArrowheads="1"/>
            </p:cNvSpPr>
            <p:nvPr/>
          </p:nvSpPr>
          <p:spPr bwMode="auto">
            <a:xfrm>
              <a:off x="3766429" y="2737493"/>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3" name="Zone de texte 2">
              <a:extLst>
                <a:ext uri="{FF2B5EF4-FFF2-40B4-BE49-F238E27FC236}">
                  <a16:creationId xmlns:a16="http://schemas.microsoft.com/office/drawing/2014/main" id="{CD79A40E-CF19-4E2B-9902-5002EA2621CD}"/>
                </a:ext>
              </a:extLst>
            </p:cNvPr>
            <p:cNvSpPr txBox="1">
              <a:spLocks noChangeArrowheads="1"/>
            </p:cNvSpPr>
            <p:nvPr/>
          </p:nvSpPr>
          <p:spPr bwMode="auto">
            <a:xfrm>
              <a:off x="3719480" y="5785914"/>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4" name="Zone de texte 2">
              <a:extLst>
                <a:ext uri="{FF2B5EF4-FFF2-40B4-BE49-F238E27FC236}">
                  <a16:creationId xmlns:a16="http://schemas.microsoft.com/office/drawing/2014/main" id="{817D2424-F6A3-4CB2-A540-4EE638D38C09}"/>
                </a:ext>
              </a:extLst>
            </p:cNvPr>
            <p:cNvSpPr txBox="1">
              <a:spLocks noChangeArrowheads="1"/>
            </p:cNvSpPr>
            <p:nvPr/>
          </p:nvSpPr>
          <p:spPr bwMode="auto">
            <a:xfrm>
              <a:off x="4302747" y="3618988"/>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latin typeface="Calibri" panose="020F0502020204030204" pitchFamily="34" charset="0"/>
                  <a:ea typeface="Calibri" panose="020F0502020204030204" pitchFamily="34" charset="0"/>
                  <a:cs typeface="Times New Roman" panose="02020603050405020304" pitchFamily="18" charset="0"/>
                </a:rPr>
                <a:t>11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5" name="Zone de texte 2">
              <a:extLst>
                <a:ext uri="{FF2B5EF4-FFF2-40B4-BE49-F238E27FC236}">
                  <a16:creationId xmlns:a16="http://schemas.microsoft.com/office/drawing/2014/main" id="{5937EF1B-EAA2-4AF4-BAF7-F00BECBD931E}"/>
                </a:ext>
              </a:extLst>
            </p:cNvPr>
            <p:cNvSpPr txBox="1">
              <a:spLocks noChangeArrowheads="1"/>
            </p:cNvSpPr>
            <p:nvPr/>
          </p:nvSpPr>
          <p:spPr bwMode="auto">
            <a:xfrm>
              <a:off x="4290287" y="4776260"/>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6" name="Zone de texte 2">
              <a:extLst>
                <a:ext uri="{FF2B5EF4-FFF2-40B4-BE49-F238E27FC236}">
                  <a16:creationId xmlns:a16="http://schemas.microsoft.com/office/drawing/2014/main" id="{CD0BC31D-FBCC-4FB3-8B1A-A40B10592795}"/>
                </a:ext>
              </a:extLst>
            </p:cNvPr>
            <p:cNvSpPr txBox="1">
              <a:spLocks noChangeArrowheads="1"/>
            </p:cNvSpPr>
            <p:nvPr/>
          </p:nvSpPr>
          <p:spPr bwMode="auto">
            <a:xfrm>
              <a:off x="3525396" y="2737493"/>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12</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Zone de texte 2">
              <a:extLst>
                <a:ext uri="{FF2B5EF4-FFF2-40B4-BE49-F238E27FC236}">
                  <a16:creationId xmlns:a16="http://schemas.microsoft.com/office/drawing/2014/main" id="{2A35FCBA-8776-4F75-A942-8B03E03CD4F1}"/>
                </a:ext>
              </a:extLst>
            </p:cNvPr>
            <p:cNvSpPr txBox="1">
              <a:spLocks noChangeArrowheads="1"/>
            </p:cNvSpPr>
            <p:nvPr/>
          </p:nvSpPr>
          <p:spPr bwMode="auto">
            <a:xfrm>
              <a:off x="3493544" y="5785914"/>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12</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8" name="Zone de texte 2">
              <a:extLst>
                <a:ext uri="{FF2B5EF4-FFF2-40B4-BE49-F238E27FC236}">
                  <a16:creationId xmlns:a16="http://schemas.microsoft.com/office/drawing/2014/main" id="{CFEE05E9-03D7-490E-BA87-E8F5A53B8E37}"/>
                </a:ext>
              </a:extLst>
            </p:cNvPr>
            <p:cNvSpPr txBox="1">
              <a:spLocks noChangeArrowheads="1"/>
            </p:cNvSpPr>
            <p:nvPr/>
          </p:nvSpPr>
          <p:spPr bwMode="auto">
            <a:xfrm>
              <a:off x="1758000" y="3478019"/>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14</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9" name="Zone de texte 2">
              <a:extLst>
                <a:ext uri="{FF2B5EF4-FFF2-40B4-BE49-F238E27FC236}">
                  <a16:creationId xmlns:a16="http://schemas.microsoft.com/office/drawing/2014/main" id="{F3CE6835-C26F-42CB-A16B-BCF6955B8A12}"/>
                </a:ext>
              </a:extLst>
            </p:cNvPr>
            <p:cNvSpPr txBox="1">
              <a:spLocks noChangeArrowheads="1"/>
            </p:cNvSpPr>
            <p:nvPr/>
          </p:nvSpPr>
          <p:spPr bwMode="auto">
            <a:xfrm>
              <a:off x="2035969" y="3213426"/>
              <a:ext cx="179705" cy="179705"/>
            </a:xfrm>
            <a:prstGeom prst="rect">
              <a:avLst/>
            </a:prstGeom>
            <a:solidFill>
              <a:schemeClr val="bg1"/>
            </a:solidFill>
            <a:ln w="9525">
              <a:solidFill>
                <a:srgbClr val="FFFFFF">
                  <a:lumMod val="50000"/>
                </a:srgbClr>
              </a:solidFill>
              <a:miter lim="800000"/>
              <a:headEnd/>
              <a:tailEnd/>
            </a:ln>
          </p:spPr>
          <p:txBody>
            <a:bodyPr rot="0" vert="horz" wrap="square" lIns="0" tIns="0" rIns="0" bIns="0" anchor="ctr" anchorCtr="0">
              <a:noAutofit/>
            </a:bodyPr>
            <a:lstStyle/>
            <a:p>
              <a:pPr algn="ctr">
                <a:lnSpc>
                  <a:spcPct val="107000"/>
                </a:lnSpc>
                <a:spcAft>
                  <a:spcPts val="800"/>
                </a:spcAft>
              </a:pPr>
              <a:r>
                <a:rPr lang="fr-FR" sz="1000" b="1" dirty="0">
                  <a:effectLst/>
                  <a:latin typeface="Calibri" panose="020F0502020204030204" pitchFamily="34" charset="0"/>
                  <a:ea typeface="Calibri" panose="020F0502020204030204" pitchFamily="34" charset="0"/>
                  <a:cs typeface="Times New Roman" panose="02020603050405020304" pitchFamily="18" charset="0"/>
                </a:rPr>
                <a:t>13</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59" name="Groupe 158">
            <a:extLst>
              <a:ext uri="{FF2B5EF4-FFF2-40B4-BE49-F238E27FC236}">
                <a16:creationId xmlns:a16="http://schemas.microsoft.com/office/drawing/2014/main" id="{01540A87-87E4-4A68-86A0-A8401560B573}"/>
              </a:ext>
            </a:extLst>
          </p:cNvPr>
          <p:cNvGrpSpPr/>
          <p:nvPr/>
        </p:nvGrpSpPr>
        <p:grpSpPr>
          <a:xfrm>
            <a:off x="5029670" y="1615966"/>
            <a:ext cx="6730313" cy="769441"/>
            <a:chOff x="5029670" y="1615966"/>
            <a:chExt cx="6730313" cy="769441"/>
          </a:xfrm>
        </p:grpSpPr>
        <p:sp>
          <p:nvSpPr>
            <p:cNvPr id="151" name="Zone de texte 2">
              <a:extLst>
                <a:ext uri="{FF2B5EF4-FFF2-40B4-BE49-F238E27FC236}">
                  <a16:creationId xmlns:a16="http://schemas.microsoft.com/office/drawing/2014/main" id="{81D2530E-14BB-4EE3-AB31-7F92A5FD95BD}"/>
                </a:ext>
              </a:extLst>
            </p:cNvPr>
            <p:cNvSpPr txBox="1">
              <a:spLocks noChangeArrowheads="1"/>
            </p:cNvSpPr>
            <p:nvPr/>
          </p:nvSpPr>
          <p:spPr bwMode="auto">
            <a:xfrm>
              <a:off x="5029670" y="1671312"/>
              <a:ext cx="297221" cy="281858"/>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400" b="1" dirty="0">
                  <a:latin typeface="Calibri" panose="020F0502020204030204" pitchFamily="34" charset="0"/>
                  <a:ea typeface="Calibri" panose="020F0502020204030204" pitchFamily="34" charset="0"/>
                  <a:cs typeface="Times New Roman" panose="02020603050405020304" pitchFamily="18" charset="0"/>
                </a:rPr>
                <a:t>10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2" name="Rectangle 151">
              <a:extLst>
                <a:ext uri="{FF2B5EF4-FFF2-40B4-BE49-F238E27FC236}">
                  <a16:creationId xmlns:a16="http://schemas.microsoft.com/office/drawing/2014/main" id="{76A96F81-C369-4AC7-886A-CEA3E65A6B54}"/>
                </a:ext>
              </a:extLst>
            </p:cNvPr>
            <p:cNvSpPr/>
            <p:nvPr/>
          </p:nvSpPr>
          <p:spPr>
            <a:xfrm>
              <a:off x="5406808" y="1615966"/>
              <a:ext cx="6353175" cy="769441"/>
            </a:xfrm>
            <a:prstGeom prst="rect">
              <a:avLst/>
            </a:prstGeom>
          </p:spPr>
          <p:txBody>
            <a:bodyPr wrap="square">
              <a:spAutoFit/>
            </a:bodyPr>
            <a:lstStyle/>
            <a:p>
              <a:r>
                <a:rPr lang="en-US" sz="1600" b="1" dirty="0">
                  <a:solidFill>
                    <a:srgbClr val="000000"/>
                  </a:solidFill>
                  <a:latin typeface="Arial" panose="020B0604020202020204" pitchFamily="34" charset="0"/>
                </a:rPr>
                <a:t>Coupling of electricity and thermal sectors</a:t>
              </a:r>
              <a:r>
                <a:rPr lang="en-US" sz="1600" dirty="0">
                  <a:solidFill>
                    <a:srgbClr val="000000"/>
                  </a:solidFill>
                  <a:latin typeface="Arial" panose="020B0604020202020204" pitchFamily="34" charset="0"/>
                </a:rPr>
                <a:t>:</a:t>
              </a:r>
              <a:r>
                <a:rPr lang="en-US" sz="1600" b="1" dirty="0">
                  <a:solidFill>
                    <a:srgbClr val="000000"/>
                  </a:solidFill>
                  <a:latin typeface="Arial" panose="020B0604020202020204" pitchFamily="34" charset="0"/>
                </a:rPr>
                <a:t> </a:t>
              </a:r>
              <a:r>
                <a:rPr lang="en-US" sz="1400" i="1" dirty="0">
                  <a:solidFill>
                    <a:srgbClr val="000000"/>
                  </a:solidFill>
                  <a:latin typeface="Arial" panose="020B0604020202020204" pitchFamily="34" charset="0"/>
                </a:rPr>
                <a:t>developing methodologies and tools to quantify and test the technical and cost performances of the coupling while addressing governance and market issues.</a:t>
              </a:r>
              <a:endParaRPr lang="en-US" sz="1600" b="1" dirty="0">
                <a:solidFill>
                  <a:srgbClr val="000000"/>
                </a:solidFill>
                <a:latin typeface="Arial" panose="020B0604020202020204" pitchFamily="34" charset="0"/>
              </a:endParaRPr>
            </a:p>
          </p:txBody>
        </p:sp>
      </p:grpSp>
      <p:grpSp>
        <p:nvGrpSpPr>
          <p:cNvPr id="160" name="Groupe 159">
            <a:extLst>
              <a:ext uri="{FF2B5EF4-FFF2-40B4-BE49-F238E27FC236}">
                <a16:creationId xmlns:a16="http://schemas.microsoft.com/office/drawing/2014/main" id="{F914CBE7-97B9-49DF-86F2-1EBC1DB010E9}"/>
              </a:ext>
            </a:extLst>
          </p:cNvPr>
          <p:cNvGrpSpPr/>
          <p:nvPr/>
        </p:nvGrpSpPr>
        <p:grpSpPr>
          <a:xfrm>
            <a:off x="5033459" y="2939017"/>
            <a:ext cx="6393221" cy="769441"/>
            <a:chOff x="5033459" y="2939017"/>
            <a:chExt cx="6393221" cy="769441"/>
          </a:xfrm>
        </p:grpSpPr>
        <p:sp>
          <p:nvSpPr>
            <p:cNvPr id="153" name="Rectangle 152">
              <a:extLst>
                <a:ext uri="{FF2B5EF4-FFF2-40B4-BE49-F238E27FC236}">
                  <a16:creationId xmlns:a16="http://schemas.microsoft.com/office/drawing/2014/main" id="{FC637B51-B5C8-4672-B6A8-AB376FDCA621}"/>
                </a:ext>
              </a:extLst>
            </p:cNvPr>
            <p:cNvSpPr/>
            <p:nvPr/>
          </p:nvSpPr>
          <p:spPr>
            <a:xfrm>
              <a:off x="5330680" y="2939017"/>
              <a:ext cx="6096000" cy="769441"/>
            </a:xfrm>
            <a:prstGeom prst="rect">
              <a:avLst/>
            </a:prstGeom>
          </p:spPr>
          <p:txBody>
            <a:bodyPr>
              <a:spAutoFit/>
            </a:bodyPr>
            <a:lstStyle/>
            <a:p>
              <a:r>
                <a:rPr lang="en-US" sz="1600" b="1" dirty="0">
                  <a:solidFill>
                    <a:srgbClr val="000000"/>
                  </a:solidFill>
                  <a:latin typeface="Arial" panose="020B0604020202020204" pitchFamily="34" charset="0"/>
                </a:rPr>
                <a:t>Multiservice storage applications</a:t>
              </a:r>
              <a:r>
                <a:rPr lang="en-US" sz="1600" dirty="0">
                  <a:solidFill>
                    <a:srgbClr val="000000"/>
                  </a:solidFill>
                  <a:latin typeface="Arial" panose="020B0604020202020204" pitchFamily="34" charset="0"/>
                </a:rPr>
                <a:t>:</a:t>
              </a:r>
              <a:r>
                <a:rPr lang="en-US" sz="1600" b="1" dirty="0">
                  <a:solidFill>
                    <a:srgbClr val="000000"/>
                  </a:solidFill>
                  <a:latin typeface="Arial" panose="020B0604020202020204" pitchFamily="34" charset="0"/>
                </a:rPr>
                <a:t> </a:t>
              </a:r>
              <a:r>
                <a:rPr lang="en-US" sz="1400" i="1" dirty="0">
                  <a:solidFill>
                    <a:srgbClr val="000000"/>
                  </a:solidFill>
                  <a:latin typeface="Arial" panose="020B0604020202020204" pitchFamily="34" charset="0"/>
                </a:rPr>
                <a:t>demonstration of bulk storage integration options in the transmission system aimed to </a:t>
              </a:r>
              <a:r>
                <a:rPr lang="en-US" sz="1400" i="1" dirty="0" err="1">
                  <a:solidFill>
                    <a:srgbClr val="000000"/>
                  </a:solidFill>
                  <a:latin typeface="Arial" panose="020B0604020202020204" pitchFamily="34" charset="0"/>
                </a:rPr>
                <a:t>valorise</a:t>
              </a:r>
              <a:r>
                <a:rPr lang="en-US" sz="1400" i="1" dirty="0">
                  <a:solidFill>
                    <a:srgbClr val="000000"/>
                  </a:solidFill>
                  <a:latin typeface="Arial" panose="020B0604020202020204" pitchFamily="34" charset="0"/>
                </a:rPr>
                <a:t> the multi (ancillary) services offered by these technologies.</a:t>
              </a:r>
              <a:endParaRPr lang="fr-FR" sz="1400" i="1" dirty="0"/>
            </a:p>
          </p:txBody>
        </p:sp>
        <p:sp>
          <p:nvSpPr>
            <p:cNvPr id="154" name="Zone de texte 2">
              <a:extLst>
                <a:ext uri="{FF2B5EF4-FFF2-40B4-BE49-F238E27FC236}">
                  <a16:creationId xmlns:a16="http://schemas.microsoft.com/office/drawing/2014/main" id="{FA28F41E-46BB-46CA-B026-F35C9D26C021}"/>
                </a:ext>
              </a:extLst>
            </p:cNvPr>
            <p:cNvSpPr txBox="1">
              <a:spLocks noChangeArrowheads="1"/>
            </p:cNvSpPr>
            <p:nvPr/>
          </p:nvSpPr>
          <p:spPr bwMode="auto">
            <a:xfrm>
              <a:off x="5033459" y="2990777"/>
              <a:ext cx="297221" cy="281858"/>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400" b="1" dirty="0">
                  <a:latin typeface="Calibri" panose="020F0502020204030204" pitchFamily="34" charset="0"/>
                  <a:ea typeface="Calibri" panose="020F0502020204030204" pitchFamily="34" charset="0"/>
                  <a:cs typeface="Times New Roman" panose="02020603050405020304" pitchFamily="18" charset="0"/>
                </a:rPr>
                <a:t>15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61" name="Groupe 160">
            <a:extLst>
              <a:ext uri="{FF2B5EF4-FFF2-40B4-BE49-F238E27FC236}">
                <a16:creationId xmlns:a16="http://schemas.microsoft.com/office/drawing/2014/main" id="{33BB0E7B-2238-42E2-9912-5791B9079E62}"/>
              </a:ext>
            </a:extLst>
          </p:cNvPr>
          <p:cNvGrpSpPr/>
          <p:nvPr/>
        </p:nvGrpSpPr>
        <p:grpSpPr>
          <a:xfrm>
            <a:off x="5033459" y="4199449"/>
            <a:ext cx="6387576" cy="830997"/>
            <a:chOff x="5033459" y="4063752"/>
            <a:chExt cx="6387576" cy="830997"/>
          </a:xfrm>
        </p:grpSpPr>
        <p:sp>
          <p:nvSpPr>
            <p:cNvPr id="155" name="Rectangle 154">
              <a:extLst>
                <a:ext uri="{FF2B5EF4-FFF2-40B4-BE49-F238E27FC236}">
                  <a16:creationId xmlns:a16="http://schemas.microsoft.com/office/drawing/2014/main" id="{3E60AED9-F4B9-48F5-B03A-A0307A79B9E6}"/>
                </a:ext>
              </a:extLst>
            </p:cNvPr>
            <p:cNvSpPr/>
            <p:nvPr/>
          </p:nvSpPr>
          <p:spPr>
            <a:xfrm>
              <a:off x="5325035" y="4063752"/>
              <a:ext cx="6096000" cy="830997"/>
            </a:xfrm>
            <a:prstGeom prst="rect">
              <a:avLst/>
            </a:prstGeom>
          </p:spPr>
          <p:txBody>
            <a:bodyPr>
              <a:spAutoFit/>
            </a:bodyPr>
            <a:lstStyle/>
            <a:p>
              <a:r>
                <a:rPr lang="en-US" sz="1600" b="1" dirty="0">
                  <a:solidFill>
                    <a:srgbClr val="000000"/>
                  </a:solidFill>
                  <a:latin typeface="Arial" panose="020B0604020202020204" pitchFamily="34" charset="0"/>
                </a:rPr>
                <a:t>Developing the next generation of flexible thermal power plants</a:t>
              </a:r>
              <a:r>
                <a:rPr lang="en-US" dirty="0">
                  <a:solidFill>
                    <a:srgbClr val="000000"/>
                  </a:solidFill>
                  <a:latin typeface="Arial" panose="020B0604020202020204" pitchFamily="34" charset="0"/>
                </a:rPr>
                <a:t>: </a:t>
              </a:r>
              <a:r>
                <a:rPr lang="en-US" sz="1400" i="1" dirty="0">
                  <a:solidFill>
                    <a:srgbClr val="000000"/>
                  </a:solidFill>
                  <a:latin typeface="Arial" panose="020B0604020202020204" pitchFamily="34" charset="0"/>
                </a:rPr>
                <a:t>to achieve a robust, sustainable, flexible and efficient TPG fleet, able to meet the future (electricity) system needs at an affordable cost. </a:t>
              </a:r>
            </a:p>
          </p:txBody>
        </p:sp>
        <p:sp>
          <p:nvSpPr>
            <p:cNvPr id="157" name="Zone de texte 2">
              <a:extLst>
                <a:ext uri="{FF2B5EF4-FFF2-40B4-BE49-F238E27FC236}">
                  <a16:creationId xmlns:a16="http://schemas.microsoft.com/office/drawing/2014/main" id="{F8BF4CCE-9089-4C16-977A-8BF589544DB5}"/>
                </a:ext>
              </a:extLst>
            </p:cNvPr>
            <p:cNvSpPr txBox="1">
              <a:spLocks noChangeArrowheads="1"/>
            </p:cNvSpPr>
            <p:nvPr/>
          </p:nvSpPr>
          <p:spPr bwMode="auto">
            <a:xfrm>
              <a:off x="5033459" y="4063752"/>
              <a:ext cx="297221" cy="281858"/>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33</a:t>
              </a:r>
            </a:p>
          </p:txBody>
        </p:sp>
      </p:grpSp>
      <p:grpSp>
        <p:nvGrpSpPr>
          <p:cNvPr id="162" name="Groupe 161">
            <a:extLst>
              <a:ext uri="{FF2B5EF4-FFF2-40B4-BE49-F238E27FC236}">
                <a16:creationId xmlns:a16="http://schemas.microsoft.com/office/drawing/2014/main" id="{6399088D-CAA3-498D-B209-2C90A8B90038}"/>
              </a:ext>
            </a:extLst>
          </p:cNvPr>
          <p:cNvGrpSpPr/>
          <p:nvPr/>
        </p:nvGrpSpPr>
        <p:grpSpPr>
          <a:xfrm>
            <a:off x="5033459" y="5136727"/>
            <a:ext cx="6422400" cy="1261884"/>
            <a:chOff x="5033459" y="4995798"/>
            <a:chExt cx="6422400" cy="1261884"/>
          </a:xfrm>
        </p:grpSpPr>
        <p:sp>
          <p:nvSpPr>
            <p:cNvPr id="156" name="Rectangle 155">
              <a:extLst>
                <a:ext uri="{FF2B5EF4-FFF2-40B4-BE49-F238E27FC236}">
                  <a16:creationId xmlns:a16="http://schemas.microsoft.com/office/drawing/2014/main" id="{ADE1EFD4-FFF1-476A-B61F-64672FCBED3F}"/>
                </a:ext>
              </a:extLst>
            </p:cNvPr>
            <p:cNvSpPr/>
            <p:nvPr/>
          </p:nvSpPr>
          <p:spPr>
            <a:xfrm>
              <a:off x="5359859" y="4995798"/>
              <a:ext cx="6096000" cy="1261884"/>
            </a:xfrm>
            <a:prstGeom prst="rect">
              <a:avLst/>
            </a:prstGeom>
          </p:spPr>
          <p:txBody>
            <a:bodyPr>
              <a:spAutoFit/>
            </a:bodyPr>
            <a:lstStyle/>
            <a:p>
              <a:r>
                <a:rPr lang="en-US" sz="1600" b="1" dirty="0">
                  <a:solidFill>
                    <a:srgbClr val="000000"/>
                  </a:solidFill>
                  <a:latin typeface="Arial" panose="020B0604020202020204" pitchFamily="34" charset="0"/>
                </a:rPr>
                <a:t>Improved flexibility and service capabilities of RES to provide the necessary ancillary services in scenarios with very large penetration of renewables: </a:t>
              </a:r>
              <a:r>
                <a:rPr lang="en-US" sz="1400" i="1" dirty="0">
                  <a:solidFill>
                    <a:srgbClr val="000000"/>
                  </a:solidFill>
                  <a:latin typeface="Arial" panose="020B0604020202020204" pitchFamily="34" charset="0"/>
                </a:rPr>
                <a:t>design RES generators able to ensure all needed ancillary services for system reliability when reaching 100% RES penetration; </a:t>
              </a:r>
            </a:p>
          </p:txBody>
        </p:sp>
        <p:sp>
          <p:nvSpPr>
            <p:cNvPr id="158" name="Zone de texte 2">
              <a:extLst>
                <a:ext uri="{FF2B5EF4-FFF2-40B4-BE49-F238E27FC236}">
                  <a16:creationId xmlns:a16="http://schemas.microsoft.com/office/drawing/2014/main" id="{66A0767E-F1D3-4166-A11F-6A84DCFE7EE7}"/>
                </a:ext>
              </a:extLst>
            </p:cNvPr>
            <p:cNvSpPr txBox="1">
              <a:spLocks noChangeArrowheads="1"/>
            </p:cNvSpPr>
            <p:nvPr/>
          </p:nvSpPr>
          <p:spPr bwMode="auto">
            <a:xfrm>
              <a:off x="5033459" y="4995798"/>
              <a:ext cx="297221" cy="281858"/>
            </a:xfrm>
            <a:prstGeom prst="rect">
              <a:avLst/>
            </a:prstGeom>
            <a:solidFill>
              <a:schemeClr val="bg1"/>
            </a:solidFill>
            <a:ln w="9525">
              <a:solidFill>
                <a:schemeClr val="tx1"/>
              </a:solidFill>
              <a:miter lim="800000"/>
              <a:headEnd/>
              <a:tailEnd/>
            </a:ln>
          </p:spPr>
          <p:txBody>
            <a:bodyPr rot="0" vert="horz" wrap="square" lIns="0" tIns="0" rIns="0" bIns="0" anchor="ctr" anchorCtr="0">
              <a:noAutofit/>
            </a:bodyPr>
            <a:lstStyle/>
            <a:p>
              <a:pPr algn="ctr">
                <a:lnSpc>
                  <a:spcPct val="107000"/>
                </a:lnSpc>
                <a:spcAft>
                  <a:spcPts val="80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35</a:t>
              </a:r>
            </a:p>
          </p:txBody>
        </p:sp>
      </p:grpSp>
    </p:spTree>
    <p:extLst>
      <p:ext uri="{BB962C8B-B14F-4D97-AF65-F5344CB8AC3E}">
        <p14:creationId xmlns:p14="http://schemas.microsoft.com/office/powerpoint/2010/main" val="100008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fade">
                                      <p:cBhvr>
                                        <p:cTn id="7" dur="500"/>
                                        <p:tgtEl>
                                          <p:spTgt spid="1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0"/>
                                        </p:tgtEl>
                                        <p:attrNameLst>
                                          <p:attrName>style.visibility</p:attrName>
                                        </p:attrNameLst>
                                      </p:cBhvr>
                                      <p:to>
                                        <p:strVal val="visible"/>
                                      </p:to>
                                    </p:set>
                                    <p:animEffect transition="in" filter="fade">
                                      <p:cBhvr>
                                        <p:cTn id="12" dur="500"/>
                                        <p:tgtEl>
                                          <p:spTgt spid="16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1"/>
                                        </p:tgtEl>
                                        <p:attrNameLst>
                                          <p:attrName>style.visibility</p:attrName>
                                        </p:attrNameLst>
                                      </p:cBhvr>
                                      <p:to>
                                        <p:strVal val="visible"/>
                                      </p:to>
                                    </p:set>
                                    <p:animEffect transition="in" filter="fade">
                                      <p:cBhvr>
                                        <p:cTn id="17" dur="500"/>
                                        <p:tgtEl>
                                          <p:spTgt spid="161"/>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162"/>
                                        </p:tgtEl>
                                        <p:attrNameLst>
                                          <p:attrName>style.visibility</p:attrName>
                                        </p:attrNameLst>
                                      </p:cBhvr>
                                      <p:to>
                                        <p:strVal val="visible"/>
                                      </p:to>
                                    </p:set>
                                    <p:animEffect transition="in" filter="fade">
                                      <p:cBhvr>
                                        <p:cTn id="21" dur="20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730800" y="1672791"/>
            <a:ext cx="10643444" cy="4877232"/>
          </a:xfrm>
        </p:spPr>
        <p:txBody>
          <a:bodyPr/>
          <a:lstStyle/>
          <a:p>
            <a:pPr marL="228600" lvl="0" indent="-228600" fontAlgn="base">
              <a:buClr>
                <a:srgbClr val="DCDB21"/>
              </a:buClr>
              <a:buSzPct val="90000"/>
              <a:buFont typeface="Wingdings 3" pitchFamily="18" charset="2"/>
              <a:buChar char=""/>
            </a:pPr>
            <a:endParaRPr lang="en-GB" sz="2200" b="1" dirty="0">
              <a:solidFill>
                <a:srgbClr val="3F3E3E"/>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rgbClr val="3F3E3E"/>
                </a:solidFill>
                <a:latin typeface="+mj-lt"/>
                <a:ea typeface="+mn-ea"/>
                <a:cs typeface="+mn-cs"/>
              </a:rPr>
              <a:t> </a:t>
            </a:r>
            <a:r>
              <a:rPr lang="en-GB" sz="2200" b="1" dirty="0">
                <a:solidFill>
                  <a:schemeClr val="bg1">
                    <a:lumMod val="75000"/>
                  </a:schemeClr>
                </a:solidFill>
                <a:latin typeface="+mj-lt"/>
                <a:ea typeface="+mn-ea"/>
                <a:cs typeface="+mn-cs"/>
              </a:rPr>
              <a:t>The ETIP-SNET 2017-2026 R&amp;I roadmap</a:t>
            </a:r>
          </a:p>
          <a:p>
            <a:pPr marL="228600" lvl="0" indent="-228600" fontAlgn="base">
              <a:buClr>
                <a:srgbClr val="DCDB21"/>
              </a:buClr>
              <a:buSzPct val="90000"/>
              <a:buFont typeface="Wingdings 3" pitchFamily="18" charset="2"/>
              <a:buChar char=""/>
            </a:pPr>
            <a:endParaRPr lang="en-GB" sz="2200" b="1" dirty="0">
              <a:solidFill>
                <a:schemeClr val="bg1">
                  <a:lumMod val="75000"/>
                </a:schemeClr>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chemeClr val="bg1">
                    <a:lumMod val="75000"/>
                  </a:schemeClr>
                </a:solidFill>
                <a:latin typeface="+mj-lt"/>
                <a:ea typeface="+mn-ea"/>
                <a:cs typeface="+mn-cs"/>
              </a:rPr>
              <a:t>  The path towards the updated roadmap and next IPs</a:t>
            </a:r>
          </a:p>
          <a:p>
            <a:pPr marL="228600" lvl="0" indent="-228600" fontAlgn="base">
              <a:buClr>
                <a:srgbClr val="DCDB21"/>
              </a:buClr>
              <a:buSzPct val="90000"/>
              <a:buFont typeface="Wingdings 3" pitchFamily="18" charset="2"/>
              <a:buChar char=""/>
            </a:pPr>
            <a:endParaRPr lang="en-GB" sz="2200" b="1" dirty="0">
              <a:solidFill>
                <a:schemeClr val="bg1">
                  <a:lumMod val="75000"/>
                </a:schemeClr>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chemeClr val="bg1">
                    <a:lumMod val="75000"/>
                  </a:schemeClr>
                </a:solidFill>
                <a:latin typeface="+mj-lt"/>
                <a:ea typeface="+mn-ea"/>
                <a:cs typeface="+mn-cs"/>
              </a:rPr>
              <a:t>  The coming 17-19 implementation plan</a:t>
            </a:r>
          </a:p>
          <a:p>
            <a:pPr marL="228600" lvl="0" indent="-228600" fontAlgn="base">
              <a:buClr>
                <a:srgbClr val="DCDB21"/>
              </a:buClr>
              <a:buSzPct val="90000"/>
              <a:buFont typeface="Wingdings 3" pitchFamily="18" charset="2"/>
              <a:buChar char=""/>
            </a:pPr>
            <a:endParaRPr lang="en-GB" sz="2200" b="1" dirty="0">
              <a:solidFill>
                <a:srgbClr val="3F3E3E"/>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rgbClr val="3F3E3E"/>
                </a:solidFill>
                <a:latin typeface="+mj-lt"/>
                <a:ea typeface="+mn-ea"/>
                <a:cs typeface="+mn-cs"/>
              </a:rPr>
              <a:t>  Contribution expected from the workshop participants</a:t>
            </a:r>
          </a:p>
        </p:txBody>
      </p:sp>
      <p:sp>
        <p:nvSpPr>
          <p:cNvPr id="3" name="2 Título"/>
          <p:cNvSpPr>
            <a:spLocks noGrp="1"/>
          </p:cNvSpPr>
          <p:nvPr>
            <p:ph type="title"/>
          </p:nvPr>
        </p:nvSpPr>
        <p:spPr>
          <a:xfrm>
            <a:off x="3215226" y="372507"/>
            <a:ext cx="7417331" cy="540000"/>
          </a:xfrm>
        </p:spPr>
        <p:txBody>
          <a:bodyPr/>
          <a:lstStyle/>
          <a:p>
            <a:r>
              <a:rPr lang="fr-BE" dirty="0" err="1"/>
              <a:t>Outline</a:t>
            </a:r>
            <a:endParaRPr lang="es-ES" dirty="0"/>
          </a:p>
        </p:txBody>
      </p:sp>
    </p:spTree>
    <p:extLst>
      <p:ext uri="{BB962C8B-B14F-4D97-AF65-F5344CB8AC3E}">
        <p14:creationId xmlns:p14="http://schemas.microsoft.com/office/powerpoint/2010/main" val="4234481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229673" y="230318"/>
            <a:ext cx="8521935" cy="540000"/>
          </a:xfrm>
        </p:spPr>
        <p:txBody>
          <a:bodyPr/>
          <a:lstStyle/>
          <a:p>
            <a:r>
              <a:rPr lang="en-US" dirty="0"/>
              <a:t>Contribution expected from the workshop participants</a:t>
            </a:r>
            <a:br>
              <a:rPr lang="fr-BE" dirty="0"/>
            </a:br>
            <a:endParaRPr lang="en-GB" dirty="0"/>
          </a:p>
        </p:txBody>
      </p:sp>
      <p:sp>
        <p:nvSpPr>
          <p:cNvPr id="6" name="Rectangle 5"/>
          <p:cNvSpPr/>
          <p:nvPr/>
        </p:nvSpPr>
        <p:spPr>
          <a:xfrm>
            <a:off x="626432" y="1716483"/>
            <a:ext cx="11047445" cy="4890570"/>
          </a:xfrm>
          <a:prstGeom prst="rect">
            <a:avLst/>
          </a:prstGeom>
        </p:spPr>
        <p:txBody>
          <a:bodyPr wrap="square">
            <a:spAutoFit/>
          </a:bodyPr>
          <a:lstStyle/>
          <a:p>
            <a:pPr marL="0" marR="0" lvl="1" indent="-342900">
              <a:lnSpc>
                <a:spcPct val="120000"/>
              </a:lnSpc>
              <a:spcBef>
                <a:spcPts val="600"/>
              </a:spcBef>
              <a:spcAft>
                <a:spcPts val="600"/>
              </a:spcAft>
              <a:buClr>
                <a:srgbClr val="E8B142"/>
              </a:buClr>
              <a:buFont typeface="Arial" panose="020B0604020202020204" pitchFamily="34" charset="0"/>
              <a:buChar char="►"/>
            </a:pPr>
            <a:r>
              <a:rPr lang="en-GB" b="1" dirty="0"/>
              <a:t>To foster networking and exchange of positive and negative experiences between projects at EU and national/regional levels.</a:t>
            </a:r>
          </a:p>
          <a:p>
            <a:pPr marL="0" marR="0" lvl="1" indent="-342900">
              <a:lnSpc>
                <a:spcPct val="120000"/>
              </a:lnSpc>
              <a:spcBef>
                <a:spcPts val="600"/>
              </a:spcBef>
              <a:spcAft>
                <a:spcPts val="600"/>
              </a:spcAft>
              <a:buClr>
                <a:srgbClr val="E8B142"/>
              </a:buClr>
              <a:buFont typeface="Arial" panose="020B0604020202020204" pitchFamily="34" charset="0"/>
              <a:buChar char="►"/>
            </a:pPr>
            <a:r>
              <a:rPr lang="en-GB" b="1" dirty="0"/>
              <a:t>To help the ETIP SNET detect national projects with strong EU added value and feed the </a:t>
            </a:r>
            <a:r>
              <a:rPr lang="en-GB" b="1" dirty="0">
                <a:solidFill>
                  <a:schemeClr val="accent1"/>
                </a:solidFill>
              </a:rPr>
              <a:t>monitoring process </a:t>
            </a:r>
            <a:r>
              <a:rPr lang="en-GB" b="1" dirty="0"/>
              <a:t>to appraise the </a:t>
            </a:r>
            <a:r>
              <a:rPr lang="en-GB" b="1" dirty="0">
                <a:solidFill>
                  <a:schemeClr val="accent1"/>
                </a:solidFill>
              </a:rPr>
              <a:t>coverage </a:t>
            </a:r>
            <a:r>
              <a:rPr lang="en-GB" b="1" dirty="0"/>
              <a:t>of the existing knowledge.</a:t>
            </a:r>
          </a:p>
          <a:p>
            <a:pPr marL="0" lvl="1" indent="-342900">
              <a:lnSpc>
                <a:spcPct val="120000"/>
              </a:lnSpc>
              <a:spcBef>
                <a:spcPts val="600"/>
              </a:spcBef>
              <a:spcAft>
                <a:spcPts val="600"/>
              </a:spcAft>
              <a:buClr>
                <a:srgbClr val="E8B142"/>
              </a:buClr>
              <a:buFont typeface="Arial" panose="020B0604020202020204" pitchFamily="34" charset="0"/>
              <a:buChar char="►"/>
            </a:pPr>
            <a:r>
              <a:rPr lang="en-GB" b="1" dirty="0"/>
              <a:t>To help the ETIP SNET identify the </a:t>
            </a:r>
            <a:r>
              <a:rPr lang="fr-FR" b="1" dirty="0" err="1">
                <a:solidFill>
                  <a:schemeClr val="accent1"/>
                </a:solidFill>
              </a:rPr>
              <a:t>need</a:t>
            </a:r>
            <a:r>
              <a:rPr lang="fr-FR" b="1" dirty="0">
                <a:solidFill>
                  <a:schemeClr val="accent1"/>
                </a:solidFill>
              </a:rPr>
              <a:t> for </a:t>
            </a:r>
            <a:r>
              <a:rPr lang="fr-FR" b="1" dirty="0" err="1">
                <a:solidFill>
                  <a:schemeClr val="accent1"/>
                </a:solidFill>
              </a:rPr>
              <a:t>further</a:t>
            </a:r>
            <a:r>
              <a:rPr lang="fr-FR" b="1" dirty="0">
                <a:solidFill>
                  <a:schemeClr val="accent1"/>
                </a:solidFill>
              </a:rPr>
              <a:t> </a:t>
            </a:r>
            <a:r>
              <a:rPr lang="fr-FR" b="1" dirty="0" err="1">
                <a:solidFill>
                  <a:schemeClr val="accent1"/>
                </a:solidFill>
              </a:rPr>
              <a:t>specific</a:t>
            </a:r>
            <a:r>
              <a:rPr lang="fr-FR" b="1" dirty="0">
                <a:solidFill>
                  <a:schemeClr val="accent1"/>
                </a:solidFill>
              </a:rPr>
              <a:t> R&amp;I </a:t>
            </a:r>
            <a:r>
              <a:rPr lang="fr-FR" b="1" dirty="0" err="1">
                <a:solidFill>
                  <a:schemeClr val="accent1"/>
                </a:solidFill>
              </a:rPr>
              <a:t>activities</a:t>
            </a:r>
            <a:r>
              <a:rPr lang="fr-FR" b="1" dirty="0">
                <a:solidFill>
                  <a:schemeClr val="accent1"/>
                </a:solidFill>
              </a:rPr>
              <a:t> </a:t>
            </a:r>
            <a:r>
              <a:rPr lang="fr-FR" b="1" dirty="0"/>
              <a:t>to </a:t>
            </a:r>
            <a:r>
              <a:rPr lang="fr-FR" b="1" dirty="0" err="1"/>
              <a:t>be</a:t>
            </a:r>
            <a:r>
              <a:rPr lang="fr-FR" b="1" dirty="0"/>
              <a:t> </a:t>
            </a:r>
            <a:r>
              <a:rPr lang="fr-FR" b="1" dirty="0" err="1"/>
              <a:t>specified</a:t>
            </a:r>
            <a:r>
              <a:rPr lang="fr-FR" b="1" dirty="0"/>
              <a:t> in the </a:t>
            </a:r>
            <a:r>
              <a:rPr lang="fr-FR" b="1" dirty="0" err="1"/>
              <a:t>updated</a:t>
            </a:r>
            <a:r>
              <a:rPr lang="fr-FR" b="1" dirty="0"/>
              <a:t> roadmap and </a:t>
            </a:r>
            <a:r>
              <a:rPr lang="fr-FR" b="1" dirty="0" err="1"/>
              <a:t>next</a:t>
            </a:r>
            <a:r>
              <a:rPr lang="fr-FR" b="1" dirty="0"/>
              <a:t> </a:t>
            </a:r>
            <a:r>
              <a:rPr lang="fr-FR" b="1" dirty="0" err="1"/>
              <a:t>IPs</a:t>
            </a:r>
            <a:r>
              <a:rPr lang="fr-FR" b="1" dirty="0"/>
              <a:t>.</a:t>
            </a:r>
            <a:endParaRPr lang="fr-FR" b="1" dirty="0">
              <a:solidFill>
                <a:schemeClr val="accent1"/>
              </a:solidFill>
            </a:endParaRPr>
          </a:p>
          <a:p>
            <a:pPr marL="0" lvl="1" indent="-342900">
              <a:lnSpc>
                <a:spcPct val="120000"/>
              </a:lnSpc>
              <a:spcBef>
                <a:spcPts val="600"/>
              </a:spcBef>
              <a:spcAft>
                <a:spcPts val="600"/>
              </a:spcAft>
              <a:buClr>
                <a:srgbClr val="E8B142"/>
              </a:buClr>
              <a:buFont typeface="Arial" panose="020B0604020202020204" pitchFamily="34" charset="0"/>
              <a:buChar char="►"/>
            </a:pPr>
            <a:r>
              <a:rPr lang="en-GB" b="1" dirty="0"/>
              <a:t>To help the ETIP SNET identify </a:t>
            </a:r>
            <a:r>
              <a:rPr lang="en-US" b="1" dirty="0">
                <a:solidFill>
                  <a:schemeClr val="accent1"/>
                </a:solidFill>
              </a:rPr>
              <a:t>barriers to innovation deployment</a:t>
            </a:r>
            <a:r>
              <a:rPr lang="en-US" b="1" dirty="0"/>
              <a:t>.</a:t>
            </a:r>
            <a:endParaRPr lang="en-GB" b="1" dirty="0"/>
          </a:p>
          <a:p>
            <a:pPr marL="0" marR="0" lvl="1" indent="-342900">
              <a:lnSpc>
                <a:spcPct val="120000"/>
              </a:lnSpc>
              <a:spcBef>
                <a:spcPts val="600"/>
              </a:spcBef>
              <a:spcAft>
                <a:spcPts val="600"/>
              </a:spcAft>
              <a:buClr>
                <a:srgbClr val="E8B142"/>
              </a:buClr>
              <a:buFont typeface="Arial" panose="020B0604020202020204" pitchFamily="34" charset="0"/>
              <a:buChar char="►"/>
            </a:pPr>
            <a:r>
              <a:rPr lang="en-GB" b="1" dirty="0"/>
              <a:t>To inform </a:t>
            </a:r>
            <a:r>
              <a:rPr lang="en-GB" b="1"/>
              <a:t>the ETIP </a:t>
            </a:r>
            <a:r>
              <a:rPr lang="en-GB" b="1" dirty="0"/>
              <a:t>SNET about good practices gained in pilots and demonstration activities </a:t>
            </a:r>
            <a:r>
              <a:rPr lang="en-GB" b="1" dirty="0">
                <a:solidFill>
                  <a:schemeClr val="accent1"/>
                </a:solidFill>
              </a:rPr>
              <a:t>(monitoring process)</a:t>
            </a:r>
            <a:r>
              <a:rPr lang="en-GB" b="1" dirty="0"/>
              <a:t>.</a:t>
            </a:r>
          </a:p>
          <a:p>
            <a:pPr marL="0" lvl="1" indent="-342900">
              <a:lnSpc>
                <a:spcPct val="120000"/>
              </a:lnSpc>
              <a:spcBef>
                <a:spcPts val="600"/>
              </a:spcBef>
              <a:spcAft>
                <a:spcPts val="600"/>
              </a:spcAft>
              <a:buClr>
                <a:srgbClr val="E8B142"/>
              </a:buClr>
              <a:buFont typeface="Arial" panose="020B0604020202020204" pitchFamily="34" charset="0"/>
              <a:buChar char="►"/>
            </a:pPr>
            <a:r>
              <a:rPr lang="en-GB" b="1" dirty="0"/>
              <a:t>To inform the ETIP SNET about the </a:t>
            </a:r>
            <a:r>
              <a:rPr lang="en-GB" b="1" dirty="0" err="1">
                <a:solidFill>
                  <a:schemeClr val="accent1"/>
                </a:solidFill>
              </a:rPr>
              <a:t>i</a:t>
            </a:r>
            <a:r>
              <a:rPr lang="fr-FR" b="1" dirty="0" err="1">
                <a:solidFill>
                  <a:schemeClr val="accent1"/>
                </a:solidFill>
              </a:rPr>
              <a:t>mplementation</a:t>
            </a:r>
            <a:r>
              <a:rPr lang="fr-FR" b="1" dirty="0">
                <a:solidFill>
                  <a:schemeClr val="accent1"/>
                </a:solidFill>
              </a:rPr>
              <a:t> plans for the innovations </a:t>
            </a:r>
            <a:r>
              <a:rPr lang="fr-FR" b="1" dirty="0" err="1"/>
              <a:t>so</a:t>
            </a:r>
            <a:r>
              <a:rPr lang="fr-FR" b="1" dirty="0"/>
              <a:t> as t</a:t>
            </a:r>
            <a:r>
              <a:rPr lang="en-GB" b="1" dirty="0"/>
              <a:t>o support knowledge transfer to all stakeholders.</a:t>
            </a:r>
            <a:endParaRPr lang="en-US" b="1" dirty="0">
              <a:solidFill>
                <a:srgbClr val="0070C0"/>
              </a:solidFill>
            </a:endParaRPr>
          </a:p>
          <a:p>
            <a:pPr lvl="1">
              <a:lnSpc>
                <a:spcPct val="120000"/>
              </a:lnSpc>
            </a:pPr>
            <a:endParaRPr lang="fr-FR" sz="1600" b="1" dirty="0">
              <a:solidFill>
                <a:schemeClr val="accent1"/>
              </a:solidFill>
            </a:endParaRPr>
          </a:p>
        </p:txBody>
      </p:sp>
    </p:spTree>
    <p:extLst>
      <p:ext uri="{BB962C8B-B14F-4D97-AF65-F5344CB8AC3E}">
        <p14:creationId xmlns:p14="http://schemas.microsoft.com/office/powerpoint/2010/main" val="267250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ctrTitle"/>
          </p:nvPr>
        </p:nvSpPr>
        <p:spPr>
          <a:xfrm>
            <a:off x="3971694" y="3312135"/>
            <a:ext cx="4280210" cy="951521"/>
          </a:xfrm>
        </p:spPr>
        <p:txBody>
          <a:bodyPr/>
          <a:lstStyle/>
          <a:p>
            <a:r>
              <a:rPr lang="es-ES_tradnl" dirty="0"/>
              <a:t>Thank you for </a:t>
            </a:r>
            <a:r>
              <a:rPr lang="es-ES_tradnl" dirty="0" err="1"/>
              <a:t>your</a:t>
            </a:r>
            <a:r>
              <a:rPr lang="es-ES_tradnl" dirty="0"/>
              <a:t> </a:t>
            </a:r>
            <a:r>
              <a:rPr lang="es-ES_tradnl" dirty="0" err="1"/>
              <a:t>attention</a:t>
            </a:r>
            <a:endParaRPr lang="es-ES" dirty="0"/>
          </a:p>
        </p:txBody>
      </p:sp>
      <p:sp>
        <p:nvSpPr>
          <p:cNvPr id="3" name="6 Título"/>
          <p:cNvSpPr txBox="1">
            <a:spLocks/>
          </p:cNvSpPr>
          <p:nvPr/>
        </p:nvSpPr>
        <p:spPr>
          <a:xfrm>
            <a:off x="3971693" y="5082250"/>
            <a:ext cx="3358747" cy="951521"/>
          </a:xfrm>
          <a:prstGeom prst="rect">
            <a:avLst/>
          </a:prstGeom>
        </p:spPr>
        <p:txBody>
          <a:bodyPr anchor="b">
            <a:noAutofit/>
          </a:bodyPr>
          <a:lstStyle>
            <a:lvl1pPr algn="ctr" defTabSz="914400" rtl="0" eaLnBrk="1" latinLnBrk="0" hangingPunct="1">
              <a:lnSpc>
                <a:spcPct val="90000"/>
              </a:lnSpc>
              <a:spcBef>
                <a:spcPct val="0"/>
              </a:spcBef>
              <a:buNone/>
              <a:defRPr sz="3200" b="1" kern="1200" baseline="0">
                <a:solidFill>
                  <a:srgbClr val="3F3F3D"/>
                </a:solidFill>
                <a:latin typeface="+mj-lt"/>
                <a:ea typeface="+mj-ea"/>
                <a:cs typeface="+mj-cs"/>
              </a:defRPr>
            </a:lvl1pPr>
          </a:lstStyle>
          <a:p>
            <a:pPr algn="r"/>
            <a:r>
              <a:rPr lang="es-ES_tradnl" sz="2000" dirty="0"/>
              <a:t>More </a:t>
            </a:r>
            <a:r>
              <a:rPr lang="es-ES_tradnl" sz="2000" dirty="0" err="1"/>
              <a:t>information</a:t>
            </a:r>
            <a:r>
              <a:rPr lang="es-ES_tradnl" sz="2000" dirty="0"/>
              <a:t>: </a:t>
            </a:r>
          </a:p>
          <a:p>
            <a:endParaRPr lang="es-ES_tradnl" sz="2000" dirty="0">
              <a:solidFill>
                <a:schemeClr val="accent1">
                  <a:lumMod val="75000"/>
                </a:schemeClr>
              </a:solidFill>
            </a:endParaRPr>
          </a:p>
          <a:p>
            <a:pPr algn="l"/>
            <a:r>
              <a:rPr lang="es-ES_tradnl" sz="1800" dirty="0">
                <a:solidFill>
                  <a:schemeClr val="tx1"/>
                </a:solidFill>
              </a:rPr>
              <a:t>etip-snet.eu </a:t>
            </a:r>
          </a:p>
          <a:p>
            <a:pPr algn="l"/>
            <a:endParaRPr lang="es-ES_tradnl" sz="1800" dirty="0">
              <a:solidFill>
                <a:schemeClr val="tx1"/>
              </a:solidFill>
            </a:endParaRPr>
          </a:p>
          <a:p>
            <a:pPr algn="l"/>
            <a:r>
              <a:rPr lang="es-ES_tradnl" sz="1800" dirty="0">
                <a:solidFill>
                  <a:schemeClr val="tx1"/>
                </a:solidFill>
              </a:rPr>
              <a:t>info@etip-snet.eu  </a:t>
            </a:r>
            <a:endParaRPr lang="es-ES" sz="1800" dirty="0">
              <a:solidFill>
                <a:schemeClr val="tx1"/>
              </a:solidFill>
            </a:endParaRPr>
          </a:p>
        </p:txBody>
      </p:sp>
      <p:pic>
        <p:nvPicPr>
          <p:cNvPr id="1026" name="Imagen 8" descr="TWITTE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686412" y="5169211"/>
            <a:ext cx="275153" cy="275153"/>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n 7" descr="LINKEDIN"/>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681206" y="5656739"/>
            <a:ext cx="280359" cy="28035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5 Rectángulo"/>
          <p:cNvSpPr/>
          <p:nvPr/>
        </p:nvSpPr>
        <p:spPr>
          <a:xfrm>
            <a:off x="7114899" y="5117564"/>
            <a:ext cx="3403496" cy="861774"/>
          </a:xfrm>
          <a:prstGeom prst="rect">
            <a:avLst/>
          </a:prstGeom>
        </p:spPr>
        <p:txBody>
          <a:bodyPr wrap="none">
            <a:spAutoFit/>
          </a:bodyPr>
          <a:lstStyle/>
          <a:p>
            <a:pPr lvl="0" fontAlgn="base">
              <a:spcBef>
                <a:spcPct val="0"/>
              </a:spcBef>
              <a:spcAft>
                <a:spcPct val="0"/>
              </a:spcAft>
            </a:pPr>
            <a:r>
              <a:rPr lang="en-US" altLang="en-US" b="1" dirty="0">
                <a:latin typeface="Arial" pitchFamily="34" charset="0"/>
                <a:ea typeface="Calibri" pitchFamily="34" charset="0"/>
                <a:cs typeface="Arial" pitchFamily="34" charset="0"/>
              </a:rPr>
              <a:t>@</a:t>
            </a:r>
            <a:r>
              <a:rPr lang="en-US" altLang="en-US" b="1" dirty="0" err="1">
                <a:latin typeface="Arial" pitchFamily="34" charset="0"/>
                <a:ea typeface="Calibri" pitchFamily="34" charset="0"/>
                <a:cs typeface="Arial" pitchFamily="34" charset="0"/>
              </a:rPr>
              <a:t>etipsnet</a:t>
            </a:r>
            <a:r>
              <a:rPr lang="en-US" altLang="en-US" b="1" dirty="0">
                <a:latin typeface="Arial" pitchFamily="34" charset="0"/>
                <a:ea typeface="Calibri" pitchFamily="34" charset="0"/>
                <a:cs typeface="Arial" pitchFamily="34" charset="0"/>
              </a:rPr>
              <a:t> </a:t>
            </a:r>
          </a:p>
          <a:p>
            <a:pPr lvl="0" fontAlgn="base">
              <a:spcBef>
                <a:spcPct val="0"/>
              </a:spcBef>
              <a:spcAft>
                <a:spcPct val="0"/>
              </a:spcAft>
            </a:pPr>
            <a:endParaRPr lang="en-US" altLang="en-US" sz="1400" dirty="0">
              <a:latin typeface="Arial" pitchFamily="34" charset="0"/>
              <a:cs typeface="Arial" pitchFamily="34" charset="0"/>
            </a:endParaRPr>
          </a:p>
          <a:p>
            <a:pPr lvl="0" fontAlgn="base">
              <a:spcBef>
                <a:spcPct val="0"/>
              </a:spcBef>
              <a:spcAft>
                <a:spcPct val="0"/>
              </a:spcAft>
            </a:pPr>
            <a:r>
              <a:rPr lang="en-US" altLang="en-US" b="1" dirty="0">
                <a:latin typeface="Arial" pitchFamily="34" charset="0"/>
                <a:ea typeface="Calibri" pitchFamily="34" charset="0"/>
                <a:cs typeface="Arial" pitchFamily="34" charset="0"/>
              </a:rPr>
              <a:t>linkedin.com/groups/8208338</a:t>
            </a:r>
            <a:endParaRPr lang="en-GB" altLang="en-US" b="1" dirty="0">
              <a:latin typeface="Arial" pitchFamily="34" charset="0"/>
              <a:cs typeface="Arial" pitchFamily="34" charset="0"/>
            </a:endParaRPr>
          </a:p>
        </p:txBody>
      </p:sp>
      <p:pic>
        <p:nvPicPr>
          <p:cNvPr id="1031" name="Picture 7" descr="Cursor Clic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43294" y="5169211"/>
            <a:ext cx="474476" cy="37924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email ic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73450" y="5518209"/>
            <a:ext cx="614164" cy="614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981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730800" y="1672791"/>
            <a:ext cx="10643444" cy="4877232"/>
          </a:xfrm>
        </p:spPr>
        <p:txBody>
          <a:bodyPr/>
          <a:lstStyle/>
          <a:p>
            <a:pPr marL="228600" lvl="0" indent="-228600" fontAlgn="base">
              <a:buClr>
                <a:srgbClr val="DCDB21"/>
              </a:buClr>
              <a:buSzPct val="90000"/>
              <a:buFont typeface="Wingdings 3" pitchFamily="18" charset="2"/>
              <a:buChar char=""/>
            </a:pPr>
            <a:endParaRPr lang="en-GB" sz="2200" b="1" dirty="0">
              <a:solidFill>
                <a:srgbClr val="3F3E3E"/>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rgbClr val="3F3E3E"/>
                </a:solidFill>
                <a:latin typeface="+mj-lt"/>
                <a:ea typeface="+mn-ea"/>
                <a:cs typeface="+mn-cs"/>
              </a:rPr>
              <a:t> The ETIP-SNET 2017-2026 R&amp;I roadmap</a:t>
            </a:r>
          </a:p>
          <a:p>
            <a:pPr marL="228600" lvl="0" indent="-228600" fontAlgn="base">
              <a:buClr>
                <a:srgbClr val="DCDB21"/>
              </a:buClr>
              <a:buSzPct val="90000"/>
              <a:buFont typeface="Wingdings 3" pitchFamily="18" charset="2"/>
              <a:buChar char=""/>
            </a:pPr>
            <a:endParaRPr lang="en-GB" sz="2200" b="1" dirty="0">
              <a:solidFill>
                <a:srgbClr val="3F3E3E"/>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rgbClr val="3F3E3E"/>
                </a:solidFill>
                <a:latin typeface="+mj-lt"/>
                <a:ea typeface="+mn-ea"/>
                <a:cs typeface="+mn-cs"/>
              </a:rPr>
              <a:t>  The path towards the updated roadmap and next IPs</a:t>
            </a:r>
          </a:p>
          <a:p>
            <a:pPr marL="228600" lvl="0" indent="-228600" fontAlgn="base">
              <a:buClr>
                <a:srgbClr val="DCDB21"/>
              </a:buClr>
              <a:buSzPct val="90000"/>
              <a:buFont typeface="Wingdings 3" pitchFamily="18" charset="2"/>
              <a:buChar char=""/>
            </a:pPr>
            <a:endParaRPr lang="en-GB" sz="2200" b="1" dirty="0">
              <a:solidFill>
                <a:srgbClr val="3F3E3E"/>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rgbClr val="3F3E3E"/>
                </a:solidFill>
                <a:latin typeface="+mj-lt"/>
                <a:ea typeface="+mn-ea"/>
                <a:cs typeface="+mn-cs"/>
              </a:rPr>
              <a:t>  The coming 17-19 implementation plan</a:t>
            </a:r>
          </a:p>
          <a:p>
            <a:pPr marL="228600" lvl="0" indent="-228600" fontAlgn="base">
              <a:buClr>
                <a:srgbClr val="DCDB21"/>
              </a:buClr>
              <a:buSzPct val="90000"/>
              <a:buFont typeface="Wingdings 3" pitchFamily="18" charset="2"/>
              <a:buChar char=""/>
            </a:pPr>
            <a:endParaRPr lang="en-GB" sz="2200" b="1" dirty="0">
              <a:solidFill>
                <a:srgbClr val="3F3E3E"/>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rgbClr val="3F3E3E"/>
                </a:solidFill>
                <a:latin typeface="+mj-lt"/>
                <a:ea typeface="+mn-ea"/>
                <a:cs typeface="+mn-cs"/>
              </a:rPr>
              <a:t>  Contribution expected from the workshop participants</a:t>
            </a:r>
          </a:p>
        </p:txBody>
      </p:sp>
      <p:sp>
        <p:nvSpPr>
          <p:cNvPr id="3" name="2 Título"/>
          <p:cNvSpPr>
            <a:spLocks noGrp="1"/>
          </p:cNvSpPr>
          <p:nvPr>
            <p:ph type="title"/>
          </p:nvPr>
        </p:nvSpPr>
        <p:spPr>
          <a:xfrm>
            <a:off x="3215226" y="372507"/>
            <a:ext cx="7417331" cy="540000"/>
          </a:xfrm>
        </p:spPr>
        <p:txBody>
          <a:bodyPr/>
          <a:lstStyle/>
          <a:p>
            <a:r>
              <a:rPr lang="fr-BE" dirty="0" err="1"/>
              <a:t>Outline</a:t>
            </a:r>
            <a:endParaRPr lang="es-ES" dirty="0"/>
          </a:p>
        </p:txBody>
      </p:sp>
    </p:spTree>
    <p:extLst>
      <p:ext uri="{BB962C8B-B14F-4D97-AF65-F5344CB8AC3E}">
        <p14:creationId xmlns:p14="http://schemas.microsoft.com/office/powerpoint/2010/main" val="276880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3" end="3"/>
                                            </p:txEl>
                                          </p:spTgt>
                                        </p:tgtEl>
                                        <p:attrNameLst>
                                          <p:attrName>style.color</p:attrName>
                                        </p:attrNameLst>
                                      </p:cBhvr>
                                      <p:to>
                                        <a:srgbClr val="BFBFBF"/>
                                      </p:to>
                                    </p:animClr>
                                  </p:childTnLst>
                                </p:cTn>
                              </p:par>
                              <p:par>
                                <p:cTn id="7" presetID="3" presetClass="emph" presetSubtype="2" fill="hold" nodeType="withEffect">
                                  <p:stCondLst>
                                    <p:cond delay="0"/>
                                  </p:stCondLst>
                                  <p:childTnLst>
                                    <p:animClr clrSpc="rgb" dir="cw">
                                      <p:cBhvr override="childStyle">
                                        <p:cTn id="8" dur="2000" fill="hold"/>
                                        <p:tgtEl>
                                          <p:spTgt spid="2">
                                            <p:txEl>
                                              <p:pRg st="5" end="5"/>
                                            </p:txEl>
                                          </p:spTgt>
                                        </p:tgtEl>
                                        <p:attrNameLst>
                                          <p:attrName>style.color</p:attrName>
                                        </p:attrNameLst>
                                      </p:cBhvr>
                                      <p:to>
                                        <a:srgbClr val="BFBFBF"/>
                                      </p:to>
                                    </p:animClr>
                                  </p:childTnLst>
                                </p:cTn>
                              </p:par>
                              <p:par>
                                <p:cTn id="9" presetID="3" presetClass="emph" presetSubtype="2" fill="hold" nodeType="withEffect">
                                  <p:stCondLst>
                                    <p:cond delay="0"/>
                                  </p:stCondLst>
                                  <p:childTnLst>
                                    <p:animClr clrSpc="rgb" dir="cw">
                                      <p:cBhvr override="childStyle">
                                        <p:cTn id="10" dur="2000" fill="hold"/>
                                        <p:tgtEl>
                                          <p:spTgt spid="2">
                                            <p:txEl>
                                              <p:pRg st="7" end="7"/>
                                            </p:txEl>
                                          </p:spTgt>
                                        </p:tgtEl>
                                        <p:attrNameLst>
                                          <p:attrName>style.color</p:attrName>
                                        </p:attrNameLst>
                                      </p:cBhvr>
                                      <p:to>
                                        <a:srgbClr val="BFBFB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198160" y="280481"/>
            <a:ext cx="8612595" cy="1077218"/>
          </a:xfrm>
          <a:prstGeom prst="rect">
            <a:avLst/>
          </a:prstGeom>
        </p:spPr>
        <p:txBody>
          <a:bodyPr wrap="square">
            <a:spAutoFit/>
          </a:bodyPr>
          <a:lstStyle/>
          <a:p>
            <a:pPr>
              <a:spcBef>
                <a:spcPts val="600"/>
              </a:spcBef>
              <a:spcAft>
                <a:spcPts val="600"/>
              </a:spcAft>
              <a:buClr>
                <a:srgbClr val="0070C0"/>
              </a:buClr>
            </a:pPr>
            <a:r>
              <a:rPr lang="en-US" sz="3200" b="1" dirty="0">
                <a:latin typeface="+mn-lt"/>
              </a:rPr>
              <a:t>A new roadmap and associated </a:t>
            </a:r>
            <a:br>
              <a:rPr lang="en-US" sz="3200" b="1" dirty="0">
                <a:latin typeface="+mn-lt"/>
              </a:rPr>
            </a:br>
            <a:r>
              <a:rPr lang="en-US" sz="3200" b="1" dirty="0">
                <a:latin typeface="+mn-lt"/>
              </a:rPr>
              <a:t>Implementation Plans</a:t>
            </a:r>
          </a:p>
        </p:txBody>
      </p:sp>
      <p:sp>
        <p:nvSpPr>
          <p:cNvPr id="45" name="Rectangle 44"/>
          <p:cNvSpPr/>
          <p:nvPr/>
        </p:nvSpPr>
        <p:spPr>
          <a:xfrm>
            <a:off x="1563020" y="1305430"/>
            <a:ext cx="9036496" cy="5192795"/>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e 5">
            <a:extLst>
              <a:ext uri="{FF2B5EF4-FFF2-40B4-BE49-F238E27FC236}">
                <a16:creationId xmlns:a16="http://schemas.microsoft.com/office/drawing/2014/main" id="{C6DE1460-8F32-4FB6-B364-4238523BF53F}"/>
              </a:ext>
            </a:extLst>
          </p:cNvPr>
          <p:cNvGrpSpPr/>
          <p:nvPr/>
        </p:nvGrpSpPr>
        <p:grpSpPr>
          <a:xfrm>
            <a:off x="1647948" y="1566823"/>
            <a:ext cx="2348105" cy="4823199"/>
            <a:chOff x="1647948" y="1566823"/>
            <a:chExt cx="2348105" cy="4823199"/>
          </a:xfrm>
        </p:grpSpPr>
        <p:grpSp>
          <p:nvGrpSpPr>
            <p:cNvPr id="5" name="Groupe 4">
              <a:extLst>
                <a:ext uri="{FF2B5EF4-FFF2-40B4-BE49-F238E27FC236}">
                  <a16:creationId xmlns:a16="http://schemas.microsoft.com/office/drawing/2014/main" id="{EDF4B5BC-60C0-4FDB-B37A-394E24561E8A}"/>
                </a:ext>
              </a:extLst>
            </p:cNvPr>
            <p:cNvGrpSpPr/>
            <p:nvPr/>
          </p:nvGrpSpPr>
          <p:grpSpPr>
            <a:xfrm>
              <a:off x="1647948" y="1566823"/>
              <a:ext cx="2067628" cy="4823199"/>
              <a:chOff x="1647948" y="1566823"/>
              <a:chExt cx="2067628" cy="4823199"/>
            </a:xfrm>
          </p:grpSpPr>
          <p:pic>
            <p:nvPicPr>
              <p:cNvPr id="30" name="Image 29"/>
              <p:cNvPicPr>
                <a:picLocks noChangeAspect="1"/>
              </p:cNvPicPr>
              <p:nvPr/>
            </p:nvPicPr>
            <p:blipFill rotWithShape="1">
              <a:blip r:embed="rId3"/>
              <a:srcRect l="34504" t="11578" r="32843" b="1193"/>
              <a:stretch/>
            </p:blipFill>
            <p:spPr>
              <a:xfrm>
                <a:off x="1742532" y="3188866"/>
                <a:ext cx="1113732" cy="1585651"/>
              </a:xfrm>
              <a:prstGeom prst="rect">
                <a:avLst/>
              </a:prstGeom>
              <a:ln w="9525">
                <a:solidFill>
                  <a:schemeClr val="tx1"/>
                </a:solidFill>
              </a:ln>
            </p:spPr>
          </p:pic>
          <p:pic>
            <p:nvPicPr>
              <p:cNvPr id="31" name="Image 30"/>
              <p:cNvPicPr>
                <a:picLocks noChangeAspect="1"/>
              </p:cNvPicPr>
              <p:nvPr/>
            </p:nvPicPr>
            <p:blipFill rotWithShape="1">
              <a:blip r:embed="rId4">
                <a:extLst>
                  <a:ext uri="{28A0092B-C50C-407E-A947-70E740481C1C}">
                    <a14:useLocalDpi xmlns:a14="http://schemas.microsoft.com/office/drawing/2010/main" val="0"/>
                  </a:ext>
                </a:extLst>
              </a:blip>
              <a:srcRect l="3077" t="6976" r="5684" b="6976"/>
              <a:stretch/>
            </p:blipFill>
            <p:spPr>
              <a:xfrm>
                <a:off x="1834404" y="5853246"/>
                <a:ext cx="1341941" cy="536776"/>
              </a:xfrm>
              <a:prstGeom prst="rect">
                <a:avLst/>
              </a:prstGeom>
            </p:spPr>
          </p:pic>
          <p:sp>
            <p:nvSpPr>
              <p:cNvPr id="33" name="Rectangle 32"/>
              <p:cNvSpPr/>
              <p:nvPr/>
            </p:nvSpPr>
            <p:spPr>
              <a:xfrm>
                <a:off x="2924316" y="3605888"/>
                <a:ext cx="504056" cy="78289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3067918" y="3473888"/>
                <a:ext cx="504056" cy="78289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3211520" y="3365445"/>
                <a:ext cx="504056" cy="78289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Image 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88482" y="5305775"/>
                <a:ext cx="867783" cy="342680"/>
              </a:xfrm>
              <a:prstGeom prst="rect">
                <a:avLst/>
              </a:prstGeom>
            </p:spPr>
          </p:pic>
          <p:sp>
            <p:nvSpPr>
              <p:cNvPr id="43" name="ZoneTexte 42"/>
              <p:cNvSpPr txBox="1"/>
              <p:nvPr/>
            </p:nvSpPr>
            <p:spPr>
              <a:xfrm>
                <a:off x="1734285" y="1566823"/>
                <a:ext cx="1931939" cy="553998"/>
              </a:xfrm>
              <a:prstGeom prst="rect">
                <a:avLst/>
              </a:prstGeom>
              <a:noFill/>
              <a:ln>
                <a:solidFill>
                  <a:srgbClr val="0070C0"/>
                </a:solidFill>
              </a:ln>
            </p:spPr>
            <p:txBody>
              <a:bodyPr wrap="none" rtlCol="0">
                <a:spAutoFit/>
              </a:bodyPr>
              <a:lstStyle/>
              <a:p>
                <a:r>
                  <a:rPr lang="en-US" sz="1600" b="1" dirty="0"/>
                  <a:t>Electricity system</a:t>
                </a:r>
              </a:p>
              <a:p>
                <a:r>
                  <a:rPr lang="en-US" sz="1400" b="1" dirty="0">
                    <a:solidFill>
                      <a:srgbClr val="0070C0"/>
                    </a:solidFill>
                  </a:rPr>
                  <a:t>Integration of RES</a:t>
                </a:r>
              </a:p>
            </p:txBody>
          </p:sp>
          <p:sp>
            <p:nvSpPr>
              <p:cNvPr id="44" name="Rectangle 14"/>
              <p:cNvSpPr>
                <a:spLocks noChangeArrowheads="1"/>
              </p:cNvSpPr>
              <p:nvPr/>
            </p:nvSpPr>
            <p:spPr bwMode="auto">
              <a:xfrm>
                <a:off x="1647948" y="2466551"/>
                <a:ext cx="200287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88900" algn="ctr"/>
                <a:r>
                  <a:rPr lang="en-US" sz="1400" b="1" dirty="0">
                    <a:ea typeface="Cambria" pitchFamily="18" charset="0"/>
                    <a:cs typeface="Arial" pitchFamily="34" charset="0"/>
                  </a:rPr>
                  <a:t>EEGI roadmap</a:t>
                </a:r>
              </a:p>
              <a:p>
                <a:pPr marL="88900" algn="ctr"/>
                <a:r>
                  <a:rPr lang="en-US" sz="1400" b="1" dirty="0">
                    <a:ea typeface="Cambria" pitchFamily="18" charset="0"/>
                    <a:cs typeface="Arial" pitchFamily="34" charset="0"/>
                  </a:rPr>
                  <a:t>2013-2022</a:t>
                </a:r>
              </a:p>
            </p:txBody>
          </p:sp>
        </p:grpSp>
        <p:sp>
          <p:nvSpPr>
            <p:cNvPr id="50" name="Rectangle 14"/>
            <p:cNvSpPr>
              <a:spLocks noChangeArrowheads="1"/>
            </p:cNvSpPr>
            <p:nvPr/>
          </p:nvSpPr>
          <p:spPr bwMode="auto">
            <a:xfrm>
              <a:off x="2792271" y="3600479"/>
              <a:ext cx="120378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88900"/>
              <a:r>
                <a:rPr lang="fr-FR" sz="1200" b="1" dirty="0" err="1">
                  <a:ea typeface="Cambria" pitchFamily="18" charset="0"/>
                  <a:cs typeface="Arial" pitchFamily="34" charset="0"/>
                </a:rPr>
                <a:t>IPs</a:t>
              </a:r>
              <a:r>
                <a:rPr lang="fr-FR" sz="1200" b="1" dirty="0">
                  <a:ea typeface="Cambria" pitchFamily="18" charset="0"/>
                  <a:cs typeface="Arial" pitchFamily="34" charset="0"/>
                </a:rPr>
                <a:t> </a:t>
              </a:r>
              <a:r>
                <a:rPr lang="fr-FR" sz="1200" b="1" dirty="0" err="1">
                  <a:ea typeface="Cambria" pitchFamily="18" charset="0"/>
                  <a:cs typeface="Arial" pitchFamily="34" charset="0"/>
                </a:rPr>
                <a:t>every</a:t>
              </a:r>
              <a:r>
                <a:rPr lang="fr-FR" sz="1200" b="1" dirty="0">
                  <a:ea typeface="Cambria" pitchFamily="18" charset="0"/>
                  <a:cs typeface="Arial" pitchFamily="34" charset="0"/>
                </a:rPr>
                <a:t> </a:t>
              </a:r>
              <a:r>
                <a:rPr lang="fr-FR" sz="1200" b="1" dirty="0" err="1">
                  <a:ea typeface="Cambria" pitchFamily="18" charset="0"/>
                  <a:cs typeface="Arial" pitchFamily="34" charset="0"/>
                </a:rPr>
                <a:t>year</a:t>
              </a:r>
              <a:endParaRPr lang="en-US" sz="1200" b="1" dirty="0">
                <a:ea typeface="Cambria" pitchFamily="18" charset="0"/>
                <a:cs typeface="Arial" pitchFamily="34" charset="0"/>
              </a:endParaRPr>
            </a:p>
          </p:txBody>
        </p:sp>
      </p:grpSp>
      <p:grpSp>
        <p:nvGrpSpPr>
          <p:cNvPr id="8" name="Groupe 7">
            <a:extLst>
              <a:ext uri="{FF2B5EF4-FFF2-40B4-BE49-F238E27FC236}">
                <a16:creationId xmlns:a16="http://schemas.microsoft.com/office/drawing/2014/main" id="{29FF457A-6727-41EA-975E-54B8B914B39C}"/>
              </a:ext>
            </a:extLst>
          </p:cNvPr>
          <p:cNvGrpSpPr/>
          <p:nvPr/>
        </p:nvGrpSpPr>
        <p:grpSpPr>
          <a:xfrm>
            <a:off x="7753446" y="1674545"/>
            <a:ext cx="2834003" cy="4552204"/>
            <a:chOff x="7753446" y="1674545"/>
            <a:chExt cx="2834003" cy="4552204"/>
          </a:xfrm>
        </p:grpSpPr>
        <p:pic>
          <p:nvPicPr>
            <p:cNvPr id="46" name="Image 45">
              <a:extLst>
                <a:ext uri="{FF2B5EF4-FFF2-40B4-BE49-F238E27FC236}">
                  <a16:creationId xmlns:a16="http://schemas.microsoft.com/office/drawing/2014/main" id="{B7BFD680-B0E2-4324-9D28-9E721D6AFCBE}"/>
                </a:ext>
              </a:extLst>
            </p:cNvPr>
            <p:cNvPicPr>
              <a:picLocks noChangeAspect="1"/>
            </p:cNvPicPr>
            <p:nvPr/>
          </p:nvPicPr>
          <p:blipFill>
            <a:blip r:embed="rId6"/>
            <a:stretch>
              <a:fillRect/>
            </a:stretch>
          </p:blipFill>
          <p:spPr>
            <a:xfrm>
              <a:off x="8583717" y="3141846"/>
              <a:ext cx="1116000" cy="1592160"/>
            </a:xfrm>
            <a:prstGeom prst="rect">
              <a:avLst/>
            </a:prstGeom>
            <a:ln>
              <a:solidFill>
                <a:schemeClr val="bg1">
                  <a:lumMod val="65000"/>
                </a:schemeClr>
              </a:solidFill>
            </a:ln>
          </p:spPr>
        </p:pic>
        <p:grpSp>
          <p:nvGrpSpPr>
            <p:cNvPr id="4" name="Groupe 3">
              <a:extLst>
                <a:ext uri="{FF2B5EF4-FFF2-40B4-BE49-F238E27FC236}">
                  <a16:creationId xmlns:a16="http://schemas.microsoft.com/office/drawing/2014/main" id="{95BA6C03-FA6C-4056-BF0B-0C736213C3B6}"/>
                </a:ext>
              </a:extLst>
            </p:cNvPr>
            <p:cNvGrpSpPr/>
            <p:nvPr/>
          </p:nvGrpSpPr>
          <p:grpSpPr>
            <a:xfrm>
              <a:off x="7753446" y="1674545"/>
              <a:ext cx="2834003" cy="4552204"/>
              <a:chOff x="7753446" y="1674545"/>
              <a:chExt cx="2834003" cy="4552204"/>
            </a:xfrm>
          </p:grpSpPr>
          <p:grpSp>
            <p:nvGrpSpPr>
              <p:cNvPr id="77" name="Groupe 76"/>
              <p:cNvGrpSpPr/>
              <p:nvPr/>
            </p:nvGrpSpPr>
            <p:grpSpPr>
              <a:xfrm>
                <a:off x="7753446" y="1674545"/>
                <a:ext cx="2834003" cy="4552204"/>
                <a:chOff x="6262434" y="1413633"/>
                <a:chExt cx="2834003" cy="4552204"/>
              </a:xfrm>
            </p:grpSpPr>
            <p:pic>
              <p:nvPicPr>
                <p:cNvPr id="78" name="Image 7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67667" y="4765572"/>
                  <a:ext cx="949334" cy="671404"/>
                </a:xfrm>
                <a:prstGeom prst="rect">
                  <a:avLst/>
                </a:prstGeom>
              </p:spPr>
            </p:pic>
            <p:sp>
              <p:nvSpPr>
                <p:cNvPr id="79" name="ZoneTexte 78"/>
                <p:cNvSpPr txBox="1"/>
                <p:nvPr/>
              </p:nvSpPr>
              <p:spPr>
                <a:xfrm>
                  <a:off x="6444208" y="5596505"/>
                  <a:ext cx="1787669" cy="369332"/>
                </a:xfrm>
                <a:prstGeom prst="rect">
                  <a:avLst/>
                </a:prstGeom>
                <a:noFill/>
              </p:spPr>
              <p:txBody>
                <a:bodyPr wrap="none" rtlCol="0">
                  <a:spAutoFit/>
                </a:bodyPr>
                <a:lstStyle/>
                <a:p>
                  <a:r>
                    <a:rPr lang="en-US" dirty="0">
                      <a:solidFill>
                        <a:schemeClr val="bg1">
                          <a:lumMod val="50000"/>
                        </a:schemeClr>
                      </a:solidFill>
                    </a:rPr>
                    <a:t>INTENSYS4EU</a:t>
                  </a:r>
                </a:p>
              </p:txBody>
            </p:sp>
            <p:sp>
              <p:nvSpPr>
                <p:cNvPr id="81" name="Rectangle 14"/>
                <p:cNvSpPr>
                  <a:spLocks noChangeArrowheads="1"/>
                </p:cNvSpPr>
                <p:nvPr/>
              </p:nvSpPr>
              <p:spPr bwMode="auto">
                <a:xfrm>
                  <a:off x="6572302" y="2204753"/>
                  <a:ext cx="199508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88900" algn="ctr">
                    <a:spcAft>
                      <a:spcPts val="1200"/>
                    </a:spcAft>
                  </a:pPr>
                  <a:r>
                    <a:rPr lang="en-US" sz="1400" b="1" dirty="0">
                      <a:solidFill>
                        <a:schemeClr val="bg1">
                          <a:lumMod val="50000"/>
                        </a:schemeClr>
                      </a:solidFill>
                      <a:ea typeface="Cambria" pitchFamily="18" charset="0"/>
                      <a:cs typeface="Arial" pitchFamily="34" charset="0"/>
                    </a:rPr>
                    <a:t>ETIP SNET roadmap 2020-2029</a:t>
                  </a:r>
                </a:p>
              </p:txBody>
            </p:sp>
            <p:sp>
              <p:nvSpPr>
                <p:cNvPr id="83" name="Rectangle 82"/>
                <p:cNvSpPr/>
                <p:nvPr/>
              </p:nvSpPr>
              <p:spPr>
                <a:xfrm>
                  <a:off x="8392156" y="2992612"/>
                  <a:ext cx="504056" cy="782894"/>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84" name="ZoneTexte 83"/>
                <p:cNvSpPr txBox="1"/>
                <p:nvPr/>
              </p:nvSpPr>
              <p:spPr>
                <a:xfrm>
                  <a:off x="6324590" y="1413633"/>
                  <a:ext cx="2652229" cy="338554"/>
                </a:xfrm>
                <a:prstGeom prst="rect">
                  <a:avLst/>
                </a:prstGeom>
                <a:noFill/>
                <a:ln>
                  <a:solidFill>
                    <a:srgbClr val="0070C0"/>
                  </a:solidFill>
                </a:ln>
              </p:spPr>
              <p:txBody>
                <a:bodyPr wrap="square" rtlCol="0">
                  <a:spAutoFit/>
                </a:bodyPr>
                <a:lstStyle>
                  <a:defPPr>
                    <a:defRPr lang="de-DE"/>
                  </a:defPPr>
                  <a:lvl1pPr>
                    <a:defRPr sz="1600" b="1">
                      <a:latin typeface="+mn-lt"/>
                    </a:defRPr>
                  </a:lvl1pPr>
                </a:lstStyle>
                <a:p>
                  <a:r>
                    <a:rPr lang="en-US" dirty="0">
                      <a:solidFill>
                        <a:schemeClr val="bg1">
                          <a:lumMod val="50000"/>
                        </a:schemeClr>
                      </a:solidFill>
                    </a:rPr>
                    <a:t>Integrated energy system</a:t>
                  </a:r>
                </a:p>
              </p:txBody>
            </p:sp>
            <p:sp>
              <p:nvSpPr>
                <p:cNvPr id="86" name="Rectangle 85"/>
                <p:cNvSpPr/>
                <p:nvPr/>
              </p:nvSpPr>
              <p:spPr>
                <a:xfrm>
                  <a:off x="6410254" y="3034675"/>
                  <a:ext cx="504056" cy="782894"/>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88" name="Rectangle 14"/>
                <p:cNvSpPr>
                  <a:spLocks noChangeArrowheads="1"/>
                </p:cNvSpPr>
                <p:nvPr/>
              </p:nvSpPr>
              <p:spPr bwMode="auto">
                <a:xfrm>
                  <a:off x="6262434" y="2812756"/>
                  <a:ext cx="8645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88900"/>
                  <a:r>
                    <a:rPr lang="fr-FR" sz="1200" b="1" dirty="0">
                      <a:solidFill>
                        <a:schemeClr val="bg1">
                          <a:lumMod val="50000"/>
                        </a:schemeClr>
                      </a:solidFill>
                      <a:ea typeface="Cambria" pitchFamily="18" charset="0"/>
                      <a:cs typeface="Arial" pitchFamily="34" charset="0"/>
                    </a:rPr>
                    <a:t>IP 19-21</a:t>
                  </a:r>
                  <a:endParaRPr lang="en-US" sz="1200" b="1" dirty="0">
                    <a:solidFill>
                      <a:schemeClr val="bg1">
                        <a:lumMod val="50000"/>
                      </a:schemeClr>
                    </a:solidFill>
                    <a:ea typeface="Cambria" pitchFamily="18" charset="0"/>
                    <a:cs typeface="Arial" pitchFamily="34" charset="0"/>
                  </a:endParaRPr>
                </a:p>
              </p:txBody>
            </p:sp>
            <p:sp>
              <p:nvSpPr>
                <p:cNvPr id="90" name="Rectangle 14"/>
                <p:cNvSpPr>
                  <a:spLocks noChangeArrowheads="1"/>
                </p:cNvSpPr>
                <p:nvPr/>
              </p:nvSpPr>
              <p:spPr bwMode="auto">
                <a:xfrm>
                  <a:off x="8231877" y="2764184"/>
                  <a:ext cx="8645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88900"/>
                  <a:r>
                    <a:rPr lang="fr-FR" sz="1200" b="1" dirty="0">
                      <a:solidFill>
                        <a:schemeClr val="bg1">
                          <a:lumMod val="50000"/>
                        </a:schemeClr>
                      </a:solidFill>
                      <a:ea typeface="Cambria" pitchFamily="18" charset="0"/>
                      <a:cs typeface="Arial" pitchFamily="34" charset="0"/>
                    </a:rPr>
                    <a:t>IP 21-23</a:t>
                  </a:r>
                  <a:endParaRPr lang="en-US" sz="1200" b="1" dirty="0">
                    <a:solidFill>
                      <a:schemeClr val="bg1">
                        <a:lumMod val="50000"/>
                      </a:schemeClr>
                    </a:solidFill>
                    <a:ea typeface="Cambria" pitchFamily="18" charset="0"/>
                    <a:cs typeface="Arial" pitchFamily="34" charset="0"/>
                  </a:endParaRPr>
                </a:p>
              </p:txBody>
            </p:sp>
          </p:grpSp>
          <p:sp>
            <p:nvSpPr>
              <p:cNvPr id="47" name="Rectangle 14">
                <a:extLst>
                  <a:ext uri="{FF2B5EF4-FFF2-40B4-BE49-F238E27FC236}">
                    <a16:creationId xmlns:a16="http://schemas.microsoft.com/office/drawing/2014/main" id="{680A6811-B5E0-4310-A4AE-AAF9C7F3029E}"/>
                  </a:ext>
                </a:extLst>
              </p:cNvPr>
              <p:cNvSpPr>
                <a:spLocks noChangeArrowheads="1"/>
              </p:cNvSpPr>
              <p:nvPr/>
            </p:nvSpPr>
            <p:spPr bwMode="auto">
              <a:xfrm>
                <a:off x="8135803" y="4295623"/>
                <a:ext cx="199508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88900" algn="ctr">
                  <a:spcAft>
                    <a:spcPts val="1200"/>
                  </a:spcAft>
                </a:pPr>
                <a:r>
                  <a:rPr lang="en-US" sz="800" b="1" dirty="0">
                    <a:solidFill>
                      <a:srgbClr val="FF0000"/>
                    </a:solidFill>
                    <a:ea typeface="Cambria" pitchFamily="18" charset="0"/>
                    <a:cs typeface="Arial" pitchFamily="34" charset="0"/>
                  </a:rPr>
                  <a:t>To be updated</a:t>
                </a:r>
              </a:p>
            </p:txBody>
          </p:sp>
        </p:grpSp>
      </p:grpSp>
      <p:grpSp>
        <p:nvGrpSpPr>
          <p:cNvPr id="9" name="Groupe 8">
            <a:extLst>
              <a:ext uri="{FF2B5EF4-FFF2-40B4-BE49-F238E27FC236}">
                <a16:creationId xmlns:a16="http://schemas.microsoft.com/office/drawing/2014/main" id="{6C9B6736-AB4C-4736-8AB1-D4C825879B36}"/>
              </a:ext>
            </a:extLst>
          </p:cNvPr>
          <p:cNvGrpSpPr/>
          <p:nvPr/>
        </p:nvGrpSpPr>
        <p:grpSpPr>
          <a:xfrm>
            <a:off x="3902772" y="1461234"/>
            <a:ext cx="3610838" cy="4954474"/>
            <a:chOff x="3902772" y="1461234"/>
            <a:chExt cx="3610838" cy="4954474"/>
          </a:xfrm>
        </p:grpSpPr>
        <p:pic>
          <p:nvPicPr>
            <p:cNvPr id="52" name="Image 5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815386" y="5976321"/>
              <a:ext cx="1237109" cy="439387"/>
            </a:xfrm>
            <a:prstGeom prst="rect">
              <a:avLst/>
            </a:prstGeom>
          </p:spPr>
        </p:pic>
        <p:pic>
          <p:nvPicPr>
            <p:cNvPr id="54" name="Image 5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03770" y="5022549"/>
              <a:ext cx="1003968" cy="758692"/>
            </a:xfrm>
            <a:prstGeom prst="rect">
              <a:avLst/>
            </a:prstGeom>
          </p:spPr>
        </p:pic>
        <p:pic>
          <p:nvPicPr>
            <p:cNvPr id="57" name="Image 5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65158" y="5397688"/>
              <a:ext cx="721109" cy="324963"/>
            </a:xfrm>
            <a:prstGeom prst="rect">
              <a:avLst/>
            </a:prstGeom>
          </p:spPr>
        </p:pic>
        <p:sp>
          <p:nvSpPr>
            <p:cNvPr id="69" name="Rectangle 14"/>
            <p:cNvSpPr>
              <a:spLocks noChangeArrowheads="1"/>
            </p:cNvSpPr>
            <p:nvPr/>
          </p:nvSpPr>
          <p:spPr bwMode="auto">
            <a:xfrm>
              <a:off x="4491153" y="2466551"/>
              <a:ext cx="200287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88900" algn="ctr">
                <a:spcAft>
                  <a:spcPts val="1200"/>
                </a:spcAft>
              </a:pPr>
              <a:r>
                <a:rPr lang="en-US" sz="1400" b="1" dirty="0">
                  <a:ea typeface="Cambria" pitchFamily="18" charset="0"/>
                  <a:cs typeface="Arial" pitchFamily="34" charset="0"/>
                </a:rPr>
                <a:t>ETIP-SNET roadmap 2017-2026</a:t>
              </a:r>
            </a:p>
          </p:txBody>
        </p:sp>
        <p:sp>
          <p:nvSpPr>
            <p:cNvPr id="71" name="Rectangle 70"/>
            <p:cNvSpPr/>
            <p:nvPr/>
          </p:nvSpPr>
          <p:spPr>
            <a:xfrm>
              <a:off x="4219909" y="3365445"/>
              <a:ext cx="504056" cy="78289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2" name="Image 7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00444" y="5000837"/>
              <a:ext cx="867783" cy="342680"/>
            </a:xfrm>
            <a:prstGeom prst="rect">
              <a:avLst/>
            </a:prstGeom>
          </p:spPr>
        </p:pic>
        <p:sp>
          <p:nvSpPr>
            <p:cNvPr id="73" name="ZoneTexte 72"/>
            <p:cNvSpPr txBox="1"/>
            <p:nvPr/>
          </p:nvSpPr>
          <p:spPr>
            <a:xfrm>
              <a:off x="3902772" y="1461234"/>
              <a:ext cx="3610838" cy="769441"/>
            </a:xfrm>
            <a:prstGeom prst="rect">
              <a:avLst/>
            </a:prstGeom>
            <a:noFill/>
            <a:ln>
              <a:solidFill>
                <a:srgbClr val="0070C0"/>
              </a:solidFill>
            </a:ln>
          </p:spPr>
          <p:txBody>
            <a:bodyPr wrap="square" rtlCol="0">
              <a:spAutoFit/>
            </a:bodyPr>
            <a:lstStyle>
              <a:defPPr>
                <a:defRPr lang="de-DE"/>
              </a:defPPr>
              <a:lvl1pPr>
                <a:defRPr sz="1600">
                  <a:latin typeface="+mn-lt"/>
                </a:defRPr>
              </a:lvl1pPr>
            </a:lstStyle>
            <a:p>
              <a:r>
                <a:rPr lang="en-US" b="1" dirty="0"/>
                <a:t>Electricity system</a:t>
              </a:r>
            </a:p>
            <a:p>
              <a:r>
                <a:rPr lang="en-US" sz="1400" b="1" dirty="0">
                  <a:solidFill>
                    <a:srgbClr val="0070C0"/>
                  </a:solidFill>
                </a:rPr>
                <a:t>Integration of storage + </a:t>
              </a:r>
              <a:r>
                <a:rPr lang="en-US" sz="1400" b="1" u="sng" dirty="0">
                  <a:solidFill>
                    <a:srgbClr val="0070C0"/>
                  </a:solidFill>
                </a:rPr>
                <a:t>other flexibilities </a:t>
              </a:r>
              <a:r>
                <a:rPr lang="en-US" sz="1400" b="1" dirty="0">
                  <a:solidFill>
                    <a:srgbClr val="0070C0"/>
                  </a:solidFill>
                </a:rPr>
                <a:t>Integration with other energy networks</a:t>
              </a:r>
            </a:p>
          </p:txBody>
        </p:sp>
        <p:sp>
          <p:nvSpPr>
            <p:cNvPr id="74" name="Accolade fermante 73"/>
            <p:cNvSpPr/>
            <p:nvPr/>
          </p:nvSpPr>
          <p:spPr>
            <a:xfrm>
              <a:off x="5425705" y="5061870"/>
              <a:ext cx="96105" cy="660781"/>
            </a:xfrm>
            <a:prstGeom prst="rightBrace">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
          <p:nvSpPr>
            <p:cNvPr id="75" name="Rectangle 14"/>
            <p:cNvSpPr>
              <a:spLocks noChangeArrowheads="1"/>
            </p:cNvSpPr>
            <p:nvPr/>
          </p:nvSpPr>
          <p:spPr bwMode="auto">
            <a:xfrm>
              <a:off x="4029215" y="3141846"/>
              <a:ext cx="8645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88900"/>
              <a:r>
                <a:rPr lang="fr-FR" sz="1200" b="1" dirty="0">
                  <a:ea typeface="Cambria" pitchFamily="18" charset="0"/>
                  <a:cs typeface="Arial" pitchFamily="34" charset="0"/>
                </a:rPr>
                <a:t>IP 16-18</a:t>
              </a:r>
              <a:endParaRPr lang="en-US" sz="1200" b="1" dirty="0">
                <a:ea typeface="Cambria" pitchFamily="18" charset="0"/>
                <a:cs typeface="Arial" pitchFamily="34" charset="0"/>
              </a:endParaRPr>
            </a:p>
          </p:txBody>
        </p:sp>
        <p:pic>
          <p:nvPicPr>
            <p:cNvPr id="3" name="Image 2">
              <a:extLst>
                <a:ext uri="{FF2B5EF4-FFF2-40B4-BE49-F238E27FC236}">
                  <a16:creationId xmlns:a16="http://schemas.microsoft.com/office/drawing/2014/main" id="{1B70CD5A-2A1B-4F62-B2D1-BECE7305BFD6}"/>
                </a:ext>
              </a:extLst>
            </p:cNvPr>
            <p:cNvPicPr>
              <a:picLocks noChangeAspect="1"/>
            </p:cNvPicPr>
            <p:nvPr/>
          </p:nvPicPr>
          <p:blipFill>
            <a:blip r:embed="rId6"/>
            <a:stretch>
              <a:fillRect/>
            </a:stretch>
          </p:blipFill>
          <p:spPr>
            <a:xfrm>
              <a:off x="4862688" y="3176329"/>
              <a:ext cx="1116000" cy="1592160"/>
            </a:xfrm>
            <a:prstGeom prst="rect">
              <a:avLst/>
            </a:prstGeom>
            <a:ln>
              <a:solidFill>
                <a:schemeClr val="tx1"/>
              </a:solidFill>
            </a:ln>
          </p:spPr>
        </p:pic>
      </p:grpSp>
      <p:grpSp>
        <p:nvGrpSpPr>
          <p:cNvPr id="10" name="Groupe 9">
            <a:extLst>
              <a:ext uri="{FF2B5EF4-FFF2-40B4-BE49-F238E27FC236}">
                <a16:creationId xmlns:a16="http://schemas.microsoft.com/office/drawing/2014/main" id="{F12167C3-6D6B-4739-802C-E802AF4A1A89}"/>
              </a:ext>
            </a:extLst>
          </p:cNvPr>
          <p:cNvGrpSpPr/>
          <p:nvPr/>
        </p:nvGrpSpPr>
        <p:grpSpPr>
          <a:xfrm>
            <a:off x="5908899" y="3141845"/>
            <a:ext cx="1140945" cy="1006494"/>
            <a:chOff x="5908899" y="3141845"/>
            <a:chExt cx="1140945" cy="1006494"/>
          </a:xfrm>
        </p:grpSpPr>
        <p:sp>
          <p:nvSpPr>
            <p:cNvPr id="70" name="Rectangle 69"/>
            <p:cNvSpPr/>
            <p:nvPr/>
          </p:nvSpPr>
          <p:spPr>
            <a:xfrm>
              <a:off x="6081936" y="3365445"/>
              <a:ext cx="504056" cy="782894"/>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14"/>
            <p:cNvSpPr>
              <a:spLocks noChangeArrowheads="1"/>
            </p:cNvSpPr>
            <p:nvPr/>
          </p:nvSpPr>
          <p:spPr bwMode="auto">
            <a:xfrm>
              <a:off x="5908899" y="3141845"/>
              <a:ext cx="8645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88900"/>
              <a:r>
                <a:rPr lang="fr-FR" sz="1200" b="1" dirty="0">
                  <a:solidFill>
                    <a:schemeClr val="bg1">
                      <a:lumMod val="65000"/>
                    </a:schemeClr>
                  </a:solidFill>
                  <a:ea typeface="Cambria" pitchFamily="18" charset="0"/>
                  <a:cs typeface="Arial" pitchFamily="34" charset="0"/>
                </a:rPr>
                <a:t>IP 17-19</a:t>
              </a:r>
              <a:endParaRPr lang="en-US" sz="1200" b="1" dirty="0">
                <a:solidFill>
                  <a:schemeClr val="bg1">
                    <a:lumMod val="65000"/>
                  </a:schemeClr>
                </a:solidFill>
                <a:ea typeface="Cambria" pitchFamily="18" charset="0"/>
                <a:cs typeface="Arial" pitchFamily="34" charset="0"/>
              </a:endParaRPr>
            </a:p>
          </p:txBody>
        </p:sp>
        <p:sp>
          <p:nvSpPr>
            <p:cNvPr id="48" name="Rectangle 14">
              <a:extLst>
                <a:ext uri="{FF2B5EF4-FFF2-40B4-BE49-F238E27FC236}">
                  <a16:creationId xmlns:a16="http://schemas.microsoft.com/office/drawing/2014/main" id="{0C495FE9-8A97-4FE0-8B14-F7C2E5C894E8}"/>
                </a:ext>
              </a:extLst>
            </p:cNvPr>
            <p:cNvSpPr>
              <a:spLocks noChangeArrowheads="1"/>
            </p:cNvSpPr>
            <p:nvPr/>
          </p:nvSpPr>
          <p:spPr bwMode="auto">
            <a:xfrm>
              <a:off x="5938215" y="3547056"/>
              <a:ext cx="111162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88900" algn="ctr"/>
              <a:r>
                <a:rPr lang="en-US" sz="800" b="1" dirty="0">
                  <a:solidFill>
                    <a:srgbClr val="FF0000"/>
                  </a:solidFill>
                  <a:ea typeface="Cambria" pitchFamily="18" charset="0"/>
                  <a:cs typeface="Arial" pitchFamily="34" charset="0"/>
                </a:rPr>
                <a:t>To be published </a:t>
              </a:r>
            </a:p>
            <a:p>
              <a:pPr marL="88900" algn="ctr"/>
              <a:r>
                <a:rPr lang="en-US" sz="800" b="1" dirty="0">
                  <a:solidFill>
                    <a:srgbClr val="FF0000"/>
                  </a:solidFill>
                  <a:ea typeface="Cambria" pitchFamily="18" charset="0"/>
                  <a:cs typeface="Arial" pitchFamily="34" charset="0"/>
                </a:rPr>
                <a:t>during Utility Week 2017</a:t>
              </a:r>
            </a:p>
          </p:txBody>
        </p:sp>
      </p:grpSp>
    </p:spTree>
    <p:extLst>
      <p:ext uri="{BB962C8B-B14F-4D97-AF65-F5344CB8AC3E}">
        <p14:creationId xmlns:p14="http://schemas.microsoft.com/office/powerpoint/2010/main" val="258247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239349" y="2262049"/>
            <a:ext cx="11585056" cy="4350377"/>
          </a:xfrm>
          <a:prstGeom prst="roundRect">
            <a:avLst>
              <a:gd name="adj" fmla="val 515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958222" y="1666868"/>
            <a:ext cx="10147311" cy="322327"/>
          </a:xfrm>
          <a:prstGeom prst="rect">
            <a:avLst/>
          </a:prstGeom>
          <a:solidFill>
            <a:srgbClr val="666D7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t>Information and Communication Technologies</a:t>
            </a:r>
          </a:p>
        </p:txBody>
      </p:sp>
      <p:grpSp>
        <p:nvGrpSpPr>
          <p:cNvPr id="36" name="Groupe 35"/>
          <p:cNvGrpSpPr/>
          <p:nvPr/>
        </p:nvGrpSpPr>
        <p:grpSpPr>
          <a:xfrm>
            <a:off x="3534691" y="2351046"/>
            <a:ext cx="5090827" cy="1081053"/>
            <a:chOff x="2662360" y="1974909"/>
            <a:chExt cx="3818120" cy="1081053"/>
          </a:xfrm>
        </p:grpSpPr>
        <p:sp>
          <p:nvSpPr>
            <p:cNvPr id="29" name="Rectangle 28"/>
            <p:cNvSpPr/>
            <p:nvPr/>
          </p:nvSpPr>
          <p:spPr>
            <a:xfrm>
              <a:off x="2662360" y="1974909"/>
              <a:ext cx="3818120" cy="108105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Electricity consumption</a:t>
              </a:r>
            </a:p>
            <a:p>
              <a:pPr algn="ctr"/>
              <a:endParaRPr lang="en-GB" sz="2400" b="1" dirty="0"/>
            </a:p>
            <a:p>
              <a:pPr algn="ctr"/>
              <a:endParaRPr lang="en-GB" sz="2400" b="1" dirty="0"/>
            </a:p>
          </p:txBody>
        </p:sp>
        <p:sp>
          <p:nvSpPr>
            <p:cNvPr id="30" name="Cadre 29"/>
            <p:cNvSpPr/>
            <p:nvPr/>
          </p:nvSpPr>
          <p:spPr>
            <a:xfrm>
              <a:off x="3636195" y="2352709"/>
              <a:ext cx="1634381" cy="575028"/>
            </a:xfrm>
            <a:prstGeom prst="frame">
              <a:avLst>
                <a:gd name="adj1" fmla="val 1038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Demand flexibility</a:t>
              </a:r>
            </a:p>
          </p:txBody>
        </p:sp>
      </p:grpSp>
      <p:cxnSp>
        <p:nvCxnSpPr>
          <p:cNvPr id="10" name="Connecteur droit avec flèche 9"/>
          <p:cNvCxnSpPr>
            <a:stCxn id="26" idx="1"/>
            <a:endCxn id="7" idx="3"/>
          </p:cNvCxnSpPr>
          <p:nvPr/>
        </p:nvCxnSpPr>
        <p:spPr>
          <a:xfrm flipH="1">
            <a:off x="7529266" y="4451219"/>
            <a:ext cx="1569637" cy="0"/>
          </a:xfrm>
          <a:prstGeom prst="straightConnector1">
            <a:avLst/>
          </a:prstGeom>
          <a:ln w="57150">
            <a:solidFill>
              <a:srgbClr val="0070C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1" name="Groupe 10"/>
          <p:cNvGrpSpPr/>
          <p:nvPr/>
        </p:nvGrpSpPr>
        <p:grpSpPr>
          <a:xfrm>
            <a:off x="3655696" y="5486044"/>
            <a:ext cx="5090827" cy="991286"/>
            <a:chOff x="5145077" y="18518887"/>
            <a:chExt cx="5008389" cy="1692000"/>
          </a:xfrm>
        </p:grpSpPr>
        <p:sp>
          <p:nvSpPr>
            <p:cNvPr id="27" name="Rectangle 26"/>
            <p:cNvSpPr/>
            <p:nvPr/>
          </p:nvSpPr>
          <p:spPr>
            <a:xfrm>
              <a:off x="5145077" y="18518887"/>
              <a:ext cx="5008389" cy="169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p>
            <a:p>
              <a:pPr algn="ctr"/>
              <a:endParaRPr lang="en-GB" sz="2400" b="1" dirty="0"/>
            </a:p>
            <a:p>
              <a:pPr algn="ctr"/>
              <a:r>
                <a:rPr lang="en-GB" sz="2000" b="1" dirty="0"/>
                <a:t>Electricity generation</a:t>
              </a:r>
            </a:p>
          </p:txBody>
        </p:sp>
        <p:sp>
          <p:nvSpPr>
            <p:cNvPr id="28" name="Cadre 27"/>
            <p:cNvSpPr/>
            <p:nvPr/>
          </p:nvSpPr>
          <p:spPr>
            <a:xfrm>
              <a:off x="5955322" y="18601891"/>
              <a:ext cx="3397941" cy="1105831"/>
            </a:xfrm>
            <a:prstGeom prst="frame">
              <a:avLst>
                <a:gd name="adj1" fmla="val 1038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Generation flexibility</a:t>
              </a:r>
            </a:p>
            <a:p>
              <a:pPr algn="ctr"/>
              <a:r>
                <a:rPr lang="en-GB" sz="1600" b="1" dirty="0">
                  <a:solidFill>
                    <a:schemeClr val="tx1"/>
                  </a:solidFill>
                </a:rPr>
                <a:t>(RES and thermal) </a:t>
              </a:r>
            </a:p>
          </p:txBody>
        </p:sp>
      </p:grpSp>
      <p:grpSp>
        <p:nvGrpSpPr>
          <p:cNvPr id="12" name="Groupe 11"/>
          <p:cNvGrpSpPr/>
          <p:nvPr/>
        </p:nvGrpSpPr>
        <p:grpSpPr>
          <a:xfrm>
            <a:off x="9098903" y="3604784"/>
            <a:ext cx="2222755" cy="1692871"/>
            <a:chOff x="10573971" y="20437774"/>
            <a:chExt cx="2186761" cy="2649581"/>
          </a:xfrm>
        </p:grpSpPr>
        <p:sp>
          <p:nvSpPr>
            <p:cNvPr id="25" name="Rectangle 24"/>
            <p:cNvSpPr/>
            <p:nvPr/>
          </p:nvSpPr>
          <p:spPr>
            <a:xfrm>
              <a:off x="10687795" y="20527735"/>
              <a:ext cx="1980000" cy="246965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Energy</a:t>
              </a:r>
              <a:br>
                <a:rPr lang="en-GB" sz="2000" b="1" dirty="0"/>
              </a:br>
              <a:r>
                <a:rPr lang="en-GB" sz="2000" b="1" dirty="0"/>
                <a:t>Storage</a:t>
              </a:r>
            </a:p>
          </p:txBody>
        </p:sp>
        <p:sp>
          <p:nvSpPr>
            <p:cNvPr id="26" name="Cadre 25"/>
            <p:cNvSpPr/>
            <p:nvPr/>
          </p:nvSpPr>
          <p:spPr>
            <a:xfrm>
              <a:off x="10573971" y="20437774"/>
              <a:ext cx="2186761" cy="2649581"/>
            </a:xfrm>
            <a:prstGeom prst="frame">
              <a:avLst>
                <a:gd name="adj1" fmla="val 4079"/>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grpSp>
      <p:sp>
        <p:nvSpPr>
          <p:cNvPr id="13" name="Cadre 12"/>
          <p:cNvSpPr/>
          <p:nvPr/>
        </p:nvSpPr>
        <p:spPr>
          <a:xfrm>
            <a:off x="527382" y="3809042"/>
            <a:ext cx="2582101" cy="1284354"/>
          </a:xfrm>
          <a:prstGeom prst="frame">
            <a:avLst>
              <a:gd name="adj1" fmla="val 657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Interactions</a:t>
            </a:r>
            <a:br>
              <a:rPr lang="en-GB" sz="1600" b="1" dirty="0">
                <a:solidFill>
                  <a:schemeClr val="tx1"/>
                </a:solidFill>
              </a:rPr>
            </a:br>
            <a:r>
              <a:rPr lang="en-GB" sz="1600" b="1" dirty="0">
                <a:solidFill>
                  <a:schemeClr val="tx1"/>
                </a:solidFill>
              </a:rPr>
              <a:t>with other </a:t>
            </a:r>
          </a:p>
          <a:p>
            <a:pPr algn="ctr"/>
            <a:r>
              <a:rPr lang="en-GB" sz="1600" b="1" dirty="0">
                <a:solidFill>
                  <a:schemeClr val="tx1"/>
                </a:solidFill>
              </a:rPr>
              <a:t>energy networks</a:t>
            </a:r>
          </a:p>
        </p:txBody>
      </p:sp>
      <p:grpSp>
        <p:nvGrpSpPr>
          <p:cNvPr id="35" name="Groupe 34"/>
          <p:cNvGrpSpPr/>
          <p:nvPr/>
        </p:nvGrpSpPr>
        <p:grpSpPr>
          <a:xfrm>
            <a:off x="4848262" y="3416395"/>
            <a:ext cx="2681004" cy="2069648"/>
            <a:chOff x="3636196" y="3043810"/>
            <a:chExt cx="2010753" cy="2208768"/>
          </a:xfrm>
        </p:grpSpPr>
        <p:sp>
          <p:nvSpPr>
            <p:cNvPr id="7" name="ZoneTexte 6"/>
            <p:cNvSpPr txBox="1"/>
            <p:nvPr/>
          </p:nvSpPr>
          <p:spPr>
            <a:xfrm>
              <a:off x="3636196" y="3043810"/>
              <a:ext cx="2010753" cy="2208768"/>
            </a:xfrm>
            <a:prstGeom prst="rect">
              <a:avLst/>
            </a:prstGeom>
            <a:solidFill>
              <a:srgbClr val="666D77"/>
            </a:solidFill>
          </p:spPr>
          <p:txBody>
            <a:bodyPr wrap="square" tIns="360000" rtlCol="0" anchor="t" anchorCtr="0">
              <a:noAutofit/>
            </a:bodyPr>
            <a:lstStyle/>
            <a:p>
              <a:pPr algn="ctr"/>
              <a:r>
                <a:rPr lang="en-GB" sz="1600" b="1" dirty="0">
                  <a:solidFill>
                    <a:schemeClr val="bg1"/>
                  </a:solidFill>
                </a:rPr>
                <a:t>Electricity networks</a:t>
              </a:r>
            </a:p>
          </p:txBody>
        </p:sp>
        <p:sp>
          <p:nvSpPr>
            <p:cNvPr id="14" name="Cadre 13"/>
            <p:cNvSpPr/>
            <p:nvPr/>
          </p:nvSpPr>
          <p:spPr>
            <a:xfrm>
              <a:off x="3848345" y="3955232"/>
              <a:ext cx="1587752" cy="1196400"/>
            </a:xfrm>
            <a:prstGeom prst="frame">
              <a:avLst>
                <a:gd name="adj1" fmla="val 657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600" b="1" dirty="0">
                  <a:solidFill>
                    <a:schemeClr val="bg1"/>
                  </a:solidFill>
                </a:rPr>
                <a:t>Innovations to enhance grid reliability and </a:t>
              </a:r>
              <a:r>
                <a:rPr lang="en-GB" sz="1600" b="1" dirty="0" err="1">
                  <a:solidFill>
                    <a:schemeClr val="bg1"/>
                  </a:solidFill>
                </a:rPr>
                <a:t>flexibiliy</a:t>
              </a:r>
              <a:endParaRPr lang="en-GB" sz="1600" b="1" dirty="0">
                <a:solidFill>
                  <a:schemeClr val="bg1"/>
                </a:solidFill>
              </a:endParaRPr>
            </a:p>
          </p:txBody>
        </p:sp>
      </p:grpSp>
      <p:cxnSp>
        <p:nvCxnSpPr>
          <p:cNvPr id="15" name="Connecteur droit avec flèche 14"/>
          <p:cNvCxnSpPr>
            <a:stCxn id="13" idx="3"/>
            <a:endCxn id="7" idx="1"/>
          </p:cNvCxnSpPr>
          <p:nvPr/>
        </p:nvCxnSpPr>
        <p:spPr>
          <a:xfrm>
            <a:off x="3109483" y="4451219"/>
            <a:ext cx="1738779" cy="0"/>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Flèche vers le bas 17"/>
          <p:cNvSpPr/>
          <p:nvPr/>
        </p:nvSpPr>
        <p:spPr>
          <a:xfrm>
            <a:off x="1985389" y="1979640"/>
            <a:ext cx="435567" cy="276873"/>
          </a:xfrm>
          <a:prstGeom prst="downArrow">
            <a:avLst/>
          </a:prstGeom>
          <a:solidFill>
            <a:srgbClr val="666D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vers le bas 18"/>
          <p:cNvSpPr/>
          <p:nvPr/>
        </p:nvSpPr>
        <p:spPr>
          <a:xfrm>
            <a:off x="9591379" y="1984439"/>
            <a:ext cx="435567" cy="278148"/>
          </a:xfrm>
          <a:prstGeom prst="downArrow">
            <a:avLst/>
          </a:prstGeom>
          <a:solidFill>
            <a:srgbClr val="666D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vers le bas 19"/>
          <p:cNvSpPr/>
          <p:nvPr/>
        </p:nvSpPr>
        <p:spPr>
          <a:xfrm>
            <a:off x="5704941" y="1992207"/>
            <a:ext cx="435567" cy="278150"/>
          </a:xfrm>
          <a:prstGeom prst="downArrow">
            <a:avLst/>
          </a:prstGeom>
          <a:solidFill>
            <a:srgbClr val="666D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en angle 20"/>
          <p:cNvCxnSpPr>
            <a:stCxn id="26" idx="0"/>
            <a:endCxn id="29" idx="3"/>
          </p:cNvCxnSpPr>
          <p:nvPr/>
        </p:nvCxnSpPr>
        <p:spPr>
          <a:xfrm rot="16200000" flipV="1">
            <a:off x="9061295" y="2455797"/>
            <a:ext cx="713211" cy="1584763"/>
          </a:xfrm>
          <a:prstGeom prst="bentConnector2">
            <a:avLst/>
          </a:prstGeom>
          <a:ln w="57150">
            <a:solidFill>
              <a:srgbClr val="0070C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Connecteur en angle 21"/>
          <p:cNvCxnSpPr>
            <a:stCxn id="26" idx="2"/>
            <a:endCxn id="27" idx="3"/>
          </p:cNvCxnSpPr>
          <p:nvPr/>
        </p:nvCxnSpPr>
        <p:spPr>
          <a:xfrm rot="5400000">
            <a:off x="9136386" y="4907792"/>
            <a:ext cx="684033" cy="1463757"/>
          </a:xfrm>
          <a:prstGeom prst="bentConnector2">
            <a:avLst/>
          </a:prstGeom>
          <a:ln w="57150">
            <a:solidFill>
              <a:srgbClr val="0070C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 name="Groupe 1"/>
          <p:cNvGrpSpPr/>
          <p:nvPr/>
        </p:nvGrpSpPr>
        <p:grpSpPr>
          <a:xfrm>
            <a:off x="457023" y="6131758"/>
            <a:ext cx="3430125" cy="332421"/>
            <a:chOff x="457023" y="6131758"/>
            <a:chExt cx="3430125" cy="332421"/>
          </a:xfrm>
        </p:grpSpPr>
        <p:sp>
          <p:nvSpPr>
            <p:cNvPr id="23" name="Cadre 22"/>
            <p:cNvSpPr/>
            <p:nvPr/>
          </p:nvSpPr>
          <p:spPr>
            <a:xfrm>
              <a:off x="457023" y="6155375"/>
              <a:ext cx="529427" cy="267233"/>
            </a:xfrm>
            <a:prstGeom prst="frame">
              <a:avLst>
                <a:gd name="adj1" fmla="val 16981"/>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solidFill>
                  <a:schemeClr val="tx1"/>
                </a:solidFill>
              </a:endParaRPr>
            </a:p>
          </p:txBody>
        </p:sp>
        <p:sp>
          <p:nvSpPr>
            <p:cNvPr id="24" name="Cadre 23"/>
            <p:cNvSpPr/>
            <p:nvPr/>
          </p:nvSpPr>
          <p:spPr>
            <a:xfrm>
              <a:off x="954761" y="6131758"/>
              <a:ext cx="2932387" cy="332421"/>
            </a:xfrm>
            <a:prstGeom prst="frame">
              <a:avLst>
                <a:gd name="adj1" fmla="val 6570"/>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i="1" dirty="0">
                  <a:solidFill>
                    <a:schemeClr val="tx1"/>
                  </a:solidFill>
                </a:rPr>
                <a:t>Sources of flexibility</a:t>
              </a:r>
            </a:p>
          </p:txBody>
        </p:sp>
      </p:grpSp>
      <p:cxnSp>
        <p:nvCxnSpPr>
          <p:cNvPr id="40" name="Connecteur en angle 39"/>
          <p:cNvCxnSpPr>
            <a:stCxn id="27" idx="1"/>
            <a:endCxn id="13" idx="2"/>
          </p:cNvCxnSpPr>
          <p:nvPr/>
        </p:nvCxnSpPr>
        <p:spPr>
          <a:xfrm rot="10800000">
            <a:off x="1818432" y="5093398"/>
            <a:ext cx="1837264" cy="888291"/>
          </a:xfrm>
          <a:prstGeom prst="bentConnector2">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Connecteur en angle 43"/>
          <p:cNvCxnSpPr>
            <a:stCxn id="13" idx="0"/>
            <a:endCxn id="29" idx="1"/>
          </p:cNvCxnSpPr>
          <p:nvPr/>
        </p:nvCxnSpPr>
        <p:spPr>
          <a:xfrm rot="5400000" flipH="1" flipV="1">
            <a:off x="2217826" y="2492178"/>
            <a:ext cx="917470" cy="1716259"/>
          </a:xfrm>
          <a:prstGeom prst="bentConnector2">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1985390" y="196573"/>
            <a:ext cx="10039596" cy="1015663"/>
          </a:xfrm>
          <a:prstGeom prst="rect">
            <a:avLst/>
          </a:prstGeom>
        </p:spPr>
        <p:txBody>
          <a:bodyPr wrap="square">
            <a:spAutoFit/>
          </a:bodyPr>
          <a:lstStyle/>
          <a:p>
            <a:pPr algn="r">
              <a:spcBef>
                <a:spcPts val="0"/>
              </a:spcBef>
              <a:spcAft>
                <a:spcPts val="0"/>
              </a:spcAft>
              <a:buClr>
                <a:srgbClr val="0070C0"/>
              </a:buClr>
            </a:pPr>
            <a:r>
              <a:rPr lang="en-US" sz="3200" b="1" dirty="0">
                <a:latin typeface="+mn-lt"/>
              </a:rPr>
              <a:t>Electricity grid = backbone of energy system</a:t>
            </a:r>
          </a:p>
          <a:p>
            <a:pPr algn="r">
              <a:spcBef>
                <a:spcPts val="0"/>
              </a:spcBef>
              <a:spcAft>
                <a:spcPts val="0"/>
              </a:spcAft>
              <a:buClr>
                <a:srgbClr val="0070C0"/>
              </a:buClr>
            </a:pPr>
            <a:br>
              <a:rPr lang="en-US" sz="800" b="1" dirty="0">
                <a:latin typeface="+mn-lt"/>
              </a:rPr>
            </a:br>
            <a:r>
              <a:rPr lang="en-US" sz="2000" b="1" dirty="0">
                <a:latin typeface="+mn-lt"/>
              </a:rPr>
              <a:t>Offers flexibility solutions and enables the </a:t>
            </a:r>
            <a:r>
              <a:rPr lang="en-US" sz="2000" b="1" u="sng" dirty="0">
                <a:latin typeface="+mn-lt"/>
              </a:rPr>
              <a:t>integration of all flexibility means</a:t>
            </a:r>
            <a:endParaRPr lang="en-US" sz="2000" b="1" dirty="0">
              <a:latin typeface="+mn-lt"/>
            </a:endParaRPr>
          </a:p>
        </p:txBody>
      </p:sp>
    </p:spTree>
    <p:extLst>
      <p:ext uri="{BB962C8B-B14F-4D97-AF65-F5344CB8AC3E}">
        <p14:creationId xmlns:p14="http://schemas.microsoft.com/office/powerpoint/2010/main" val="250938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0" presetClass="entr" presetSubtype="0"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500"/>
                                        <p:tgtEl>
                                          <p:spTgt spid="4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par>
                                <p:cTn id="43" presetID="10" presetClass="entr" presetSubtype="0"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par>
                                <p:cTn id="46" presetID="10" presetClass="entr" presetSubtype="0" fill="hold" nodeType="with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500"/>
                                        <p:tgtEl>
                                          <p:spTgt spid="4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500"/>
                                        <p:tgtEl>
                                          <p:spTgt spid="8"/>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8"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15680" y="150126"/>
            <a:ext cx="8754152" cy="1077218"/>
          </a:xfrm>
          <a:prstGeom prst="rect">
            <a:avLst/>
          </a:prstGeom>
        </p:spPr>
        <p:txBody>
          <a:bodyPr wrap="square">
            <a:spAutoFit/>
          </a:bodyPr>
          <a:lstStyle/>
          <a:p>
            <a:pPr>
              <a:spcBef>
                <a:spcPts val="600"/>
              </a:spcBef>
              <a:spcAft>
                <a:spcPts val="600"/>
              </a:spcAft>
              <a:buClr>
                <a:srgbClr val="0070C0"/>
              </a:buClr>
            </a:pPr>
            <a:r>
              <a:rPr lang="en-US" sz="3200" b="1" dirty="0">
                <a:latin typeface="+mn-lt"/>
              </a:rPr>
              <a:t>Flexibility is addressed in several functional objectives</a:t>
            </a:r>
          </a:p>
        </p:txBody>
      </p:sp>
      <p:graphicFrame>
        <p:nvGraphicFramePr>
          <p:cNvPr id="7" name="Tabla 3"/>
          <p:cNvGraphicFramePr>
            <a:graphicFrameLocks noGrp="1"/>
          </p:cNvGraphicFramePr>
          <p:nvPr>
            <p:extLst>
              <p:ext uri="{D42A27DB-BD31-4B8C-83A1-F6EECF244321}">
                <p14:modId xmlns:p14="http://schemas.microsoft.com/office/powerpoint/2010/main" val="155498246"/>
              </p:ext>
            </p:extLst>
          </p:nvPr>
        </p:nvGraphicFramePr>
        <p:xfrm>
          <a:off x="399032" y="2009688"/>
          <a:ext cx="4509595" cy="4436188"/>
        </p:xfrm>
        <a:graphic>
          <a:graphicData uri="http://schemas.openxmlformats.org/drawingml/2006/table">
            <a:tbl>
              <a:tblPr firstRow="1" firstCol="1" bandRow="1" bandCol="1"/>
              <a:tblGrid>
                <a:gridCol w="4509595">
                  <a:extLst>
                    <a:ext uri="{9D8B030D-6E8A-4147-A177-3AD203B41FA5}">
                      <a16:colId xmlns:a16="http://schemas.microsoft.com/office/drawing/2014/main" val="20000"/>
                    </a:ext>
                  </a:extLst>
                </a:gridCol>
              </a:tblGrid>
              <a:tr h="583567">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effectLst/>
                          <a:latin typeface="+mn-lt"/>
                        </a:rPr>
                        <a:t> </a:t>
                      </a:r>
                      <a:r>
                        <a:rPr lang="en-US" sz="1600" b="1" kern="1200" dirty="0">
                          <a:solidFill>
                            <a:schemeClr val="bg1"/>
                          </a:solidFill>
                          <a:effectLst/>
                          <a:latin typeface="+mn-lt"/>
                          <a:ea typeface="+mn-ea"/>
                          <a:cs typeface="+mn-cs"/>
                        </a:rPr>
                        <a:t>C1</a:t>
                      </a:r>
                      <a:r>
                        <a:rPr lang="es-ES" sz="1600" b="1" kern="1200" dirty="0">
                          <a:solidFill>
                            <a:schemeClr val="bg1"/>
                          </a:solidFill>
                          <a:effectLst/>
                          <a:latin typeface="+mn-lt"/>
                          <a:ea typeface="+mn-ea"/>
                          <a:cs typeface="+mn-cs"/>
                        </a:rPr>
                        <a:t>: </a:t>
                      </a:r>
                      <a:r>
                        <a:rPr lang="en-US" sz="1600" b="1" kern="1200" dirty="0">
                          <a:solidFill>
                            <a:schemeClr val="bg1"/>
                          </a:solidFill>
                          <a:effectLst/>
                          <a:latin typeface="+mn-lt"/>
                          <a:ea typeface="+mn-ea"/>
                          <a:cs typeface="+mn-cs"/>
                        </a:rPr>
                        <a:t>Modernization of the Network</a:t>
                      </a:r>
                      <a:endParaRPr lang="es-ES" sz="1600" b="1" kern="1200" dirty="0">
                        <a:solidFill>
                          <a:schemeClr val="bg1"/>
                        </a:solidFill>
                        <a:effectLst/>
                        <a:latin typeface="+mn-lt"/>
                        <a:ea typeface="+mn-ea"/>
                        <a:cs typeface="+mn-cs"/>
                      </a:endParaRPr>
                    </a:p>
                  </a:txBody>
                  <a:tcPr marL="32272" marR="32272"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502373">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effectLst/>
                          <a:latin typeface="+mn-lt"/>
                        </a:rPr>
                        <a:t> C2:</a:t>
                      </a:r>
                      <a:r>
                        <a:rPr lang="en-US" sz="1600" baseline="0" dirty="0">
                          <a:solidFill>
                            <a:schemeClr val="bg1"/>
                          </a:solidFill>
                          <a:effectLst/>
                          <a:latin typeface="+mn-lt"/>
                        </a:rPr>
                        <a:t> </a:t>
                      </a:r>
                      <a:r>
                        <a:rPr lang="en-US" sz="1600" dirty="0">
                          <a:solidFill>
                            <a:schemeClr val="bg1"/>
                          </a:solidFill>
                          <a:effectLst/>
                          <a:latin typeface="+mn-lt"/>
                        </a:rPr>
                        <a:t>Security and S</a:t>
                      </a:r>
                      <a:r>
                        <a:rPr lang="en-US" sz="1600" b="1" kern="1200" dirty="0">
                          <a:solidFill>
                            <a:schemeClr val="bg1"/>
                          </a:solidFill>
                          <a:effectLst/>
                          <a:latin typeface="+mn-lt"/>
                          <a:ea typeface="+mn-ea"/>
                          <a:cs typeface="+mn-cs"/>
                        </a:rPr>
                        <a:t>ystem</a:t>
                      </a:r>
                      <a:r>
                        <a:rPr lang="en-US" sz="1600" dirty="0">
                          <a:solidFill>
                            <a:schemeClr val="bg1"/>
                          </a:solidFill>
                          <a:effectLst/>
                          <a:latin typeface="+mn-lt"/>
                        </a:rPr>
                        <a:t> </a:t>
                      </a:r>
                      <a:r>
                        <a:rPr lang="en-US" sz="1600" b="1" kern="1200" dirty="0">
                          <a:solidFill>
                            <a:schemeClr val="bg1"/>
                          </a:solidFill>
                          <a:effectLst/>
                          <a:latin typeface="+mn-lt"/>
                          <a:ea typeface="+mn-ea"/>
                          <a:cs typeface="+mn-cs"/>
                        </a:rPr>
                        <a:t>Stability</a:t>
                      </a:r>
                      <a:endParaRPr lang="es-ES" sz="1600" dirty="0">
                        <a:solidFill>
                          <a:schemeClr val="bg1"/>
                        </a:solidFill>
                        <a:effectLst/>
                        <a:latin typeface="+mn-lt"/>
                      </a:endParaRPr>
                    </a:p>
                  </a:txBody>
                  <a:tcPr marL="32272" marR="32272"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2"/>
                  </a:ext>
                </a:extLst>
              </a:tr>
              <a:tr h="2199884">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Bef>
                          <a:spcPts val="0"/>
                        </a:spcBef>
                        <a:spcAft>
                          <a:spcPts val="0"/>
                        </a:spcAft>
                      </a:pPr>
                      <a:r>
                        <a:rPr lang="en-US" sz="1600" dirty="0">
                          <a:solidFill>
                            <a:schemeClr val="bg1"/>
                          </a:solidFill>
                          <a:effectLst/>
                          <a:latin typeface="+mn-lt"/>
                        </a:rPr>
                        <a:t> C3:</a:t>
                      </a:r>
                      <a:r>
                        <a:rPr lang="en-US" sz="1600" baseline="0" dirty="0">
                          <a:solidFill>
                            <a:schemeClr val="bg1"/>
                          </a:solidFill>
                          <a:effectLst/>
                          <a:latin typeface="+mn-lt"/>
                        </a:rPr>
                        <a:t> </a:t>
                      </a:r>
                      <a:r>
                        <a:rPr lang="en-US" sz="1600" b="1" kern="1200" dirty="0">
                          <a:solidFill>
                            <a:schemeClr val="bg1"/>
                          </a:solidFill>
                          <a:effectLst/>
                          <a:latin typeface="+mn-lt"/>
                          <a:ea typeface="+mn-ea"/>
                          <a:cs typeface="+mn-cs"/>
                        </a:rPr>
                        <a:t>Power</a:t>
                      </a:r>
                      <a:r>
                        <a:rPr lang="en-US" sz="1600" dirty="0">
                          <a:solidFill>
                            <a:schemeClr val="bg1"/>
                          </a:solidFill>
                          <a:effectLst/>
                          <a:latin typeface="+mn-lt"/>
                        </a:rPr>
                        <a:t> </a:t>
                      </a:r>
                      <a:r>
                        <a:rPr lang="en-US" sz="1600" b="1" kern="1200" dirty="0">
                          <a:solidFill>
                            <a:schemeClr val="bg1"/>
                          </a:solidFill>
                          <a:effectLst/>
                          <a:latin typeface="+mn-lt"/>
                          <a:ea typeface="+mn-ea"/>
                          <a:cs typeface="+mn-cs"/>
                        </a:rPr>
                        <a:t>System</a:t>
                      </a:r>
                      <a:r>
                        <a:rPr lang="en-US" sz="1600" baseline="0" dirty="0">
                          <a:solidFill>
                            <a:schemeClr val="bg1"/>
                          </a:solidFill>
                          <a:effectLst/>
                          <a:latin typeface="+mn-lt"/>
                        </a:rPr>
                        <a:t> </a:t>
                      </a:r>
                      <a:r>
                        <a:rPr lang="en-US" sz="1600" dirty="0">
                          <a:solidFill>
                            <a:schemeClr val="bg1"/>
                          </a:solidFill>
                          <a:effectLst/>
                          <a:latin typeface="+mn-lt"/>
                        </a:rPr>
                        <a:t>Flexibility </a:t>
                      </a:r>
                      <a:r>
                        <a:rPr lang="en-GB" sz="1600" b="1" kern="1200" dirty="0">
                          <a:solidFill>
                            <a:schemeClr val="bg1"/>
                          </a:solidFill>
                          <a:effectLst/>
                          <a:latin typeface="+mn-lt"/>
                          <a:ea typeface="+mn-ea"/>
                          <a:cs typeface="+mn-cs"/>
                        </a:rPr>
                        <a:t>from Generation, Storage, Demand and Network</a:t>
                      </a:r>
                    </a:p>
                    <a:p>
                      <a:pPr algn="l">
                        <a:lnSpc>
                          <a:spcPct val="100000"/>
                        </a:lnSpc>
                        <a:spcBef>
                          <a:spcPts val="0"/>
                        </a:spcBef>
                        <a:spcAft>
                          <a:spcPts val="0"/>
                        </a:spcAft>
                      </a:pPr>
                      <a:r>
                        <a:rPr lang="en-GB" sz="1600" b="1" kern="1200" dirty="0">
                          <a:solidFill>
                            <a:srgbClr val="FF0000"/>
                          </a:solidFill>
                          <a:effectLst/>
                          <a:latin typeface="+mn-lt"/>
                          <a:ea typeface="+mn-ea"/>
                          <a:cs typeface="+mn-cs"/>
                        </a:rPr>
                        <a:t>Flexibility from</a:t>
                      </a:r>
                    </a:p>
                    <a:p>
                      <a:pPr marL="285750" indent="-285750" algn="l">
                        <a:lnSpc>
                          <a:spcPct val="100000"/>
                        </a:lnSpc>
                        <a:spcBef>
                          <a:spcPts val="0"/>
                        </a:spcBef>
                        <a:spcAft>
                          <a:spcPts val="0"/>
                        </a:spcAft>
                        <a:buFontTx/>
                        <a:buChar char="-"/>
                      </a:pPr>
                      <a:r>
                        <a:rPr lang="en-GB" sz="1600" b="1" kern="1200" dirty="0">
                          <a:solidFill>
                            <a:srgbClr val="FF0000"/>
                          </a:solidFill>
                          <a:effectLst/>
                          <a:latin typeface="+mn-lt"/>
                          <a:ea typeface="+mn-ea"/>
                          <a:cs typeface="+mn-cs"/>
                        </a:rPr>
                        <a:t>Storage </a:t>
                      </a:r>
                    </a:p>
                    <a:p>
                      <a:pPr marL="285750" indent="-285750" algn="l">
                        <a:lnSpc>
                          <a:spcPct val="100000"/>
                        </a:lnSpc>
                        <a:spcBef>
                          <a:spcPts val="0"/>
                        </a:spcBef>
                        <a:spcAft>
                          <a:spcPts val="0"/>
                        </a:spcAft>
                        <a:buFontTx/>
                        <a:buChar char="-"/>
                      </a:pPr>
                      <a:r>
                        <a:rPr lang="en-GB" sz="1600" b="1" kern="1200" dirty="0">
                          <a:solidFill>
                            <a:srgbClr val="FF0000"/>
                          </a:solidFill>
                          <a:effectLst/>
                          <a:latin typeface="+mn-lt"/>
                          <a:ea typeface="+mn-ea"/>
                          <a:cs typeface="+mn-cs"/>
                        </a:rPr>
                        <a:t>Demand</a:t>
                      </a:r>
                      <a:r>
                        <a:rPr lang="en-GB" sz="1600" b="1" kern="1200" baseline="0" dirty="0">
                          <a:solidFill>
                            <a:srgbClr val="FF0000"/>
                          </a:solidFill>
                          <a:effectLst/>
                          <a:latin typeface="+mn-lt"/>
                          <a:ea typeface="+mn-ea"/>
                          <a:cs typeface="+mn-cs"/>
                        </a:rPr>
                        <a:t> response</a:t>
                      </a:r>
                    </a:p>
                    <a:p>
                      <a:pPr marL="285750" indent="-285750" algn="l">
                        <a:lnSpc>
                          <a:spcPct val="100000"/>
                        </a:lnSpc>
                        <a:spcBef>
                          <a:spcPts val="0"/>
                        </a:spcBef>
                        <a:spcAft>
                          <a:spcPts val="0"/>
                        </a:spcAft>
                        <a:buFontTx/>
                        <a:buChar char="-"/>
                      </a:pPr>
                      <a:r>
                        <a:rPr lang="en-GB" sz="1600" b="1" kern="1200" baseline="0" dirty="0">
                          <a:solidFill>
                            <a:srgbClr val="FF0000"/>
                          </a:solidFill>
                          <a:effectLst/>
                          <a:latin typeface="+mn-lt"/>
                          <a:ea typeface="+mn-ea"/>
                          <a:cs typeface="+mn-cs"/>
                        </a:rPr>
                        <a:t>RES with forecasting tools</a:t>
                      </a:r>
                    </a:p>
                    <a:p>
                      <a:pPr marL="285750" indent="-285750" algn="l">
                        <a:lnSpc>
                          <a:spcPct val="100000"/>
                        </a:lnSpc>
                        <a:spcBef>
                          <a:spcPts val="0"/>
                        </a:spcBef>
                        <a:spcAft>
                          <a:spcPts val="0"/>
                        </a:spcAft>
                        <a:buFontTx/>
                        <a:buChar char="-"/>
                      </a:pPr>
                      <a:r>
                        <a:rPr lang="en-GB" sz="1600" b="1" u="sng" kern="1200" baseline="0" dirty="0">
                          <a:solidFill>
                            <a:srgbClr val="FF0000"/>
                          </a:solidFill>
                          <a:effectLst/>
                          <a:latin typeface="+mn-lt"/>
                          <a:ea typeface="+mn-ea"/>
                          <a:cs typeface="+mn-cs"/>
                        </a:rPr>
                        <a:t>Interactions with other energy networks</a:t>
                      </a:r>
                    </a:p>
                    <a:p>
                      <a:pPr marL="285750" indent="-285750" algn="l">
                        <a:lnSpc>
                          <a:spcPct val="100000"/>
                        </a:lnSpc>
                        <a:spcBef>
                          <a:spcPts val="0"/>
                        </a:spcBef>
                        <a:spcAft>
                          <a:spcPts val="0"/>
                        </a:spcAft>
                        <a:buFontTx/>
                        <a:buChar char="-"/>
                      </a:pPr>
                      <a:r>
                        <a:rPr lang="en-GB" sz="1600" b="1" kern="1200" baseline="0" dirty="0">
                          <a:solidFill>
                            <a:srgbClr val="FF0000"/>
                          </a:solidFill>
                          <a:effectLst/>
                          <a:latin typeface="+mn-lt"/>
                          <a:ea typeface="+mn-ea"/>
                          <a:cs typeface="+mn-cs"/>
                        </a:rPr>
                        <a:t>Thermal power generation</a:t>
                      </a:r>
                      <a:endParaRPr lang="en-US" sz="1600" dirty="0">
                        <a:solidFill>
                          <a:srgbClr val="FF0000"/>
                        </a:solidFill>
                        <a:effectLst/>
                        <a:latin typeface="+mn-lt"/>
                      </a:endParaRPr>
                    </a:p>
                  </a:txBody>
                  <a:tcPr marL="32272" marR="32272"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3"/>
                  </a:ext>
                </a:extLst>
              </a:tr>
              <a:tr h="439576">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Bef>
                          <a:spcPts val="0"/>
                        </a:spcBef>
                        <a:spcAft>
                          <a:spcPts val="0"/>
                        </a:spcAft>
                      </a:pPr>
                      <a:r>
                        <a:rPr lang="en-US" sz="1600" dirty="0">
                          <a:solidFill>
                            <a:schemeClr val="bg1"/>
                          </a:solidFill>
                          <a:effectLst/>
                          <a:latin typeface="+mn-lt"/>
                        </a:rPr>
                        <a:t>C4</a:t>
                      </a:r>
                      <a:r>
                        <a:rPr lang="es-ES" sz="1600" dirty="0">
                          <a:solidFill>
                            <a:schemeClr val="bg1"/>
                          </a:solidFill>
                          <a:effectLst/>
                          <a:latin typeface="+mn-lt"/>
                        </a:rPr>
                        <a:t>:</a:t>
                      </a:r>
                      <a:r>
                        <a:rPr lang="es-ES" sz="1600" baseline="0" dirty="0">
                          <a:solidFill>
                            <a:schemeClr val="bg1"/>
                          </a:solidFill>
                          <a:effectLst/>
                          <a:latin typeface="+mn-lt"/>
                        </a:rPr>
                        <a:t> </a:t>
                      </a:r>
                      <a:r>
                        <a:rPr lang="en-US" sz="1600" dirty="0">
                          <a:solidFill>
                            <a:schemeClr val="bg1"/>
                          </a:solidFill>
                          <a:effectLst/>
                          <a:latin typeface="+mn-lt"/>
                        </a:rPr>
                        <a:t>Economic &amp; Efficient</a:t>
                      </a:r>
                      <a:r>
                        <a:rPr lang="en-US" sz="1600" baseline="0" dirty="0">
                          <a:solidFill>
                            <a:schemeClr val="bg1"/>
                          </a:solidFill>
                          <a:effectLst/>
                          <a:latin typeface="+mn-lt"/>
                        </a:rPr>
                        <a:t>  </a:t>
                      </a:r>
                      <a:r>
                        <a:rPr lang="en-US" sz="1600" dirty="0">
                          <a:solidFill>
                            <a:schemeClr val="bg1"/>
                          </a:solidFill>
                          <a:effectLst/>
                          <a:latin typeface="+mn-lt"/>
                        </a:rPr>
                        <a:t>Power System</a:t>
                      </a:r>
                    </a:p>
                  </a:txBody>
                  <a:tcPr marL="32272" marR="32272"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4"/>
                  </a:ext>
                </a:extLst>
              </a:tr>
              <a:tr h="710788">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00000"/>
                        </a:lnSpc>
                        <a:spcBef>
                          <a:spcPts val="0"/>
                        </a:spcBef>
                        <a:spcAft>
                          <a:spcPts val="0"/>
                        </a:spcAft>
                      </a:pPr>
                      <a:r>
                        <a:rPr lang="en-US" sz="1600" dirty="0">
                          <a:solidFill>
                            <a:schemeClr val="bg1"/>
                          </a:solidFill>
                          <a:effectLst/>
                          <a:latin typeface="+mn-lt"/>
                        </a:rPr>
                        <a:t>C5</a:t>
                      </a:r>
                      <a:r>
                        <a:rPr lang="es-ES" sz="1600" dirty="0">
                          <a:solidFill>
                            <a:schemeClr val="bg1"/>
                          </a:solidFill>
                          <a:effectLst/>
                          <a:latin typeface="+mn-lt"/>
                        </a:rPr>
                        <a:t>:</a:t>
                      </a:r>
                      <a:r>
                        <a:rPr lang="es-ES" sz="1600" baseline="0" dirty="0">
                          <a:solidFill>
                            <a:schemeClr val="bg1"/>
                          </a:solidFill>
                          <a:effectLst/>
                          <a:latin typeface="+mn-lt"/>
                        </a:rPr>
                        <a:t> </a:t>
                      </a:r>
                      <a:r>
                        <a:rPr lang="en-US" sz="1600" dirty="0">
                          <a:solidFill>
                            <a:schemeClr val="bg1"/>
                          </a:solidFill>
                          <a:effectLst/>
                          <a:latin typeface="+mn-lt"/>
                          <a:ea typeface="+mn-ea"/>
                          <a:cs typeface="+mn-cs"/>
                        </a:rPr>
                        <a:t>ICT</a:t>
                      </a:r>
                      <a:r>
                        <a:rPr lang="en-US" sz="1600" baseline="0" dirty="0">
                          <a:solidFill>
                            <a:schemeClr val="bg1"/>
                          </a:solidFill>
                          <a:effectLst/>
                          <a:latin typeface="+mn-lt"/>
                          <a:ea typeface="+mn-ea"/>
                          <a:cs typeface="+mn-cs"/>
                        </a:rPr>
                        <a:t> and </a:t>
                      </a:r>
                      <a:r>
                        <a:rPr lang="en-US" sz="1600" dirty="0">
                          <a:solidFill>
                            <a:schemeClr val="bg1"/>
                          </a:solidFill>
                          <a:effectLst/>
                          <a:latin typeface="+mn-lt"/>
                          <a:ea typeface="+mn-ea"/>
                          <a:cs typeface="+mn-cs"/>
                        </a:rPr>
                        <a:t>Digitalization </a:t>
                      </a:r>
                      <a:r>
                        <a:rPr lang="en-US" sz="1600" baseline="0" dirty="0">
                          <a:solidFill>
                            <a:schemeClr val="bg1"/>
                          </a:solidFill>
                          <a:effectLst/>
                          <a:latin typeface="+mn-lt"/>
                          <a:ea typeface="+mn-ea"/>
                          <a:cs typeface="+mn-cs"/>
                        </a:rPr>
                        <a:t>of Power System</a:t>
                      </a:r>
                      <a:endParaRPr lang="en-US" sz="1600" dirty="0">
                        <a:solidFill>
                          <a:schemeClr val="bg1"/>
                        </a:solidFill>
                        <a:effectLst/>
                        <a:latin typeface="+mn-lt"/>
                        <a:ea typeface="+mn-ea"/>
                        <a:cs typeface="+mn-cs"/>
                      </a:endParaRPr>
                    </a:p>
                  </a:txBody>
                  <a:tcPr marL="32272" marR="32272"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5"/>
                  </a:ext>
                </a:extLst>
              </a:tr>
            </a:tbl>
          </a:graphicData>
        </a:graphic>
      </p:graphicFrame>
      <p:graphicFrame>
        <p:nvGraphicFramePr>
          <p:cNvPr id="6" name="Tabla 2"/>
          <p:cNvGraphicFramePr>
            <a:graphicFrameLocks noGrp="1"/>
          </p:cNvGraphicFramePr>
          <p:nvPr>
            <p:extLst>
              <p:ext uri="{D42A27DB-BD31-4B8C-83A1-F6EECF244321}">
                <p14:modId xmlns:p14="http://schemas.microsoft.com/office/powerpoint/2010/main" val="2193009060"/>
              </p:ext>
            </p:extLst>
          </p:nvPr>
        </p:nvGraphicFramePr>
        <p:xfrm>
          <a:off x="6477501" y="1714940"/>
          <a:ext cx="4795549" cy="4765869"/>
        </p:xfrm>
        <a:graphic>
          <a:graphicData uri="http://schemas.openxmlformats.org/drawingml/2006/table">
            <a:tbl>
              <a:tblPr firstRow="1" firstCol="1" bandRow="1" bandCol="1"/>
              <a:tblGrid>
                <a:gridCol w="4795549">
                  <a:extLst>
                    <a:ext uri="{9D8B030D-6E8A-4147-A177-3AD203B41FA5}">
                      <a16:colId xmlns:a16="http://schemas.microsoft.com/office/drawing/2014/main" val="20000"/>
                    </a:ext>
                  </a:extLst>
                </a:gridCol>
              </a:tblGrid>
              <a:tr h="1137442">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15000"/>
                        </a:lnSpc>
                        <a:spcAft>
                          <a:spcPts val="0"/>
                        </a:spcAft>
                      </a:pPr>
                      <a:r>
                        <a:rPr lang="en-US" sz="1600" dirty="0">
                          <a:effectLst/>
                          <a:latin typeface="+mn-lt"/>
                        </a:rPr>
                        <a:t> C1</a:t>
                      </a:r>
                      <a:r>
                        <a:rPr lang="en-US" sz="1600" baseline="0" dirty="0">
                          <a:effectLst/>
                          <a:latin typeface="+mn-lt"/>
                        </a:rPr>
                        <a:t>: </a:t>
                      </a:r>
                      <a:r>
                        <a:rPr lang="en-US" sz="1600" dirty="0">
                          <a:effectLst/>
                          <a:latin typeface="+mn-lt"/>
                        </a:rPr>
                        <a:t>Integration</a:t>
                      </a:r>
                      <a:r>
                        <a:rPr lang="en-US" sz="1600" baseline="0" dirty="0">
                          <a:effectLst/>
                          <a:latin typeface="+mn-lt"/>
                        </a:rPr>
                        <a:t> of Smart Customers</a:t>
                      </a:r>
                    </a:p>
                    <a:p>
                      <a:pPr algn="l" defTabSz="914400" rtl="0" eaLnBrk="1" latinLnBrk="0" hangingPunct="1">
                        <a:lnSpc>
                          <a:spcPct val="100000"/>
                        </a:lnSpc>
                        <a:spcBef>
                          <a:spcPts val="0"/>
                        </a:spcBef>
                        <a:spcAft>
                          <a:spcPts val="0"/>
                        </a:spcAft>
                      </a:pPr>
                      <a:r>
                        <a:rPr lang="fr-FR" sz="1600" b="1" kern="1200" dirty="0" err="1">
                          <a:solidFill>
                            <a:srgbClr val="FF0000"/>
                          </a:solidFill>
                          <a:effectLst/>
                          <a:latin typeface="+mn-lt"/>
                          <a:ea typeface="+mn-ea"/>
                          <a:cs typeface="+mn-cs"/>
                        </a:rPr>
                        <a:t>Flexibility</a:t>
                      </a:r>
                      <a:r>
                        <a:rPr lang="fr-FR" sz="1600" b="1" kern="1200" dirty="0">
                          <a:solidFill>
                            <a:srgbClr val="FF0000"/>
                          </a:solidFill>
                          <a:effectLst/>
                          <a:latin typeface="+mn-lt"/>
                          <a:ea typeface="+mn-ea"/>
                          <a:cs typeface="+mn-cs"/>
                        </a:rPr>
                        <a:t> </a:t>
                      </a:r>
                      <a:r>
                        <a:rPr lang="fr-FR" sz="1600" b="1" kern="1200" dirty="0" err="1">
                          <a:solidFill>
                            <a:srgbClr val="FF0000"/>
                          </a:solidFill>
                          <a:effectLst/>
                          <a:latin typeface="+mn-lt"/>
                          <a:ea typeface="+mn-ea"/>
                          <a:cs typeface="+mn-cs"/>
                        </a:rPr>
                        <a:t>from</a:t>
                      </a:r>
                      <a:endParaRPr lang="fr-FR" sz="1600" b="1" kern="1200" dirty="0">
                        <a:solidFill>
                          <a:srgbClr val="FF0000"/>
                        </a:solidFill>
                        <a:effectLst/>
                        <a:latin typeface="+mn-lt"/>
                        <a:ea typeface="+mn-ea"/>
                        <a:cs typeface="+mn-cs"/>
                      </a:endParaRPr>
                    </a:p>
                    <a:p>
                      <a:pPr marL="285750" indent="-285750" algn="l" defTabSz="914400" rtl="0" eaLnBrk="1" latinLnBrk="0" hangingPunct="1">
                        <a:lnSpc>
                          <a:spcPct val="100000"/>
                        </a:lnSpc>
                        <a:spcBef>
                          <a:spcPts val="0"/>
                        </a:spcBef>
                        <a:spcAft>
                          <a:spcPts val="0"/>
                        </a:spcAft>
                        <a:buFontTx/>
                        <a:buChar char="-"/>
                      </a:pPr>
                      <a:r>
                        <a:rPr lang="fr-FR" sz="1600" b="1" kern="1200" dirty="0" err="1">
                          <a:solidFill>
                            <a:srgbClr val="FF0000"/>
                          </a:solidFill>
                          <a:effectLst/>
                          <a:latin typeface="+mn-lt"/>
                          <a:ea typeface="+mn-ea"/>
                          <a:cs typeface="+mn-cs"/>
                        </a:rPr>
                        <a:t>Demand</a:t>
                      </a:r>
                      <a:r>
                        <a:rPr lang="fr-FR" sz="1600" b="1" kern="1200" dirty="0">
                          <a:solidFill>
                            <a:srgbClr val="FF0000"/>
                          </a:solidFill>
                          <a:effectLst/>
                          <a:latin typeface="+mn-lt"/>
                          <a:ea typeface="+mn-ea"/>
                          <a:cs typeface="+mn-cs"/>
                        </a:rPr>
                        <a:t> </a:t>
                      </a:r>
                      <a:r>
                        <a:rPr lang="fr-FR" sz="1600" b="1" kern="1200" dirty="0" err="1">
                          <a:solidFill>
                            <a:srgbClr val="FF0000"/>
                          </a:solidFill>
                          <a:effectLst/>
                          <a:latin typeface="+mn-lt"/>
                          <a:ea typeface="+mn-ea"/>
                          <a:cs typeface="+mn-cs"/>
                        </a:rPr>
                        <a:t>response</a:t>
                      </a:r>
                      <a:endParaRPr lang="fr-FR" sz="1600" b="1" kern="1200" dirty="0">
                        <a:solidFill>
                          <a:srgbClr val="FF0000"/>
                        </a:solidFill>
                        <a:effectLst/>
                        <a:latin typeface="+mn-lt"/>
                        <a:ea typeface="+mn-ea"/>
                        <a:cs typeface="+mn-cs"/>
                      </a:endParaRPr>
                    </a:p>
                    <a:p>
                      <a:pPr marL="285750" indent="-285750" algn="l" defTabSz="914400" rtl="0" eaLnBrk="1" latinLnBrk="0" hangingPunct="1">
                        <a:lnSpc>
                          <a:spcPct val="100000"/>
                        </a:lnSpc>
                        <a:spcBef>
                          <a:spcPts val="0"/>
                        </a:spcBef>
                        <a:spcAft>
                          <a:spcPts val="0"/>
                        </a:spcAft>
                        <a:buFontTx/>
                        <a:buChar char="-"/>
                      </a:pPr>
                      <a:r>
                        <a:rPr lang="fr-FR" sz="1600" b="1" kern="1200" dirty="0" err="1">
                          <a:solidFill>
                            <a:srgbClr val="FF0000"/>
                          </a:solidFill>
                          <a:effectLst/>
                          <a:latin typeface="+mn-lt"/>
                          <a:ea typeface="+mn-ea"/>
                          <a:cs typeface="+mn-cs"/>
                        </a:rPr>
                        <a:t>Energy</a:t>
                      </a:r>
                      <a:r>
                        <a:rPr lang="fr-FR" sz="1600" b="1" kern="1200" baseline="0" dirty="0">
                          <a:solidFill>
                            <a:srgbClr val="FF0000"/>
                          </a:solidFill>
                          <a:effectLst/>
                          <a:latin typeface="+mn-lt"/>
                          <a:ea typeface="+mn-ea"/>
                          <a:cs typeface="+mn-cs"/>
                        </a:rPr>
                        <a:t> </a:t>
                      </a:r>
                      <a:r>
                        <a:rPr lang="fr-FR" sz="1600" b="1" kern="1200" baseline="0" dirty="0" err="1">
                          <a:solidFill>
                            <a:srgbClr val="FF0000"/>
                          </a:solidFill>
                          <a:effectLst/>
                          <a:latin typeface="+mn-lt"/>
                          <a:ea typeface="+mn-ea"/>
                          <a:cs typeface="+mn-cs"/>
                        </a:rPr>
                        <a:t>efficiency</a:t>
                      </a:r>
                      <a:r>
                        <a:rPr lang="fr-FR" sz="1600" b="1" kern="1200" baseline="0" dirty="0">
                          <a:solidFill>
                            <a:srgbClr val="FF0000"/>
                          </a:solidFill>
                          <a:effectLst/>
                          <a:latin typeface="+mn-lt"/>
                          <a:ea typeface="+mn-ea"/>
                          <a:cs typeface="+mn-cs"/>
                        </a:rPr>
                        <a:t> in buildings</a:t>
                      </a:r>
                      <a:endParaRPr lang="es-ES" sz="1600" b="1" kern="1200" dirty="0">
                        <a:solidFill>
                          <a:srgbClr val="FF0000"/>
                        </a:solidFill>
                        <a:effectLst/>
                        <a:latin typeface="+mn-lt"/>
                        <a:ea typeface="+mn-ea"/>
                        <a:cs typeface="+mn-cs"/>
                      </a:endParaRPr>
                    </a:p>
                  </a:txBody>
                  <a:tcPr marL="24204" marR="24204"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1645236">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lnSpc>
                          <a:spcPct val="115000"/>
                        </a:lnSpc>
                        <a:spcAft>
                          <a:spcPts val="0"/>
                        </a:spcAft>
                      </a:pPr>
                      <a:r>
                        <a:rPr lang="en-US" sz="1600" b="1" kern="1200" dirty="0">
                          <a:solidFill>
                            <a:schemeClr val="lt1"/>
                          </a:solidFill>
                          <a:effectLst/>
                          <a:latin typeface="+mn-lt"/>
                          <a:ea typeface="+mn-ea"/>
                          <a:cs typeface="+mn-cs"/>
                        </a:rPr>
                        <a:t>C2</a:t>
                      </a:r>
                      <a:r>
                        <a:rPr lang="es-ES" sz="1600" b="1" kern="1200" dirty="0">
                          <a:solidFill>
                            <a:schemeClr val="lt1"/>
                          </a:solidFill>
                          <a:effectLst/>
                          <a:latin typeface="+mn-lt"/>
                          <a:ea typeface="+mn-ea"/>
                          <a:cs typeface="+mn-cs"/>
                        </a:rPr>
                        <a:t>: I</a:t>
                      </a:r>
                      <a:r>
                        <a:rPr lang="en-US" sz="1600" b="1" kern="1200" dirty="0" err="1">
                          <a:solidFill>
                            <a:schemeClr val="lt1"/>
                          </a:solidFill>
                          <a:effectLst/>
                          <a:latin typeface="+mn-lt"/>
                          <a:ea typeface="+mn-ea"/>
                          <a:cs typeface="+mn-cs"/>
                        </a:rPr>
                        <a:t>ntegration</a:t>
                      </a:r>
                      <a:r>
                        <a:rPr lang="en-US" sz="1600" b="1" kern="1200" dirty="0">
                          <a:solidFill>
                            <a:schemeClr val="lt1"/>
                          </a:solidFill>
                          <a:effectLst/>
                          <a:latin typeface="+mn-lt"/>
                          <a:ea typeface="+mn-ea"/>
                          <a:cs typeface="+mn-cs"/>
                        </a:rPr>
                        <a:t> of DER and New Uses</a:t>
                      </a:r>
                    </a:p>
                    <a:p>
                      <a:pPr algn="l" defTabSz="914400" rtl="0" eaLnBrk="1" latinLnBrk="0" hangingPunct="1">
                        <a:lnSpc>
                          <a:spcPct val="100000"/>
                        </a:lnSpc>
                        <a:spcBef>
                          <a:spcPts val="0"/>
                        </a:spcBef>
                        <a:spcAft>
                          <a:spcPts val="0"/>
                        </a:spcAft>
                      </a:pPr>
                      <a:r>
                        <a:rPr lang="en-US" sz="1600" b="1" kern="1200" dirty="0">
                          <a:solidFill>
                            <a:srgbClr val="FF0000"/>
                          </a:solidFill>
                          <a:effectLst/>
                          <a:latin typeface="+mn-lt"/>
                          <a:ea typeface="+mn-ea"/>
                          <a:cs typeface="+mn-cs"/>
                        </a:rPr>
                        <a:t>Flexibility from </a:t>
                      </a:r>
                    </a:p>
                    <a:p>
                      <a:pPr marL="285750" indent="-285750" algn="l" defTabSz="914400" rtl="0" eaLnBrk="1" latinLnBrk="0" hangingPunct="1">
                        <a:lnSpc>
                          <a:spcPct val="100000"/>
                        </a:lnSpc>
                        <a:spcBef>
                          <a:spcPts val="0"/>
                        </a:spcBef>
                        <a:spcAft>
                          <a:spcPts val="0"/>
                        </a:spcAft>
                        <a:buFontTx/>
                        <a:buChar char="-"/>
                      </a:pPr>
                      <a:r>
                        <a:rPr lang="fr-FR" sz="1600" b="1" kern="1200" dirty="0">
                          <a:solidFill>
                            <a:srgbClr val="FF0000"/>
                          </a:solidFill>
                          <a:effectLst/>
                          <a:latin typeface="+mn-lt"/>
                          <a:ea typeface="+mn-ea"/>
                          <a:cs typeface="+mn-cs"/>
                        </a:rPr>
                        <a:t>RES</a:t>
                      </a:r>
                    </a:p>
                    <a:p>
                      <a:pPr marL="285750" indent="-285750" algn="l" defTabSz="914400" rtl="0" eaLnBrk="1" latinLnBrk="0" hangingPunct="1">
                        <a:lnSpc>
                          <a:spcPct val="100000"/>
                        </a:lnSpc>
                        <a:spcBef>
                          <a:spcPts val="0"/>
                        </a:spcBef>
                        <a:spcAft>
                          <a:spcPts val="0"/>
                        </a:spcAft>
                        <a:buFontTx/>
                        <a:buChar char="-"/>
                      </a:pPr>
                      <a:r>
                        <a:rPr lang="fr-FR" sz="1600" b="1" kern="1200" dirty="0">
                          <a:solidFill>
                            <a:srgbClr val="FF0000"/>
                          </a:solidFill>
                          <a:effectLst/>
                          <a:latin typeface="+mn-lt"/>
                          <a:ea typeface="+mn-ea"/>
                          <a:cs typeface="+mn-cs"/>
                        </a:rPr>
                        <a:t>Storage</a:t>
                      </a:r>
                    </a:p>
                    <a:p>
                      <a:pPr marL="285750" indent="-285750" algn="l" defTabSz="914400" rtl="0" eaLnBrk="1" latinLnBrk="0" hangingPunct="1">
                        <a:lnSpc>
                          <a:spcPct val="100000"/>
                        </a:lnSpc>
                        <a:spcBef>
                          <a:spcPts val="0"/>
                        </a:spcBef>
                        <a:spcAft>
                          <a:spcPts val="0"/>
                        </a:spcAft>
                        <a:buFontTx/>
                        <a:buChar char="-"/>
                      </a:pPr>
                      <a:r>
                        <a:rPr lang="fr-FR" sz="1600" b="1" kern="1200" dirty="0">
                          <a:solidFill>
                            <a:srgbClr val="FF0000"/>
                          </a:solidFill>
                          <a:effectLst/>
                          <a:latin typeface="+mn-lt"/>
                          <a:ea typeface="+mn-ea"/>
                          <a:cs typeface="+mn-cs"/>
                        </a:rPr>
                        <a:t>Transport (</a:t>
                      </a:r>
                      <a:r>
                        <a:rPr lang="fr-FR" sz="1600" b="1" kern="1200" dirty="0" err="1">
                          <a:solidFill>
                            <a:srgbClr val="FF0000"/>
                          </a:solidFill>
                          <a:effectLst/>
                          <a:latin typeface="+mn-lt"/>
                          <a:ea typeface="+mn-ea"/>
                          <a:cs typeface="+mn-cs"/>
                        </a:rPr>
                        <a:t>Evs</a:t>
                      </a:r>
                      <a:r>
                        <a:rPr lang="fr-FR" sz="1600" b="1" kern="1200" dirty="0">
                          <a:solidFill>
                            <a:srgbClr val="FF0000"/>
                          </a:solidFill>
                          <a:effectLst/>
                          <a:latin typeface="+mn-lt"/>
                          <a:ea typeface="+mn-ea"/>
                          <a:cs typeface="+mn-cs"/>
                        </a:rPr>
                        <a:t>)</a:t>
                      </a:r>
                    </a:p>
                    <a:p>
                      <a:pPr marL="285750" indent="-285750" algn="l" defTabSz="914400" rtl="0" eaLnBrk="1" latinLnBrk="0" hangingPunct="1">
                        <a:lnSpc>
                          <a:spcPct val="100000"/>
                        </a:lnSpc>
                        <a:spcBef>
                          <a:spcPts val="0"/>
                        </a:spcBef>
                        <a:spcAft>
                          <a:spcPts val="0"/>
                        </a:spcAft>
                        <a:buFontTx/>
                        <a:buChar char="-"/>
                      </a:pPr>
                      <a:r>
                        <a:rPr lang="en-GB" sz="1600" b="1" u="sng" kern="1200" dirty="0">
                          <a:solidFill>
                            <a:srgbClr val="FF0000"/>
                          </a:solidFill>
                          <a:effectLst/>
                          <a:latin typeface="+mn-lt"/>
                          <a:ea typeface="+mn-ea"/>
                          <a:cs typeface="+mn-cs"/>
                        </a:rPr>
                        <a:t>Interactions with other energy networks</a:t>
                      </a:r>
                    </a:p>
                    <a:p>
                      <a:pPr marL="285750" indent="-285750" algn="l" defTabSz="914400" rtl="0" eaLnBrk="1" latinLnBrk="0" hangingPunct="1">
                        <a:lnSpc>
                          <a:spcPct val="100000"/>
                        </a:lnSpc>
                        <a:spcBef>
                          <a:spcPts val="0"/>
                        </a:spcBef>
                        <a:spcAft>
                          <a:spcPts val="0"/>
                        </a:spcAft>
                        <a:buFontTx/>
                        <a:buChar char="-"/>
                      </a:pPr>
                      <a:r>
                        <a:rPr lang="en-GB" sz="1600" b="1" kern="1200" dirty="0">
                          <a:solidFill>
                            <a:srgbClr val="FF0000"/>
                          </a:solidFill>
                          <a:effectLst/>
                          <a:latin typeface="+mn-lt"/>
                          <a:ea typeface="+mn-ea"/>
                          <a:cs typeface="+mn-cs"/>
                        </a:rPr>
                        <a:t>Thermal power generation</a:t>
                      </a:r>
                      <a:endParaRPr lang="fr-FR" sz="1600" b="1" kern="1200" dirty="0">
                        <a:solidFill>
                          <a:srgbClr val="FF0000"/>
                        </a:solidFill>
                        <a:effectLst/>
                        <a:latin typeface="+mn-lt"/>
                        <a:ea typeface="+mn-ea"/>
                        <a:cs typeface="+mn-cs"/>
                      </a:endParaRPr>
                    </a:p>
                  </a:txBody>
                  <a:tcPr marL="24204" marR="24204"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751169">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lnSpc>
                          <a:spcPct val="115000"/>
                        </a:lnSpc>
                        <a:spcAft>
                          <a:spcPts val="0"/>
                        </a:spcAft>
                      </a:pPr>
                      <a:r>
                        <a:rPr lang="en-US" sz="1600" dirty="0">
                          <a:effectLst/>
                          <a:latin typeface="+mn-lt"/>
                        </a:rPr>
                        <a:t> </a:t>
                      </a:r>
                      <a:r>
                        <a:rPr lang="en-US" sz="1600" b="1" kern="1200" dirty="0">
                          <a:solidFill>
                            <a:schemeClr val="lt1"/>
                          </a:solidFill>
                          <a:effectLst/>
                          <a:latin typeface="+mn-lt"/>
                          <a:ea typeface="+mn-ea"/>
                          <a:cs typeface="+mn-cs"/>
                        </a:rPr>
                        <a:t>C3</a:t>
                      </a:r>
                      <a:r>
                        <a:rPr lang="es-ES" sz="1600" b="1" kern="1200" dirty="0">
                          <a:solidFill>
                            <a:schemeClr val="lt1"/>
                          </a:solidFill>
                          <a:effectLst/>
                          <a:latin typeface="+mn-lt"/>
                          <a:ea typeface="+mn-ea"/>
                          <a:cs typeface="+mn-cs"/>
                        </a:rPr>
                        <a:t>: </a:t>
                      </a:r>
                      <a:r>
                        <a:rPr lang="en-US" sz="1600" b="1" kern="1200" dirty="0">
                          <a:solidFill>
                            <a:schemeClr val="lt1"/>
                          </a:solidFill>
                          <a:effectLst/>
                          <a:latin typeface="+mn-lt"/>
                          <a:ea typeface="+mn-ea"/>
                          <a:cs typeface="+mn-cs"/>
                        </a:rPr>
                        <a:t>Network Operations </a:t>
                      </a:r>
                    </a:p>
                    <a:p>
                      <a:pPr algn="l" defTabSz="914400" rtl="0" eaLnBrk="1" latinLnBrk="0" hangingPunct="1">
                        <a:lnSpc>
                          <a:spcPct val="100000"/>
                        </a:lnSpc>
                        <a:spcBef>
                          <a:spcPts val="0"/>
                        </a:spcBef>
                        <a:spcAft>
                          <a:spcPts val="0"/>
                        </a:spcAft>
                      </a:pPr>
                      <a:r>
                        <a:rPr lang="en-US" sz="1600" b="1" kern="1200" dirty="0">
                          <a:solidFill>
                            <a:srgbClr val="FF0000"/>
                          </a:solidFill>
                          <a:effectLst/>
                          <a:latin typeface="+mn-lt"/>
                          <a:ea typeface="+mn-ea"/>
                          <a:cs typeface="+mn-cs"/>
                        </a:rPr>
                        <a:t>Flexibility from </a:t>
                      </a:r>
                    </a:p>
                    <a:p>
                      <a:pPr marL="285750" indent="-285750" algn="l" defTabSz="914400" rtl="0" eaLnBrk="1" latinLnBrk="0" hangingPunct="1">
                        <a:lnSpc>
                          <a:spcPct val="100000"/>
                        </a:lnSpc>
                        <a:spcBef>
                          <a:spcPts val="0"/>
                        </a:spcBef>
                        <a:spcAft>
                          <a:spcPts val="0"/>
                        </a:spcAft>
                        <a:buFontTx/>
                        <a:buChar char="-"/>
                      </a:pPr>
                      <a:r>
                        <a:rPr lang="fr-FR" sz="1600" b="1" kern="1200" dirty="0" err="1">
                          <a:solidFill>
                            <a:srgbClr val="FF0000"/>
                          </a:solidFill>
                          <a:effectLst/>
                          <a:latin typeface="+mn-lt"/>
                          <a:ea typeface="+mn-ea"/>
                          <a:cs typeface="+mn-cs"/>
                        </a:rPr>
                        <a:t>Grid</a:t>
                      </a:r>
                      <a:endParaRPr lang="fr-FR" sz="1600" b="1" kern="1200" dirty="0">
                        <a:solidFill>
                          <a:srgbClr val="FF0000"/>
                        </a:solidFill>
                        <a:effectLst/>
                        <a:latin typeface="+mn-lt"/>
                        <a:ea typeface="+mn-ea"/>
                        <a:cs typeface="+mn-cs"/>
                      </a:endParaRPr>
                    </a:p>
                  </a:txBody>
                  <a:tcPr marL="24204" marR="2420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2"/>
                  </a:ext>
                </a:extLst>
              </a:tr>
              <a:tr h="1116875">
                <a:tc>
                  <a:txBody>
                    <a:bodyPr/>
                    <a:lstStyle>
                      <a:defPPr>
                        <a:defRPr lang="en-US"/>
                      </a:defPPr>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lnSpc>
                          <a:spcPct val="115000"/>
                        </a:lnSpc>
                        <a:spcAft>
                          <a:spcPts val="0"/>
                        </a:spcAft>
                      </a:pPr>
                      <a:r>
                        <a:rPr lang="en-US" sz="1600" dirty="0">
                          <a:effectLst/>
                          <a:latin typeface="+mn-lt"/>
                        </a:rPr>
                        <a:t> </a:t>
                      </a:r>
                      <a:r>
                        <a:rPr lang="en-US" sz="1600" b="1" kern="1200" dirty="0">
                          <a:solidFill>
                            <a:schemeClr val="lt1"/>
                          </a:solidFill>
                          <a:effectLst/>
                          <a:latin typeface="+mn-lt"/>
                          <a:ea typeface="+mn-ea"/>
                          <a:cs typeface="+mn-cs"/>
                        </a:rPr>
                        <a:t>C4</a:t>
                      </a:r>
                      <a:r>
                        <a:rPr lang="es-ES" sz="1600" b="1" kern="1200" dirty="0">
                          <a:solidFill>
                            <a:schemeClr val="lt1"/>
                          </a:solidFill>
                          <a:effectLst/>
                          <a:latin typeface="+mn-lt"/>
                          <a:ea typeface="+mn-ea"/>
                          <a:cs typeface="+mn-cs"/>
                        </a:rPr>
                        <a:t>: </a:t>
                      </a:r>
                      <a:r>
                        <a:rPr lang="en-US" sz="1600" b="1" kern="1200" dirty="0">
                          <a:solidFill>
                            <a:schemeClr val="lt1"/>
                          </a:solidFill>
                          <a:effectLst/>
                          <a:latin typeface="+mn-lt"/>
                          <a:ea typeface="+mn-ea"/>
                          <a:cs typeface="+mn-cs"/>
                        </a:rPr>
                        <a:t>Network Planning and Asset Management</a:t>
                      </a:r>
                    </a:p>
                    <a:p>
                      <a:pPr algn="l" defTabSz="914400" rtl="0" eaLnBrk="1" latinLnBrk="0" hangingPunct="1">
                        <a:lnSpc>
                          <a:spcPct val="100000"/>
                        </a:lnSpc>
                        <a:spcBef>
                          <a:spcPts val="0"/>
                        </a:spcBef>
                        <a:spcAft>
                          <a:spcPts val="0"/>
                        </a:spcAft>
                      </a:pPr>
                      <a:r>
                        <a:rPr lang="en-US" sz="1600" b="1" kern="1200" dirty="0">
                          <a:solidFill>
                            <a:srgbClr val="FF0000"/>
                          </a:solidFill>
                          <a:effectLst/>
                          <a:latin typeface="Calibri"/>
                          <a:ea typeface="+mn-ea"/>
                          <a:cs typeface="+mn-cs"/>
                        </a:rPr>
                        <a:t>Flexibility from </a:t>
                      </a:r>
                    </a:p>
                    <a:p>
                      <a:pPr marL="285750" indent="-285750" algn="l" defTabSz="914400" rtl="0" eaLnBrk="1" latinLnBrk="0" hangingPunct="1">
                        <a:lnSpc>
                          <a:spcPct val="100000"/>
                        </a:lnSpc>
                        <a:spcBef>
                          <a:spcPts val="0"/>
                        </a:spcBef>
                        <a:spcAft>
                          <a:spcPts val="0"/>
                        </a:spcAft>
                        <a:buFontTx/>
                        <a:buChar char="-"/>
                      </a:pPr>
                      <a:r>
                        <a:rPr lang="fr-FR" sz="1600" b="1" kern="1200" dirty="0" err="1">
                          <a:solidFill>
                            <a:srgbClr val="FF0000"/>
                          </a:solidFill>
                          <a:effectLst/>
                          <a:latin typeface="Calibri"/>
                          <a:ea typeface="+mn-ea"/>
                          <a:cs typeface="+mn-cs"/>
                        </a:rPr>
                        <a:t>Asset</a:t>
                      </a:r>
                      <a:r>
                        <a:rPr lang="fr-FR" sz="1600" b="1" kern="1200" baseline="0" dirty="0">
                          <a:solidFill>
                            <a:srgbClr val="FF0000"/>
                          </a:solidFill>
                          <a:effectLst/>
                          <a:latin typeface="Calibri"/>
                          <a:ea typeface="+mn-ea"/>
                          <a:cs typeface="+mn-cs"/>
                        </a:rPr>
                        <a:t> management</a:t>
                      </a:r>
                      <a:endParaRPr lang="fr-FR" sz="1600" b="1" kern="1200" dirty="0">
                        <a:solidFill>
                          <a:srgbClr val="FF0000"/>
                        </a:solidFill>
                        <a:effectLst/>
                        <a:latin typeface="Calibri"/>
                        <a:ea typeface="+mn-ea"/>
                        <a:cs typeface="+mn-cs"/>
                      </a:endParaRPr>
                    </a:p>
                    <a:p>
                      <a:pPr algn="ctr">
                        <a:lnSpc>
                          <a:spcPct val="115000"/>
                        </a:lnSpc>
                        <a:spcAft>
                          <a:spcPts val="600"/>
                        </a:spcAft>
                      </a:pPr>
                      <a:endParaRPr lang="es-ES" sz="1600" dirty="0">
                        <a:effectLst/>
                        <a:latin typeface="+mn-lt"/>
                        <a:ea typeface="Calibri" panose="020F0502020204030204" pitchFamily="34" charset="0"/>
                        <a:cs typeface="Times New Roman" panose="02020603050405020304" pitchFamily="18" charset="0"/>
                      </a:endParaRPr>
                    </a:p>
                  </a:txBody>
                  <a:tcPr marL="24204" marR="24204"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3"/>
                  </a:ext>
                </a:extLst>
              </a:tr>
            </a:tbl>
          </a:graphicData>
        </a:graphic>
      </p:graphicFrame>
      <p:sp>
        <p:nvSpPr>
          <p:cNvPr id="2" name="ZoneTexte 1"/>
          <p:cNvSpPr txBox="1"/>
          <p:nvPr/>
        </p:nvSpPr>
        <p:spPr>
          <a:xfrm>
            <a:off x="1667436" y="1521304"/>
            <a:ext cx="1672317" cy="369332"/>
          </a:xfrm>
          <a:prstGeom prst="rect">
            <a:avLst/>
          </a:prstGeom>
          <a:noFill/>
        </p:spPr>
        <p:txBody>
          <a:bodyPr wrap="none" rtlCol="0">
            <a:spAutoFit/>
          </a:bodyPr>
          <a:lstStyle/>
          <a:p>
            <a:r>
              <a:rPr lang="fr-FR" b="1" dirty="0"/>
              <a:t>Transmission</a:t>
            </a:r>
            <a:endParaRPr lang="en-US" b="1" dirty="0"/>
          </a:p>
        </p:txBody>
      </p:sp>
      <p:sp>
        <p:nvSpPr>
          <p:cNvPr id="8" name="ZoneTexte 7"/>
          <p:cNvSpPr txBox="1"/>
          <p:nvPr/>
        </p:nvSpPr>
        <p:spPr>
          <a:xfrm>
            <a:off x="8039116" y="1331667"/>
            <a:ext cx="1479892" cy="369332"/>
          </a:xfrm>
          <a:prstGeom prst="rect">
            <a:avLst/>
          </a:prstGeom>
          <a:noFill/>
        </p:spPr>
        <p:txBody>
          <a:bodyPr wrap="none" rtlCol="0">
            <a:spAutoFit/>
          </a:bodyPr>
          <a:lstStyle/>
          <a:p>
            <a:r>
              <a:rPr lang="fr-FR" b="1" dirty="0"/>
              <a:t>Distribution</a:t>
            </a:r>
            <a:endParaRPr lang="en-US" b="1" dirty="0"/>
          </a:p>
        </p:txBody>
      </p:sp>
    </p:spTree>
    <p:extLst>
      <p:ext uri="{BB962C8B-B14F-4D97-AF65-F5344CB8AC3E}">
        <p14:creationId xmlns:p14="http://schemas.microsoft.com/office/powerpoint/2010/main" val="42772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quarter" idx="10"/>
          </p:nvPr>
        </p:nvSpPr>
        <p:spPr>
          <a:xfrm>
            <a:off x="730800" y="1672791"/>
            <a:ext cx="10643444" cy="4877232"/>
          </a:xfrm>
        </p:spPr>
        <p:txBody>
          <a:bodyPr/>
          <a:lstStyle/>
          <a:p>
            <a:pPr marL="228600" lvl="0" indent="-228600" fontAlgn="base">
              <a:buClr>
                <a:srgbClr val="DCDB21"/>
              </a:buClr>
              <a:buSzPct val="90000"/>
              <a:buFont typeface="Wingdings 3" pitchFamily="18" charset="2"/>
              <a:buChar char=""/>
            </a:pPr>
            <a:endParaRPr lang="en-GB" sz="2200" b="1" dirty="0">
              <a:solidFill>
                <a:srgbClr val="3F3E3E"/>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rgbClr val="3F3E3E"/>
                </a:solidFill>
                <a:latin typeface="+mj-lt"/>
                <a:ea typeface="+mn-ea"/>
                <a:cs typeface="+mn-cs"/>
              </a:rPr>
              <a:t> </a:t>
            </a:r>
            <a:r>
              <a:rPr lang="en-GB" sz="2200" b="1" dirty="0">
                <a:solidFill>
                  <a:schemeClr val="bg1">
                    <a:lumMod val="65000"/>
                  </a:schemeClr>
                </a:solidFill>
                <a:latin typeface="+mj-lt"/>
                <a:ea typeface="+mn-ea"/>
                <a:cs typeface="+mn-cs"/>
              </a:rPr>
              <a:t>The ETIP-SNET 2017-2026 R&amp;I roadmap</a:t>
            </a:r>
          </a:p>
          <a:p>
            <a:pPr marL="228600" lvl="0" indent="-228600" fontAlgn="base">
              <a:buClr>
                <a:srgbClr val="DCDB21"/>
              </a:buClr>
              <a:buSzPct val="90000"/>
              <a:buFont typeface="Wingdings 3" pitchFamily="18" charset="2"/>
              <a:buChar char=""/>
            </a:pPr>
            <a:endParaRPr lang="en-GB" sz="2200" b="1" dirty="0">
              <a:solidFill>
                <a:schemeClr val="bg1">
                  <a:lumMod val="65000"/>
                </a:schemeClr>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rgbClr val="3F3E3E"/>
                </a:solidFill>
                <a:latin typeface="+mj-lt"/>
                <a:ea typeface="+mn-ea"/>
                <a:cs typeface="+mn-cs"/>
              </a:rPr>
              <a:t>  </a:t>
            </a:r>
            <a:r>
              <a:rPr lang="en-GB" sz="2200" b="1" dirty="0">
                <a:solidFill>
                  <a:schemeClr val="tx1"/>
                </a:solidFill>
                <a:latin typeface="+mj-lt"/>
                <a:ea typeface="+mn-ea"/>
                <a:cs typeface="+mn-cs"/>
              </a:rPr>
              <a:t>The path towards the updated roadmap and next IPs</a:t>
            </a:r>
          </a:p>
          <a:p>
            <a:pPr marL="228600" lvl="0" indent="-228600" fontAlgn="base">
              <a:buClr>
                <a:srgbClr val="DCDB21"/>
              </a:buClr>
              <a:buSzPct val="90000"/>
              <a:buFont typeface="Wingdings 3" pitchFamily="18" charset="2"/>
              <a:buChar char=""/>
            </a:pPr>
            <a:endParaRPr lang="en-GB" sz="2200" b="1" dirty="0">
              <a:solidFill>
                <a:schemeClr val="bg1">
                  <a:lumMod val="65000"/>
                </a:schemeClr>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chemeClr val="bg1">
                    <a:lumMod val="65000"/>
                  </a:schemeClr>
                </a:solidFill>
                <a:latin typeface="+mj-lt"/>
                <a:ea typeface="+mn-ea"/>
                <a:cs typeface="+mn-cs"/>
              </a:rPr>
              <a:t>  The coming 17-19 implementation plan</a:t>
            </a:r>
          </a:p>
          <a:p>
            <a:pPr marL="228600" lvl="0" indent="-228600" fontAlgn="base">
              <a:buClr>
                <a:srgbClr val="DCDB21"/>
              </a:buClr>
              <a:buSzPct val="90000"/>
              <a:buFont typeface="Wingdings 3" pitchFamily="18" charset="2"/>
              <a:buChar char=""/>
            </a:pPr>
            <a:endParaRPr lang="en-GB" sz="2200" b="1" dirty="0">
              <a:solidFill>
                <a:schemeClr val="bg1">
                  <a:lumMod val="65000"/>
                </a:schemeClr>
              </a:solidFill>
              <a:latin typeface="+mj-lt"/>
              <a:ea typeface="+mn-ea"/>
              <a:cs typeface="+mn-cs"/>
            </a:endParaRPr>
          </a:p>
          <a:p>
            <a:pPr marL="228600" lvl="0" indent="-228600" fontAlgn="base">
              <a:buClr>
                <a:srgbClr val="DCDB21"/>
              </a:buClr>
              <a:buSzPct val="90000"/>
              <a:buFont typeface="Wingdings 3" pitchFamily="18" charset="2"/>
              <a:buChar char=""/>
            </a:pPr>
            <a:r>
              <a:rPr lang="en-GB" sz="2200" b="1" dirty="0">
                <a:solidFill>
                  <a:schemeClr val="bg1">
                    <a:lumMod val="65000"/>
                  </a:schemeClr>
                </a:solidFill>
                <a:latin typeface="+mj-lt"/>
                <a:ea typeface="+mn-ea"/>
                <a:cs typeface="+mn-cs"/>
              </a:rPr>
              <a:t>  Contribution expected from the workshop participants</a:t>
            </a:r>
          </a:p>
        </p:txBody>
      </p:sp>
      <p:sp>
        <p:nvSpPr>
          <p:cNvPr id="3" name="2 Título"/>
          <p:cNvSpPr>
            <a:spLocks noGrp="1"/>
          </p:cNvSpPr>
          <p:nvPr>
            <p:ph type="title"/>
          </p:nvPr>
        </p:nvSpPr>
        <p:spPr>
          <a:xfrm>
            <a:off x="3215226" y="372507"/>
            <a:ext cx="7417331" cy="540000"/>
          </a:xfrm>
        </p:spPr>
        <p:txBody>
          <a:bodyPr/>
          <a:lstStyle/>
          <a:p>
            <a:r>
              <a:rPr lang="fr-BE" dirty="0" err="1"/>
              <a:t>Outline</a:t>
            </a:r>
            <a:endParaRPr lang="es-ES" dirty="0"/>
          </a:p>
        </p:txBody>
      </p:sp>
    </p:spTree>
    <p:extLst>
      <p:ext uri="{BB962C8B-B14F-4D97-AF65-F5344CB8AC3E}">
        <p14:creationId xmlns:p14="http://schemas.microsoft.com/office/powerpoint/2010/main" val="2637765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Título"/>
          <p:cNvSpPr txBox="1">
            <a:spLocks/>
          </p:cNvSpPr>
          <p:nvPr/>
        </p:nvSpPr>
        <p:spPr>
          <a:xfrm>
            <a:off x="3609790" y="341766"/>
            <a:ext cx="8286455" cy="540000"/>
          </a:xfrm>
          <a:prstGeom prst="rect">
            <a:avLst/>
          </a:prstGeom>
        </p:spPr>
        <p:txBody>
          <a:bodyPr>
            <a:noAutofit/>
          </a:bodyPr>
          <a:lstStyle>
            <a:lvl1pPr algn="l" defTabSz="914400" rtl="0" eaLnBrk="1" latinLnBrk="0" hangingPunct="1">
              <a:lnSpc>
                <a:spcPct val="90000"/>
              </a:lnSpc>
              <a:spcBef>
                <a:spcPct val="0"/>
              </a:spcBef>
              <a:buNone/>
              <a:defRPr lang="es-ES" sz="3200" b="1" kern="1200" dirty="0">
                <a:solidFill>
                  <a:srgbClr val="3F3F3D"/>
                </a:solidFill>
                <a:latin typeface="+mj-lt"/>
                <a:ea typeface="Helvetica" charset="0"/>
                <a:cs typeface="Helvetica" charset="0"/>
              </a:defRPr>
            </a:lvl1pPr>
          </a:lstStyle>
          <a:p>
            <a:r>
              <a:rPr lang="en-US" dirty="0"/>
              <a:t>ETIP SNET process hierarchy</a:t>
            </a:r>
          </a:p>
        </p:txBody>
      </p:sp>
      <p:graphicFrame>
        <p:nvGraphicFramePr>
          <p:cNvPr id="2" name="Diagramme 1">
            <a:extLst>
              <a:ext uri="{FF2B5EF4-FFF2-40B4-BE49-F238E27FC236}">
                <a16:creationId xmlns:a16="http://schemas.microsoft.com/office/drawing/2014/main" id="{F82AA5F3-735F-49A3-B211-BD583A3BCD35}"/>
              </a:ext>
            </a:extLst>
          </p:cNvPr>
          <p:cNvGraphicFramePr/>
          <p:nvPr>
            <p:extLst>
              <p:ext uri="{D42A27DB-BD31-4B8C-83A1-F6EECF244321}">
                <p14:modId xmlns:p14="http://schemas.microsoft.com/office/powerpoint/2010/main" val="828367386"/>
              </p:ext>
            </p:extLst>
          </p:nvPr>
        </p:nvGraphicFramePr>
        <p:xfrm>
          <a:off x="5148423" y="1390261"/>
          <a:ext cx="6934719" cy="5102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e 5">
            <a:extLst>
              <a:ext uri="{FF2B5EF4-FFF2-40B4-BE49-F238E27FC236}">
                <a16:creationId xmlns:a16="http://schemas.microsoft.com/office/drawing/2014/main" id="{8614B755-E30F-4D88-84DB-0443618C2F29}"/>
              </a:ext>
            </a:extLst>
          </p:cNvPr>
          <p:cNvGrpSpPr/>
          <p:nvPr/>
        </p:nvGrpSpPr>
        <p:grpSpPr>
          <a:xfrm>
            <a:off x="439047" y="2736122"/>
            <a:ext cx="5299926" cy="2954655"/>
            <a:chOff x="439047" y="2736122"/>
            <a:chExt cx="5299926" cy="2954655"/>
          </a:xfrm>
        </p:grpSpPr>
        <p:sp>
          <p:nvSpPr>
            <p:cNvPr id="13" name="ZoneTexte 12">
              <a:extLst>
                <a:ext uri="{FF2B5EF4-FFF2-40B4-BE49-F238E27FC236}">
                  <a16:creationId xmlns:a16="http://schemas.microsoft.com/office/drawing/2014/main" id="{0847EB7B-2DB2-4C51-A14C-35B8EA07D176}"/>
                </a:ext>
              </a:extLst>
            </p:cNvPr>
            <p:cNvSpPr txBox="1"/>
            <p:nvPr/>
          </p:nvSpPr>
          <p:spPr>
            <a:xfrm>
              <a:off x="439047" y="2736122"/>
              <a:ext cx="4951997" cy="2954655"/>
            </a:xfrm>
            <a:prstGeom prst="rect">
              <a:avLst/>
            </a:prstGeom>
            <a:noFill/>
          </p:spPr>
          <p:txBody>
            <a:bodyPr wrap="none" rtlCol="0">
              <a:spAutoFit/>
            </a:bodyPr>
            <a:lstStyle/>
            <a:p>
              <a:pPr marL="285750" indent="-285750">
                <a:buFont typeface="Arial" panose="020B0604020202020204" pitchFamily="34" charset="0"/>
                <a:buChar char="•"/>
              </a:pPr>
              <a:r>
                <a:rPr lang="fr-FR" dirty="0" err="1"/>
                <a:t>Member</a:t>
              </a:r>
              <a:r>
                <a:rPr lang="fr-FR" dirty="0"/>
                <a:t> States</a:t>
              </a:r>
            </a:p>
            <a:p>
              <a:pPr marL="285750" indent="-285750">
                <a:buFont typeface="Arial" panose="020B0604020202020204" pitchFamily="34" charset="0"/>
                <a:buChar char="•"/>
              </a:pPr>
              <a:r>
                <a:rPr lang="fr-FR" dirty="0"/>
                <a:t>ETIP SNET experts (</a:t>
              </a:r>
              <a:r>
                <a:rPr lang="fr-FR" dirty="0" err="1"/>
                <a:t>WGs</a:t>
              </a:r>
              <a:r>
                <a:rPr lang="fr-FR" dirty="0"/>
                <a:t>)</a:t>
              </a:r>
            </a:p>
            <a:p>
              <a:pPr marL="285750" indent="-285750">
                <a:buFont typeface="Arial" panose="020B0604020202020204" pitchFamily="34" charset="0"/>
                <a:buChar char="•"/>
              </a:pPr>
              <a:r>
                <a:rPr lang="fr-FR" dirty="0"/>
                <a:t>Public consultation</a:t>
              </a:r>
            </a:p>
            <a:p>
              <a:pPr marL="285750" indent="-285750">
                <a:buFont typeface="Arial" panose="020B0604020202020204" pitchFamily="34" charset="0"/>
                <a:buChar char="•"/>
              </a:pPr>
              <a:r>
                <a:rPr lang="fr-FR" b="1" dirty="0" err="1">
                  <a:solidFill>
                    <a:schemeClr val="accent1"/>
                  </a:solidFill>
                </a:rPr>
                <a:t>Regional</a:t>
              </a:r>
              <a:r>
                <a:rPr lang="fr-FR" b="1" dirty="0">
                  <a:solidFill>
                    <a:schemeClr val="accent1"/>
                  </a:solidFill>
                </a:rPr>
                <a:t> </a:t>
              </a:r>
              <a:r>
                <a:rPr lang="fr-FR" b="1" dirty="0" err="1">
                  <a:solidFill>
                    <a:schemeClr val="accent1"/>
                  </a:solidFill>
                </a:rPr>
                <a:t>workhops</a:t>
              </a:r>
              <a:endParaRPr lang="fr-FR" b="1" dirty="0">
                <a:solidFill>
                  <a:schemeClr val="accent1"/>
                </a:solidFill>
              </a:endParaRPr>
            </a:p>
            <a:p>
              <a:pPr marL="742950" lvl="1" indent="-285750">
                <a:buFont typeface="Arial" panose="020B0604020202020204" pitchFamily="34" charset="0"/>
                <a:buChar char="•"/>
              </a:pPr>
              <a:r>
                <a:rPr lang="fr-FR" sz="1600" b="1" dirty="0" err="1">
                  <a:solidFill>
                    <a:schemeClr val="accent1"/>
                  </a:solidFill>
                </a:rPr>
                <a:t>Lessons</a:t>
              </a:r>
              <a:r>
                <a:rPr lang="fr-FR" sz="1600" b="1" dirty="0">
                  <a:solidFill>
                    <a:schemeClr val="accent1"/>
                  </a:solidFill>
                </a:rPr>
                <a:t> </a:t>
              </a:r>
              <a:r>
                <a:rPr lang="fr-FR" sz="1600" b="1" dirty="0" err="1">
                  <a:solidFill>
                    <a:schemeClr val="accent1"/>
                  </a:solidFill>
                </a:rPr>
                <a:t>learnt</a:t>
              </a:r>
              <a:endParaRPr lang="fr-FR" sz="1600" b="1" dirty="0">
                <a:solidFill>
                  <a:schemeClr val="accent1"/>
                </a:solidFill>
              </a:endParaRPr>
            </a:p>
            <a:p>
              <a:pPr marL="742950" lvl="1" indent="-285750">
                <a:buFont typeface="Arial" panose="020B0604020202020204" pitchFamily="34" charset="0"/>
                <a:buChar char="•"/>
              </a:pPr>
              <a:r>
                <a:rPr lang="fr-FR" sz="1600" b="1" dirty="0" err="1">
                  <a:solidFill>
                    <a:schemeClr val="accent1"/>
                  </a:solidFill>
                </a:rPr>
                <a:t>Needs</a:t>
              </a:r>
              <a:r>
                <a:rPr lang="fr-FR" sz="1600" b="1" dirty="0">
                  <a:solidFill>
                    <a:schemeClr val="accent1"/>
                  </a:solidFill>
                </a:rPr>
                <a:t> for </a:t>
              </a:r>
              <a:r>
                <a:rPr lang="fr-FR" sz="1600" b="1" dirty="0" err="1">
                  <a:solidFill>
                    <a:schemeClr val="accent1"/>
                  </a:solidFill>
                </a:rPr>
                <a:t>further</a:t>
              </a:r>
              <a:r>
                <a:rPr lang="fr-FR" sz="1600" b="1" dirty="0">
                  <a:solidFill>
                    <a:schemeClr val="accent1"/>
                  </a:solidFill>
                </a:rPr>
                <a:t> </a:t>
              </a:r>
              <a:r>
                <a:rPr lang="fr-FR" sz="1600" b="1" dirty="0" err="1">
                  <a:solidFill>
                    <a:schemeClr val="accent1"/>
                  </a:solidFill>
                </a:rPr>
                <a:t>specific</a:t>
              </a:r>
              <a:r>
                <a:rPr lang="fr-FR" sz="1600" b="1" dirty="0">
                  <a:solidFill>
                    <a:schemeClr val="accent1"/>
                  </a:solidFill>
                </a:rPr>
                <a:t> R&amp;I </a:t>
              </a:r>
              <a:r>
                <a:rPr lang="fr-FR" sz="1600" b="1" dirty="0" err="1">
                  <a:solidFill>
                    <a:schemeClr val="accent1"/>
                  </a:solidFill>
                </a:rPr>
                <a:t>activities</a:t>
              </a:r>
              <a:endParaRPr lang="fr-FR" sz="1600" b="1" dirty="0">
                <a:solidFill>
                  <a:schemeClr val="accent1"/>
                </a:solidFill>
              </a:endParaRPr>
            </a:p>
            <a:p>
              <a:pPr marL="742950" lvl="1" indent="-285750">
                <a:buFont typeface="Arial" panose="020B0604020202020204" pitchFamily="34" charset="0"/>
                <a:buChar char="•"/>
              </a:pPr>
              <a:r>
                <a:rPr lang="fr-FR" sz="1600" b="1" dirty="0" err="1">
                  <a:solidFill>
                    <a:schemeClr val="accent1"/>
                  </a:solidFill>
                </a:rPr>
                <a:t>Implementation</a:t>
              </a:r>
              <a:r>
                <a:rPr lang="fr-FR" sz="1600" b="1" dirty="0">
                  <a:solidFill>
                    <a:schemeClr val="accent1"/>
                  </a:solidFill>
                </a:rPr>
                <a:t> plans for the innovations</a:t>
              </a:r>
            </a:p>
            <a:p>
              <a:pPr marL="742950" lvl="1" indent="-285750">
                <a:buFont typeface="Arial" panose="020B0604020202020204" pitchFamily="34" charset="0"/>
                <a:buChar char="•"/>
              </a:pPr>
              <a:r>
                <a:rPr lang="en-US" sz="1600" b="1" dirty="0">
                  <a:solidFill>
                    <a:schemeClr val="accent1"/>
                  </a:solidFill>
                </a:rPr>
                <a:t>Barriers to innovation deployment</a:t>
              </a:r>
              <a:endParaRPr lang="fr-FR" sz="1600" b="1" dirty="0">
                <a:solidFill>
                  <a:schemeClr val="accent1"/>
                </a:solidFill>
              </a:endParaRPr>
            </a:p>
            <a:p>
              <a:pPr marL="285750" indent="-285750">
                <a:buFont typeface="Arial" panose="020B0604020202020204" pitchFamily="34" charset="0"/>
                <a:buChar char="•"/>
              </a:pPr>
              <a:r>
                <a:rPr lang="fr-FR" dirty="0"/>
                <a:t>Monitoring of </a:t>
              </a:r>
              <a:r>
                <a:rPr lang="fr-FR" dirty="0" err="1"/>
                <a:t>projects</a:t>
              </a:r>
              <a:endParaRPr lang="fr-FR" dirty="0"/>
            </a:p>
            <a:p>
              <a:pPr marL="742950" lvl="1" indent="-285750">
                <a:buFont typeface="Arial" panose="020B0604020202020204" pitchFamily="34" charset="0"/>
                <a:buChar char="•"/>
              </a:pPr>
              <a:r>
                <a:rPr lang="en-US" altLang="en-US" sz="1600" dirty="0">
                  <a:latin typeface="Calibri" panose="020F0502020204030204" pitchFamily="34" charset="0"/>
                </a:rPr>
                <a:t>assess the coverage of the R&amp;I activities </a:t>
              </a:r>
              <a:r>
                <a:rPr lang="en-US" altLang="en-US" sz="1600" b="1" dirty="0">
                  <a:solidFill>
                    <a:schemeClr val="accent1"/>
                  </a:solidFill>
                </a:rPr>
                <a:t>by</a:t>
              </a:r>
            </a:p>
            <a:p>
              <a:pPr lvl="1"/>
              <a:r>
                <a:rPr lang="en-US" altLang="en-US" sz="1600" b="1" dirty="0">
                  <a:solidFill>
                    <a:schemeClr val="accent1"/>
                  </a:solidFill>
                </a:rPr>
                <a:t> national</a:t>
              </a:r>
              <a:r>
                <a:rPr lang="en-US" altLang="en-US" sz="1600" dirty="0">
                  <a:latin typeface="Calibri" panose="020F0502020204030204" pitchFamily="34" charset="0"/>
                </a:rPr>
                <a:t> and European </a:t>
              </a:r>
              <a:r>
                <a:rPr lang="en-US" altLang="en-US" sz="1600" b="1" dirty="0">
                  <a:solidFill>
                    <a:schemeClr val="accent1"/>
                  </a:solidFill>
                </a:rPr>
                <a:t>projects</a:t>
              </a:r>
              <a:endParaRPr lang="fr-FR" sz="1600" b="1" dirty="0">
                <a:solidFill>
                  <a:schemeClr val="accent1"/>
                </a:solidFill>
              </a:endParaRPr>
            </a:p>
          </p:txBody>
        </p:sp>
        <p:sp>
          <p:nvSpPr>
            <p:cNvPr id="4" name="Accolade ouvrante 3">
              <a:extLst>
                <a:ext uri="{FF2B5EF4-FFF2-40B4-BE49-F238E27FC236}">
                  <a16:creationId xmlns:a16="http://schemas.microsoft.com/office/drawing/2014/main" id="{28BA1409-3861-44AC-B358-26D55CDC9AA7}"/>
                </a:ext>
              </a:extLst>
            </p:cNvPr>
            <p:cNvSpPr/>
            <p:nvPr/>
          </p:nvSpPr>
          <p:spPr>
            <a:xfrm>
              <a:off x="5372487" y="2809874"/>
              <a:ext cx="366486" cy="2807153"/>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5" name="Groupe 4">
            <a:extLst>
              <a:ext uri="{FF2B5EF4-FFF2-40B4-BE49-F238E27FC236}">
                <a16:creationId xmlns:a16="http://schemas.microsoft.com/office/drawing/2014/main" id="{3FB71FBC-FCA5-4452-AD30-F309497F61A7}"/>
              </a:ext>
            </a:extLst>
          </p:cNvPr>
          <p:cNvGrpSpPr/>
          <p:nvPr/>
        </p:nvGrpSpPr>
        <p:grpSpPr>
          <a:xfrm>
            <a:off x="534150" y="5642293"/>
            <a:ext cx="4614272" cy="850604"/>
            <a:chOff x="534150" y="5642293"/>
            <a:chExt cx="4614272" cy="850604"/>
          </a:xfrm>
        </p:grpSpPr>
        <p:sp>
          <p:nvSpPr>
            <p:cNvPr id="3" name="ZoneTexte 2">
              <a:extLst>
                <a:ext uri="{FF2B5EF4-FFF2-40B4-BE49-F238E27FC236}">
                  <a16:creationId xmlns:a16="http://schemas.microsoft.com/office/drawing/2014/main" id="{16C8CDC3-AC10-4082-845C-0F1D69D3E73D}"/>
                </a:ext>
              </a:extLst>
            </p:cNvPr>
            <p:cNvSpPr txBox="1"/>
            <p:nvPr/>
          </p:nvSpPr>
          <p:spPr>
            <a:xfrm>
              <a:off x="534150" y="5880487"/>
              <a:ext cx="2920671" cy="369332"/>
            </a:xfrm>
            <a:prstGeom prst="rect">
              <a:avLst/>
            </a:prstGeom>
            <a:noFill/>
          </p:spPr>
          <p:txBody>
            <a:bodyPr wrap="none" rtlCol="0">
              <a:spAutoFit/>
            </a:bodyPr>
            <a:lstStyle/>
            <a:p>
              <a:r>
                <a:rPr lang="fr-FR" dirty="0"/>
                <a:t>ETIP SNET experts (</a:t>
              </a:r>
              <a:r>
                <a:rPr lang="fr-FR" dirty="0" err="1"/>
                <a:t>WGs</a:t>
              </a:r>
              <a:r>
                <a:rPr lang="fr-FR" dirty="0"/>
                <a:t>)</a:t>
              </a:r>
            </a:p>
          </p:txBody>
        </p:sp>
        <p:sp>
          <p:nvSpPr>
            <p:cNvPr id="16" name="Accolade ouvrante 15">
              <a:extLst>
                <a:ext uri="{FF2B5EF4-FFF2-40B4-BE49-F238E27FC236}">
                  <a16:creationId xmlns:a16="http://schemas.microsoft.com/office/drawing/2014/main" id="{EBD236C8-70C6-4271-BF6E-4A60B2887554}"/>
                </a:ext>
              </a:extLst>
            </p:cNvPr>
            <p:cNvSpPr/>
            <p:nvPr/>
          </p:nvSpPr>
          <p:spPr>
            <a:xfrm>
              <a:off x="4915157" y="5642293"/>
              <a:ext cx="233265" cy="850604"/>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2000" b="1" dirty="0"/>
            </a:p>
          </p:txBody>
        </p:sp>
      </p:grpSp>
      <p:grpSp>
        <p:nvGrpSpPr>
          <p:cNvPr id="7" name="Groupe 6">
            <a:extLst>
              <a:ext uri="{FF2B5EF4-FFF2-40B4-BE49-F238E27FC236}">
                <a16:creationId xmlns:a16="http://schemas.microsoft.com/office/drawing/2014/main" id="{BE1A87BE-695E-436A-B6CE-EE38545A065A}"/>
              </a:ext>
            </a:extLst>
          </p:cNvPr>
          <p:cNvGrpSpPr/>
          <p:nvPr/>
        </p:nvGrpSpPr>
        <p:grpSpPr>
          <a:xfrm>
            <a:off x="4402710" y="1390262"/>
            <a:ext cx="3203162" cy="1394346"/>
            <a:chOff x="4402710" y="1390262"/>
            <a:chExt cx="3203162" cy="1394346"/>
          </a:xfrm>
        </p:grpSpPr>
        <p:sp>
          <p:nvSpPr>
            <p:cNvPr id="17" name="Accolade ouvrante 16">
              <a:extLst>
                <a:ext uri="{FF2B5EF4-FFF2-40B4-BE49-F238E27FC236}">
                  <a16:creationId xmlns:a16="http://schemas.microsoft.com/office/drawing/2014/main" id="{42C8B8FE-415D-447B-B7F3-005E5A62F7CA}"/>
                </a:ext>
              </a:extLst>
            </p:cNvPr>
            <p:cNvSpPr/>
            <p:nvPr/>
          </p:nvSpPr>
          <p:spPr>
            <a:xfrm>
              <a:off x="7208543" y="1390262"/>
              <a:ext cx="397329" cy="1394346"/>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8" name="ZoneTexte 17">
              <a:extLst>
                <a:ext uri="{FF2B5EF4-FFF2-40B4-BE49-F238E27FC236}">
                  <a16:creationId xmlns:a16="http://schemas.microsoft.com/office/drawing/2014/main" id="{658C41FD-BA96-4553-8783-B71D3B2DF690}"/>
                </a:ext>
              </a:extLst>
            </p:cNvPr>
            <p:cNvSpPr txBox="1"/>
            <p:nvPr/>
          </p:nvSpPr>
          <p:spPr>
            <a:xfrm>
              <a:off x="4402710" y="1851150"/>
              <a:ext cx="2672526" cy="646331"/>
            </a:xfrm>
            <a:prstGeom prst="rect">
              <a:avLst/>
            </a:prstGeom>
            <a:noFill/>
          </p:spPr>
          <p:txBody>
            <a:bodyPr wrap="none" rtlCol="0">
              <a:spAutoFit/>
            </a:bodyPr>
            <a:lstStyle/>
            <a:p>
              <a:r>
                <a:rPr lang="fr-FR" dirty="0"/>
                <a:t>EC consultation process</a:t>
              </a:r>
            </a:p>
            <a:p>
              <a:endParaRPr lang="fr-FR" dirty="0"/>
            </a:p>
          </p:txBody>
        </p:sp>
      </p:grpSp>
    </p:spTree>
    <p:extLst>
      <p:ext uri="{BB962C8B-B14F-4D97-AF65-F5344CB8AC3E}">
        <p14:creationId xmlns:p14="http://schemas.microsoft.com/office/powerpoint/2010/main" val="115587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247958" y="180806"/>
            <a:ext cx="8173077" cy="962193"/>
          </a:xfrm>
        </p:spPr>
        <p:txBody>
          <a:bodyPr/>
          <a:lstStyle/>
          <a:p>
            <a:r>
              <a:rPr lang="en-US" dirty="0"/>
              <a:t>Proposal to structure the next IPs and the next roadmap</a:t>
            </a:r>
            <a:br>
              <a:rPr lang="en-US" dirty="0"/>
            </a:br>
            <a:endParaRPr lang="en-GB" dirty="0"/>
          </a:p>
        </p:txBody>
      </p:sp>
      <p:sp>
        <p:nvSpPr>
          <p:cNvPr id="32" name="ZoneTexte 31"/>
          <p:cNvSpPr txBox="1">
            <a:spLocks/>
          </p:cNvSpPr>
          <p:nvPr/>
        </p:nvSpPr>
        <p:spPr>
          <a:xfrm>
            <a:off x="433462" y="1287077"/>
            <a:ext cx="3048504" cy="923330"/>
          </a:xfrm>
          <a:prstGeom prst="rect">
            <a:avLst/>
          </a:prstGeom>
          <a:noFill/>
        </p:spPr>
        <p:txBody>
          <a:bodyPr wrap="square" rtlCol="0">
            <a:spAutoFit/>
          </a:bodyPr>
          <a:lstStyle/>
          <a:p>
            <a:r>
              <a:rPr lang="en-GB" dirty="0">
                <a:solidFill>
                  <a:srgbClr val="0070C0"/>
                </a:solidFill>
              </a:rPr>
              <a:t>electricity/heat (</a:t>
            </a:r>
            <a:r>
              <a:rPr lang="en-GB" dirty="0" err="1">
                <a:solidFill>
                  <a:srgbClr val="0070C0"/>
                </a:solidFill>
              </a:rPr>
              <a:t>e.g</a:t>
            </a:r>
            <a:r>
              <a:rPr lang="en-GB" dirty="0">
                <a:solidFill>
                  <a:srgbClr val="0070C0"/>
                </a:solidFill>
              </a:rPr>
              <a:t> heat pumps) and </a:t>
            </a:r>
            <a:r>
              <a:rPr lang="en-GB" dirty="0">
                <a:solidFill>
                  <a:schemeClr val="bg1">
                    <a:lumMod val="65000"/>
                  </a:schemeClr>
                </a:solidFill>
              </a:rPr>
              <a:t>electricity/gas (e.g. power-to-gas) </a:t>
            </a:r>
          </a:p>
        </p:txBody>
      </p:sp>
      <p:grpSp>
        <p:nvGrpSpPr>
          <p:cNvPr id="23" name="Groupe 22">
            <a:extLst>
              <a:ext uri="{FF2B5EF4-FFF2-40B4-BE49-F238E27FC236}">
                <a16:creationId xmlns:a16="http://schemas.microsoft.com/office/drawing/2014/main" id="{A5646D31-ED7C-49B2-91AE-F68BA6AEFFC6}"/>
              </a:ext>
            </a:extLst>
          </p:cNvPr>
          <p:cNvGrpSpPr/>
          <p:nvPr/>
        </p:nvGrpSpPr>
        <p:grpSpPr>
          <a:xfrm>
            <a:off x="2836674" y="2513427"/>
            <a:ext cx="7384158" cy="3805198"/>
            <a:chOff x="2836674" y="2513427"/>
            <a:chExt cx="7384158" cy="3805198"/>
          </a:xfrm>
        </p:grpSpPr>
        <p:grpSp>
          <p:nvGrpSpPr>
            <p:cNvPr id="27" name="Groupe 26">
              <a:extLst>
                <a:ext uri="{FF2B5EF4-FFF2-40B4-BE49-F238E27FC236}">
                  <a16:creationId xmlns:a16="http://schemas.microsoft.com/office/drawing/2014/main" id="{D3CAF3DB-EF7E-4D92-901E-643803D821A4}"/>
                </a:ext>
              </a:extLst>
            </p:cNvPr>
            <p:cNvGrpSpPr/>
            <p:nvPr/>
          </p:nvGrpSpPr>
          <p:grpSpPr>
            <a:xfrm>
              <a:off x="5246629" y="2513427"/>
              <a:ext cx="2880000" cy="141292"/>
              <a:chOff x="5882057" y="2513427"/>
              <a:chExt cx="1604585" cy="141292"/>
            </a:xfrm>
          </p:grpSpPr>
          <p:sp>
            <p:nvSpPr>
              <p:cNvPr id="40" name="Rectangle 39">
                <a:extLst>
                  <a:ext uri="{FF2B5EF4-FFF2-40B4-BE49-F238E27FC236}">
                    <a16:creationId xmlns:a16="http://schemas.microsoft.com/office/drawing/2014/main" id="{60C56929-1489-4CF2-9385-A989CF687F6D}"/>
                  </a:ext>
                </a:extLst>
              </p:cNvPr>
              <p:cNvSpPr/>
              <p:nvPr/>
            </p:nvSpPr>
            <p:spPr>
              <a:xfrm flipH="1">
                <a:off x="5882057" y="2516697"/>
                <a:ext cx="828000" cy="138022"/>
              </a:xfrm>
              <a:prstGeom prst="rect">
                <a:avLst/>
              </a:prstGeom>
              <a:gradFill flip="none" rotWithShape="1">
                <a:gsLst>
                  <a:gs pos="0">
                    <a:srgbClr val="5B9BD5">
                      <a:lumMod val="75000"/>
                    </a:srgbClr>
                  </a:gs>
                  <a:gs pos="75000">
                    <a:srgbClr val="4472C4">
                      <a:tint val="44500"/>
                      <a:satMod val="160000"/>
                    </a:srgbClr>
                  </a:gs>
                  <a:gs pos="100000">
                    <a:srgbClr val="4472C4">
                      <a:tint val="23500"/>
                      <a:satMod val="160000"/>
                      <a:alpha val="50000"/>
                    </a:srgbClr>
                  </a:gs>
                </a:gsLst>
                <a:lin ang="108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41" name="Rectangle 40">
                <a:extLst>
                  <a:ext uri="{FF2B5EF4-FFF2-40B4-BE49-F238E27FC236}">
                    <a16:creationId xmlns:a16="http://schemas.microsoft.com/office/drawing/2014/main" id="{8C69E8F3-818F-4D85-B3D2-CDA0997D0D7D}"/>
                  </a:ext>
                </a:extLst>
              </p:cNvPr>
              <p:cNvSpPr/>
              <p:nvPr/>
            </p:nvSpPr>
            <p:spPr>
              <a:xfrm>
                <a:off x="6658642" y="2513427"/>
                <a:ext cx="828000" cy="138022"/>
              </a:xfrm>
              <a:prstGeom prst="rect">
                <a:avLst/>
              </a:prstGeom>
              <a:gradFill flip="none" rotWithShape="1">
                <a:gsLst>
                  <a:gs pos="0">
                    <a:srgbClr val="FFFFFF">
                      <a:lumMod val="65000"/>
                    </a:srgbClr>
                  </a:gs>
                  <a:gs pos="75000">
                    <a:srgbClr val="4472C4">
                      <a:tint val="44500"/>
                      <a:satMod val="160000"/>
                    </a:srgbClr>
                  </a:gs>
                  <a:gs pos="99000">
                    <a:srgbClr val="4472C4">
                      <a:tint val="23500"/>
                      <a:satMod val="160000"/>
                      <a:alpha val="50000"/>
                    </a:srgbClr>
                  </a:gs>
                </a:gsLst>
                <a:lin ang="108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grpSp>
        <p:grpSp>
          <p:nvGrpSpPr>
            <p:cNvPr id="28" name="Groupe 27">
              <a:extLst>
                <a:ext uri="{FF2B5EF4-FFF2-40B4-BE49-F238E27FC236}">
                  <a16:creationId xmlns:a16="http://schemas.microsoft.com/office/drawing/2014/main" id="{23CE0D01-5504-40DA-9FE6-DDCE771AD238}"/>
                </a:ext>
              </a:extLst>
            </p:cNvPr>
            <p:cNvGrpSpPr/>
            <p:nvPr/>
          </p:nvGrpSpPr>
          <p:grpSpPr>
            <a:xfrm>
              <a:off x="5246621" y="6177333"/>
              <a:ext cx="2880000" cy="141292"/>
              <a:chOff x="5882057" y="2520150"/>
              <a:chExt cx="1604585" cy="141292"/>
            </a:xfrm>
          </p:grpSpPr>
          <p:sp>
            <p:nvSpPr>
              <p:cNvPr id="38" name="Rectangle 37">
                <a:extLst>
                  <a:ext uri="{FF2B5EF4-FFF2-40B4-BE49-F238E27FC236}">
                    <a16:creationId xmlns:a16="http://schemas.microsoft.com/office/drawing/2014/main" id="{93FAECA7-0807-4D5C-A92E-5D20B9156E28}"/>
                  </a:ext>
                </a:extLst>
              </p:cNvPr>
              <p:cNvSpPr/>
              <p:nvPr/>
            </p:nvSpPr>
            <p:spPr>
              <a:xfrm flipH="1">
                <a:off x="5882057" y="2523420"/>
                <a:ext cx="828000" cy="138022"/>
              </a:xfrm>
              <a:prstGeom prst="rect">
                <a:avLst/>
              </a:prstGeom>
              <a:gradFill flip="none" rotWithShape="1">
                <a:gsLst>
                  <a:gs pos="0">
                    <a:srgbClr val="5B9BD5">
                      <a:lumMod val="60000"/>
                      <a:lumOff val="40000"/>
                    </a:srgbClr>
                  </a:gs>
                  <a:gs pos="75000">
                    <a:srgbClr val="4472C4">
                      <a:tint val="44500"/>
                      <a:satMod val="160000"/>
                    </a:srgbClr>
                  </a:gs>
                  <a:gs pos="100000">
                    <a:srgbClr val="4472C4">
                      <a:tint val="23500"/>
                      <a:satMod val="160000"/>
                      <a:alpha val="50000"/>
                    </a:srgbClr>
                  </a:gs>
                </a:gsLst>
                <a:lin ang="108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39" name="Rectangle 38">
                <a:extLst>
                  <a:ext uri="{FF2B5EF4-FFF2-40B4-BE49-F238E27FC236}">
                    <a16:creationId xmlns:a16="http://schemas.microsoft.com/office/drawing/2014/main" id="{555DFACA-64C5-4331-B46F-BE4EE3BCD92A}"/>
                  </a:ext>
                </a:extLst>
              </p:cNvPr>
              <p:cNvSpPr/>
              <p:nvPr/>
            </p:nvSpPr>
            <p:spPr>
              <a:xfrm>
                <a:off x="6658642" y="2520150"/>
                <a:ext cx="828000" cy="138022"/>
              </a:xfrm>
              <a:prstGeom prst="rect">
                <a:avLst/>
              </a:prstGeom>
              <a:gradFill flip="none" rotWithShape="1">
                <a:gsLst>
                  <a:gs pos="0">
                    <a:srgbClr val="FFFFFF">
                      <a:lumMod val="65000"/>
                    </a:srgbClr>
                  </a:gs>
                  <a:gs pos="75000">
                    <a:srgbClr val="4472C4">
                      <a:tint val="44500"/>
                      <a:satMod val="160000"/>
                    </a:srgbClr>
                  </a:gs>
                  <a:gs pos="99000">
                    <a:srgbClr val="4472C4">
                      <a:tint val="23500"/>
                      <a:satMod val="160000"/>
                      <a:alpha val="50000"/>
                    </a:srgbClr>
                  </a:gs>
                </a:gsLst>
                <a:lin ang="10800000" scaled="1"/>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grpSp>
        <p:grpSp>
          <p:nvGrpSpPr>
            <p:cNvPr id="29" name="Groupe 28">
              <a:extLst>
                <a:ext uri="{FF2B5EF4-FFF2-40B4-BE49-F238E27FC236}">
                  <a16:creationId xmlns:a16="http://schemas.microsoft.com/office/drawing/2014/main" id="{B775C306-A64E-4755-91AC-5D90C80DF006}"/>
                </a:ext>
              </a:extLst>
            </p:cNvPr>
            <p:cNvGrpSpPr/>
            <p:nvPr/>
          </p:nvGrpSpPr>
          <p:grpSpPr>
            <a:xfrm>
              <a:off x="2836674" y="2519475"/>
              <a:ext cx="7384158" cy="3790377"/>
              <a:chOff x="2693239" y="2180544"/>
              <a:chExt cx="7384158" cy="3790377"/>
            </a:xfrm>
          </p:grpSpPr>
          <p:sp>
            <p:nvSpPr>
              <p:cNvPr id="30" name="ZoneTexte 29">
                <a:extLst>
                  <a:ext uri="{FF2B5EF4-FFF2-40B4-BE49-F238E27FC236}">
                    <a16:creationId xmlns:a16="http://schemas.microsoft.com/office/drawing/2014/main" id="{B9B1AF10-EA17-4EF7-9207-DC640AA165B9}"/>
                  </a:ext>
                </a:extLst>
              </p:cNvPr>
              <p:cNvSpPr txBox="1">
                <a:spLocks/>
              </p:cNvSpPr>
              <p:nvPr/>
            </p:nvSpPr>
            <p:spPr>
              <a:xfrm>
                <a:off x="2693239" y="2834064"/>
                <a:ext cx="1576711" cy="73866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srgbClr val="0070C0"/>
                    </a:solidFill>
                    <a:effectLst/>
                    <a:uLnTx/>
                    <a:uFillTx/>
                  </a:rPr>
                  <a:t>Power Transmission Networks</a:t>
                </a:r>
              </a:p>
            </p:txBody>
          </p:sp>
          <p:sp>
            <p:nvSpPr>
              <p:cNvPr id="31" name="ZoneTexte 30">
                <a:extLst>
                  <a:ext uri="{FF2B5EF4-FFF2-40B4-BE49-F238E27FC236}">
                    <a16:creationId xmlns:a16="http://schemas.microsoft.com/office/drawing/2014/main" id="{6C183BBE-15A1-4EE6-B2D9-A6213773D979}"/>
                  </a:ext>
                </a:extLst>
              </p:cNvPr>
              <p:cNvSpPr txBox="1">
                <a:spLocks/>
              </p:cNvSpPr>
              <p:nvPr/>
            </p:nvSpPr>
            <p:spPr>
              <a:xfrm>
                <a:off x="2794891" y="4579189"/>
                <a:ext cx="1373405" cy="73866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srgbClr val="9DC3E6"/>
                    </a:solidFill>
                    <a:effectLst/>
                    <a:uLnTx/>
                    <a:uFillTx/>
                  </a:rPr>
                  <a:t>Power Distribution Networks</a:t>
                </a:r>
              </a:p>
            </p:txBody>
          </p:sp>
          <p:sp>
            <p:nvSpPr>
              <p:cNvPr id="33" name="ZoneTexte 32">
                <a:extLst>
                  <a:ext uri="{FF2B5EF4-FFF2-40B4-BE49-F238E27FC236}">
                    <a16:creationId xmlns:a16="http://schemas.microsoft.com/office/drawing/2014/main" id="{7464DAF7-4A39-472E-87D9-043E49EA04B3}"/>
                  </a:ext>
                </a:extLst>
              </p:cNvPr>
              <p:cNvSpPr txBox="1">
                <a:spLocks/>
              </p:cNvSpPr>
              <p:nvPr/>
            </p:nvSpPr>
            <p:spPr>
              <a:xfrm>
                <a:off x="8996198" y="3523269"/>
                <a:ext cx="1081199" cy="95410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srgbClr val="FFFFFF">
                        <a:lumMod val="50000"/>
                      </a:srgbClr>
                    </a:solidFill>
                    <a:effectLst/>
                    <a:uLnTx/>
                    <a:uFillTx/>
                  </a:rPr>
                  <a:t>Other energy networks</a:t>
                </a:r>
                <a:br>
                  <a:rPr kumimoji="0" lang="en-GB" sz="1400" b="1" i="0" u="none" strike="noStrike" kern="0" cap="none" spc="0" normalizeH="0" baseline="0" noProof="0" dirty="0">
                    <a:ln>
                      <a:noFill/>
                    </a:ln>
                    <a:solidFill>
                      <a:srgbClr val="FFFFFF">
                        <a:lumMod val="50000"/>
                      </a:srgbClr>
                    </a:solidFill>
                    <a:effectLst/>
                    <a:uLnTx/>
                    <a:uFillTx/>
                  </a:rPr>
                </a:br>
                <a:r>
                  <a:rPr kumimoji="0" lang="en-GB" sz="1400" b="1" i="0" u="none" strike="noStrike" kern="0" cap="none" spc="0" normalizeH="0" baseline="0" noProof="0" dirty="0">
                    <a:ln>
                      <a:noFill/>
                    </a:ln>
                    <a:solidFill>
                      <a:srgbClr val="FFFFFF">
                        <a:lumMod val="50000"/>
                      </a:srgbClr>
                    </a:solidFill>
                    <a:effectLst/>
                    <a:uLnTx/>
                    <a:uFillTx/>
                  </a:rPr>
                  <a:t>(gas, heat)</a:t>
                </a:r>
              </a:p>
            </p:txBody>
          </p:sp>
          <p:grpSp>
            <p:nvGrpSpPr>
              <p:cNvPr id="34" name="Groupe 33">
                <a:extLst>
                  <a:ext uri="{FF2B5EF4-FFF2-40B4-BE49-F238E27FC236}">
                    <a16:creationId xmlns:a16="http://schemas.microsoft.com/office/drawing/2014/main" id="{5B41E257-2C85-4E01-926A-E8DD595146E4}"/>
                  </a:ext>
                </a:extLst>
              </p:cNvPr>
              <p:cNvGrpSpPr/>
              <p:nvPr/>
            </p:nvGrpSpPr>
            <p:grpSpPr>
              <a:xfrm>
                <a:off x="4168296" y="2180544"/>
                <a:ext cx="4745237" cy="3790377"/>
                <a:chOff x="2049001" y="2190473"/>
                <a:chExt cx="4745237" cy="3790377"/>
              </a:xfrm>
            </p:grpSpPr>
            <p:sp>
              <p:nvSpPr>
                <p:cNvPr id="35" name="Rectangle 34">
                  <a:extLst>
                    <a:ext uri="{FF2B5EF4-FFF2-40B4-BE49-F238E27FC236}">
                      <a16:creationId xmlns:a16="http://schemas.microsoft.com/office/drawing/2014/main" id="{144299F4-B004-4610-A449-059B5459552B}"/>
                    </a:ext>
                  </a:extLst>
                </p:cNvPr>
                <p:cNvSpPr>
                  <a:spLocks noChangeAspect="1"/>
                </p:cNvSpPr>
                <p:nvPr/>
              </p:nvSpPr>
              <p:spPr>
                <a:xfrm flipV="1">
                  <a:off x="5864584" y="2190473"/>
                  <a:ext cx="929654" cy="3790375"/>
                </a:xfrm>
                <a:prstGeom prst="rect">
                  <a:avLst/>
                </a:prstGeom>
                <a:solidFill>
                  <a:srgbClr val="FFFFFF">
                    <a:lumMod val="65000"/>
                  </a:srgbClr>
                </a:solidFill>
                <a:ln w="12700" cap="flat" cmpd="sng" algn="ctr">
                  <a:solidFill>
                    <a:srgbClr val="FFFFFF">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36" name="Rectangle 35">
                  <a:extLst>
                    <a:ext uri="{FF2B5EF4-FFF2-40B4-BE49-F238E27FC236}">
                      <a16:creationId xmlns:a16="http://schemas.microsoft.com/office/drawing/2014/main" id="{AD92CC9C-B0FE-41FF-9BA5-0EB1569C657E}"/>
                    </a:ext>
                  </a:extLst>
                </p:cNvPr>
                <p:cNvSpPr>
                  <a:spLocks noChangeAspect="1"/>
                </p:cNvSpPr>
                <p:nvPr/>
              </p:nvSpPr>
              <p:spPr>
                <a:xfrm flipV="1">
                  <a:off x="2049001" y="2190474"/>
                  <a:ext cx="929654" cy="1894512"/>
                </a:xfrm>
                <a:prstGeom prst="rect">
                  <a:avLst/>
                </a:prstGeom>
                <a:solidFill>
                  <a:srgbClr val="0070C0"/>
                </a:solidFill>
                <a:ln w="12700" cap="flat" cmpd="sng" algn="ctr">
                  <a:solidFill>
                    <a:srgbClr val="FFFFFF">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srgbClr val="FFFFFF"/>
                    </a:solidFill>
                    <a:effectLst/>
                    <a:uLnTx/>
                    <a:uFillTx/>
                    <a:latin typeface="Arial"/>
                    <a:ea typeface="+mn-ea"/>
                    <a:cs typeface="+mn-cs"/>
                  </a:endParaRPr>
                </a:p>
              </p:txBody>
            </p:sp>
            <p:sp>
              <p:nvSpPr>
                <p:cNvPr id="37" name="Rectangle 36">
                  <a:extLst>
                    <a:ext uri="{FF2B5EF4-FFF2-40B4-BE49-F238E27FC236}">
                      <a16:creationId xmlns:a16="http://schemas.microsoft.com/office/drawing/2014/main" id="{4625A2AE-FF6E-4B59-8FBA-9B5E19003BF5}"/>
                    </a:ext>
                  </a:extLst>
                </p:cNvPr>
                <p:cNvSpPr>
                  <a:spLocks noChangeAspect="1"/>
                </p:cNvSpPr>
                <p:nvPr/>
              </p:nvSpPr>
              <p:spPr>
                <a:xfrm flipV="1">
                  <a:off x="2049001" y="4088652"/>
                  <a:ext cx="929654" cy="1892198"/>
                </a:xfrm>
                <a:prstGeom prst="rect">
                  <a:avLst/>
                </a:prstGeom>
                <a:solidFill>
                  <a:srgbClr val="9DC3E6"/>
                </a:solidFill>
                <a:ln w="12700" cap="flat" cmpd="sng" algn="ctr">
                  <a:solidFill>
                    <a:srgbClr val="FFFFFF">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grpSp>
        </p:grpSp>
      </p:grpSp>
      <p:grpSp>
        <p:nvGrpSpPr>
          <p:cNvPr id="2" name="Groupe 1">
            <a:extLst>
              <a:ext uri="{FF2B5EF4-FFF2-40B4-BE49-F238E27FC236}">
                <a16:creationId xmlns:a16="http://schemas.microsoft.com/office/drawing/2014/main" id="{9ED91C73-583E-4656-9B2F-52F6A6F8E7F0}"/>
              </a:ext>
            </a:extLst>
          </p:cNvPr>
          <p:cNvGrpSpPr/>
          <p:nvPr/>
        </p:nvGrpSpPr>
        <p:grpSpPr>
          <a:xfrm>
            <a:off x="5231445" y="2049030"/>
            <a:ext cx="4735475" cy="4661231"/>
            <a:chOff x="5231445" y="2049030"/>
            <a:chExt cx="4735475" cy="4661231"/>
          </a:xfrm>
        </p:grpSpPr>
        <p:grpSp>
          <p:nvGrpSpPr>
            <p:cNvPr id="47" name="Groupe 46">
              <a:extLst>
                <a:ext uri="{FF2B5EF4-FFF2-40B4-BE49-F238E27FC236}">
                  <a16:creationId xmlns:a16="http://schemas.microsoft.com/office/drawing/2014/main" id="{72F0C56D-7A62-4062-8EE8-77D1B4A06531}"/>
                </a:ext>
              </a:extLst>
            </p:cNvPr>
            <p:cNvGrpSpPr/>
            <p:nvPr/>
          </p:nvGrpSpPr>
          <p:grpSpPr>
            <a:xfrm>
              <a:off x="5241385" y="2049030"/>
              <a:ext cx="4725535" cy="4661231"/>
              <a:chOff x="5241385" y="2049030"/>
              <a:chExt cx="4725535" cy="4661231"/>
            </a:xfrm>
          </p:grpSpPr>
          <p:sp>
            <p:nvSpPr>
              <p:cNvPr id="48" name="Rectangle 47">
                <a:extLst>
                  <a:ext uri="{FF2B5EF4-FFF2-40B4-BE49-F238E27FC236}">
                    <a16:creationId xmlns:a16="http://schemas.microsoft.com/office/drawing/2014/main" id="{FF8FA4A2-AF25-435D-A8D1-A5912B32C638}"/>
                  </a:ext>
                </a:extLst>
              </p:cNvPr>
              <p:cNvSpPr/>
              <p:nvPr/>
            </p:nvSpPr>
            <p:spPr>
              <a:xfrm>
                <a:off x="5241385" y="2935456"/>
                <a:ext cx="2885236" cy="1075211"/>
              </a:xfrm>
              <a:prstGeom prst="rect">
                <a:avLst/>
              </a:prstGeom>
              <a:solidFill>
                <a:srgbClr val="FFC0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5A0F08C8-76DC-4E94-8119-A75D0E59698F}"/>
                  </a:ext>
                </a:extLst>
              </p:cNvPr>
              <p:cNvSpPr/>
              <p:nvPr/>
            </p:nvSpPr>
            <p:spPr>
              <a:xfrm>
                <a:off x="5241730" y="4791831"/>
                <a:ext cx="2885236" cy="1075211"/>
              </a:xfrm>
              <a:prstGeom prst="rect">
                <a:avLst/>
              </a:prstGeom>
              <a:solidFill>
                <a:srgbClr val="FFC0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0" name="Groupe 49">
                <a:extLst>
                  <a:ext uri="{FF2B5EF4-FFF2-40B4-BE49-F238E27FC236}">
                    <a16:creationId xmlns:a16="http://schemas.microsoft.com/office/drawing/2014/main" id="{85949522-032A-42E3-B130-64218999A202}"/>
                  </a:ext>
                </a:extLst>
              </p:cNvPr>
              <p:cNvGrpSpPr/>
              <p:nvPr/>
            </p:nvGrpSpPr>
            <p:grpSpPr>
              <a:xfrm>
                <a:off x="6479132" y="2049030"/>
                <a:ext cx="3487788" cy="4661231"/>
                <a:chOff x="4607703" y="1666712"/>
                <a:chExt cx="3487788" cy="4661231"/>
              </a:xfrm>
            </p:grpSpPr>
            <p:sp>
              <p:nvSpPr>
                <p:cNvPr id="53" name="ZoneTexte 52">
                  <a:extLst>
                    <a:ext uri="{FF2B5EF4-FFF2-40B4-BE49-F238E27FC236}">
                      <a16:creationId xmlns:a16="http://schemas.microsoft.com/office/drawing/2014/main" id="{88375CEC-32BF-4689-9429-946F4CBF3F2C}"/>
                    </a:ext>
                  </a:extLst>
                </p:cNvPr>
                <p:cNvSpPr txBox="1">
                  <a:spLocks/>
                </p:cNvSpPr>
                <p:nvPr/>
              </p:nvSpPr>
              <p:spPr>
                <a:xfrm>
                  <a:off x="5028692" y="1666712"/>
                  <a:ext cx="3066799" cy="307777"/>
                </a:xfrm>
                <a:prstGeom prst="rect">
                  <a:avLst/>
                </a:prstGeom>
                <a:noFill/>
              </p:spPr>
              <p:txBody>
                <a:bodyPr wrap="square" rtlCol="0">
                  <a:spAutoFit/>
                </a:bodyPr>
                <a:lstStyle/>
                <a:p>
                  <a:pPr algn="ctr"/>
                  <a:r>
                    <a:rPr lang="en-GB" sz="1400" b="1" dirty="0">
                      <a:solidFill>
                        <a:srgbClr val="FFC000"/>
                      </a:solidFill>
                    </a:rPr>
                    <a:t>Flexible generation (large-scale)</a:t>
                  </a:r>
                </a:p>
              </p:txBody>
            </p:sp>
            <p:sp>
              <p:nvSpPr>
                <p:cNvPr id="54" name="ZoneTexte 53">
                  <a:extLst>
                    <a:ext uri="{FF2B5EF4-FFF2-40B4-BE49-F238E27FC236}">
                      <a16:creationId xmlns:a16="http://schemas.microsoft.com/office/drawing/2014/main" id="{026C96AE-DB9D-46C1-82ED-0FE97F487998}"/>
                    </a:ext>
                  </a:extLst>
                </p:cNvPr>
                <p:cNvSpPr txBox="1">
                  <a:spLocks/>
                </p:cNvSpPr>
                <p:nvPr/>
              </p:nvSpPr>
              <p:spPr>
                <a:xfrm>
                  <a:off x="4607703" y="6020166"/>
                  <a:ext cx="3391140" cy="307777"/>
                </a:xfrm>
                <a:prstGeom prst="rect">
                  <a:avLst/>
                </a:prstGeom>
                <a:noFill/>
              </p:spPr>
              <p:txBody>
                <a:bodyPr wrap="square" rtlCol="0">
                  <a:spAutoFit/>
                </a:bodyPr>
                <a:lstStyle/>
                <a:p>
                  <a:pPr algn="ctr"/>
                  <a:r>
                    <a:rPr lang="en-GB" sz="1400" b="1" dirty="0">
                      <a:solidFill>
                        <a:srgbClr val="FFC000"/>
                      </a:solidFill>
                    </a:rPr>
                    <a:t>Flexible generation (distributed)</a:t>
                  </a:r>
                </a:p>
              </p:txBody>
            </p:sp>
          </p:grpSp>
          <p:sp>
            <p:nvSpPr>
              <p:cNvPr id="51" name="Forme libre 30">
                <a:extLst>
                  <a:ext uri="{FF2B5EF4-FFF2-40B4-BE49-F238E27FC236}">
                    <a16:creationId xmlns:a16="http://schemas.microsoft.com/office/drawing/2014/main" id="{50359FDB-AF9F-47AE-9B77-D65BF4BD9F8D}"/>
                  </a:ext>
                </a:extLst>
              </p:cNvPr>
              <p:cNvSpPr/>
              <p:nvPr/>
            </p:nvSpPr>
            <p:spPr>
              <a:xfrm rot="18614153" flipH="1">
                <a:off x="6282553" y="5768546"/>
                <a:ext cx="231217" cy="878998"/>
              </a:xfrm>
              <a:custGeom>
                <a:avLst/>
                <a:gdLst>
                  <a:gd name="connsiteX0" fmla="*/ 0 w 331373"/>
                  <a:gd name="connsiteY0" fmla="*/ 0 h 1333500"/>
                  <a:gd name="connsiteX1" fmla="*/ 330200 w 331373"/>
                  <a:gd name="connsiteY1" fmla="*/ 520700 h 1333500"/>
                  <a:gd name="connsiteX2" fmla="*/ 88900 w 331373"/>
                  <a:gd name="connsiteY2" fmla="*/ 1333500 h 1333500"/>
                </a:gdLst>
                <a:ahLst/>
                <a:cxnLst>
                  <a:cxn ang="0">
                    <a:pos x="connsiteX0" y="connsiteY0"/>
                  </a:cxn>
                  <a:cxn ang="0">
                    <a:pos x="connsiteX1" y="connsiteY1"/>
                  </a:cxn>
                  <a:cxn ang="0">
                    <a:pos x="connsiteX2" y="connsiteY2"/>
                  </a:cxn>
                </a:cxnLst>
                <a:rect l="l" t="t" r="r" b="b"/>
                <a:pathLst>
                  <a:path w="331373" h="1333500">
                    <a:moveTo>
                      <a:pt x="0" y="0"/>
                    </a:moveTo>
                    <a:cubicBezTo>
                      <a:pt x="157691" y="149225"/>
                      <a:pt x="315383" y="298450"/>
                      <a:pt x="330200" y="520700"/>
                    </a:cubicBezTo>
                    <a:cubicBezTo>
                      <a:pt x="345017" y="742950"/>
                      <a:pt x="216958" y="1038225"/>
                      <a:pt x="88900" y="1333500"/>
                    </a:cubicBezTo>
                  </a:path>
                </a:pathLst>
              </a:cu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Forme libre 78">
                <a:extLst>
                  <a:ext uri="{FF2B5EF4-FFF2-40B4-BE49-F238E27FC236}">
                    <a16:creationId xmlns:a16="http://schemas.microsoft.com/office/drawing/2014/main" id="{949BA5FC-BE16-4F13-A72E-0532558A9B50}"/>
                  </a:ext>
                </a:extLst>
              </p:cNvPr>
              <p:cNvSpPr/>
              <p:nvPr/>
            </p:nvSpPr>
            <p:spPr>
              <a:xfrm rot="2985847" flipH="1" flipV="1">
                <a:off x="6384629" y="2000149"/>
                <a:ext cx="231217" cy="1180082"/>
              </a:xfrm>
              <a:custGeom>
                <a:avLst/>
                <a:gdLst>
                  <a:gd name="connsiteX0" fmla="*/ 0 w 331373"/>
                  <a:gd name="connsiteY0" fmla="*/ 0 h 1333500"/>
                  <a:gd name="connsiteX1" fmla="*/ 330200 w 331373"/>
                  <a:gd name="connsiteY1" fmla="*/ 520700 h 1333500"/>
                  <a:gd name="connsiteX2" fmla="*/ 88900 w 331373"/>
                  <a:gd name="connsiteY2" fmla="*/ 1333500 h 1333500"/>
                </a:gdLst>
                <a:ahLst/>
                <a:cxnLst>
                  <a:cxn ang="0">
                    <a:pos x="connsiteX0" y="connsiteY0"/>
                  </a:cxn>
                  <a:cxn ang="0">
                    <a:pos x="connsiteX1" y="connsiteY1"/>
                  </a:cxn>
                  <a:cxn ang="0">
                    <a:pos x="connsiteX2" y="connsiteY2"/>
                  </a:cxn>
                </a:cxnLst>
                <a:rect l="l" t="t" r="r" b="b"/>
                <a:pathLst>
                  <a:path w="331373" h="1333500">
                    <a:moveTo>
                      <a:pt x="0" y="0"/>
                    </a:moveTo>
                    <a:cubicBezTo>
                      <a:pt x="157691" y="149225"/>
                      <a:pt x="315383" y="298450"/>
                      <a:pt x="330200" y="520700"/>
                    </a:cubicBezTo>
                    <a:cubicBezTo>
                      <a:pt x="345017" y="742950"/>
                      <a:pt x="216958" y="1038225"/>
                      <a:pt x="88900" y="1333500"/>
                    </a:cubicBezTo>
                  </a:path>
                </a:pathLst>
              </a:cu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Rectangle 54">
              <a:extLst>
                <a:ext uri="{FF2B5EF4-FFF2-40B4-BE49-F238E27FC236}">
                  <a16:creationId xmlns:a16="http://schemas.microsoft.com/office/drawing/2014/main" id="{904551EC-BBC4-4F8E-8A45-F5BC79F08676}"/>
                </a:ext>
              </a:extLst>
            </p:cNvPr>
            <p:cNvSpPr/>
            <p:nvPr/>
          </p:nvSpPr>
          <p:spPr>
            <a:xfrm>
              <a:off x="5231445" y="3405562"/>
              <a:ext cx="1039775" cy="601998"/>
            </a:xfrm>
            <a:prstGeom prst="rect">
              <a:avLst/>
            </a:prstGeom>
            <a:solidFill>
              <a:srgbClr val="EDEEE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6026995C-A0FE-4413-851B-D320862CAB7C}"/>
                </a:ext>
              </a:extLst>
            </p:cNvPr>
            <p:cNvSpPr/>
            <p:nvPr/>
          </p:nvSpPr>
          <p:spPr>
            <a:xfrm>
              <a:off x="7089280" y="3402873"/>
              <a:ext cx="1039775" cy="601998"/>
            </a:xfrm>
            <a:prstGeom prst="rect">
              <a:avLst/>
            </a:prstGeom>
            <a:solidFill>
              <a:srgbClr val="EDEEE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1DDAF00C-EEAB-4DF7-9B6F-DED8A58E4365}"/>
                </a:ext>
              </a:extLst>
            </p:cNvPr>
            <p:cNvSpPr/>
            <p:nvPr/>
          </p:nvSpPr>
          <p:spPr>
            <a:xfrm>
              <a:off x="5241385" y="4778634"/>
              <a:ext cx="1039775" cy="601998"/>
            </a:xfrm>
            <a:prstGeom prst="rect">
              <a:avLst/>
            </a:prstGeom>
            <a:solidFill>
              <a:srgbClr val="EDEEE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A1CAE179-6A14-4554-A061-31C2AF3EDE08}"/>
                </a:ext>
              </a:extLst>
            </p:cNvPr>
            <p:cNvSpPr/>
            <p:nvPr/>
          </p:nvSpPr>
          <p:spPr>
            <a:xfrm>
              <a:off x="7089625" y="4795983"/>
              <a:ext cx="1039775" cy="601998"/>
            </a:xfrm>
            <a:prstGeom prst="rect">
              <a:avLst/>
            </a:prstGeom>
            <a:solidFill>
              <a:srgbClr val="EDEEE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 name="Groupe 41">
            <a:extLst>
              <a:ext uri="{FF2B5EF4-FFF2-40B4-BE49-F238E27FC236}">
                <a16:creationId xmlns:a16="http://schemas.microsoft.com/office/drawing/2014/main" id="{16AB0271-2BD8-420B-82D1-644C1C683085}"/>
              </a:ext>
            </a:extLst>
          </p:cNvPr>
          <p:cNvGrpSpPr/>
          <p:nvPr/>
        </p:nvGrpSpPr>
        <p:grpSpPr>
          <a:xfrm>
            <a:off x="629259" y="2504398"/>
            <a:ext cx="7497362" cy="2280830"/>
            <a:chOff x="73447" y="2499786"/>
            <a:chExt cx="7497362" cy="2280830"/>
          </a:xfrm>
        </p:grpSpPr>
        <p:grpSp>
          <p:nvGrpSpPr>
            <p:cNvPr id="43" name="Groupe 42">
              <a:extLst>
                <a:ext uri="{FF2B5EF4-FFF2-40B4-BE49-F238E27FC236}">
                  <a16:creationId xmlns:a16="http://schemas.microsoft.com/office/drawing/2014/main" id="{8AC37D63-6C48-4B25-A89A-717040DF5D18}"/>
                </a:ext>
              </a:extLst>
            </p:cNvPr>
            <p:cNvGrpSpPr/>
            <p:nvPr/>
          </p:nvGrpSpPr>
          <p:grpSpPr>
            <a:xfrm>
              <a:off x="73447" y="2499786"/>
              <a:ext cx="7497362" cy="2280830"/>
              <a:chOff x="485824" y="2165467"/>
              <a:chExt cx="7497362" cy="2280830"/>
            </a:xfrm>
          </p:grpSpPr>
          <p:sp>
            <p:nvSpPr>
              <p:cNvPr id="45" name="ZoneTexte 44">
                <a:extLst>
                  <a:ext uri="{FF2B5EF4-FFF2-40B4-BE49-F238E27FC236}">
                    <a16:creationId xmlns:a16="http://schemas.microsoft.com/office/drawing/2014/main" id="{F445E839-0609-4B62-91C8-579CAA9D6BC7}"/>
                  </a:ext>
                </a:extLst>
              </p:cNvPr>
              <p:cNvSpPr txBox="1">
                <a:spLocks/>
              </p:cNvSpPr>
              <p:nvPr/>
            </p:nvSpPr>
            <p:spPr>
              <a:xfrm>
                <a:off x="485824" y="2165467"/>
                <a:ext cx="3312025" cy="523220"/>
              </a:xfrm>
              <a:prstGeom prst="rect">
                <a:avLst/>
              </a:prstGeom>
              <a:noFill/>
            </p:spPr>
            <p:txBody>
              <a:bodyPr wrap="square" rtlCol="0">
                <a:spAutoFit/>
              </a:bodyPr>
              <a:lstStyle/>
              <a:p>
                <a:pPr algn="ctr"/>
                <a:r>
                  <a:rPr lang="en-GB" sz="1400" b="1" dirty="0">
                    <a:solidFill>
                      <a:srgbClr val="FF9999"/>
                    </a:solidFill>
                  </a:rPr>
                  <a:t>Consumers connected at transmission or distribution level</a:t>
                </a:r>
              </a:p>
            </p:txBody>
          </p:sp>
          <p:sp>
            <p:nvSpPr>
              <p:cNvPr id="46" name="Rectangle 45">
                <a:extLst>
                  <a:ext uri="{FF2B5EF4-FFF2-40B4-BE49-F238E27FC236}">
                    <a16:creationId xmlns:a16="http://schemas.microsoft.com/office/drawing/2014/main" id="{3C449C1E-744B-40D3-954A-97095B67FBF5}"/>
                  </a:ext>
                </a:extLst>
              </p:cNvPr>
              <p:cNvSpPr>
                <a:spLocks noChangeAspect="1"/>
              </p:cNvSpPr>
              <p:nvPr/>
            </p:nvSpPr>
            <p:spPr>
              <a:xfrm flipV="1">
                <a:off x="5097950" y="3634702"/>
                <a:ext cx="2885236" cy="811595"/>
              </a:xfrm>
              <a:prstGeom prst="rect">
                <a:avLst/>
              </a:prstGeom>
              <a:solidFill>
                <a:srgbClr val="FF9999"/>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4" name="Forme libre 32">
              <a:extLst>
                <a:ext uri="{FF2B5EF4-FFF2-40B4-BE49-F238E27FC236}">
                  <a16:creationId xmlns:a16="http://schemas.microsoft.com/office/drawing/2014/main" id="{A4D4C2AF-6AC2-423B-9255-B078F179A7A0}"/>
                </a:ext>
              </a:extLst>
            </p:cNvPr>
            <p:cNvSpPr/>
            <p:nvPr/>
          </p:nvSpPr>
          <p:spPr>
            <a:xfrm rot="17464308" flipV="1">
              <a:off x="4316220" y="2059756"/>
              <a:ext cx="293800" cy="2661525"/>
            </a:xfrm>
            <a:custGeom>
              <a:avLst/>
              <a:gdLst>
                <a:gd name="connsiteX0" fmla="*/ 0 w 331373"/>
                <a:gd name="connsiteY0" fmla="*/ 0 h 1333500"/>
                <a:gd name="connsiteX1" fmla="*/ 330200 w 331373"/>
                <a:gd name="connsiteY1" fmla="*/ 520700 h 1333500"/>
                <a:gd name="connsiteX2" fmla="*/ 88900 w 331373"/>
                <a:gd name="connsiteY2" fmla="*/ 1333500 h 1333500"/>
              </a:gdLst>
              <a:ahLst/>
              <a:cxnLst>
                <a:cxn ang="0">
                  <a:pos x="connsiteX0" y="connsiteY0"/>
                </a:cxn>
                <a:cxn ang="0">
                  <a:pos x="connsiteX1" y="connsiteY1"/>
                </a:cxn>
                <a:cxn ang="0">
                  <a:pos x="connsiteX2" y="connsiteY2"/>
                </a:cxn>
              </a:cxnLst>
              <a:rect l="l" t="t" r="r" b="b"/>
              <a:pathLst>
                <a:path w="331373" h="1333500">
                  <a:moveTo>
                    <a:pt x="0" y="0"/>
                  </a:moveTo>
                  <a:cubicBezTo>
                    <a:pt x="157691" y="149225"/>
                    <a:pt x="315383" y="298450"/>
                    <a:pt x="330200" y="520700"/>
                  </a:cubicBezTo>
                  <a:cubicBezTo>
                    <a:pt x="345017" y="742950"/>
                    <a:pt x="216958" y="1038225"/>
                    <a:pt x="88900" y="1333500"/>
                  </a:cubicBezTo>
                </a:path>
              </a:pathLst>
            </a:custGeom>
            <a:noFill/>
            <a:ln w="1905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9" name="Groupe 58">
            <a:extLst>
              <a:ext uri="{FF2B5EF4-FFF2-40B4-BE49-F238E27FC236}">
                <a16:creationId xmlns:a16="http://schemas.microsoft.com/office/drawing/2014/main" id="{B1D02834-374F-47EA-9BAE-80030A2D9C17}"/>
              </a:ext>
            </a:extLst>
          </p:cNvPr>
          <p:cNvGrpSpPr/>
          <p:nvPr/>
        </p:nvGrpSpPr>
        <p:grpSpPr>
          <a:xfrm>
            <a:off x="5241730" y="2848807"/>
            <a:ext cx="5279097" cy="3431506"/>
            <a:chOff x="5215429" y="2848807"/>
            <a:chExt cx="5279097" cy="3431506"/>
          </a:xfrm>
        </p:grpSpPr>
        <p:sp>
          <p:nvSpPr>
            <p:cNvPr id="60" name="Rectangle 59">
              <a:extLst>
                <a:ext uri="{FF2B5EF4-FFF2-40B4-BE49-F238E27FC236}">
                  <a16:creationId xmlns:a16="http://schemas.microsoft.com/office/drawing/2014/main" id="{4B8C8690-3B3F-42CB-BF1C-77A6CAA6E3AD}"/>
                </a:ext>
              </a:extLst>
            </p:cNvPr>
            <p:cNvSpPr/>
            <p:nvPr/>
          </p:nvSpPr>
          <p:spPr>
            <a:xfrm>
              <a:off x="5215429" y="3362176"/>
              <a:ext cx="1029490" cy="601998"/>
            </a:xfrm>
            <a:prstGeom prst="rect">
              <a:avLst/>
            </a:prstGeom>
            <a:solidFill>
              <a:srgbClr val="92D05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60">
              <a:extLst>
                <a:ext uri="{FF2B5EF4-FFF2-40B4-BE49-F238E27FC236}">
                  <a16:creationId xmlns:a16="http://schemas.microsoft.com/office/drawing/2014/main" id="{B03FA0E4-93B8-4BD1-A373-6D85FB7C7069}"/>
                </a:ext>
              </a:extLst>
            </p:cNvPr>
            <p:cNvSpPr/>
            <p:nvPr/>
          </p:nvSpPr>
          <p:spPr>
            <a:xfrm>
              <a:off x="7062979" y="3359487"/>
              <a:ext cx="1039775" cy="601998"/>
            </a:xfrm>
            <a:prstGeom prst="rect">
              <a:avLst/>
            </a:prstGeom>
            <a:solidFill>
              <a:srgbClr val="92D05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a:extLst>
                <a:ext uri="{FF2B5EF4-FFF2-40B4-BE49-F238E27FC236}">
                  <a16:creationId xmlns:a16="http://schemas.microsoft.com/office/drawing/2014/main" id="{EA566FFB-D090-4C7E-9CA8-E4D27966C38A}"/>
                </a:ext>
              </a:extLst>
            </p:cNvPr>
            <p:cNvSpPr/>
            <p:nvPr/>
          </p:nvSpPr>
          <p:spPr>
            <a:xfrm>
              <a:off x="5225024" y="4785229"/>
              <a:ext cx="1020240" cy="601998"/>
            </a:xfrm>
            <a:prstGeom prst="rect">
              <a:avLst/>
            </a:prstGeom>
            <a:solidFill>
              <a:srgbClr val="92D05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62">
              <a:extLst>
                <a:ext uri="{FF2B5EF4-FFF2-40B4-BE49-F238E27FC236}">
                  <a16:creationId xmlns:a16="http://schemas.microsoft.com/office/drawing/2014/main" id="{9D492DBE-C48A-491F-95A3-8C59F321557C}"/>
                </a:ext>
              </a:extLst>
            </p:cNvPr>
            <p:cNvSpPr/>
            <p:nvPr/>
          </p:nvSpPr>
          <p:spPr>
            <a:xfrm>
              <a:off x="7063324" y="4782540"/>
              <a:ext cx="1039775" cy="619884"/>
            </a:xfrm>
            <a:prstGeom prst="rect">
              <a:avLst/>
            </a:prstGeom>
            <a:solidFill>
              <a:srgbClr val="92D05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ZoneTexte 63">
              <a:extLst>
                <a:ext uri="{FF2B5EF4-FFF2-40B4-BE49-F238E27FC236}">
                  <a16:creationId xmlns:a16="http://schemas.microsoft.com/office/drawing/2014/main" id="{DD336271-8226-4A0C-9F42-74C0453A8E13}"/>
                </a:ext>
              </a:extLst>
            </p:cNvPr>
            <p:cNvSpPr txBox="1">
              <a:spLocks/>
            </p:cNvSpPr>
            <p:nvPr/>
          </p:nvSpPr>
          <p:spPr>
            <a:xfrm>
              <a:off x="9236444" y="5757093"/>
              <a:ext cx="1148250" cy="523220"/>
            </a:xfrm>
            <a:prstGeom prst="rect">
              <a:avLst/>
            </a:prstGeom>
            <a:noFill/>
          </p:spPr>
          <p:txBody>
            <a:bodyPr wrap="square" rtlCol="0">
              <a:spAutoFit/>
            </a:bodyPr>
            <a:lstStyle/>
            <a:p>
              <a:pPr algn="ctr"/>
              <a:r>
                <a:rPr lang="en-GB" sz="1400" b="1" dirty="0">
                  <a:solidFill>
                    <a:srgbClr val="92D050"/>
                  </a:solidFill>
                </a:rPr>
                <a:t>Distributed storage</a:t>
              </a:r>
            </a:p>
          </p:txBody>
        </p:sp>
        <p:sp>
          <p:nvSpPr>
            <p:cNvPr id="65" name="ZoneTexte 64">
              <a:extLst>
                <a:ext uri="{FF2B5EF4-FFF2-40B4-BE49-F238E27FC236}">
                  <a16:creationId xmlns:a16="http://schemas.microsoft.com/office/drawing/2014/main" id="{AF58F32F-FD33-4680-A520-6D19DDCEE9C2}"/>
                </a:ext>
              </a:extLst>
            </p:cNvPr>
            <p:cNvSpPr txBox="1">
              <a:spLocks/>
            </p:cNvSpPr>
            <p:nvPr/>
          </p:nvSpPr>
          <p:spPr>
            <a:xfrm>
              <a:off x="9246018" y="2848807"/>
              <a:ext cx="1248508" cy="523220"/>
            </a:xfrm>
            <a:prstGeom prst="rect">
              <a:avLst/>
            </a:prstGeom>
            <a:noFill/>
          </p:spPr>
          <p:txBody>
            <a:bodyPr wrap="square" rtlCol="0">
              <a:spAutoFit/>
            </a:bodyPr>
            <a:lstStyle/>
            <a:p>
              <a:pPr algn="ctr"/>
              <a:r>
                <a:rPr lang="en-GB" sz="1400" b="1" dirty="0">
                  <a:solidFill>
                    <a:srgbClr val="92D050"/>
                  </a:solidFill>
                </a:rPr>
                <a:t>Large-scale storage</a:t>
              </a:r>
            </a:p>
          </p:txBody>
        </p:sp>
        <p:sp>
          <p:nvSpPr>
            <p:cNvPr id="66" name="Forme libre 12">
              <a:extLst>
                <a:ext uri="{FF2B5EF4-FFF2-40B4-BE49-F238E27FC236}">
                  <a16:creationId xmlns:a16="http://schemas.microsoft.com/office/drawing/2014/main" id="{DA67ED7B-37FA-4B7B-AE2E-EB74D03F1B74}"/>
                </a:ext>
              </a:extLst>
            </p:cNvPr>
            <p:cNvSpPr/>
            <p:nvPr/>
          </p:nvSpPr>
          <p:spPr>
            <a:xfrm rot="15324065">
              <a:off x="8100229" y="2129632"/>
              <a:ext cx="290547" cy="2084791"/>
            </a:xfrm>
            <a:custGeom>
              <a:avLst/>
              <a:gdLst>
                <a:gd name="connsiteX0" fmla="*/ 0 w 331373"/>
                <a:gd name="connsiteY0" fmla="*/ 0 h 1333500"/>
                <a:gd name="connsiteX1" fmla="*/ 330200 w 331373"/>
                <a:gd name="connsiteY1" fmla="*/ 520700 h 1333500"/>
                <a:gd name="connsiteX2" fmla="*/ 88900 w 331373"/>
                <a:gd name="connsiteY2" fmla="*/ 1333500 h 1333500"/>
              </a:gdLst>
              <a:ahLst/>
              <a:cxnLst>
                <a:cxn ang="0">
                  <a:pos x="connsiteX0" y="connsiteY0"/>
                </a:cxn>
                <a:cxn ang="0">
                  <a:pos x="connsiteX1" y="connsiteY1"/>
                </a:cxn>
                <a:cxn ang="0">
                  <a:pos x="connsiteX2" y="connsiteY2"/>
                </a:cxn>
              </a:cxnLst>
              <a:rect l="l" t="t" r="r" b="b"/>
              <a:pathLst>
                <a:path w="331373" h="1333500">
                  <a:moveTo>
                    <a:pt x="0" y="0"/>
                  </a:moveTo>
                  <a:cubicBezTo>
                    <a:pt x="157691" y="149225"/>
                    <a:pt x="315383" y="298450"/>
                    <a:pt x="330200" y="520700"/>
                  </a:cubicBezTo>
                  <a:cubicBezTo>
                    <a:pt x="345017" y="742950"/>
                    <a:pt x="216958" y="1038225"/>
                    <a:pt x="88900" y="1333500"/>
                  </a:cubicBezTo>
                </a:path>
              </a:pathLst>
            </a:custGeom>
            <a:no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Forme libre 14">
              <a:extLst>
                <a:ext uri="{FF2B5EF4-FFF2-40B4-BE49-F238E27FC236}">
                  <a16:creationId xmlns:a16="http://schemas.microsoft.com/office/drawing/2014/main" id="{24B72D85-C6A3-41A4-8E6A-04339F241EB0}"/>
                </a:ext>
              </a:extLst>
            </p:cNvPr>
            <p:cNvSpPr/>
            <p:nvPr/>
          </p:nvSpPr>
          <p:spPr>
            <a:xfrm rot="17715382">
              <a:off x="8773451" y="4442121"/>
              <a:ext cx="290547" cy="1835562"/>
            </a:xfrm>
            <a:custGeom>
              <a:avLst/>
              <a:gdLst>
                <a:gd name="connsiteX0" fmla="*/ 0 w 331373"/>
                <a:gd name="connsiteY0" fmla="*/ 0 h 1333500"/>
                <a:gd name="connsiteX1" fmla="*/ 330200 w 331373"/>
                <a:gd name="connsiteY1" fmla="*/ 520700 h 1333500"/>
                <a:gd name="connsiteX2" fmla="*/ 88900 w 331373"/>
                <a:gd name="connsiteY2" fmla="*/ 1333500 h 1333500"/>
              </a:gdLst>
              <a:ahLst/>
              <a:cxnLst>
                <a:cxn ang="0">
                  <a:pos x="connsiteX0" y="connsiteY0"/>
                </a:cxn>
                <a:cxn ang="0">
                  <a:pos x="connsiteX1" y="connsiteY1"/>
                </a:cxn>
                <a:cxn ang="0">
                  <a:pos x="connsiteX2" y="connsiteY2"/>
                </a:cxn>
              </a:cxnLst>
              <a:rect l="l" t="t" r="r" b="b"/>
              <a:pathLst>
                <a:path w="331373" h="1333500">
                  <a:moveTo>
                    <a:pt x="0" y="0"/>
                  </a:moveTo>
                  <a:cubicBezTo>
                    <a:pt x="157691" y="149225"/>
                    <a:pt x="315383" y="298450"/>
                    <a:pt x="330200" y="520700"/>
                  </a:cubicBezTo>
                  <a:cubicBezTo>
                    <a:pt x="345017" y="742950"/>
                    <a:pt x="216958" y="1038225"/>
                    <a:pt x="88900" y="1333500"/>
                  </a:cubicBezTo>
                </a:path>
              </a:pathLst>
            </a:custGeom>
            <a:no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8" name="Forme libre 32">
            <a:extLst>
              <a:ext uri="{FF2B5EF4-FFF2-40B4-BE49-F238E27FC236}">
                <a16:creationId xmlns:a16="http://schemas.microsoft.com/office/drawing/2014/main" id="{22DF884E-1119-49FF-814B-6BBD60CF5442}"/>
              </a:ext>
            </a:extLst>
          </p:cNvPr>
          <p:cNvSpPr/>
          <p:nvPr/>
        </p:nvSpPr>
        <p:spPr>
          <a:xfrm rot="17464308" flipV="1">
            <a:off x="4629658" y="682705"/>
            <a:ext cx="293800" cy="2661525"/>
          </a:xfrm>
          <a:custGeom>
            <a:avLst/>
            <a:gdLst>
              <a:gd name="connsiteX0" fmla="*/ 0 w 331373"/>
              <a:gd name="connsiteY0" fmla="*/ 0 h 1333500"/>
              <a:gd name="connsiteX1" fmla="*/ 330200 w 331373"/>
              <a:gd name="connsiteY1" fmla="*/ 520700 h 1333500"/>
              <a:gd name="connsiteX2" fmla="*/ 88900 w 331373"/>
              <a:gd name="connsiteY2" fmla="*/ 1333500 h 1333500"/>
            </a:gdLst>
            <a:ahLst/>
            <a:cxnLst>
              <a:cxn ang="0">
                <a:pos x="connsiteX0" y="connsiteY0"/>
              </a:cxn>
              <a:cxn ang="0">
                <a:pos x="connsiteX1" y="connsiteY1"/>
              </a:cxn>
              <a:cxn ang="0">
                <a:pos x="connsiteX2" y="connsiteY2"/>
              </a:cxn>
            </a:cxnLst>
            <a:rect l="l" t="t" r="r" b="b"/>
            <a:pathLst>
              <a:path w="331373" h="1333500">
                <a:moveTo>
                  <a:pt x="0" y="0"/>
                </a:moveTo>
                <a:cubicBezTo>
                  <a:pt x="157691" y="149225"/>
                  <a:pt x="315383" y="298450"/>
                  <a:pt x="330200" y="520700"/>
                </a:cubicBezTo>
                <a:cubicBezTo>
                  <a:pt x="345017" y="742950"/>
                  <a:pt x="216958" y="1038225"/>
                  <a:pt x="88900" y="1333500"/>
                </a:cubicBezTo>
              </a:path>
            </a:pathLst>
          </a:custGeom>
          <a:no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995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e 31">
            <a:extLst>
              <a:ext uri="{FF2B5EF4-FFF2-40B4-BE49-F238E27FC236}">
                <a16:creationId xmlns:a16="http://schemas.microsoft.com/office/drawing/2014/main" id="{FB7A430B-E4D8-4CB3-9FA7-B17339C59AB6}"/>
              </a:ext>
            </a:extLst>
          </p:cNvPr>
          <p:cNvGrpSpPr/>
          <p:nvPr/>
        </p:nvGrpSpPr>
        <p:grpSpPr>
          <a:xfrm>
            <a:off x="1032503" y="1862106"/>
            <a:ext cx="2942020" cy="2781114"/>
            <a:chOff x="1032503" y="1862106"/>
            <a:chExt cx="2942020" cy="2781114"/>
          </a:xfrm>
        </p:grpSpPr>
        <p:sp>
          <p:nvSpPr>
            <p:cNvPr id="11" name="Arc 10"/>
            <p:cNvSpPr/>
            <p:nvPr/>
          </p:nvSpPr>
          <p:spPr>
            <a:xfrm rot="15051603">
              <a:off x="1640099" y="1814878"/>
              <a:ext cx="2287196" cy="2381652"/>
            </a:xfrm>
            <a:prstGeom prst="arc">
              <a:avLst>
                <a:gd name="adj1" fmla="val 14117845"/>
                <a:gd name="adj2" fmla="val 20143350"/>
              </a:avLst>
            </a:prstGeom>
            <a:ln w="38100">
              <a:solidFill>
                <a:srgbClr val="009999"/>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ZoneTexte 12"/>
            <p:cNvSpPr txBox="1"/>
            <p:nvPr/>
          </p:nvSpPr>
          <p:spPr>
            <a:xfrm rot="16200000">
              <a:off x="-129742" y="3111644"/>
              <a:ext cx="2693821" cy="369332"/>
            </a:xfrm>
            <a:prstGeom prst="rect">
              <a:avLst/>
            </a:prstGeom>
            <a:noFill/>
          </p:spPr>
          <p:txBody>
            <a:bodyPr wrap="square" rtlCol="0">
              <a:spAutoFit/>
            </a:bodyPr>
            <a:lstStyle/>
            <a:p>
              <a:pPr algn="ctr"/>
              <a:r>
                <a:rPr lang="en-GB" b="1" dirty="0">
                  <a:solidFill>
                    <a:srgbClr val="009999"/>
                  </a:solidFill>
                </a:rPr>
                <a:t>Financial flows</a:t>
              </a:r>
            </a:p>
          </p:txBody>
        </p:sp>
      </p:grpSp>
      <p:grpSp>
        <p:nvGrpSpPr>
          <p:cNvPr id="31" name="Groupe 30">
            <a:extLst>
              <a:ext uri="{FF2B5EF4-FFF2-40B4-BE49-F238E27FC236}">
                <a16:creationId xmlns:a16="http://schemas.microsoft.com/office/drawing/2014/main" id="{71568690-FCA8-49D3-A56A-B5EA47D60689}"/>
              </a:ext>
            </a:extLst>
          </p:cNvPr>
          <p:cNvGrpSpPr/>
          <p:nvPr/>
        </p:nvGrpSpPr>
        <p:grpSpPr>
          <a:xfrm>
            <a:off x="8199897" y="2758198"/>
            <a:ext cx="945120" cy="1751243"/>
            <a:chOff x="8199897" y="2758198"/>
            <a:chExt cx="945120" cy="1751243"/>
          </a:xfrm>
        </p:grpSpPr>
        <p:sp>
          <p:nvSpPr>
            <p:cNvPr id="9" name="Arc 8"/>
            <p:cNvSpPr/>
            <p:nvPr/>
          </p:nvSpPr>
          <p:spPr>
            <a:xfrm rot="13634349">
              <a:off x="8199897" y="2758198"/>
              <a:ext cx="900000" cy="900000"/>
            </a:xfrm>
            <a:prstGeom prst="arc">
              <a:avLst>
                <a:gd name="adj1" fmla="val 15398221"/>
                <a:gd name="adj2" fmla="val 480287"/>
              </a:avLst>
            </a:prstGeom>
            <a:ln w="38100">
              <a:solidFill>
                <a:srgbClr val="868054"/>
              </a:solidFill>
              <a:headEnd type="triangle"/>
              <a:tailEnd type="triangle"/>
            </a:ln>
            <a:scene3d>
              <a:camera prst="orthographicFront">
                <a:rot lat="0" lon="0" rev="108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Arc 9"/>
            <p:cNvSpPr/>
            <p:nvPr/>
          </p:nvSpPr>
          <p:spPr>
            <a:xfrm rot="13634349">
              <a:off x="8245017" y="3609441"/>
              <a:ext cx="900000" cy="900000"/>
            </a:xfrm>
            <a:prstGeom prst="arc">
              <a:avLst>
                <a:gd name="adj1" fmla="val 15398221"/>
                <a:gd name="adj2" fmla="val 480287"/>
              </a:avLst>
            </a:prstGeom>
            <a:ln w="38100">
              <a:solidFill>
                <a:srgbClr val="868054"/>
              </a:solidFill>
              <a:headEnd type="triangle"/>
              <a:tailEnd type="triangle"/>
            </a:ln>
            <a:scene3d>
              <a:camera prst="orthographicFront">
                <a:rot lat="0" lon="0" rev="108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27" name="Titre 2"/>
          <p:cNvSpPr>
            <a:spLocks noGrp="1"/>
          </p:cNvSpPr>
          <p:nvPr>
            <p:ph type="title"/>
          </p:nvPr>
        </p:nvSpPr>
        <p:spPr>
          <a:xfrm>
            <a:off x="3247958" y="180806"/>
            <a:ext cx="8173077" cy="962193"/>
          </a:xfrm>
        </p:spPr>
        <p:txBody>
          <a:bodyPr/>
          <a:lstStyle/>
          <a:p>
            <a:r>
              <a:rPr lang="en-US" dirty="0"/>
              <a:t>Proposal to structure the next IPs and the next roadmap</a:t>
            </a:r>
            <a:br>
              <a:rPr lang="en-US" dirty="0"/>
            </a:br>
            <a:endParaRPr lang="en-GB" dirty="0"/>
          </a:p>
        </p:txBody>
      </p:sp>
      <p:grpSp>
        <p:nvGrpSpPr>
          <p:cNvPr id="28" name="Groupe 27">
            <a:extLst>
              <a:ext uri="{FF2B5EF4-FFF2-40B4-BE49-F238E27FC236}">
                <a16:creationId xmlns:a16="http://schemas.microsoft.com/office/drawing/2014/main" id="{9B333E13-EC78-4B79-AFE5-EC75C13C7AAA}"/>
              </a:ext>
            </a:extLst>
          </p:cNvPr>
          <p:cNvGrpSpPr/>
          <p:nvPr/>
        </p:nvGrpSpPr>
        <p:grpSpPr>
          <a:xfrm>
            <a:off x="2962710" y="2755173"/>
            <a:ext cx="6381088" cy="4651200"/>
            <a:chOff x="2962710" y="2755173"/>
            <a:chExt cx="6381088" cy="4651200"/>
          </a:xfrm>
        </p:grpSpPr>
        <p:sp>
          <p:nvSpPr>
            <p:cNvPr id="8" name="ZoneTexte 7"/>
            <p:cNvSpPr txBox="1"/>
            <p:nvPr/>
          </p:nvSpPr>
          <p:spPr>
            <a:xfrm rot="16200000">
              <a:off x="7826577" y="3979815"/>
              <a:ext cx="2665109" cy="369332"/>
            </a:xfrm>
            <a:prstGeom prst="rect">
              <a:avLst/>
            </a:prstGeom>
            <a:noFill/>
          </p:spPr>
          <p:txBody>
            <a:bodyPr wrap="square" rtlCol="0">
              <a:spAutoFit/>
            </a:bodyPr>
            <a:lstStyle/>
            <a:p>
              <a:pPr algn="ctr"/>
              <a:r>
                <a:rPr lang="en-GB" b="1" dirty="0">
                  <a:solidFill>
                    <a:srgbClr val="868054"/>
                  </a:solidFill>
                </a:rPr>
                <a:t>Data flows</a:t>
              </a:r>
            </a:p>
          </p:txBody>
        </p:sp>
        <p:sp>
          <p:nvSpPr>
            <p:cNvPr id="12" name="Arc 11"/>
            <p:cNvSpPr/>
            <p:nvPr/>
          </p:nvSpPr>
          <p:spPr>
            <a:xfrm rot="13634349">
              <a:off x="8320024" y="4495271"/>
              <a:ext cx="900000" cy="900000"/>
            </a:xfrm>
            <a:prstGeom prst="arc">
              <a:avLst>
                <a:gd name="adj1" fmla="val 15398221"/>
                <a:gd name="adj2" fmla="val 480287"/>
              </a:avLst>
            </a:prstGeom>
            <a:ln w="38100">
              <a:solidFill>
                <a:srgbClr val="868054"/>
              </a:solidFill>
              <a:headEnd type="triangle"/>
              <a:tailEnd type="triangle"/>
            </a:ln>
            <a:scene3d>
              <a:camera prst="orthographicFront">
                <a:rot lat="0" lon="0" rev="108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 name="Groupe 1">
              <a:extLst>
                <a:ext uri="{FF2B5EF4-FFF2-40B4-BE49-F238E27FC236}">
                  <a16:creationId xmlns:a16="http://schemas.microsoft.com/office/drawing/2014/main" id="{3236E900-287A-49CC-88B3-4AD66C855BC2}"/>
                </a:ext>
              </a:extLst>
            </p:cNvPr>
            <p:cNvGrpSpPr/>
            <p:nvPr/>
          </p:nvGrpSpPr>
          <p:grpSpPr>
            <a:xfrm>
              <a:off x="2962710" y="2755173"/>
              <a:ext cx="5949619" cy="4651200"/>
              <a:chOff x="2962710" y="2755173"/>
              <a:chExt cx="5949619" cy="4651200"/>
            </a:xfrm>
          </p:grpSpPr>
          <p:sp>
            <p:nvSpPr>
              <p:cNvPr id="15" name="Rectangle 14"/>
              <p:cNvSpPr/>
              <p:nvPr/>
            </p:nvSpPr>
            <p:spPr>
              <a:xfrm>
                <a:off x="2962710" y="2755173"/>
                <a:ext cx="4748400" cy="4651200"/>
              </a:xfrm>
              <a:prstGeom prst="rect">
                <a:avLst/>
              </a:prstGeom>
              <a:solidFill>
                <a:srgbClr val="FFFF99">
                  <a:alpha val="50196"/>
                </a:srgbClr>
              </a:solidFill>
              <a:ln>
                <a:solidFill>
                  <a:schemeClr val="bg1">
                    <a:lumMod val="50000"/>
                  </a:schemeClr>
                </a:solidFill>
              </a:ln>
              <a:scene3d>
                <a:camera prst="isometricOffAxis1Top"/>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ZoneTexte 24"/>
              <p:cNvSpPr txBox="1"/>
              <p:nvPr/>
            </p:nvSpPr>
            <p:spPr>
              <a:xfrm>
                <a:off x="5756662" y="5262866"/>
                <a:ext cx="3155667" cy="861774"/>
              </a:xfrm>
              <a:prstGeom prst="rect">
                <a:avLst/>
              </a:prstGeom>
              <a:noFill/>
            </p:spPr>
            <p:txBody>
              <a:bodyPr wrap="square" rtlCol="0">
                <a:spAutoFit/>
              </a:bodyPr>
              <a:lstStyle/>
              <a:p>
                <a:r>
                  <a:rPr lang="en-GB" sz="1400" b="1" dirty="0"/>
                  <a:t>Cyber-physical layer </a:t>
                </a:r>
              </a:p>
              <a:p>
                <a:r>
                  <a:rPr lang="en-GB" sz="1200" b="1" dirty="0"/>
                  <a:t>(software embedded in hardware components of the energy system, </a:t>
                </a:r>
                <a:r>
                  <a:rPr lang="en-GB" sz="1200" b="1" dirty="0">
                    <a:sym typeface="Wingdings" panose="05000000000000000000" pitchFamily="2" charset="2"/>
                  </a:rPr>
                  <a:t>IT network managed by system operators)</a:t>
                </a:r>
                <a:endParaRPr lang="en-GB" sz="1200" b="1" dirty="0"/>
              </a:p>
            </p:txBody>
          </p:sp>
        </p:grpSp>
      </p:grpSp>
      <p:pic>
        <p:nvPicPr>
          <p:cNvPr id="16" name="Image 15"/>
          <p:cNvPicPr preferRelativeResize="0">
            <a:picLocks/>
          </p:cNvPicPr>
          <p:nvPr/>
        </p:nvPicPr>
        <p:blipFill>
          <a:blip r:embed="rId2"/>
          <a:stretch>
            <a:fillRect/>
          </a:stretch>
        </p:blipFill>
        <p:spPr>
          <a:xfrm>
            <a:off x="2913989" y="1842481"/>
            <a:ext cx="4752000" cy="4644000"/>
          </a:xfrm>
          <a:prstGeom prst="rect">
            <a:avLst/>
          </a:prstGeom>
          <a:effectLst>
            <a:outerShdw blurRad="50800" dist="50800" dir="5400000" algn="ctr" rotWithShape="0">
              <a:srgbClr val="000000">
                <a:alpha val="48000"/>
              </a:srgbClr>
            </a:outerShdw>
          </a:effectLst>
          <a:scene3d>
            <a:camera prst="isometricOffAxis1Top"/>
            <a:lightRig rig="threePt" dir="t"/>
          </a:scene3d>
          <a:sp3d extrusionH="101600">
            <a:extrusionClr>
              <a:schemeClr val="bg1">
                <a:lumMod val="50000"/>
              </a:schemeClr>
            </a:extrusionClr>
          </a:sp3d>
        </p:spPr>
      </p:pic>
      <p:sp>
        <p:nvSpPr>
          <p:cNvPr id="18" name="ZoneTexte 17"/>
          <p:cNvSpPr txBox="1">
            <a:spLocks/>
          </p:cNvSpPr>
          <p:nvPr/>
        </p:nvSpPr>
        <p:spPr>
          <a:xfrm>
            <a:off x="6797568" y="4273626"/>
            <a:ext cx="2038808" cy="307777"/>
          </a:xfrm>
          <a:prstGeom prst="rect">
            <a:avLst/>
          </a:prstGeom>
          <a:noFill/>
        </p:spPr>
        <p:txBody>
          <a:bodyPr wrap="square" rtlCol="0">
            <a:spAutoFit/>
          </a:bodyPr>
          <a:lstStyle/>
          <a:p>
            <a:r>
              <a:rPr lang="en-GB" sz="1400" b="1" dirty="0"/>
              <a:t>Hardware layer</a:t>
            </a:r>
          </a:p>
        </p:txBody>
      </p:sp>
      <p:grpSp>
        <p:nvGrpSpPr>
          <p:cNvPr id="30" name="Groupe 29">
            <a:extLst>
              <a:ext uri="{FF2B5EF4-FFF2-40B4-BE49-F238E27FC236}">
                <a16:creationId xmlns:a16="http://schemas.microsoft.com/office/drawing/2014/main" id="{8098F4E1-9967-4403-8F70-57AECB2DBADC}"/>
              </a:ext>
            </a:extLst>
          </p:cNvPr>
          <p:cNvGrpSpPr/>
          <p:nvPr/>
        </p:nvGrpSpPr>
        <p:grpSpPr>
          <a:xfrm>
            <a:off x="2803892" y="913910"/>
            <a:ext cx="5591277" cy="4651200"/>
            <a:chOff x="2803892" y="913910"/>
            <a:chExt cx="5591277" cy="4651200"/>
          </a:xfrm>
        </p:grpSpPr>
        <p:sp>
          <p:nvSpPr>
            <p:cNvPr id="17" name="Rectangle 16"/>
            <p:cNvSpPr/>
            <p:nvPr/>
          </p:nvSpPr>
          <p:spPr>
            <a:xfrm>
              <a:off x="2803892" y="913910"/>
              <a:ext cx="4741200" cy="4651200"/>
            </a:xfrm>
            <a:prstGeom prst="rect">
              <a:avLst/>
            </a:prstGeom>
            <a:solidFill>
              <a:srgbClr val="FF66FF">
                <a:alpha val="50196"/>
              </a:srgbClr>
            </a:solidFill>
            <a:ln>
              <a:solidFill>
                <a:schemeClr val="bg1">
                  <a:lumMod val="50000"/>
                </a:schemeClr>
              </a:solidFill>
            </a:ln>
            <a:scene3d>
              <a:camera prst="isometricOffAxis1Top"/>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ZoneTexte 18"/>
            <p:cNvSpPr txBox="1"/>
            <p:nvPr/>
          </p:nvSpPr>
          <p:spPr>
            <a:xfrm>
              <a:off x="6129239" y="3325216"/>
              <a:ext cx="2265930" cy="307777"/>
            </a:xfrm>
            <a:prstGeom prst="rect">
              <a:avLst/>
            </a:prstGeom>
            <a:noFill/>
          </p:spPr>
          <p:txBody>
            <a:bodyPr wrap="square" rtlCol="0">
              <a:spAutoFit/>
            </a:bodyPr>
            <a:lstStyle/>
            <a:p>
              <a:r>
                <a:rPr lang="en-GB" sz="1400" b="1" dirty="0"/>
                <a:t>Communication layer</a:t>
              </a:r>
            </a:p>
          </p:txBody>
        </p:sp>
      </p:grpSp>
      <p:grpSp>
        <p:nvGrpSpPr>
          <p:cNvPr id="29" name="Groupe 28">
            <a:extLst>
              <a:ext uri="{FF2B5EF4-FFF2-40B4-BE49-F238E27FC236}">
                <a16:creationId xmlns:a16="http://schemas.microsoft.com/office/drawing/2014/main" id="{37E8F1D7-C424-4F3D-968F-4C347A55F147}"/>
              </a:ext>
            </a:extLst>
          </p:cNvPr>
          <p:cNvGrpSpPr/>
          <p:nvPr/>
        </p:nvGrpSpPr>
        <p:grpSpPr>
          <a:xfrm>
            <a:off x="2809493" y="158713"/>
            <a:ext cx="6029357" cy="4651200"/>
            <a:chOff x="2809493" y="158713"/>
            <a:chExt cx="6029357" cy="4651200"/>
          </a:xfrm>
        </p:grpSpPr>
        <p:sp>
          <p:nvSpPr>
            <p:cNvPr id="22" name="Rectangle 21"/>
            <p:cNvSpPr/>
            <p:nvPr/>
          </p:nvSpPr>
          <p:spPr>
            <a:xfrm>
              <a:off x="2809493" y="158713"/>
              <a:ext cx="4741200" cy="4651200"/>
            </a:xfrm>
            <a:prstGeom prst="rect">
              <a:avLst/>
            </a:prstGeom>
            <a:solidFill>
              <a:srgbClr val="7030A0">
                <a:alpha val="50196"/>
              </a:srgbClr>
            </a:solidFill>
            <a:ln>
              <a:solidFill>
                <a:schemeClr val="bg1">
                  <a:lumMod val="50000"/>
                </a:schemeClr>
              </a:solidFill>
            </a:ln>
            <a:scene3d>
              <a:camera prst="isometricOffAxis1Top"/>
              <a:lightRig rig="threePt" dir="t"/>
            </a:scene3d>
            <a:sp3d extrusionH="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ZoneTexte 19"/>
            <p:cNvSpPr txBox="1"/>
            <p:nvPr/>
          </p:nvSpPr>
          <p:spPr>
            <a:xfrm>
              <a:off x="6935393" y="2595059"/>
              <a:ext cx="1903457" cy="307777"/>
            </a:xfrm>
            <a:prstGeom prst="rect">
              <a:avLst/>
            </a:prstGeom>
            <a:noFill/>
          </p:spPr>
          <p:txBody>
            <a:bodyPr wrap="square" rtlCol="0">
              <a:spAutoFit/>
            </a:bodyPr>
            <a:lstStyle/>
            <a:p>
              <a:r>
                <a:rPr lang="en-GB" sz="1400" b="1" dirty="0"/>
                <a:t>Market layer</a:t>
              </a:r>
            </a:p>
          </p:txBody>
        </p:sp>
      </p:grpSp>
    </p:spTree>
    <p:extLst>
      <p:ext uri="{BB962C8B-B14F-4D97-AF65-F5344CB8AC3E}">
        <p14:creationId xmlns:p14="http://schemas.microsoft.com/office/powerpoint/2010/main" val="43923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2000"/>
                                        <p:tgtEl>
                                          <p:spTgt spid="30"/>
                                        </p:tgtEl>
                                      </p:cBhvr>
                                    </p:animEffect>
                                  </p:childTnLst>
                                </p:cTn>
                              </p:par>
                            </p:childTnLst>
                          </p:cTn>
                        </p:par>
                        <p:par>
                          <p:cTn id="17" fill="hold">
                            <p:stCondLst>
                              <p:cond delay="2500"/>
                            </p:stCondLst>
                            <p:childTnLst>
                              <p:par>
                                <p:cTn id="18" presetID="10" presetClass="entr" presetSubtype="0" fill="hold"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childTnLst>
                                </p:cTn>
                              </p:par>
                            </p:childTnLst>
                          </p:cTn>
                        </p:par>
                        <p:par>
                          <p:cTn id="21" fill="hold">
                            <p:stCondLst>
                              <p:cond delay="3500"/>
                            </p:stCondLst>
                            <p:childTnLst>
                              <p:par>
                                <p:cTn id="22" presetID="10" presetClass="entr" presetSubtype="0" fill="hold" nodeType="after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ETIP SNET">
      <a:dk1>
        <a:srgbClr val="3F3E3E"/>
      </a:dk1>
      <a:lt1>
        <a:sysClr val="window" lastClr="FFFFFF"/>
      </a:lt1>
      <a:dk2>
        <a:srgbClr val="4388BB"/>
      </a:dk2>
      <a:lt2>
        <a:srgbClr val="EEECE1"/>
      </a:lt2>
      <a:accent1>
        <a:srgbClr val="DCDB21"/>
      </a:accent1>
      <a:accent2>
        <a:srgbClr val="E7B141"/>
      </a:accent2>
      <a:accent3>
        <a:srgbClr val="82B0D2"/>
      </a:accent3>
      <a:accent4>
        <a:srgbClr val="3F3E3E"/>
      </a:accent4>
      <a:accent5>
        <a:srgbClr val="6E6D10"/>
      </a:accent5>
      <a:accent6>
        <a:srgbClr val="835E10"/>
      </a:accent6>
      <a:hlink>
        <a:srgbClr val="DCDB21"/>
      </a:hlink>
      <a:folHlink>
        <a:srgbClr val="E7B14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00BC1C874D21104895392CA7AA177AEB" ma:contentTypeVersion="0" ma:contentTypeDescription="Crear nuevo documento." ma:contentTypeScope="" ma:versionID="7d0b55145e35619ecf968f9493571614">
  <xsd:schema xmlns:xsd="http://www.w3.org/2001/XMLSchema" xmlns:xs="http://www.w3.org/2001/XMLSchema" xmlns:p="http://schemas.microsoft.com/office/2006/metadata/properties" xmlns:ns2="2e875236-ef70-4089-a752-fb1949d00fb0" targetNamespace="http://schemas.microsoft.com/office/2006/metadata/properties" ma:root="true" ma:fieldsID="8a9765408b316a1451bc212621e51b05" ns2:_="">
    <xsd:import namespace="2e875236-ef70-4089-a752-fb1949d00fb0"/>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875236-ef70-4089-a752-fb1949d00fb0"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entificador persistente" ma:description="Mantener el identificador al agregar."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12B06B-DE2C-4DB4-9851-EA2B17683B4D}">
  <ds:schemaRefs>
    <ds:schemaRef ds:uri="2e875236-ef70-4089-a752-fb1949d00fb0"/>
    <ds:schemaRef ds:uri="http://schemas.microsoft.com/office/2006/documentManagement/types"/>
    <ds:schemaRef ds:uri="http://purl.org/dc/dcmitype/"/>
    <ds:schemaRef ds:uri="http://www.w3.org/XML/1998/namespac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ECDE61F2-A4D0-456E-8B0A-E6015244E84E}">
  <ds:schemaRefs>
    <ds:schemaRef ds:uri="http://schemas.microsoft.com/office/2006/metadata/contentType"/>
    <ds:schemaRef ds:uri="http://schemas.microsoft.com/office/2006/metadata/properties/metaAttributes"/>
    <ds:schemaRef ds:uri="http://www.w3.org/2000/xmlns/"/>
    <ds:schemaRef ds:uri="http://www.w3.org/2001/XMLSchema"/>
    <ds:schemaRef ds:uri="2e875236-ef70-4089-a752-fb1949d00fb0"/>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9ABF00-9BBC-4327-9AA9-31CF4314746D}">
  <ds:schemaRefs>
    <ds:schemaRef ds:uri="http://schemas.microsoft.com/sharepoint/events"/>
    <ds:schemaRef ds:uri="http://www.w3.org/2000/xmlns/"/>
  </ds:schemaRefs>
</ds:datastoreItem>
</file>

<file path=customXml/itemProps4.xml><?xml version="1.0" encoding="utf-8"?>
<ds:datastoreItem xmlns:ds="http://schemas.openxmlformats.org/officeDocument/2006/customXml" ds:itemID="{C8853B2D-90EE-4EEB-88FF-8608C6E4E3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8552</TotalTime>
  <Words>1194</Words>
  <Application>Microsoft Office PowerPoint</Application>
  <PresentationFormat>Grand écran</PresentationFormat>
  <Paragraphs>298</Paragraphs>
  <Slides>17</Slides>
  <Notes>1</Notes>
  <HiddenSlides>1</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17</vt:i4>
      </vt:variant>
    </vt:vector>
  </HeadingPairs>
  <TitlesOfParts>
    <vt:vector size="26" baseType="lpstr">
      <vt:lpstr>Arial</vt:lpstr>
      <vt:lpstr>Calibri</vt:lpstr>
      <vt:lpstr>Cambria</vt:lpstr>
      <vt:lpstr>Helvetica</vt:lpstr>
      <vt:lpstr>Helvetica Regular</vt:lpstr>
      <vt:lpstr>Times New Roman</vt:lpstr>
      <vt:lpstr>Wingdings</vt:lpstr>
      <vt:lpstr>Wingdings 3</vt:lpstr>
      <vt:lpstr>Tema de Office</vt:lpstr>
      <vt:lpstr>ETIP SNET (European Technology and Innovation Platform  for Smart Networks for Energy Transition)  R&amp;I activities</vt:lpstr>
      <vt:lpstr>Outline</vt:lpstr>
      <vt:lpstr>Présentation PowerPoint</vt:lpstr>
      <vt:lpstr>Présentation PowerPoint</vt:lpstr>
      <vt:lpstr>Présentation PowerPoint</vt:lpstr>
      <vt:lpstr>Outline</vt:lpstr>
      <vt:lpstr>Présentation PowerPoint</vt:lpstr>
      <vt:lpstr>Proposal to structure the next IPs and the next roadmap </vt:lpstr>
      <vt:lpstr>Proposal to structure the next IPs and the next roadmap </vt:lpstr>
      <vt:lpstr>Outline</vt:lpstr>
      <vt:lpstr>Structure of the IP 17-19</vt:lpstr>
      <vt:lpstr>Structure of the IP 17-19 </vt:lpstr>
      <vt:lpstr>The coming IP 17-19</vt:lpstr>
      <vt:lpstr>Présentation PowerPoint</vt:lpstr>
      <vt:lpstr>Outline</vt:lpstr>
      <vt:lpstr>Contribution expected from the workshop participants </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Eric Peirano</cp:lastModifiedBy>
  <cp:revision>296</cp:revision>
  <cp:lastPrinted>2017-03-17T12:34:15Z</cp:lastPrinted>
  <dcterms:created xsi:type="dcterms:W3CDTF">2016-11-28T08:19:55Z</dcterms:created>
  <dcterms:modified xsi:type="dcterms:W3CDTF">2017-09-18T05:44:32Z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0x01010000BC1C874D21104895392CA7AA177AEB</vt:lpwstr>
  </property>
</Properties>
</file>