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9" r:id="rId3"/>
    <p:sldId id="270" r:id="rId4"/>
    <p:sldId id="292" r:id="rId5"/>
    <p:sldId id="271" r:id="rId6"/>
    <p:sldId id="272" r:id="rId7"/>
    <p:sldId id="273" r:id="rId8"/>
    <p:sldId id="281" r:id="rId9"/>
    <p:sldId id="274" r:id="rId10"/>
    <p:sldId id="275" r:id="rId11"/>
    <p:sldId id="276" r:id="rId12"/>
    <p:sldId id="295" r:id="rId13"/>
    <p:sldId id="259" r:id="rId14"/>
    <p:sldId id="260" r:id="rId15"/>
    <p:sldId id="279" r:id="rId16"/>
    <p:sldId id="289" r:id="rId17"/>
    <p:sldId id="288" r:id="rId18"/>
    <p:sldId id="287" r:id="rId19"/>
    <p:sldId id="290" r:id="rId20"/>
    <p:sldId id="291" r:id="rId21"/>
    <p:sldId id="280" r:id="rId22"/>
    <p:sldId id="286" r:id="rId23"/>
    <p:sldId id="285" r:id="rId24"/>
    <p:sldId id="282" r:id="rId25"/>
    <p:sldId id="283" r:id="rId26"/>
    <p:sldId id="284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06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068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pos="2109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BBBCBC"/>
    <a:srgbClr val="63666A"/>
    <a:srgbClr val="97999B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 autoAdjust="0"/>
    <p:restoredTop sz="95990" autoAdjust="0"/>
  </p:normalViewPr>
  <p:slideViewPr>
    <p:cSldViewPr snapToObjects="1">
      <p:cViewPr>
        <p:scale>
          <a:sx n="90" d="100"/>
          <a:sy n="90" d="100"/>
        </p:scale>
        <p:origin x="-630" y="-468"/>
      </p:cViewPr>
      <p:guideLst>
        <p:guide orient="horz" pos="1706"/>
        <p:guide orient="horz" pos="4110"/>
        <p:guide orient="horz" pos="346"/>
        <p:guide orient="horz" pos="3068"/>
        <p:guide pos="158"/>
        <p:guide pos="5602"/>
        <p:guide pos="21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337D-F79F-4171-B1B7-026BE4C3A494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A5CF-78F6-4826-9BE5-DC0E2654EAB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6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A5CF-78F6-4826-9BE5-DC0E2654EA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2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9"/>
          <p:cNvSpPr/>
          <p:nvPr userDrawn="1"/>
        </p:nvSpPr>
        <p:spPr>
          <a:xfrm>
            <a:off x="6096969" y="4864294"/>
            <a:ext cx="3049541" cy="1409267"/>
          </a:xfrm>
          <a:prstGeom prst="rect">
            <a:avLst/>
          </a:prstGeom>
          <a:solidFill>
            <a:srgbClr val="9E9E9E"/>
          </a:solidFill>
          <a:ln w="9525" cap="flat" cmpd="sng" algn="ctr">
            <a:solidFill>
              <a:srgbClr val="9E9E9E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正方形/長方形 10"/>
          <p:cNvSpPr/>
          <p:nvPr userDrawn="1"/>
        </p:nvSpPr>
        <p:spPr>
          <a:xfrm>
            <a:off x="6096969" y="6273563"/>
            <a:ext cx="3049541" cy="609297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C0C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正方形/長方形 8"/>
          <p:cNvSpPr/>
          <p:nvPr userDrawn="1"/>
        </p:nvSpPr>
        <p:spPr>
          <a:xfrm>
            <a:off x="-8" y="665594"/>
            <a:ext cx="9144008" cy="4162452"/>
          </a:xfrm>
          <a:prstGeom prst="rect">
            <a:avLst/>
          </a:prstGeom>
          <a:solidFill>
            <a:srgbClr val="545454"/>
          </a:solidFill>
          <a:ln w="9525" cap="flat" cmpd="sng" algn="ctr">
            <a:solidFill>
              <a:srgbClr val="54545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0" name="正方形/長方形 9"/>
          <p:cNvSpPr/>
          <p:nvPr userDrawn="1"/>
        </p:nvSpPr>
        <p:spPr>
          <a:xfrm>
            <a:off x="0" y="4859842"/>
            <a:ext cx="6084896" cy="2003399"/>
          </a:xfrm>
          <a:prstGeom prst="rect">
            <a:avLst/>
          </a:prstGeom>
          <a:solidFill>
            <a:srgbClr val="545454"/>
          </a:solidFill>
          <a:ln w="9525" cap="flat" cmpd="sng" algn="ctr">
            <a:solidFill>
              <a:srgbClr val="54545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1" name="正方形/長方形 5"/>
          <p:cNvSpPr/>
          <p:nvPr userDrawn="1"/>
        </p:nvSpPr>
        <p:spPr>
          <a:xfrm flipV="1">
            <a:off x="-1" y="4801491"/>
            <a:ext cx="9144009" cy="53110"/>
          </a:xfrm>
          <a:prstGeom prst="rect">
            <a:avLst/>
          </a:prstGeom>
          <a:solidFill>
            <a:srgbClr val="C50018"/>
          </a:solidFill>
          <a:ln w="9525" cap="sq" cmpd="sng" algn="ctr">
            <a:solidFill>
              <a:srgbClr val="C500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594763"/>
            <a:ext cx="457200" cy="230188"/>
          </a:xfrm>
        </p:spPr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23" name="Picture 3" descr="E:\Projects\2016-08-29 - 2016 PowerPoint Template\02 - New Template\Graphics\Combination_E04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" y="169825"/>
            <a:ext cx="1567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13"/>
          <p:cNvSpPr txBox="1"/>
          <p:nvPr userDrawn="1"/>
        </p:nvSpPr>
        <p:spPr>
          <a:xfrm>
            <a:off x="6804478" y="369939"/>
            <a:ext cx="2183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Frutiger LT Std 55 Roman" pitchFamily="34" charset="0"/>
              </a:rPr>
              <a:t>Mitsubishi Hitachi Power</a:t>
            </a:r>
            <a:r>
              <a:rPr kumimoji="1" lang="en-US" altLang="ja-JP" sz="900" baseline="0" dirty="0">
                <a:latin typeface="Frutiger LT Std 55 Roman" pitchFamily="34" charset="0"/>
              </a:rPr>
              <a:t> Systems</a:t>
            </a:r>
            <a:endParaRPr kumimoji="1" lang="ja-JP" altLang="en-US" sz="900" dirty="0">
              <a:latin typeface="Frutiger LT Std 55 Roman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235352" y="4854603"/>
            <a:ext cx="5626265" cy="2052828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Presentation Title (36pt)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6754" y="4986942"/>
            <a:ext cx="2899277" cy="792088"/>
          </a:xfr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Presenter (20pt)</a:t>
            </a:r>
          </a:p>
        </p:txBody>
      </p:sp>
    </p:spTree>
    <p:extLst>
      <p:ext uri="{BB962C8B-B14F-4D97-AF65-F5344CB8AC3E}">
        <p14:creationId xmlns:p14="http://schemas.microsoft.com/office/powerpoint/2010/main" val="90363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 Title (22pt)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29100" cy="5257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ja-JP" dirty="0"/>
              <a:t>Mastertextformat bearbeiten</a:t>
            </a:r>
            <a:endParaRPr lang="ja-JP" altLang="en-US" dirty="0"/>
          </a:p>
          <a:p>
            <a:pPr lvl="1"/>
            <a:r>
              <a:rPr lang="de-DE" altLang="ja-JP" dirty="0"/>
              <a:t>Zweite Ebene</a:t>
            </a:r>
            <a:endParaRPr lang="ja-JP" altLang="en-US" dirty="0"/>
          </a:p>
          <a:p>
            <a:pPr lvl="2"/>
            <a:r>
              <a:rPr lang="de-DE" altLang="ja-JP" dirty="0"/>
              <a:t>Dritte Ebene</a:t>
            </a:r>
            <a:endParaRPr lang="ja-JP" altLang="en-US" dirty="0"/>
          </a:p>
          <a:p>
            <a:pPr lvl="3"/>
            <a:r>
              <a:rPr lang="de-DE" altLang="ja-JP" dirty="0"/>
              <a:t>Vierte Ebene</a:t>
            </a:r>
            <a:endParaRPr lang="ja-JP" altLang="en-US" dirty="0"/>
          </a:p>
          <a:p>
            <a:pPr lvl="4"/>
            <a:r>
              <a:rPr lang="de-DE" altLang="ja-JP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257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ja-JP" dirty="0"/>
              <a:t>Mastertextformat bearbeiten</a:t>
            </a:r>
            <a:endParaRPr lang="ja-JP" altLang="en-US" dirty="0"/>
          </a:p>
          <a:p>
            <a:pPr lvl="1"/>
            <a:r>
              <a:rPr lang="de-DE" altLang="ja-JP" dirty="0"/>
              <a:t>Zweite Ebene</a:t>
            </a:r>
            <a:endParaRPr lang="ja-JP" altLang="en-US" dirty="0"/>
          </a:p>
          <a:p>
            <a:pPr lvl="2"/>
            <a:r>
              <a:rPr lang="de-DE" altLang="ja-JP" dirty="0"/>
              <a:t>Dritte Ebene</a:t>
            </a:r>
            <a:endParaRPr lang="ja-JP" altLang="en-US" dirty="0"/>
          </a:p>
          <a:p>
            <a:pPr lvl="3"/>
            <a:r>
              <a:rPr lang="de-DE" altLang="ja-JP" dirty="0"/>
              <a:t>Vierte Ebene</a:t>
            </a:r>
            <a:endParaRPr lang="ja-JP" altLang="en-US" dirty="0"/>
          </a:p>
          <a:p>
            <a:pPr lvl="4"/>
            <a:r>
              <a:rPr lang="de-DE" altLang="ja-JP" dirty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82654"/>
            <a:ext cx="8686800" cy="512064"/>
          </a:xfrm>
        </p:spPr>
        <p:txBody>
          <a:bodyPr anchor="ctr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Contents Title (22pt)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839"/>
            <a:ext cx="5257800" cy="52573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altLang="ja-JP" dirty="0"/>
              <a:t>Mastertextformat bearbeiten</a:t>
            </a:r>
            <a:endParaRPr lang="ja-JP" altLang="en-US" dirty="0"/>
          </a:p>
          <a:p>
            <a:pPr lvl="1"/>
            <a:r>
              <a:rPr lang="de-DE" altLang="ja-JP" dirty="0"/>
              <a:t>Zweite Ebene</a:t>
            </a:r>
            <a:endParaRPr lang="ja-JP" altLang="en-US" dirty="0"/>
          </a:p>
          <a:p>
            <a:pPr lvl="2"/>
            <a:r>
              <a:rPr lang="de-DE" altLang="ja-JP" dirty="0"/>
              <a:t>Dritte Ebene</a:t>
            </a:r>
            <a:endParaRPr lang="ja-JP" altLang="en-US" dirty="0"/>
          </a:p>
          <a:p>
            <a:pPr lvl="3"/>
            <a:r>
              <a:rPr lang="de-DE" altLang="ja-JP" dirty="0"/>
              <a:t>Vierte Ebene</a:t>
            </a:r>
            <a:endParaRPr lang="ja-JP" altLang="en-US" dirty="0"/>
          </a:p>
          <a:p>
            <a:pPr lvl="4"/>
            <a:r>
              <a:rPr lang="de-DE" altLang="ja-JP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14839"/>
            <a:ext cx="3200400" cy="52573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ja-JP" dirty="0"/>
              <a:t>Mastertextformat bearbeiten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0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82654"/>
            <a:ext cx="8686800" cy="512064"/>
          </a:xfrm>
        </p:spPr>
        <p:txBody>
          <a:bodyPr anchor="ctr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Contents Title (22pt)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600" y="914405"/>
            <a:ext cx="8686800" cy="4572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altLang="ja-JP" dirty="0"/>
              <a:t>Bild-Platzhalter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5715000"/>
            <a:ext cx="86868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ja-JP" dirty="0"/>
              <a:t>Bildunterzeile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7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rojects\2016-08-29 - 2016 PowerPoint Template\02 - New Template\Graphics\Combination_E04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" y="169825"/>
            <a:ext cx="1567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34" y="2636912"/>
            <a:ext cx="5354637" cy="59334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6804478" y="369939"/>
            <a:ext cx="2183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Frutiger LT Std 55 Roman" pitchFamily="34" charset="0"/>
              </a:rPr>
              <a:t>Mitsubishi Hitachi Power</a:t>
            </a:r>
            <a:r>
              <a:rPr kumimoji="1" lang="en-US" altLang="ja-JP" sz="900" baseline="0" dirty="0">
                <a:latin typeface="Frutiger LT Std 55 Roman" pitchFamily="34" charset="0"/>
              </a:rPr>
              <a:t> Systems</a:t>
            </a:r>
            <a:endParaRPr kumimoji="1" lang="ja-JP" altLang="en-US" sz="900" dirty="0">
              <a:latin typeface="Frutige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9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rojects\2016-08-29 - 2016 PowerPoint Template\02 - New Template\Graphics\Combination_E04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" y="169825"/>
            <a:ext cx="1567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6804478" y="369939"/>
            <a:ext cx="2183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Frutiger LT Std 55 Roman" pitchFamily="34" charset="0"/>
              </a:rPr>
              <a:t>Mitsubishi Hitachi Power</a:t>
            </a:r>
            <a:r>
              <a:rPr kumimoji="1" lang="en-US" altLang="ja-JP" sz="900" baseline="0" dirty="0">
                <a:latin typeface="Frutiger LT Std 55 Roman" pitchFamily="34" charset="0"/>
              </a:rPr>
              <a:t> Systems</a:t>
            </a:r>
            <a:endParaRPr kumimoji="1" lang="ja-JP" altLang="en-US" sz="900" dirty="0">
              <a:latin typeface="Frutiger LT Std 55 Roman" pitchFamily="34" charset="0"/>
            </a:endParaRPr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2987824" y="2492896"/>
            <a:ext cx="4350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6000" dirty="0">
                <a:solidFill>
                  <a:srgbClr val="000000"/>
                </a:solidFill>
              </a:rPr>
              <a:t>Thank</a:t>
            </a:r>
            <a:r>
              <a:rPr kumimoji="1" lang="en-US" altLang="ja-JP" sz="6000" baseline="0" dirty="0">
                <a:solidFill>
                  <a:srgbClr val="000000"/>
                </a:solidFill>
              </a:rPr>
              <a:t> You</a:t>
            </a:r>
            <a:endParaRPr kumimoji="1" lang="ja-JP" alt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0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5"/>
          <p:cNvSpPr/>
          <p:nvPr userDrawn="1"/>
        </p:nvSpPr>
        <p:spPr>
          <a:xfrm>
            <a:off x="0" y="6524624"/>
            <a:ext cx="6084888" cy="333375"/>
          </a:xfrm>
          <a:prstGeom prst="rect">
            <a:avLst/>
          </a:prstGeom>
          <a:solidFill>
            <a:srgbClr val="545454"/>
          </a:solidFill>
          <a:ln w="9525" cap="sq" cmpd="sng" algn="ctr">
            <a:solidFill>
              <a:srgbClr val="5454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>
            <a:off x="8129016" y="6527800"/>
            <a:ext cx="1014984" cy="3302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正方形/長方形 10"/>
          <p:cNvSpPr/>
          <p:nvPr userDrawn="1"/>
        </p:nvSpPr>
        <p:spPr>
          <a:xfrm>
            <a:off x="6099048" y="6527800"/>
            <a:ext cx="2029968" cy="330200"/>
          </a:xfrm>
          <a:prstGeom prst="rect">
            <a:avLst/>
          </a:prstGeom>
          <a:solidFill>
            <a:srgbClr val="9E9E9E"/>
          </a:solidFill>
          <a:ln w="9525" cap="flat" cmpd="sng" algn="ctr">
            <a:solidFill>
              <a:srgbClr val="9E9E9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正方形/長方形 5"/>
          <p:cNvSpPr/>
          <p:nvPr userDrawn="1"/>
        </p:nvSpPr>
        <p:spPr>
          <a:xfrm>
            <a:off x="6071172" y="6528125"/>
            <a:ext cx="27432" cy="324000"/>
          </a:xfrm>
          <a:prstGeom prst="rect">
            <a:avLst/>
          </a:prstGeom>
          <a:solidFill>
            <a:srgbClr val="C50018"/>
          </a:solidFill>
          <a:ln w="9525" cap="sq" cmpd="sng" algn="ctr">
            <a:solidFill>
              <a:srgbClr val="C500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TextBox 9"/>
          <p:cNvSpPr txBox="1"/>
          <p:nvPr userDrawn="1"/>
        </p:nvSpPr>
        <p:spPr>
          <a:xfrm>
            <a:off x="239662" y="6512460"/>
            <a:ext cx="5818237" cy="203200"/>
          </a:xfrm>
          <a:prstGeom prst="rect">
            <a:avLst/>
          </a:prstGeom>
          <a:noFill/>
          <a:ln w="41275" cap="flat" cmpd="sng" algn="ctr">
            <a:noFill/>
            <a:prstDash val="solid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3709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Information.  This document or information cannot be reproduced, transmitted, or disclosed without prior written consent of Mitsubishi Hitachi Power Systems,Ltd.</a:t>
            </a:r>
          </a:p>
        </p:txBody>
      </p:sp>
      <p:pic>
        <p:nvPicPr>
          <p:cNvPr id="1027" name="Picture 3" descr="E:\Projects\2016-08-29 - 2016 PowerPoint Template\02 - New Template\Graphics\Combination_E04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" y="169825"/>
            <a:ext cx="1567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555776" y="5276056"/>
            <a:ext cx="4104456" cy="385192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Presenter(20pt)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370" y="2193925"/>
            <a:ext cx="8687030" cy="1028700"/>
          </a:xfrm>
        </p:spPr>
        <p:txBody>
          <a:bodyPr anchor="b">
            <a:noAutofit/>
          </a:bodyPr>
          <a:lstStyle>
            <a:lvl1pPr algn="ctr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Presentation Title (36pt)</a:t>
            </a:r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6804478" y="369939"/>
            <a:ext cx="2183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Frutiger LT Std 55 Roman" pitchFamily="34" charset="0"/>
              </a:rPr>
              <a:t>Mitsubishi Hitachi Power</a:t>
            </a:r>
            <a:r>
              <a:rPr kumimoji="1" lang="en-US" altLang="ja-JP" sz="900" baseline="0" dirty="0">
                <a:latin typeface="Frutiger LT Std 55 Roman" pitchFamily="34" charset="0"/>
              </a:rPr>
              <a:t> Systems</a:t>
            </a:r>
            <a:endParaRPr kumimoji="1" lang="ja-JP" altLang="en-US" sz="900" dirty="0">
              <a:latin typeface="Frutiger LT Std 55 Roman" pitchFamily="34" charset="0"/>
            </a:endParaRPr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0" y="685799"/>
            <a:ext cx="9146162" cy="0"/>
          </a:xfrm>
          <a:prstGeom prst="line">
            <a:avLst/>
          </a:prstGeom>
          <a:ln w="1905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pyright"/>
          <p:cNvSpPr txBox="1">
            <a:spLocks/>
          </p:cNvSpPr>
          <p:nvPr userDrawn="1"/>
        </p:nvSpPr>
        <p:spPr>
          <a:xfrm>
            <a:off x="239672" y="6710425"/>
            <a:ext cx="4229099" cy="11588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ja-JP"/>
            </a:defPPr>
            <a:lvl1pPr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© 2017 Mitsubishi Hitachi Power Systems, Ltd.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82654"/>
            <a:ext cx="8686800" cy="512064"/>
          </a:xfrm>
        </p:spPr>
        <p:txBody>
          <a:bodyPr/>
          <a:lstStyle/>
          <a:p>
            <a:r>
              <a:rPr lang="en-US" dirty="0"/>
              <a:t>Contents Title (22pt)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altLang="ja-JP" dirty="0"/>
              <a:t>Mastertextformat bearbeiten</a:t>
            </a:r>
            <a:endParaRPr lang="ja-JP" altLang="en-US" dirty="0"/>
          </a:p>
          <a:p>
            <a:pPr lvl="1"/>
            <a:r>
              <a:rPr lang="de-DE" altLang="ja-JP" dirty="0"/>
              <a:t>Zweite Ebene</a:t>
            </a:r>
            <a:endParaRPr lang="ja-JP" altLang="en-US" dirty="0"/>
          </a:p>
          <a:p>
            <a:pPr lvl="2"/>
            <a:r>
              <a:rPr lang="de-DE" altLang="ja-JP" dirty="0"/>
              <a:t>Dritte Ebene</a:t>
            </a:r>
            <a:endParaRPr lang="ja-JP" altLang="en-US" dirty="0"/>
          </a:p>
          <a:p>
            <a:pPr lvl="3"/>
            <a:r>
              <a:rPr lang="de-DE" altLang="ja-JP" dirty="0"/>
              <a:t>Vierte Ebene</a:t>
            </a:r>
            <a:endParaRPr lang="ja-JP" altLang="en-US" dirty="0"/>
          </a:p>
          <a:p>
            <a:pPr lvl="4"/>
            <a:r>
              <a:rPr lang="de-DE" altLang="ja-JP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3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8"/>
          <p:cNvSpPr/>
          <p:nvPr userDrawn="1"/>
        </p:nvSpPr>
        <p:spPr>
          <a:xfrm>
            <a:off x="3059121" y="692149"/>
            <a:ext cx="6084887" cy="6165851"/>
          </a:xfrm>
          <a:prstGeom prst="rect">
            <a:avLst/>
          </a:prstGeom>
          <a:solidFill>
            <a:srgbClr val="545454"/>
          </a:solidFill>
          <a:ln w="9525" cap="flat" cmpd="sng" algn="ctr">
            <a:solidFill>
              <a:srgbClr val="54545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正方形/長方形 9"/>
          <p:cNvSpPr/>
          <p:nvPr userDrawn="1"/>
        </p:nvSpPr>
        <p:spPr>
          <a:xfrm>
            <a:off x="6" y="692155"/>
            <a:ext cx="3059113" cy="4176167"/>
          </a:xfrm>
          <a:prstGeom prst="rect">
            <a:avLst/>
          </a:prstGeom>
          <a:solidFill>
            <a:srgbClr val="9E9E9E"/>
          </a:solidFill>
          <a:ln w="9525" cap="flat" cmpd="sng" algn="ctr">
            <a:solidFill>
              <a:srgbClr val="9E9E9E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正方形/長方形 10"/>
          <p:cNvSpPr/>
          <p:nvPr userDrawn="1"/>
        </p:nvSpPr>
        <p:spPr>
          <a:xfrm>
            <a:off x="6" y="4868869"/>
            <a:ext cx="3059113" cy="1989137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C0C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正方形/長方形 5"/>
          <p:cNvSpPr/>
          <p:nvPr userDrawn="1"/>
        </p:nvSpPr>
        <p:spPr>
          <a:xfrm>
            <a:off x="0" y="4854601"/>
            <a:ext cx="3063240" cy="27432"/>
          </a:xfrm>
          <a:prstGeom prst="rect">
            <a:avLst/>
          </a:prstGeom>
          <a:solidFill>
            <a:srgbClr val="C50018"/>
          </a:solidFill>
          <a:ln w="9525" cap="sq" cmpd="sng" algn="ctr">
            <a:solidFill>
              <a:srgbClr val="C500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314700" y="2748663"/>
            <a:ext cx="5600700" cy="2052828"/>
          </a:xfr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Section title(36pt)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3314707" y="4915789"/>
            <a:ext cx="5600701" cy="685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subtitle(20pt)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7" name="Picture 3" descr="E:\Projects\2016-08-29 - 2016 PowerPoint Template\02 - New Template\Graphics\Combination_E04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" y="169825"/>
            <a:ext cx="1567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 userDrawn="1"/>
        </p:nvSpPr>
        <p:spPr>
          <a:xfrm>
            <a:off x="6804478" y="369939"/>
            <a:ext cx="2183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Frutiger LT Std 55 Roman" pitchFamily="34" charset="0"/>
              </a:rPr>
              <a:t>Mitsubishi Hitachi Power</a:t>
            </a:r>
            <a:r>
              <a:rPr kumimoji="1" lang="en-US" altLang="ja-JP" sz="900" baseline="0" dirty="0">
                <a:latin typeface="Frutiger LT Std 55 Roman" pitchFamily="34" charset="0"/>
              </a:rPr>
              <a:t> Systems</a:t>
            </a:r>
            <a:endParaRPr kumimoji="1" lang="ja-JP" altLang="en-US" sz="900" dirty="0">
              <a:latin typeface="Frutige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8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28370" y="98702"/>
            <a:ext cx="8687030" cy="504056"/>
          </a:xfrm>
        </p:spPr>
        <p:txBody>
          <a:bodyPr anchor="ctr" anchorCtr="0">
            <a:noAutofit/>
          </a:bodyPr>
          <a:lstStyle>
            <a:lvl1pPr>
              <a:defRPr sz="22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Contents Title (22pt)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661" y="2348880"/>
            <a:ext cx="8687030" cy="1028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200" b="1" kern="1200" baseline="0">
                <a:solidFill>
                  <a:srgbClr val="63666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713" y="765175"/>
            <a:ext cx="3684587" cy="431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kumimoji="1" lang="en-US" altLang="ja-JP" dirty="0"/>
              <a:t>Start from here TEXT (20pt)</a:t>
            </a:r>
            <a:endParaRPr kumimoji="1"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39713" y="1197000"/>
            <a:ext cx="3684587" cy="215776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Smallest Size TEXT(10pt)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21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28370" y="98702"/>
            <a:ext cx="8687030" cy="504056"/>
          </a:xfrm>
        </p:spPr>
        <p:txBody>
          <a:bodyPr anchor="ctr" anchorCtr="0">
            <a:noAutofit/>
          </a:bodyPr>
          <a:lstStyle>
            <a:lvl1pPr>
              <a:defRPr sz="22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Contents Title (22pt)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661" y="2348880"/>
            <a:ext cx="8687030" cy="1028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200" b="1" kern="1200" baseline="0">
                <a:solidFill>
                  <a:srgbClr val="63666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713" y="765175"/>
            <a:ext cx="3684587" cy="431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kumimoji="1" lang="en-US" altLang="ja-JP" dirty="0"/>
              <a:t>Start from here TEXT (20pt)</a:t>
            </a:r>
            <a:endParaRPr kumimoji="1"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39713" y="1197000"/>
            <a:ext cx="3684587" cy="215776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Smallest Size TEXT(10pt)</a:t>
            </a:r>
            <a:endParaRPr kumimoji="1" lang="ja-JP" alt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084888" y="906463"/>
            <a:ext cx="3059112" cy="1762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de-DE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6084888" y="4530005"/>
            <a:ext cx="3059112" cy="1762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6084888" y="2718234"/>
            <a:ext cx="3059112" cy="1762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94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661" y="2348880"/>
            <a:ext cx="8687030" cy="1028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200" b="1" kern="1200" baseline="0">
                <a:solidFill>
                  <a:srgbClr val="63666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713" y="765175"/>
            <a:ext cx="3684587" cy="431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kumimoji="1" lang="en-US" altLang="ja-JP" dirty="0"/>
              <a:t>Start from here TEXT (20pt)</a:t>
            </a:r>
            <a:endParaRPr kumimoji="1"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39713" y="1197000"/>
            <a:ext cx="3684587" cy="215776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Smallest Size TEXT(10pt)</a:t>
            </a:r>
            <a:endParaRPr kumimoji="1" lang="ja-JP" alt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084888" y="906463"/>
            <a:ext cx="3059112" cy="35738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de-DE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6084888" y="4530005"/>
            <a:ext cx="3059112" cy="1762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8370" y="98702"/>
            <a:ext cx="8687030" cy="504056"/>
          </a:xfrm>
        </p:spPr>
        <p:txBody>
          <a:bodyPr anchor="ctr" anchorCtr="0">
            <a:noAutofit/>
          </a:bodyPr>
          <a:lstStyle>
            <a:lvl1pPr>
              <a:defRPr sz="22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Contents Title (22pt)</a:t>
            </a:r>
          </a:p>
        </p:txBody>
      </p:sp>
    </p:spTree>
    <p:extLst>
      <p:ext uri="{BB962C8B-B14F-4D97-AF65-F5344CB8AC3E}">
        <p14:creationId xmlns:p14="http://schemas.microsoft.com/office/powerpoint/2010/main" val="202330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661" y="2348880"/>
            <a:ext cx="8687030" cy="1028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200" b="1" kern="1200" baseline="0">
                <a:solidFill>
                  <a:srgbClr val="63666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713" y="765175"/>
            <a:ext cx="3684587" cy="4318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kumimoji="1" lang="en-US" altLang="ja-JP" dirty="0"/>
              <a:t>Start from here TEXT (20pt)</a:t>
            </a:r>
            <a:endParaRPr kumimoji="1" lang="ja-JP" alt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39713" y="1197000"/>
            <a:ext cx="3684587" cy="215776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Smallest Size TEXT(10pt)</a:t>
            </a:r>
            <a:endParaRPr kumimoji="1" lang="ja-JP" alt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084888" y="906463"/>
            <a:ext cx="3059112" cy="53856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8370" y="98702"/>
            <a:ext cx="8687030" cy="504056"/>
          </a:xfrm>
        </p:spPr>
        <p:txBody>
          <a:bodyPr anchor="ctr" anchorCtr="0">
            <a:noAutofit/>
          </a:bodyPr>
          <a:lstStyle>
            <a:lvl1pPr>
              <a:defRPr sz="22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Contents Title (22pt)</a:t>
            </a:r>
          </a:p>
        </p:txBody>
      </p:sp>
    </p:spTree>
    <p:extLst>
      <p:ext uri="{BB962C8B-B14F-4D97-AF65-F5344CB8AC3E}">
        <p14:creationId xmlns:p14="http://schemas.microsoft.com/office/powerpoint/2010/main" val="7209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91619"/>
            <a:ext cx="8686800" cy="512064"/>
          </a:xfrm>
        </p:spPr>
        <p:txBody>
          <a:bodyPr/>
          <a:lstStyle/>
          <a:p>
            <a:r>
              <a:rPr lang="en-US" dirty="0"/>
              <a:t>Contents Title (22pt)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4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5"/>
          <p:cNvSpPr/>
          <p:nvPr/>
        </p:nvSpPr>
        <p:spPr>
          <a:xfrm>
            <a:off x="0" y="6524624"/>
            <a:ext cx="6084888" cy="333375"/>
          </a:xfrm>
          <a:prstGeom prst="rect">
            <a:avLst/>
          </a:prstGeom>
          <a:solidFill>
            <a:srgbClr val="545454"/>
          </a:solidFill>
          <a:ln w="9525" cap="sq" cmpd="sng" algn="ctr">
            <a:solidFill>
              <a:srgbClr val="5454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正方形/長方形 6"/>
          <p:cNvSpPr/>
          <p:nvPr/>
        </p:nvSpPr>
        <p:spPr>
          <a:xfrm>
            <a:off x="8129016" y="6527800"/>
            <a:ext cx="1014984" cy="3302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正方形/長方形 10"/>
          <p:cNvSpPr/>
          <p:nvPr/>
        </p:nvSpPr>
        <p:spPr>
          <a:xfrm>
            <a:off x="6099048" y="6527800"/>
            <a:ext cx="2029968" cy="330200"/>
          </a:xfrm>
          <a:prstGeom prst="rect">
            <a:avLst/>
          </a:prstGeom>
          <a:solidFill>
            <a:srgbClr val="9E9E9E"/>
          </a:solidFill>
          <a:ln w="9525" cap="flat" cmpd="sng" algn="ctr">
            <a:solidFill>
              <a:srgbClr val="9E9E9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正方形/長方形 5"/>
          <p:cNvSpPr/>
          <p:nvPr/>
        </p:nvSpPr>
        <p:spPr>
          <a:xfrm>
            <a:off x="6071172" y="6528125"/>
            <a:ext cx="27432" cy="324000"/>
          </a:xfrm>
          <a:prstGeom prst="rect">
            <a:avLst/>
          </a:prstGeom>
          <a:solidFill>
            <a:srgbClr val="C50018"/>
          </a:solidFill>
          <a:ln w="9525" cap="sq" cmpd="sng" algn="ctr">
            <a:solidFill>
              <a:srgbClr val="C500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82654"/>
            <a:ext cx="8686800" cy="5120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Contents Title (22pt)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ja-JP" dirty="0"/>
              <a:t>Mastertextformat bearbeiten</a:t>
            </a:r>
            <a:endParaRPr lang="ja-JP" altLang="en-US" dirty="0"/>
          </a:p>
          <a:p>
            <a:pPr lvl="1"/>
            <a:r>
              <a:rPr lang="de-DE" altLang="ja-JP" dirty="0"/>
              <a:t>Zweite Ebene</a:t>
            </a:r>
            <a:endParaRPr lang="ja-JP" altLang="en-US" dirty="0"/>
          </a:p>
          <a:p>
            <a:pPr lvl="2"/>
            <a:r>
              <a:rPr lang="de-DE" altLang="ja-JP" dirty="0"/>
              <a:t>Dritte Ebene</a:t>
            </a:r>
            <a:endParaRPr lang="ja-JP" altLang="en-US" dirty="0"/>
          </a:p>
          <a:p>
            <a:pPr lvl="3"/>
            <a:r>
              <a:rPr lang="de-DE" altLang="ja-JP" dirty="0"/>
              <a:t>Vierte Ebene</a:t>
            </a:r>
            <a:endParaRPr lang="ja-JP" altLang="en-US" dirty="0"/>
          </a:p>
          <a:p>
            <a:pPr lvl="4"/>
            <a:r>
              <a:rPr lang="de-DE" altLang="ja-JP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4763"/>
            <a:ext cx="457200" cy="2301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9B131F1-3F7B-4AC3-B0DB-5AA9AFA7646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pyright"/>
          <p:cNvSpPr txBox="1">
            <a:spLocks/>
          </p:cNvSpPr>
          <p:nvPr/>
        </p:nvSpPr>
        <p:spPr>
          <a:xfrm>
            <a:off x="239672" y="6710425"/>
            <a:ext cx="4229099" cy="11588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ja-JP"/>
            </a:defPPr>
            <a:lvl1pPr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© 2017 Mitsubishi Hitachi Power Systems, Ltd.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662" y="6512460"/>
            <a:ext cx="5818237" cy="203200"/>
          </a:xfrm>
          <a:prstGeom prst="rect">
            <a:avLst/>
          </a:prstGeom>
          <a:noFill/>
          <a:ln w="41275" cap="flat" cmpd="sng" algn="ctr">
            <a:noFill/>
            <a:prstDash val="solid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3709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Confidential Information.  This document or information cannot be reproduced, transmitted, or disclosed without prior written consent of Mitsubishi Hitachi Power Systems,Ltd.</a:t>
            </a:r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0" y="685799"/>
            <a:ext cx="9146162" cy="0"/>
          </a:xfrm>
          <a:prstGeom prst="line">
            <a:avLst/>
          </a:prstGeom>
          <a:ln w="1905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1" r:id="rId4"/>
    <p:sldLayoutId id="2147483655" r:id="rId5"/>
    <p:sldLayoutId id="2147483666" r:id="rId6"/>
    <p:sldLayoutId id="2147483667" r:id="rId7"/>
    <p:sldLayoutId id="2147483668" r:id="rId8"/>
    <p:sldLayoutId id="2147483654" r:id="rId9"/>
    <p:sldLayoutId id="2147483665" r:id="rId10"/>
    <p:sldLayoutId id="2147483652" r:id="rId11"/>
    <p:sldLayoutId id="2147483656" r:id="rId12"/>
    <p:sldLayoutId id="2147483657" r:id="rId13"/>
    <p:sldLayoutId id="2147483660" r:id="rId14"/>
    <p:sldLayoutId id="2147483662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2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914400" rtl="0" eaLnBrk="1" latinLnBrk="0" hangingPunct="1">
        <a:lnSpc>
          <a:spcPct val="120000"/>
        </a:lnSpc>
        <a:spcBef>
          <a:spcPts val="300"/>
        </a:spcBef>
        <a:buClr>
          <a:srgbClr val="C20018"/>
        </a:buClr>
        <a:buFont typeface="Wingdings" panose="05000000000000000000" pitchFamily="2" charset="2"/>
        <a:buChar char=""/>
        <a:defRPr kumimoji="1"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502920" indent="-256032" algn="l" defTabSz="914400" rtl="0" eaLnBrk="1" latinLnBrk="0" hangingPunct="1">
        <a:lnSpc>
          <a:spcPct val="120000"/>
        </a:lnSpc>
        <a:spcBef>
          <a:spcPts val="300"/>
        </a:spcBef>
        <a:buClr>
          <a:srgbClr val="333333"/>
        </a:buClr>
        <a:buFont typeface="Wingdings" panose="05000000000000000000" pitchFamily="2" charset="2"/>
        <a:buChar char=""/>
        <a:defRPr kumimoji="1"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758952" indent="-256032" algn="l" defTabSz="914400" rtl="0" eaLnBrk="1" latinLnBrk="0" hangingPunct="1">
        <a:lnSpc>
          <a:spcPct val="120000"/>
        </a:lnSpc>
        <a:spcBef>
          <a:spcPts val="300"/>
        </a:spcBef>
        <a:buClr>
          <a:srgbClr val="A8A8A8"/>
        </a:buClr>
        <a:buFont typeface="Wingdings" panose="05000000000000000000" pitchFamily="2" charset="2"/>
        <a:buChar char=""/>
        <a:defRPr kumimoji="1"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5840" indent="-256032" algn="l" defTabSz="914400" rtl="0" eaLnBrk="1" latinLnBrk="0" hangingPunct="1">
        <a:lnSpc>
          <a:spcPct val="120000"/>
        </a:lnSpc>
        <a:spcBef>
          <a:spcPts val="300"/>
        </a:spcBef>
        <a:buClr>
          <a:srgbClr val="BFBFBF"/>
        </a:buClr>
        <a:buFont typeface="Wingdings" panose="05000000000000000000" pitchFamily="2" charset="2"/>
        <a:buChar char=""/>
        <a:defRPr kumimoji="1"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1872" indent="-256032" algn="l" defTabSz="914400" rtl="0" eaLnBrk="1" latinLnBrk="0" hangingPunct="1">
        <a:lnSpc>
          <a:spcPct val="120000"/>
        </a:lnSpc>
        <a:spcBef>
          <a:spcPts val="300"/>
        </a:spcBef>
        <a:buClr>
          <a:srgbClr val="E0E0E0"/>
        </a:buClr>
        <a:buFont typeface="Wingdings" panose="05000000000000000000" pitchFamily="2" charset="2"/>
        <a:buChar char=""/>
        <a:defRPr kumimoji="1"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KRYOLENS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Cryogenic</a:t>
            </a:r>
            <a:r>
              <a:rPr lang="de-DE" dirty="0"/>
              <a:t> </a:t>
            </a:r>
            <a:r>
              <a:rPr lang="de-DE" dirty="0" smtClean="0"/>
              <a:t>Air Energy </a:t>
            </a:r>
            <a:r>
              <a:rPr lang="de-DE" dirty="0"/>
              <a:t>S</a:t>
            </a:r>
            <a:r>
              <a:rPr lang="de-DE" dirty="0" smtClean="0"/>
              <a:t>torage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3100" i="1" dirty="0"/>
              <a:t>ETIP SNET Regional </a:t>
            </a:r>
            <a:r>
              <a:rPr lang="de-DE" sz="3100" i="1" dirty="0" smtClean="0"/>
              <a:t>Workshop</a:t>
            </a:r>
            <a:endParaRPr lang="de-DE" sz="3100" i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6256754" y="4986942"/>
            <a:ext cx="2899277" cy="1034346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Aachen, 19.09.2017</a:t>
            </a:r>
          </a:p>
          <a:p>
            <a:endParaRPr lang="de-DE" dirty="0" smtClean="0"/>
          </a:p>
          <a:p>
            <a:r>
              <a:rPr lang="de-DE" b="1" dirty="0" smtClean="0"/>
              <a:t>Dr. Christian </a:t>
            </a:r>
            <a:r>
              <a:rPr lang="de-DE" b="1" dirty="0" err="1" smtClean="0"/>
              <a:t>Bergins</a:t>
            </a:r>
            <a:endParaRPr lang="de-DE" b="1" dirty="0" smtClean="0"/>
          </a:p>
          <a:p>
            <a:r>
              <a:rPr lang="de-DE" dirty="0" smtClean="0"/>
              <a:t>Sven </a:t>
            </a:r>
            <a:r>
              <a:rPr lang="de-DE" dirty="0" err="1" smtClean="0"/>
              <a:t>Bosser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6274"/>
            <a:ext cx="9144001" cy="41408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798630"/>
            <a:ext cx="1979712" cy="1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2: </a:t>
            </a:r>
            <a:r>
              <a:rPr lang="de-DE" dirty="0" err="1" smtClean="0"/>
              <a:t>Process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de-DE" i="1" dirty="0" smtClean="0"/>
              <a:t>Definition </a:t>
            </a:r>
            <a:r>
              <a:rPr lang="de-DE" i="1" dirty="0" err="1" smtClean="0"/>
              <a:t>of</a:t>
            </a:r>
            <a:r>
              <a:rPr lang="de-DE" i="1" dirty="0" smtClean="0"/>
              <a:t> p</a:t>
            </a:r>
            <a:r>
              <a:rPr lang="en-US" altLang="de-DE" i="1" dirty="0" smtClean="0">
                <a:solidFill>
                  <a:schemeClr val="accent3"/>
                </a:solidFill>
                <a:cs typeface="Arial" panose="020B0604020202020204" pitchFamily="34" charset="0"/>
              </a:rPr>
              <a:t>referred Process Variants – Fuel-LAES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10</a:t>
            </a:fld>
            <a:endParaRPr lang="en-US" dirty="0"/>
          </a:p>
        </p:txBody>
      </p:sp>
      <p:sp>
        <p:nvSpPr>
          <p:cNvPr id="169" name="Rechteck 168"/>
          <p:cNvSpPr/>
          <p:nvPr/>
        </p:nvSpPr>
        <p:spPr bwMode="auto">
          <a:xfrm>
            <a:off x="179388" y="850900"/>
            <a:ext cx="8810625" cy="5386388"/>
          </a:xfrm>
          <a:prstGeom prst="rect">
            <a:avLst/>
          </a:prstGeom>
          <a:solidFill>
            <a:srgbClr val="E5EB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0" name="Freihandform 169"/>
          <p:cNvSpPr/>
          <p:nvPr/>
        </p:nvSpPr>
        <p:spPr bwMode="auto">
          <a:xfrm>
            <a:off x="5272088" y="1985169"/>
            <a:ext cx="534987" cy="1729581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1" name="Freihandform 170"/>
          <p:cNvSpPr/>
          <p:nvPr/>
        </p:nvSpPr>
        <p:spPr bwMode="auto">
          <a:xfrm rot="5400000">
            <a:off x="912019" y="1162844"/>
            <a:ext cx="769938" cy="21844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09043 h 1609043"/>
              <a:gd name="connsiteX1" fmla="*/ 2945 w 135809"/>
              <a:gd name="connsiteY1" fmla="*/ 0 h 1609043"/>
              <a:gd name="connsiteX2" fmla="*/ 135809 w 135809"/>
              <a:gd name="connsiteY2" fmla="*/ 10429 h 1609043"/>
              <a:gd name="connsiteX0" fmla="*/ 0 w 135809"/>
              <a:gd name="connsiteY0" fmla="*/ 1609043 h 1609043"/>
              <a:gd name="connsiteX1" fmla="*/ 2945 w 135809"/>
              <a:gd name="connsiteY1" fmla="*/ 0 h 1609043"/>
              <a:gd name="connsiteX2" fmla="*/ 135809 w 135809"/>
              <a:gd name="connsiteY2" fmla="*/ 904 h 1609043"/>
              <a:gd name="connsiteX0" fmla="*/ 0 w 135809"/>
              <a:gd name="connsiteY0" fmla="*/ 1612218 h 1612218"/>
              <a:gd name="connsiteX1" fmla="*/ 1714 w 135809"/>
              <a:gd name="connsiteY1" fmla="*/ 0 h 1612218"/>
              <a:gd name="connsiteX2" fmla="*/ 135809 w 135809"/>
              <a:gd name="connsiteY2" fmla="*/ 4079 h 1612218"/>
              <a:gd name="connsiteX0" fmla="*/ 218 w 136027"/>
              <a:gd name="connsiteY0" fmla="*/ 1615393 h 1615393"/>
              <a:gd name="connsiteX1" fmla="*/ 291 w 136027"/>
              <a:gd name="connsiteY1" fmla="*/ 0 h 1615393"/>
              <a:gd name="connsiteX2" fmla="*/ 136027 w 136027"/>
              <a:gd name="connsiteY2" fmla="*/ 7254 h 1615393"/>
              <a:gd name="connsiteX0" fmla="*/ 0 w 135809"/>
              <a:gd name="connsiteY0" fmla="*/ 1615393 h 1615393"/>
              <a:gd name="connsiteX1" fmla="*/ 73 w 135809"/>
              <a:gd name="connsiteY1" fmla="*/ 0 h 1615393"/>
              <a:gd name="connsiteX2" fmla="*/ 135809 w 135809"/>
              <a:gd name="connsiteY2" fmla="*/ 7254 h 161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5393">
                <a:moveTo>
                  <a:pt x="0" y="1615393"/>
                </a:moveTo>
                <a:cubicBezTo>
                  <a:pt x="24" y="1076929"/>
                  <a:pt x="49" y="538464"/>
                  <a:pt x="73" y="0"/>
                </a:cubicBezTo>
                <a:lnTo>
                  <a:pt x="135809" y="7254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2" name="Pfeil nach rechts 171"/>
          <p:cNvSpPr/>
          <p:nvPr/>
        </p:nvSpPr>
        <p:spPr bwMode="auto">
          <a:xfrm>
            <a:off x="8201025" y="5048250"/>
            <a:ext cx="754063" cy="404813"/>
          </a:xfrm>
          <a:prstGeom prst="rightArrow">
            <a:avLst/>
          </a:prstGeom>
          <a:solidFill>
            <a:srgbClr val="00192E">
              <a:lumMod val="50000"/>
              <a:lumOff val="50000"/>
            </a:srgbClr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Power out</a:t>
            </a:r>
            <a:endParaRPr kumimoji="1" 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3" name="Pfeil nach rechts 172"/>
          <p:cNvSpPr/>
          <p:nvPr/>
        </p:nvSpPr>
        <p:spPr bwMode="auto">
          <a:xfrm>
            <a:off x="8183563" y="2690813"/>
            <a:ext cx="754062" cy="404812"/>
          </a:xfrm>
          <a:prstGeom prst="rightArrow">
            <a:avLst/>
          </a:prstGeom>
          <a:solidFill>
            <a:srgbClr val="00192E">
              <a:lumMod val="50000"/>
              <a:lumOff val="50000"/>
            </a:srgbClr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Power out</a:t>
            </a:r>
            <a:endParaRPr kumimoji="1" 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4" name="Freihandform 173"/>
          <p:cNvSpPr/>
          <p:nvPr/>
        </p:nvSpPr>
        <p:spPr bwMode="auto">
          <a:xfrm rot="5400000">
            <a:off x="6365082" y="1912144"/>
            <a:ext cx="773112" cy="8763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75" name="Gruppieren 32"/>
          <p:cNvGrpSpPr>
            <a:grpSpLocks/>
          </p:cNvGrpSpPr>
          <p:nvPr/>
        </p:nvGrpSpPr>
        <p:grpSpPr bwMode="auto">
          <a:xfrm rot="5400000">
            <a:off x="277397" y="1659007"/>
            <a:ext cx="431988" cy="431978"/>
            <a:chOff x="683716" y="4307558"/>
            <a:chExt cx="432000" cy="432000"/>
          </a:xfrm>
        </p:grpSpPr>
        <p:sp>
          <p:nvSpPr>
            <p:cNvPr id="176" name="Ellipse 175"/>
            <p:cNvSpPr/>
            <p:nvPr/>
          </p:nvSpPr>
          <p:spPr>
            <a:xfrm rot="16200000">
              <a:off x="683647" y="4307330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7" name="Freihandform 176"/>
            <p:cNvSpPr/>
            <p:nvPr/>
          </p:nvSpPr>
          <p:spPr>
            <a:xfrm>
              <a:off x="728104" y="4315264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8" name="Freihandform 177"/>
            <p:cNvSpPr/>
            <p:nvPr/>
          </p:nvSpPr>
          <p:spPr>
            <a:xfrm flipH="1">
              <a:off x="955122" y="4321614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79" name="Gruppieren 41"/>
          <p:cNvGrpSpPr>
            <a:grpSpLocks/>
          </p:cNvGrpSpPr>
          <p:nvPr/>
        </p:nvGrpSpPr>
        <p:grpSpPr bwMode="auto">
          <a:xfrm>
            <a:off x="5809178" y="1731732"/>
            <a:ext cx="503975" cy="503986"/>
            <a:chOff x="5783620" y="1777161"/>
            <a:chExt cx="504000" cy="504000"/>
          </a:xfrm>
        </p:grpSpPr>
        <p:sp>
          <p:nvSpPr>
            <p:cNvPr id="180" name="Rechteck 179"/>
            <p:cNvSpPr/>
            <p:nvPr/>
          </p:nvSpPr>
          <p:spPr>
            <a:xfrm rot="5400000" flipV="1">
              <a:off x="5783905" y="1776592"/>
              <a:ext cx="503251" cy="504850"/>
            </a:xfrm>
            <a:prstGeom prst="rect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1" name="Freihandform 180"/>
            <p:cNvSpPr/>
            <p:nvPr/>
          </p:nvSpPr>
          <p:spPr>
            <a:xfrm>
              <a:off x="5891060" y="1777392"/>
              <a:ext cx="288939" cy="490551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76602 w 176602"/>
                <a:gd name="connsiteY0" fmla="*/ 0 h 238125"/>
                <a:gd name="connsiteX1" fmla="*/ 0 w 176602"/>
                <a:gd name="connsiteY1" fmla="*/ 114300 h 238125"/>
                <a:gd name="connsiteX2" fmla="*/ 171450 w 176602"/>
                <a:gd name="connsiteY2" fmla="*/ 238125 h 238125"/>
                <a:gd name="connsiteX0" fmla="*/ 176602 w 176602"/>
                <a:gd name="connsiteY0" fmla="*/ 0 h 238125"/>
                <a:gd name="connsiteX1" fmla="*/ 97267 w 176602"/>
                <a:gd name="connsiteY1" fmla="*/ 51991 h 238125"/>
                <a:gd name="connsiteX2" fmla="*/ 0 w 176602"/>
                <a:gd name="connsiteY2" fmla="*/ 114300 h 238125"/>
                <a:gd name="connsiteX3" fmla="*/ 171450 w 176602"/>
                <a:gd name="connsiteY3" fmla="*/ 238125 h 238125"/>
                <a:gd name="connsiteX0" fmla="*/ 97702 w 171450"/>
                <a:gd name="connsiteY0" fmla="*/ 0 h 288131"/>
                <a:gd name="connsiteX1" fmla="*/ 97267 w 171450"/>
                <a:gd name="connsiteY1" fmla="*/ 101997 h 288131"/>
                <a:gd name="connsiteX2" fmla="*/ 0 w 171450"/>
                <a:gd name="connsiteY2" fmla="*/ 164306 h 288131"/>
                <a:gd name="connsiteX3" fmla="*/ 171450 w 171450"/>
                <a:gd name="connsiteY3" fmla="*/ 288131 h 288131"/>
                <a:gd name="connsiteX0" fmla="*/ 97702 w 171450"/>
                <a:gd name="connsiteY0" fmla="*/ 0 h 219075"/>
                <a:gd name="connsiteX1" fmla="*/ 97267 w 171450"/>
                <a:gd name="connsiteY1" fmla="*/ 101997 h 219075"/>
                <a:gd name="connsiteX2" fmla="*/ 0 w 171450"/>
                <a:gd name="connsiteY2" fmla="*/ 164306 h 219075"/>
                <a:gd name="connsiteX3" fmla="*/ 171450 w 171450"/>
                <a:gd name="connsiteY3" fmla="*/ 219075 h 219075"/>
                <a:gd name="connsiteX0" fmla="*/ 97702 w 171450"/>
                <a:gd name="connsiteY0" fmla="*/ 0 h 219075"/>
                <a:gd name="connsiteX1" fmla="*/ 97267 w 171450"/>
                <a:gd name="connsiteY1" fmla="*/ 101997 h 219075"/>
                <a:gd name="connsiteX2" fmla="*/ 0 w 171450"/>
                <a:gd name="connsiteY2" fmla="*/ 164306 h 219075"/>
                <a:gd name="connsiteX3" fmla="*/ 141775 w 171450"/>
                <a:gd name="connsiteY3" fmla="*/ 209153 h 219075"/>
                <a:gd name="connsiteX4" fmla="*/ 171450 w 171450"/>
                <a:gd name="connsiteY4" fmla="*/ 219075 h 219075"/>
                <a:gd name="connsiteX0" fmla="*/ 98212 w 142285"/>
                <a:gd name="connsiteY0" fmla="*/ 0 h 295275"/>
                <a:gd name="connsiteX1" fmla="*/ 97777 w 142285"/>
                <a:gd name="connsiteY1" fmla="*/ 101997 h 295275"/>
                <a:gd name="connsiteX2" fmla="*/ 510 w 142285"/>
                <a:gd name="connsiteY2" fmla="*/ 164306 h 295275"/>
                <a:gd name="connsiteX3" fmla="*/ 142285 w 142285"/>
                <a:gd name="connsiteY3" fmla="*/ 209153 h 295275"/>
                <a:gd name="connsiteX4" fmla="*/ 0 w 142285"/>
                <a:gd name="connsiteY4" fmla="*/ 295275 h 295275"/>
                <a:gd name="connsiteX0" fmla="*/ 98212 w 142285"/>
                <a:gd name="connsiteY0" fmla="*/ 0 h 295275"/>
                <a:gd name="connsiteX1" fmla="*/ 97777 w 142285"/>
                <a:gd name="connsiteY1" fmla="*/ 101997 h 295275"/>
                <a:gd name="connsiteX2" fmla="*/ 510 w 142285"/>
                <a:gd name="connsiteY2" fmla="*/ 164306 h 295275"/>
                <a:gd name="connsiteX3" fmla="*/ 142285 w 142285"/>
                <a:gd name="connsiteY3" fmla="*/ 209153 h 295275"/>
                <a:gd name="connsiteX4" fmla="*/ 71479 w 142285"/>
                <a:gd name="connsiteY4" fmla="*/ 247253 h 295275"/>
                <a:gd name="connsiteX5" fmla="*/ 0 w 142285"/>
                <a:gd name="connsiteY5" fmla="*/ 295275 h 295275"/>
                <a:gd name="connsiteX0" fmla="*/ 97702 w 193704"/>
                <a:gd name="connsiteY0" fmla="*/ 0 h 345282"/>
                <a:gd name="connsiteX1" fmla="*/ 97267 w 193704"/>
                <a:gd name="connsiteY1" fmla="*/ 101997 h 345282"/>
                <a:gd name="connsiteX2" fmla="*/ 0 w 193704"/>
                <a:gd name="connsiteY2" fmla="*/ 164306 h 345282"/>
                <a:gd name="connsiteX3" fmla="*/ 141775 w 193704"/>
                <a:gd name="connsiteY3" fmla="*/ 209153 h 345282"/>
                <a:gd name="connsiteX4" fmla="*/ 70969 w 193704"/>
                <a:gd name="connsiteY4" fmla="*/ 247253 h 345282"/>
                <a:gd name="connsiteX5" fmla="*/ 193704 w 193704"/>
                <a:gd name="connsiteY5" fmla="*/ 345282 h 345282"/>
                <a:gd name="connsiteX0" fmla="*/ 97702 w 193704"/>
                <a:gd name="connsiteY0" fmla="*/ 0 h 345282"/>
                <a:gd name="connsiteX1" fmla="*/ 97267 w 193704"/>
                <a:gd name="connsiteY1" fmla="*/ 101997 h 345282"/>
                <a:gd name="connsiteX2" fmla="*/ 0 w 193704"/>
                <a:gd name="connsiteY2" fmla="*/ 164306 h 345282"/>
                <a:gd name="connsiteX3" fmla="*/ 141775 w 193704"/>
                <a:gd name="connsiteY3" fmla="*/ 209153 h 345282"/>
                <a:gd name="connsiteX4" fmla="*/ 161 w 193704"/>
                <a:gd name="connsiteY4" fmla="*/ 285352 h 345282"/>
                <a:gd name="connsiteX5" fmla="*/ 70969 w 193704"/>
                <a:gd name="connsiteY5" fmla="*/ 247253 h 345282"/>
                <a:gd name="connsiteX6" fmla="*/ 193704 w 193704"/>
                <a:gd name="connsiteY6" fmla="*/ 345282 h 345282"/>
                <a:gd name="connsiteX0" fmla="*/ 97702 w 193704"/>
                <a:gd name="connsiteY0" fmla="*/ 0 h 345282"/>
                <a:gd name="connsiteX1" fmla="*/ 97267 w 193704"/>
                <a:gd name="connsiteY1" fmla="*/ 101997 h 345282"/>
                <a:gd name="connsiteX2" fmla="*/ 0 w 193704"/>
                <a:gd name="connsiteY2" fmla="*/ 164306 h 345282"/>
                <a:gd name="connsiteX3" fmla="*/ 141775 w 193704"/>
                <a:gd name="connsiteY3" fmla="*/ 209153 h 345282"/>
                <a:gd name="connsiteX4" fmla="*/ 161 w 193704"/>
                <a:gd name="connsiteY4" fmla="*/ 285352 h 345282"/>
                <a:gd name="connsiteX5" fmla="*/ 129637 w 193704"/>
                <a:gd name="connsiteY5" fmla="*/ 325835 h 345282"/>
                <a:gd name="connsiteX6" fmla="*/ 193704 w 193704"/>
                <a:gd name="connsiteY6" fmla="*/ 345282 h 345282"/>
                <a:gd name="connsiteX0" fmla="*/ 97702 w 141775"/>
                <a:gd name="connsiteY0" fmla="*/ 0 h 407194"/>
                <a:gd name="connsiteX1" fmla="*/ 97267 w 141775"/>
                <a:gd name="connsiteY1" fmla="*/ 101997 h 407194"/>
                <a:gd name="connsiteX2" fmla="*/ 0 w 141775"/>
                <a:gd name="connsiteY2" fmla="*/ 164306 h 407194"/>
                <a:gd name="connsiteX3" fmla="*/ 141775 w 141775"/>
                <a:gd name="connsiteY3" fmla="*/ 209153 h 407194"/>
                <a:gd name="connsiteX4" fmla="*/ 161 w 141775"/>
                <a:gd name="connsiteY4" fmla="*/ 285352 h 407194"/>
                <a:gd name="connsiteX5" fmla="*/ 129637 w 141775"/>
                <a:gd name="connsiteY5" fmla="*/ 325835 h 407194"/>
                <a:gd name="connsiteX6" fmla="*/ 128966 w 141775"/>
                <a:gd name="connsiteY6" fmla="*/ 407194 h 407194"/>
                <a:gd name="connsiteX0" fmla="*/ 97702 w 141775"/>
                <a:gd name="connsiteY0" fmla="*/ 0 h 407194"/>
                <a:gd name="connsiteX1" fmla="*/ 97267 w 141775"/>
                <a:gd name="connsiteY1" fmla="*/ 101997 h 407194"/>
                <a:gd name="connsiteX2" fmla="*/ 0 w 141775"/>
                <a:gd name="connsiteY2" fmla="*/ 164306 h 407194"/>
                <a:gd name="connsiteX3" fmla="*/ 141775 w 141775"/>
                <a:gd name="connsiteY3" fmla="*/ 209153 h 407194"/>
                <a:gd name="connsiteX4" fmla="*/ 161 w 141775"/>
                <a:gd name="connsiteY4" fmla="*/ 285352 h 407194"/>
                <a:gd name="connsiteX5" fmla="*/ 89176 w 141775"/>
                <a:gd name="connsiteY5" fmla="*/ 335360 h 407194"/>
                <a:gd name="connsiteX6" fmla="*/ 128966 w 141775"/>
                <a:gd name="connsiteY6" fmla="*/ 407194 h 407194"/>
                <a:gd name="connsiteX0" fmla="*/ 97702 w 141775"/>
                <a:gd name="connsiteY0" fmla="*/ 0 h 416719"/>
                <a:gd name="connsiteX1" fmla="*/ 97267 w 141775"/>
                <a:gd name="connsiteY1" fmla="*/ 101997 h 416719"/>
                <a:gd name="connsiteX2" fmla="*/ 0 w 141775"/>
                <a:gd name="connsiteY2" fmla="*/ 164306 h 416719"/>
                <a:gd name="connsiteX3" fmla="*/ 141775 w 141775"/>
                <a:gd name="connsiteY3" fmla="*/ 209153 h 416719"/>
                <a:gd name="connsiteX4" fmla="*/ 161 w 141775"/>
                <a:gd name="connsiteY4" fmla="*/ 285352 h 416719"/>
                <a:gd name="connsiteX5" fmla="*/ 89176 w 141775"/>
                <a:gd name="connsiteY5" fmla="*/ 335360 h 416719"/>
                <a:gd name="connsiteX6" fmla="*/ 98620 w 141775"/>
                <a:gd name="connsiteY6" fmla="*/ 416719 h 416719"/>
                <a:gd name="connsiteX0" fmla="*/ 97702 w 141775"/>
                <a:gd name="connsiteY0" fmla="*/ 0 h 416719"/>
                <a:gd name="connsiteX1" fmla="*/ 97267 w 141775"/>
                <a:gd name="connsiteY1" fmla="*/ 101997 h 416719"/>
                <a:gd name="connsiteX2" fmla="*/ 0 w 141775"/>
                <a:gd name="connsiteY2" fmla="*/ 164306 h 416719"/>
                <a:gd name="connsiteX3" fmla="*/ 141775 w 141775"/>
                <a:gd name="connsiteY3" fmla="*/ 209153 h 416719"/>
                <a:gd name="connsiteX4" fmla="*/ 161 w 141775"/>
                <a:gd name="connsiteY4" fmla="*/ 285352 h 416719"/>
                <a:gd name="connsiteX5" fmla="*/ 89176 w 141775"/>
                <a:gd name="connsiteY5" fmla="*/ 335360 h 416719"/>
                <a:gd name="connsiteX6" fmla="*/ 98620 w 141775"/>
                <a:gd name="connsiteY6" fmla="*/ 416719 h 416719"/>
                <a:gd name="connsiteX0" fmla="*/ 97702 w 141775"/>
                <a:gd name="connsiteY0" fmla="*/ 0 h 440531"/>
                <a:gd name="connsiteX1" fmla="*/ 97267 w 141775"/>
                <a:gd name="connsiteY1" fmla="*/ 101997 h 440531"/>
                <a:gd name="connsiteX2" fmla="*/ 0 w 141775"/>
                <a:gd name="connsiteY2" fmla="*/ 164306 h 440531"/>
                <a:gd name="connsiteX3" fmla="*/ 141775 w 141775"/>
                <a:gd name="connsiteY3" fmla="*/ 209153 h 440531"/>
                <a:gd name="connsiteX4" fmla="*/ 161 w 141775"/>
                <a:gd name="connsiteY4" fmla="*/ 285352 h 440531"/>
                <a:gd name="connsiteX5" fmla="*/ 89176 w 141775"/>
                <a:gd name="connsiteY5" fmla="*/ 335360 h 440531"/>
                <a:gd name="connsiteX6" fmla="*/ 92550 w 141775"/>
                <a:gd name="connsiteY6" fmla="*/ 440531 h 440531"/>
                <a:gd name="connsiteX0" fmla="*/ 97702 w 149867"/>
                <a:gd name="connsiteY0" fmla="*/ 0 h 440531"/>
                <a:gd name="connsiteX1" fmla="*/ 97267 w 149867"/>
                <a:gd name="connsiteY1" fmla="*/ 101997 h 440531"/>
                <a:gd name="connsiteX2" fmla="*/ 0 w 149867"/>
                <a:gd name="connsiteY2" fmla="*/ 164306 h 440531"/>
                <a:gd name="connsiteX3" fmla="*/ 149867 w 149867"/>
                <a:gd name="connsiteY3" fmla="*/ 235347 h 440531"/>
                <a:gd name="connsiteX4" fmla="*/ 161 w 149867"/>
                <a:gd name="connsiteY4" fmla="*/ 285352 h 440531"/>
                <a:gd name="connsiteX5" fmla="*/ 89176 w 149867"/>
                <a:gd name="connsiteY5" fmla="*/ 335360 h 440531"/>
                <a:gd name="connsiteX6" fmla="*/ 92550 w 149867"/>
                <a:gd name="connsiteY6" fmla="*/ 440531 h 440531"/>
                <a:gd name="connsiteX0" fmla="*/ 97702 w 149867"/>
                <a:gd name="connsiteY0" fmla="*/ 0 h 440531"/>
                <a:gd name="connsiteX1" fmla="*/ 97267 w 149867"/>
                <a:gd name="connsiteY1" fmla="*/ 101997 h 440531"/>
                <a:gd name="connsiteX2" fmla="*/ 0 w 149867"/>
                <a:gd name="connsiteY2" fmla="*/ 164306 h 440531"/>
                <a:gd name="connsiteX3" fmla="*/ 149867 w 149867"/>
                <a:gd name="connsiteY3" fmla="*/ 235347 h 440531"/>
                <a:gd name="connsiteX4" fmla="*/ 161 w 149867"/>
                <a:gd name="connsiteY4" fmla="*/ 285352 h 440531"/>
                <a:gd name="connsiteX5" fmla="*/ 89176 w 149867"/>
                <a:gd name="connsiteY5" fmla="*/ 335360 h 440531"/>
                <a:gd name="connsiteX6" fmla="*/ 92550 w 149867"/>
                <a:gd name="connsiteY6" fmla="*/ 440531 h 440531"/>
                <a:gd name="connsiteX0" fmla="*/ 97702 w 149867"/>
                <a:gd name="connsiteY0" fmla="*/ 0 h 452437"/>
                <a:gd name="connsiteX1" fmla="*/ 97267 w 149867"/>
                <a:gd name="connsiteY1" fmla="*/ 101997 h 452437"/>
                <a:gd name="connsiteX2" fmla="*/ 0 w 149867"/>
                <a:gd name="connsiteY2" fmla="*/ 164306 h 452437"/>
                <a:gd name="connsiteX3" fmla="*/ 149867 w 149867"/>
                <a:gd name="connsiteY3" fmla="*/ 235347 h 452437"/>
                <a:gd name="connsiteX4" fmla="*/ 161 w 149867"/>
                <a:gd name="connsiteY4" fmla="*/ 285352 h 452437"/>
                <a:gd name="connsiteX5" fmla="*/ 89176 w 149867"/>
                <a:gd name="connsiteY5" fmla="*/ 335360 h 452437"/>
                <a:gd name="connsiteX6" fmla="*/ 88505 w 149867"/>
                <a:gd name="connsiteY6" fmla="*/ 452437 h 4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67" h="452437">
                  <a:moveTo>
                    <a:pt x="97702" y="0"/>
                  </a:moveTo>
                  <a:lnTo>
                    <a:pt x="97267" y="101997"/>
                  </a:lnTo>
                  <a:lnTo>
                    <a:pt x="0" y="164306"/>
                  </a:lnTo>
                  <a:lnTo>
                    <a:pt x="149867" y="235347"/>
                  </a:lnTo>
                  <a:lnTo>
                    <a:pt x="161" y="285352"/>
                  </a:lnTo>
                  <a:lnTo>
                    <a:pt x="89176" y="335360"/>
                  </a:lnTo>
                  <a:cubicBezTo>
                    <a:pt x="88952" y="374386"/>
                    <a:pt x="88729" y="413411"/>
                    <a:pt x="88505" y="452437"/>
                  </a:cubicBez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cxnSp>
        <p:nvCxnSpPr>
          <p:cNvPr id="182" name="Gerade Verbindung 181"/>
          <p:cNvCxnSpPr>
            <a:stCxn id="215" idx="2"/>
          </p:cNvCxnSpPr>
          <p:nvPr/>
        </p:nvCxnSpPr>
        <p:spPr bwMode="auto">
          <a:xfrm flipV="1">
            <a:off x="7621588" y="2879725"/>
            <a:ext cx="98425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3" name="Freihandform 182"/>
          <p:cNvSpPr/>
          <p:nvPr/>
        </p:nvSpPr>
        <p:spPr bwMode="auto">
          <a:xfrm flipH="1" flipV="1">
            <a:off x="6061075" y="2235200"/>
            <a:ext cx="1560513" cy="35052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61866 w 135809"/>
              <a:gd name="connsiteY2" fmla="*/ 2536 h 1614489"/>
              <a:gd name="connsiteX3" fmla="*/ 135809 w 135809"/>
              <a:gd name="connsiteY3" fmla="*/ 0 h 1614489"/>
              <a:gd name="connsiteX0" fmla="*/ 0 w 227830"/>
              <a:gd name="connsiteY0" fmla="*/ 1612218 h 5274796"/>
              <a:gd name="connsiteX1" fmla="*/ 719 w 227830"/>
              <a:gd name="connsiteY1" fmla="*/ 0 h 5274796"/>
              <a:gd name="connsiteX2" fmla="*/ 61866 w 227830"/>
              <a:gd name="connsiteY2" fmla="*/ 265 h 5274796"/>
              <a:gd name="connsiteX3" fmla="*/ 227830 w 227830"/>
              <a:gd name="connsiteY3" fmla="*/ 5274796 h 5274796"/>
              <a:gd name="connsiteX0" fmla="*/ 0 w 227830"/>
              <a:gd name="connsiteY0" fmla="*/ 1612218 h 5274796"/>
              <a:gd name="connsiteX1" fmla="*/ 719 w 227830"/>
              <a:gd name="connsiteY1" fmla="*/ 0 h 5274796"/>
              <a:gd name="connsiteX2" fmla="*/ 175424 w 227830"/>
              <a:gd name="connsiteY2" fmla="*/ 22162 h 5274796"/>
              <a:gd name="connsiteX3" fmla="*/ 227830 w 227830"/>
              <a:gd name="connsiteY3" fmla="*/ 5274796 h 5274796"/>
              <a:gd name="connsiteX0" fmla="*/ 0 w 227830"/>
              <a:gd name="connsiteY0" fmla="*/ 1612218 h 5274796"/>
              <a:gd name="connsiteX1" fmla="*/ 719 w 227830"/>
              <a:gd name="connsiteY1" fmla="*/ 0 h 5274796"/>
              <a:gd name="connsiteX2" fmla="*/ 196961 w 227830"/>
              <a:gd name="connsiteY2" fmla="*/ 87852 h 5274796"/>
              <a:gd name="connsiteX3" fmla="*/ 227830 w 227830"/>
              <a:gd name="connsiteY3" fmla="*/ 5274796 h 5274796"/>
              <a:gd name="connsiteX0" fmla="*/ 0 w 227830"/>
              <a:gd name="connsiteY0" fmla="*/ 1669907 h 5332485"/>
              <a:gd name="connsiteX1" fmla="*/ 719 w 227830"/>
              <a:gd name="connsiteY1" fmla="*/ 57689 h 5332485"/>
              <a:gd name="connsiteX2" fmla="*/ 222120 w 227830"/>
              <a:gd name="connsiteY2" fmla="*/ 0 h 5332485"/>
              <a:gd name="connsiteX3" fmla="*/ 227830 w 227830"/>
              <a:gd name="connsiteY3" fmla="*/ 5332485 h 5332485"/>
              <a:gd name="connsiteX0" fmla="*/ 0 w 227830"/>
              <a:gd name="connsiteY0" fmla="*/ 1612218 h 5274796"/>
              <a:gd name="connsiteX1" fmla="*/ 719 w 227830"/>
              <a:gd name="connsiteY1" fmla="*/ 0 h 5274796"/>
              <a:gd name="connsiteX2" fmla="*/ 222120 w 227830"/>
              <a:gd name="connsiteY2" fmla="*/ 58743 h 5274796"/>
              <a:gd name="connsiteX3" fmla="*/ 227830 w 227830"/>
              <a:gd name="connsiteY3" fmla="*/ 5274796 h 5274796"/>
              <a:gd name="connsiteX0" fmla="*/ 0 w 227830"/>
              <a:gd name="connsiteY0" fmla="*/ 1640799 h 5303377"/>
              <a:gd name="connsiteX1" fmla="*/ 719 w 227830"/>
              <a:gd name="connsiteY1" fmla="*/ 28581 h 5303377"/>
              <a:gd name="connsiteX2" fmla="*/ 222120 w 227830"/>
              <a:gd name="connsiteY2" fmla="*/ 0 h 5303377"/>
              <a:gd name="connsiteX3" fmla="*/ 227830 w 227830"/>
              <a:gd name="connsiteY3" fmla="*/ 5303377 h 5303377"/>
              <a:gd name="connsiteX0" fmla="*/ 0 w 230575"/>
              <a:gd name="connsiteY0" fmla="*/ 1612218 h 5274796"/>
              <a:gd name="connsiteX1" fmla="*/ 719 w 230575"/>
              <a:gd name="connsiteY1" fmla="*/ 0 h 5274796"/>
              <a:gd name="connsiteX2" fmla="*/ 230207 w 230575"/>
              <a:gd name="connsiteY2" fmla="*/ 44189 h 5274796"/>
              <a:gd name="connsiteX3" fmla="*/ 227830 w 230575"/>
              <a:gd name="connsiteY3" fmla="*/ 5274796 h 5274796"/>
              <a:gd name="connsiteX0" fmla="*/ 0 w 230795"/>
              <a:gd name="connsiteY0" fmla="*/ 1612218 h 5260242"/>
              <a:gd name="connsiteX1" fmla="*/ 719 w 230795"/>
              <a:gd name="connsiteY1" fmla="*/ 0 h 5260242"/>
              <a:gd name="connsiteX2" fmla="*/ 230207 w 230795"/>
              <a:gd name="connsiteY2" fmla="*/ 44189 h 5260242"/>
              <a:gd name="connsiteX3" fmla="*/ 230526 w 230795"/>
              <a:gd name="connsiteY3" fmla="*/ 5260242 h 5260242"/>
              <a:gd name="connsiteX0" fmla="*/ 0 w 230526"/>
              <a:gd name="connsiteY0" fmla="*/ 1612218 h 5260242"/>
              <a:gd name="connsiteX1" fmla="*/ 719 w 230526"/>
              <a:gd name="connsiteY1" fmla="*/ 0 h 5260242"/>
              <a:gd name="connsiteX2" fmla="*/ 230207 w 230526"/>
              <a:gd name="connsiteY2" fmla="*/ 44189 h 5260242"/>
              <a:gd name="connsiteX3" fmla="*/ 230526 w 230526"/>
              <a:gd name="connsiteY3" fmla="*/ 5260242 h 5260242"/>
              <a:gd name="connsiteX0" fmla="*/ 0 w 230526"/>
              <a:gd name="connsiteY0" fmla="*/ 1612218 h 5260242"/>
              <a:gd name="connsiteX1" fmla="*/ 719 w 230526"/>
              <a:gd name="connsiteY1" fmla="*/ 0 h 5260242"/>
              <a:gd name="connsiteX2" fmla="*/ 230207 w 230526"/>
              <a:gd name="connsiteY2" fmla="*/ 527 h 5260242"/>
              <a:gd name="connsiteX3" fmla="*/ 230526 w 230526"/>
              <a:gd name="connsiteY3" fmla="*/ 5260242 h 5260242"/>
              <a:gd name="connsiteX0" fmla="*/ 0 w 231814"/>
              <a:gd name="connsiteY0" fmla="*/ 1457970 h 5260242"/>
              <a:gd name="connsiteX1" fmla="*/ 2007 w 231814"/>
              <a:gd name="connsiteY1" fmla="*/ 0 h 5260242"/>
              <a:gd name="connsiteX2" fmla="*/ 231495 w 231814"/>
              <a:gd name="connsiteY2" fmla="*/ 527 h 5260242"/>
              <a:gd name="connsiteX3" fmla="*/ 231814 w 231814"/>
              <a:gd name="connsiteY3" fmla="*/ 5260242 h 5260242"/>
              <a:gd name="connsiteX0" fmla="*/ 0 w 231814"/>
              <a:gd name="connsiteY0" fmla="*/ 1355137 h 5260242"/>
              <a:gd name="connsiteX1" fmla="*/ 2007 w 231814"/>
              <a:gd name="connsiteY1" fmla="*/ 0 h 5260242"/>
              <a:gd name="connsiteX2" fmla="*/ 231495 w 231814"/>
              <a:gd name="connsiteY2" fmla="*/ 527 h 5260242"/>
              <a:gd name="connsiteX3" fmla="*/ 231814 w 231814"/>
              <a:gd name="connsiteY3" fmla="*/ 5260242 h 5260242"/>
              <a:gd name="connsiteX0" fmla="*/ 606 w 229843"/>
              <a:gd name="connsiteY0" fmla="*/ 1303721 h 5260242"/>
              <a:gd name="connsiteX1" fmla="*/ 36 w 229843"/>
              <a:gd name="connsiteY1" fmla="*/ 0 h 5260242"/>
              <a:gd name="connsiteX2" fmla="*/ 229524 w 229843"/>
              <a:gd name="connsiteY2" fmla="*/ 527 h 5260242"/>
              <a:gd name="connsiteX3" fmla="*/ 229843 w 229843"/>
              <a:gd name="connsiteY3" fmla="*/ 5260242 h 526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843" h="5260242">
                <a:moveTo>
                  <a:pt x="606" y="1303721"/>
                </a:moveTo>
                <a:cubicBezTo>
                  <a:pt x="846" y="767373"/>
                  <a:pt x="-204" y="536348"/>
                  <a:pt x="36" y="0"/>
                </a:cubicBezTo>
                <a:lnTo>
                  <a:pt x="229524" y="527"/>
                </a:lnTo>
                <a:cubicBezTo>
                  <a:pt x="229630" y="1739211"/>
                  <a:pt x="229737" y="3521558"/>
                  <a:pt x="229843" y="5260242"/>
                </a:cubicBezTo>
              </a:path>
            </a:pathLst>
          </a:custGeom>
          <a:noFill/>
          <a:ln w="50800" cap="flat" cmpd="sng" algn="ctr">
            <a:solidFill>
              <a:srgbClr val="539A7A">
                <a:lumMod val="7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84" name="Gruppieren 46"/>
          <p:cNvGrpSpPr>
            <a:grpSpLocks/>
          </p:cNvGrpSpPr>
          <p:nvPr/>
        </p:nvGrpSpPr>
        <p:grpSpPr bwMode="auto">
          <a:xfrm rot="5400000">
            <a:off x="1357463" y="1647192"/>
            <a:ext cx="431988" cy="431978"/>
            <a:chOff x="683716" y="4307558"/>
            <a:chExt cx="432000" cy="432000"/>
          </a:xfrm>
        </p:grpSpPr>
        <p:sp>
          <p:nvSpPr>
            <p:cNvPr id="185" name="Ellipse 184"/>
            <p:cNvSpPr/>
            <p:nvPr/>
          </p:nvSpPr>
          <p:spPr>
            <a:xfrm rot="16200000">
              <a:off x="684349" y="4307896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6" name="Freihandform 185"/>
            <p:cNvSpPr/>
            <p:nvPr/>
          </p:nvSpPr>
          <p:spPr>
            <a:xfrm>
              <a:off x="728805" y="4315829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7" name="Freihandform 186"/>
            <p:cNvSpPr/>
            <p:nvPr/>
          </p:nvSpPr>
          <p:spPr>
            <a:xfrm flipH="1">
              <a:off x="955825" y="4322180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88" name="Freihandform 187"/>
          <p:cNvSpPr/>
          <p:nvPr/>
        </p:nvSpPr>
        <p:spPr bwMode="auto">
          <a:xfrm rot="5400000">
            <a:off x="6834824" y="4715828"/>
            <a:ext cx="641030" cy="87313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9" name="Trapezoid 188"/>
          <p:cNvSpPr/>
          <p:nvPr/>
        </p:nvSpPr>
        <p:spPr bwMode="auto">
          <a:xfrm rot="16200000">
            <a:off x="7031832" y="5022056"/>
            <a:ext cx="760412" cy="441325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90" name="Gerade Verbindung 189"/>
          <p:cNvCxnSpPr>
            <a:stCxn id="189" idx="2"/>
          </p:cNvCxnSpPr>
          <p:nvPr/>
        </p:nvCxnSpPr>
        <p:spPr bwMode="auto">
          <a:xfrm>
            <a:off x="7632700" y="5243513"/>
            <a:ext cx="106363" cy="317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91" name="Textfeld 64"/>
          <p:cNvSpPr txBox="1">
            <a:spLocks noChangeArrowheads="1"/>
          </p:cNvSpPr>
          <p:nvPr/>
        </p:nvSpPr>
        <p:spPr bwMode="auto">
          <a:xfrm>
            <a:off x="5288486" y="1441056"/>
            <a:ext cx="801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de-DE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HRAH</a:t>
            </a:r>
            <a:endParaRPr kumimoji="1" lang="de-DE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cxnSp>
        <p:nvCxnSpPr>
          <p:cNvPr id="192" name="Gerade Verbindung mit Pfeil 191"/>
          <p:cNvCxnSpPr/>
          <p:nvPr/>
        </p:nvCxnSpPr>
        <p:spPr bwMode="auto">
          <a:xfrm flipH="1">
            <a:off x="7361840" y="4352926"/>
            <a:ext cx="517498" cy="0"/>
          </a:xfrm>
          <a:prstGeom prst="straightConnector1">
            <a:avLst/>
          </a:prstGeom>
          <a:noFill/>
          <a:ln w="47625" cap="flat" cmpd="sng" algn="ctr">
            <a:solidFill>
              <a:srgbClr val="C20018">
                <a:lumMod val="75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93" name="Freihandform 192"/>
          <p:cNvSpPr/>
          <p:nvPr/>
        </p:nvSpPr>
        <p:spPr bwMode="auto">
          <a:xfrm rot="10800000" flipH="1">
            <a:off x="2395538" y="4408488"/>
            <a:ext cx="877887" cy="1414462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981" y="1111479"/>
                  <a:pt x="1964" y="508456"/>
                  <a:pt x="2945" y="5446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4" name="Freihandform 193"/>
          <p:cNvSpPr/>
          <p:nvPr/>
        </p:nvSpPr>
        <p:spPr bwMode="auto">
          <a:xfrm rot="5400000" flipH="1">
            <a:off x="4008438" y="4559300"/>
            <a:ext cx="1403350" cy="112395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184 w 135993"/>
              <a:gd name="connsiteY0" fmla="*/ 1614489 h 1614489"/>
              <a:gd name="connsiteX1" fmla="*/ 296 w 135993"/>
              <a:gd name="connsiteY1" fmla="*/ 5445 h 1614489"/>
              <a:gd name="connsiteX2" fmla="*/ 135993 w 135993"/>
              <a:gd name="connsiteY2" fmla="*/ 0 h 1614489"/>
              <a:gd name="connsiteX0" fmla="*/ 0 w 135809"/>
              <a:gd name="connsiteY0" fmla="*/ 1614489 h 1614489"/>
              <a:gd name="connsiteX1" fmla="*/ 112 w 135809"/>
              <a:gd name="connsiteY1" fmla="*/ 5445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37" y="1078141"/>
                  <a:pt x="75" y="541793"/>
                  <a:pt x="112" y="5445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5" name="Rechteck 194"/>
          <p:cNvSpPr/>
          <p:nvPr/>
        </p:nvSpPr>
        <p:spPr bwMode="auto">
          <a:xfrm>
            <a:off x="1922463" y="2640013"/>
            <a:ext cx="884237" cy="1779587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6" name="Rechteck 195"/>
          <p:cNvSpPr/>
          <p:nvPr/>
        </p:nvSpPr>
        <p:spPr bwMode="auto">
          <a:xfrm rot="10800000">
            <a:off x="4849813" y="2640013"/>
            <a:ext cx="854075" cy="1776412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97" name="Gruppieren 196"/>
          <p:cNvGrpSpPr/>
          <p:nvPr/>
        </p:nvGrpSpPr>
        <p:grpSpPr bwMode="auto">
          <a:xfrm>
            <a:off x="5056682" y="4886565"/>
            <a:ext cx="431978" cy="431988"/>
            <a:chOff x="683716" y="4307558"/>
            <a:chExt cx="432000" cy="432000"/>
          </a:xfrm>
          <a:solidFill>
            <a:srgbClr val="539A7A">
              <a:lumMod val="40000"/>
              <a:lumOff val="60000"/>
            </a:srgbClr>
          </a:solidFill>
        </p:grpSpPr>
        <p:sp>
          <p:nvSpPr>
            <p:cNvPr id="198" name="Ellipse 197"/>
            <p:cNvSpPr/>
            <p:nvPr/>
          </p:nvSpPr>
          <p:spPr>
            <a:xfrm rot="16200000">
              <a:off x="683716" y="4307558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9" name="Freihandform 198"/>
            <p:cNvSpPr/>
            <p:nvPr/>
          </p:nvSpPr>
          <p:spPr>
            <a:xfrm>
              <a:off x="683716" y="4314825"/>
              <a:ext cx="216000" cy="21614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0" name="Freihandform 199"/>
            <p:cNvSpPr/>
            <p:nvPr/>
          </p:nvSpPr>
          <p:spPr>
            <a:xfrm flipH="1">
              <a:off x="899713" y="4321317"/>
              <a:ext cx="216002" cy="209656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01" name="Ellipse 200"/>
          <p:cNvSpPr/>
          <p:nvPr/>
        </p:nvSpPr>
        <p:spPr bwMode="auto">
          <a:xfrm>
            <a:off x="7697788" y="2627313"/>
            <a:ext cx="504825" cy="503237"/>
          </a:xfrm>
          <a:prstGeom prst="ellipse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 tIns="144000" anchor="ctr"/>
          <a:lstStyle/>
          <a:p>
            <a:pPr marL="0" marR="0" lvl="0" indent="0" algn="ctr" defTabSz="457200" eaLnBrk="1" fontAlgn="auto" latinLnBrk="0" hangingPunct="1">
              <a:lnSpc>
                <a:spcPts val="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</a:t>
            </a:r>
          </a:p>
        </p:txBody>
      </p:sp>
      <p:sp>
        <p:nvSpPr>
          <p:cNvPr id="202" name="Ellipse 201"/>
          <p:cNvSpPr/>
          <p:nvPr/>
        </p:nvSpPr>
        <p:spPr bwMode="auto">
          <a:xfrm>
            <a:off x="7726363" y="4984750"/>
            <a:ext cx="503237" cy="504825"/>
          </a:xfrm>
          <a:prstGeom prst="ellipse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 tIns="144000" anchor="ctr"/>
          <a:lstStyle/>
          <a:p>
            <a:pPr marL="0" marR="0" lvl="0" indent="0" algn="ctr" defTabSz="457200" eaLnBrk="1" fontAlgn="auto" latinLnBrk="0" hangingPunct="1">
              <a:lnSpc>
                <a:spcPts val="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</a:t>
            </a:r>
          </a:p>
        </p:txBody>
      </p:sp>
      <p:grpSp>
        <p:nvGrpSpPr>
          <p:cNvPr id="203" name="Gruppieren 138"/>
          <p:cNvGrpSpPr>
            <a:grpSpLocks/>
          </p:cNvGrpSpPr>
          <p:nvPr/>
        </p:nvGrpSpPr>
        <p:grpSpPr bwMode="auto">
          <a:xfrm rot="16200000">
            <a:off x="701726" y="1539162"/>
            <a:ext cx="640923" cy="371799"/>
            <a:chOff x="1077469" y="3065965"/>
            <a:chExt cx="752354" cy="504000"/>
          </a:xfrm>
        </p:grpSpPr>
        <p:sp>
          <p:nvSpPr>
            <p:cNvPr id="204" name="Rechteck 203"/>
            <p:cNvSpPr/>
            <p:nvPr/>
          </p:nvSpPr>
          <p:spPr>
            <a:xfrm>
              <a:off x="1084025" y="3066406"/>
              <a:ext cx="505010" cy="503561"/>
            </a:xfrm>
            <a:prstGeom prst="rect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205" name="Gruppieren 140"/>
            <p:cNvGrpSpPr>
              <a:grpSpLocks/>
            </p:cNvGrpSpPr>
            <p:nvPr/>
          </p:nvGrpSpPr>
          <p:grpSpPr bwMode="auto">
            <a:xfrm>
              <a:off x="1188883" y="3194141"/>
              <a:ext cx="640940" cy="252985"/>
              <a:chOff x="1262064" y="3219451"/>
              <a:chExt cx="640940" cy="252985"/>
            </a:xfrm>
          </p:grpSpPr>
          <p:sp>
            <p:nvSpPr>
              <p:cNvPr id="206" name="Freihandform 205"/>
              <p:cNvSpPr/>
              <p:nvPr/>
            </p:nvSpPr>
            <p:spPr>
              <a:xfrm>
                <a:off x="1261563" y="3227289"/>
                <a:ext cx="641044" cy="116206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23825">
                    <a:moveTo>
                      <a:pt x="640556" y="0"/>
                    </a:moveTo>
                    <a:lnTo>
                      <a:pt x="0" y="0"/>
                    </a:lnTo>
                    <a:lnTo>
                      <a:pt x="171450" y="123825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07" name="Freihandform 206"/>
              <p:cNvSpPr/>
              <p:nvPr/>
            </p:nvSpPr>
            <p:spPr>
              <a:xfrm flipV="1">
                <a:off x="1261563" y="3349952"/>
                <a:ext cx="641044" cy="122662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23825">
                    <a:moveTo>
                      <a:pt x="640556" y="0"/>
                    </a:moveTo>
                    <a:lnTo>
                      <a:pt x="0" y="0"/>
                    </a:lnTo>
                    <a:lnTo>
                      <a:pt x="171450" y="123825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grpSp>
        <p:nvGrpSpPr>
          <p:cNvPr id="208" name="Gruppieren 143"/>
          <p:cNvGrpSpPr>
            <a:grpSpLocks/>
          </p:cNvGrpSpPr>
          <p:nvPr/>
        </p:nvGrpSpPr>
        <p:grpSpPr bwMode="auto">
          <a:xfrm rot="16200000">
            <a:off x="1778608" y="1540047"/>
            <a:ext cx="640923" cy="371799"/>
            <a:chOff x="1077469" y="3065965"/>
            <a:chExt cx="752354" cy="504000"/>
          </a:xfrm>
        </p:grpSpPr>
        <p:sp>
          <p:nvSpPr>
            <p:cNvPr id="209" name="Rechteck 208"/>
            <p:cNvSpPr/>
            <p:nvPr/>
          </p:nvSpPr>
          <p:spPr>
            <a:xfrm>
              <a:off x="1085064" y="3065651"/>
              <a:ext cx="505010" cy="503561"/>
            </a:xfrm>
            <a:prstGeom prst="rect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210" name="Gruppieren 145"/>
            <p:cNvGrpSpPr>
              <a:grpSpLocks/>
            </p:cNvGrpSpPr>
            <p:nvPr/>
          </p:nvGrpSpPr>
          <p:grpSpPr bwMode="auto">
            <a:xfrm>
              <a:off x="1188883" y="3194141"/>
              <a:ext cx="640940" cy="252985"/>
              <a:chOff x="1262064" y="3219451"/>
              <a:chExt cx="640940" cy="252985"/>
            </a:xfrm>
          </p:grpSpPr>
          <p:sp>
            <p:nvSpPr>
              <p:cNvPr id="211" name="Freihandform 210"/>
              <p:cNvSpPr/>
              <p:nvPr/>
            </p:nvSpPr>
            <p:spPr>
              <a:xfrm>
                <a:off x="1262602" y="3220079"/>
                <a:ext cx="641044" cy="122662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23825">
                    <a:moveTo>
                      <a:pt x="640556" y="0"/>
                    </a:moveTo>
                    <a:lnTo>
                      <a:pt x="0" y="0"/>
                    </a:lnTo>
                    <a:lnTo>
                      <a:pt x="171450" y="123825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12" name="Freihandform 211"/>
              <p:cNvSpPr/>
              <p:nvPr/>
            </p:nvSpPr>
            <p:spPr>
              <a:xfrm flipV="1">
                <a:off x="1262602" y="3349197"/>
                <a:ext cx="641044" cy="122662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23825">
                    <a:moveTo>
                      <a:pt x="640556" y="0"/>
                    </a:moveTo>
                    <a:lnTo>
                      <a:pt x="0" y="0"/>
                    </a:lnTo>
                    <a:lnTo>
                      <a:pt x="171450" y="123825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213" name="Freihandform 212"/>
          <p:cNvSpPr/>
          <p:nvPr/>
        </p:nvSpPr>
        <p:spPr bwMode="auto">
          <a:xfrm rot="5400000" flipV="1">
            <a:off x="6984287" y="3461945"/>
            <a:ext cx="845661" cy="41624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  <a:gd name="connsiteX0" fmla="*/ 9150 w 144959"/>
              <a:gd name="connsiteY0" fmla="*/ 1614489 h 1614489"/>
              <a:gd name="connsiteX1" fmla="*/ 10203 w 144959"/>
              <a:gd name="connsiteY1" fmla="*/ 854274 h 1614489"/>
              <a:gd name="connsiteX2" fmla="*/ 9869 w 144959"/>
              <a:gd name="connsiteY2" fmla="*/ 2271 h 1614489"/>
              <a:gd name="connsiteX3" fmla="*/ 144959 w 144959"/>
              <a:gd name="connsiteY3" fmla="*/ 0 h 1614489"/>
              <a:gd name="connsiteX0" fmla="*/ 0 w 135809"/>
              <a:gd name="connsiteY0" fmla="*/ 1614489 h 1614489"/>
              <a:gd name="connsiteX1" fmla="*/ 1053 w 135809"/>
              <a:gd name="connsiteY1" fmla="*/ 854274 h 1614489"/>
              <a:gd name="connsiteX2" fmla="*/ 719 w 135809"/>
              <a:gd name="connsiteY2" fmla="*/ 2271 h 1614489"/>
              <a:gd name="connsiteX3" fmla="*/ 135809 w 135809"/>
              <a:gd name="connsiteY3" fmla="*/ 0 h 1614489"/>
              <a:gd name="connsiteX0" fmla="*/ 0 w 135809"/>
              <a:gd name="connsiteY0" fmla="*/ 1614489 h 1614489"/>
              <a:gd name="connsiteX1" fmla="*/ 1053 w 135809"/>
              <a:gd name="connsiteY1" fmla="*/ 854274 h 1614489"/>
              <a:gd name="connsiteX2" fmla="*/ 719 w 135809"/>
              <a:gd name="connsiteY2" fmla="*/ 2271 h 1614489"/>
              <a:gd name="connsiteX3" fmla="*/ 135809 w 135809"/>
              <a:gd name="connsiteY3" fmla="*/ 0 h 1614489"/>
              <a:gd name="connsiteX0" fmla="*/ 0 w 242265"/>
              <a:gd name="connsiteY0" fmla="*/ 889643 h 889644"/>
              <a:gd name="connsiteX1" fmla="*/ 107509 w 242265"/>
              <a:gd name="connsiteY1" fmla="*/ 854274 h 889644"/>
              <a:gd name="connsiteX2" fmla="*/ 107175 w 242265"/>
              <a:gd name="connsiteY2" fmla="*/ 2271 h 889644"/>
              <a:gd name="connsiteX3" fmla="*/ 242265 w 242265"/>
              <a:gd name="connsiteY3" fmla="*/ 0 h 889644"/>
              <a:gd name="connsiteX0" fmla="*/ 0 w 243877"/>
              <a:gd name="connsiteY0" fmla="*/ 851897 h 854274"/>
              <a:gd name="connsiteX1" fmla="*/ 109121 w 243877"/>
              <a:gd name="connsiteY1" fmla="*/ 854274 h 854274"/>
              <a:gd name="connsiteX2" fmla="*/ 108787 w 243877"/>
              <a:gd name="connsiteY2" fmla="*/ 2271 h 854274"/>
              <a:gd name="connsiteX3" fmla="*/ 243877 w 243877"/>
              <a:gd name="connsiteY3" fmla="*/ 0 h 85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77" h="854274">
                <a:moveTo>
                  <a:pt x="0" y="851897"/>
                </a:moveTo>
                <a:lnTo>
                  <a:pt x="109121" y="854274"/>
                </a:lnTo>
                <a:cubicBezTo>
                  <a:pt x="109010" y="570273"/>
                  <a:pt x="108898" y="286272"/>
                  <a:pt x="108787" y="2271"/>
                </a:cubicBezTo>
                <a:lnTo>
                  <a:pt x="243877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14" name="Gerade Verbindung mit Pfeil 213"/>
          <p:cNvCxnSpPr/>
          <p:nvPr/>
        </p:nvCxnSpPr>
        <p:spPr bwMode="auto">
          <a:xfrm>
            <a:off x="6061075" y="1243489"/>
            <a:ext cx="0" cy="473075"/>
          </a:xfrm>
          <a:prstGeom prst="straightConnector1">
            <a:avLst/>
          </a:prstGeom>
          <a:noFill/>
          <a:ln w="50800" cap="flat" cmpd="sng" algn="ctr">
            <a:solidFill>
              <a:srgbClr val="BFBFBF">
                <a:lumMod val="75000"/>
              </a:srgbClr>
            </a:solidFill>
            <a:prstDash val="solid"/>
            <a:headEnd type="triangle"/>
            <a:tailEnd type="none"/>
          </a:ln>
          <a:effectLst/>
        </p:spPr>
      </p:cxnSp>
      <p:sp>
        <p:nvSpPr>
          <p:cNvPr id="215" name="Trapezoid 214"/>
          <p:cNvSpPr/>
          <p:nvPr/>
        </p:nvSpPr>
        <p:spPr bwMode="auto">
          <a:xfrm rot="16200000">
            <a:off x="7024688" y="2659063"/>
            <a:ext cx="752475" cy="441325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16" name="Gruppieren 58"/>
          <p:cNvGrpSpPr>
            <a:grpSpLocks/>
          </p:cNvGrpSpPr>
          <p:nvPr/>
        </p:nvGrpSpPr>
        <p:grpSpPr bwMode="auto">
          <a:xfrm>
            <a:off x="6851873" y="4092965"/>
            <a:ext cx="503975" cy="503986"/>
            <a:chOff x="6895306" y="4172906"/>
            <a:chExt cx="504000" cy="504000"/>
          </a:xfrm>
        </p:grpSpPr>
        <p:sp>
          <p:nvSpPr>
            <p:cNvPr id="217" name="Rechteck 216"/>
            <p:cNvSpPr/>
            <p:nvPr/>
          </p:nvSpPr>
          <p:spPr>
            <a:xfrm rot="5400000" flipV="1">
              <a:off x="6894755" y="4173623"/>
              <a:ext cx="504839" cy="503262"/>
            </a:xfrm>
            <a:prstGeom prst="rect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8" name="Ellipse 217"/>
            <p:cNvSpPr/>
            <p:nvPr/>
          </p:nvSpPr>
          <p:spPr>
            <a:xfrm>
              <a:off x="7040013" y="4326825"/>
              <a:ext cx="214324" cy="215906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19" name="Gerade Verbindung 218"/>
            <p:cNvCxnSpPr/>
            <p:nvPr/>
          </p:nvCxnSpPr>
          <p:spPr>
            <a:xfrm>
              <a:off x="7070178" y="4349051"/>
              <a:ext cx="153995" cy="15240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</p:cxnSp>
        <p:cxnSp>
          <p:nvCxnSpPr>
            <p:cNvPr id="220" name="Gerade Verbindung 219"/>
            <p:cNvCxnSpPr/>
            <p:nvPr/>
          </p:nvCxnSpPr>
          <p:spPr>
            <a:xfrm flipH="1">
              <a:off x="7070178" y="4366514"/>
              <a:ext cx="153995" cy="15240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</a:ln>
            <a:effectLst/>
          </p:spPr>
        </p:cxnSp>
      </p:grpSp>
      <p:sp>
        <p:nvSpPr>
          <p:cNvPr id="221" name="Zylinder 220"/>
          <p:cNvSpPr/>
          <p:nvPr/>
        </p:nvSpPr>
        <p:spPr bwMode="auto">
          <a:xfrm>
            <a:off x="3275013" y="4706938"/>
            <a:ext cx="1149350" cy="1243012"/>
          </a:xfrm>
          <a:prstGeom prst="can">
            <a:avLst>
              <a:gd name="adj" fmla="val 21677"/>
            </a:avLst>
          </a:prstGeom>
          <a:solidFill>
            <a:srgbClr val="E8E8E8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Zylinder 221"/>
          <p:cNvSpPr/>
          <p:nvPr/>
        </p:nvSpPr>
        <p:spPr bwMode="auto">
          <a:xfrm>
            <a:off x="3278188" y="4975225"/>
            <a:ext cx="1146175" cy="974725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Freihandform 222"/>
          <p:cNvSpPr/>
          <p:nvPr/>
        </p:nvSpPr>
        <p:spPr bwMode="auto">
          <a:xfrm rot="10800000" flipV="1">
            <a:off x="4372254" y="3686172"/>
            <a:ext cx="955126" cy="18097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81655 w 640556"/>
              <a:gd name="connsiteY2" fmla="*/ 123825 h 123825"/>
              <a:gd name="connsiteX0" fmla="*/ 640556 w 640556"/>
              <a:gd name="connsiteY0" fmla="*/ 0 h 130175"/>
              <a:gd name="connsiteX1" fmla="*/ 0 w 640556"/>
              <a:gd name="connsiteY1" fmla="*/ 0 h 130175"/>
              <a:gd name="connsiteX2" fmla="*/ 73958 w 640556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30175">
                <a:moveTo>
                  <a:pt x="640556" y="0"/>
                </a:moveTo>
                <a:lnTo>
                  <a:pt x="0" y="0"/>
                </a:lnTo>
                <a:lnTo>
                  <a:pt x="73958" y="130175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Freihandform 223"/>
          <p:cNvSpPr/>
          <p:nvPr/>
        </p:nvSpPr>
        <p:spPr bwMode="auto">
          <a:xfrm rot="10800000">
            <a:off x="4372254" y="3867148"/>
            <a:ext cx="955126" cy="1920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640556 w 640556"/>
              <a:gd name="connsiteY0" fmla="*/ 0 h 114300"/>
              <a:gd name="connsiteX1" fmla="*/ 0 w 640556"/>
              <a:gd name="connsiteY1" fmla="*/ 0 h 114300"/>
              <a:gd name="connsiteX2" fmla="*/ 77807 w 640556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14300">
                <a:moveTo>
                  <a:pt x="640556" y="0"/>
                </a:moveTo>
                <a:lnTo>
                  <a:pt x="0" y="0"/>
                </a:lnTo>
                <a:lnTo>
                  <a:pt x="77807" y="114300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triangle"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Freihandform 224"/>
          <p:cNvSpPr/>
          <p:nvPr/>
        </p:nvSpPr>
        <p:spPr bwMode="auto">
          <a:xfrm flipV="1">
            <a:off x="2377450" y="3897312"/>
            <a:ext cx="961684" cy="190501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Freihandform 225"/>
          <p:cNvSpPr/>
          <p:nvPr/>
        </p:nvSpPr>
        <p:spPr bwMode="auto">
          <a:xfrm>
            <a:off x="2377452" y="3697288"/>
            <a:ext cx="961686" cy="190501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triangle"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Textfeld 63"/>
          <p:cNvSpPr txBox="1">
            <a:spLocks noChangeArrowheads="1"/>
          </p:cNvSpPr>
          <p:nvPr/>
        </p:nvSpPr>
        <p:spPr bwMode="auto">
          <a:xfrm>
            <a:off x="257191" y="2104309"/>
            <a:ext cx="1585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Intercooled air-compression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28" name="Textfeld 45"/>
          <p:cNvSpPr txBox="1">
            <a:spLocks noChangeArrowheads="1"/>
          </p:cNvSpPr>
          <p:nvPr/>
        </p:nvSpPr>
        <p:spPr bwMode="auto">
          <a:xfrm>
            <a:off x="7585802" y="2356742"/>
            <a:ext cx="1190881" cy="2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Air expander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29" name="Rechteck 228"/>
          <p:cNvSpPr/>
          <p:nvPr/>
        </p:nvSpPr>
        <p:spPr bwMode="auto">
          <a:xfrm>
            <a:off x="7884368" y="4203076"/>
            <a:ext cx="611187" cy="282575"/>
          </a:xfrm>
          <a:prstGeom prst="rect">
            <a:avLst/>
          </a:prstGeom>
          <a:solidFill>
            <a:srgbClr val="C2001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Natural gas In</a:t>
            </a:r>
            <a:endParaRPr kumimoji="1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Textfeld 127"/>
          <p:cNvSpPr txBox="1">
            <a:spLocks noChangeArrowheads="1"/>
          </p:cNvSpPr>
          <p:nvPr/>
        </p:nvSpPr>
        <p:spPr bwMode="auto">
          <a:xfrm>
            <a:off x="5365897" y="4896538"/>
            <a:ext cx="814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Liq. air pump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31" name="Zylinder 230"/>
          <p:cNvSpPr/>
          <p:nvPr/>
        </p:nvSpPr>
        <p:spPr bwMode="auto">
          <a:xfrm>
            <a:off x="3328988" y="3095626"/>
            <a:ext cx="1031878" cy="1220788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Cold storage</a:t>
            </a:r>
            <a:endParaRPr kumimoji="1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Textfeld 114"/>
          <p:cNvSpPr txBox="1">
            <a:spLocks noChangeArrowheads="1"/>
          </p:cNvSpPr>
          <p:nvPr/>
        </p:nvSpPr>
        <p:spPr bwMode="auto">
          <a:xfrm>
            <a:off x="2030390" y="2964618"/>
            <a:ext cx="689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err="1" smtClean="0">
                <a:solidFill>
                  <a:srgbClr val="000000"/>
                </a:solidFill>
                <a:latin typeface="Arial" charset="0"/>
                <a:ea typeface="ＭＳ Ｐゴシック"/>
              </a:rPr>
              <a:t>Lique</a:t>
            </a: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-</a:t>
            </a:r>
            <a:b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faction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33" name="Textfeld 133"/>
          <p:cNvSpPr txBox="1">
            <a:spLocks noChangeArrowheads="1"/>
          </p:cNvSpPr>
          <p:nvPr/>
        </p:nvSpPr>
        <p:spPr bwMode="auto">
          <a:xfrm>
            <a:off x="4835121" y="2967401"/>
            <a:ext cx="926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err="1" smtClean="0">
                <a:solidFill>
                  <a:srgbClr val="000000"/>
                </a:solidFill>
                <a:latin typeface="Arial" charset="0"/>
                <a:ea typeface="ＭＳ Ｐゴシック"/>
              </a:rPr>
              <a:t>Evapo-rator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34" name="Textfeld 118"/>
          <p:cNvSpPr txBox="1">
            <a:spLocks noChangeArrowheads="1"/>
          </p:cNvSpPr>
          <p:nvPr/>
        </p:nvSpPr>
        <p:spPr bwMode="auto">
          <a:xfrm>
            <a:off x="3304619" y="5335526"/>
            <a:ext cx="1094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1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Liquid</a:t>
            </a:r>
            <a:br>
              <a:rPr kumimoji="1" lang="en-US" sz="11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air</a:t>
            </a:r>
            <a:endParaRPr kumimoji="1" lang="en-US" sz="9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35" name="Rechteck 234"/>
          <p:cNvSpPr/>
          <p:nvPr/>
        </p:nvSpPr>
        <p:spPr bwMode="auto">
          <a:xfrm>
            <a:off x="5755481" y="960914"/>
            <a:ext cx="611187" cy="282575"/>
          </a:xfrm>
          <a:prstGeom prst="rect">
            <a:avLst/>
          </a:prstGeom>
          <a:solidFill>
            <a:srgbClr val="539A7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Fluegas</a:t>
            </a:r>
            <a: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/>
            </a:r>
            <a:b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out</a:t>
            </a:r>
            <a:endParaRPr kumimoji="1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Pfeil nach rechts 237"/>
          <p:cNvSpPr/>
          <p:nvPr/>
        </p:nvSpPr>
        <p:spPr bwMode="auto">
          <a:xfrm rot="16200000">
            <a:off x="665295" y="2741616"/>
            <a:ext cx="754062" cy="404813"/>
          </a:xfrm>
          <a:prstGeom prst="rightArrow">
            <a:avLst/>
          </a:prstGeom>
          <a:solidFill>
            <a:srgbClr val="FFC000"/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Power in</a:t>
            </a:r>
            <a:endParaRPr kumimoji="1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49" name="Gerade Verbindung mit Pfeil 248"/>
          <p:cNvCxnSpPr/>
          <p:nvPr/>
        </p:nvCxnSpPr>
        <p:spPr bwMode="auto">
          <a:xfrm>
            <a:off x="6467251" y="4269105"/>
            <a:ext cx="0" cy="588645"/>
          </a:xfrm>
          <a:prstGeom prst="straightConnector1">
            <a:avLst/>
          </a:prstGeom>
          <a:noFill/>
          <a:ln w="50800" cap="flat" cmpd="sng" algn="ctr">
            <a:solidFill>
              <a:srgbClr val="539A7A">
                <a:lumMod val="75000"/>
                <a:alpha val="1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51" name="Rechteck 250"/>
          <p:cNvSpPr/>
          <p:nvPr/>
        </p:nvSpPr>
        <p:spPr bwMode="auto">
          <a:xfrm>
            <a:off x="6225951" y="3999230"/>
            <a:ext cx="528637" cy="287338"/>
          </a:xfrm>
          <a:prstGeom prst="rect">
            <a:avLst/>
          </a:prstGeom>
          <a:solidFill>
            <a:srgbClr val="00B050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Air in</a:t>
            </a:r>
            <a:endParaRPr kumimoji="1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" name="Gerade Verbindung 3"/>
          <p:cNvCxnSpPr>
            <a:stCxn id="250" idx="0"/>
          </p:cNvCxnSpPr>
          <p:nvPr/>
        </p:nvCxnSpPr>
        <p:spPr>
          <a:xfrm>
            <a:off x="6948264" y="5237162"/>
            <a:ext cx="260258" cy="1563"/>
          </a:xfrm>
          <a:prstGeom prst="line">
            <a:avLst/>
          </a:prstGeom>
          <a:ln w="34925">
            <a:solidFill>
              <a:schemeClr val="accent3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Gerade Verbindung mit Pfeil 251"/>
          <p:cNvCxnSpPr/>
          <p:nvPr/>
        </p:nvCxnSpPr>
        <p:spPr bwMode="auto">
          <a:xfrm flipV="1">
            <a:off x="6935564" y="4577952"/>
            <a:ext cx="0" cy="569119"/>
          </a:xfrm>
          <a:prstGeom prst="straightConnector1">
            <a:avLst/>
          </a:prstGeom>
          <a:noFill/>
          <a:ln w="50800" cap="flat" cmpd="sng" algn="ctr">
            <a:solidFill>
              <a:srgbClr val="539A7A">
                <a:lumMod val="75000"/>
                <a:alpha val="1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50" name="Trapezoid 249"/>
          <p:cNvSpPr/>
          <p:nvPr/>
        </p:nvSpPr>
        <p:spPr bwMode="auto">
          <a:xfrm rot="16200000" flipV="1">
            <a:off x="6331520" y="4996656"/>
            <a:ext cx="752475" cy="481013"/>
          </a:xfrm>
          <a:prstGeom prst="trapezoid">
            <a:avLst>
              <a:gd name="adj" fmla="val 50931"/>
            </a:avLst>
          </a:prstGeom>
          <a:solidFill>
            <a:srgbClr val="00B050">
              <a:alpha val="10000"/>
            </a:srgbClr>
          </a:solidFill>
          <a:ln w="25400" cap="flat" cmpd="sng" algn="ctr">
            <a:solidFill>
              <a:srgbClr val="000000">
                <a:lumMod val="75000"/>
                <a:lumOff val="25000"/>
                <a:alpha val="1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45534" y="4325775"/>
            <a:ext cx="2878519" cy="18304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u="sng" dirty="0" err="1"/>
              <a:t>Priority</a:t>
            </a:r>
            <a:r>
              <a:rPr lang="de-DE" sz="1600" b="1" u="sng" dirty="0"/>
              <a:t> </a:t>
            </a:r>
            <a:r>
              <a:rPr lang="de-DE" sz="1600" b="1" u="sng" dirty="0" smtClean="0"/>
              <a:t>3: Fuel-LAES</a:t>
            </a:r>
            <a:endParaRPr lang="de-DE" sz="1600" b="1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sym typeface="Wingdings" panose="05000000000000000000" pitchFamily="2" charset="2"/>
              </a:rPr>
              <a:t>Hybrid </a:t>
            </a:r>
            <a:r>
              <a:rPr lang="de-DE" sz="1400" dirty="0" err="1" smtClean="0">
                <a:sym typeface="Wingdings" panose="05000000000000000000" pitchFamily="2" charset="2"/>
              </a:rPr>
              <a:t>storage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sym typeface="Wingdings" panose="05000000000000000000" pitchFamily="2" charset="2"/>
              </a:rPr>
              <a:t/>
            </a:r>
            <a:br>
              <a:rPr lang="de-DE" sz="1400" dirty="0" smtClean="0">
                <a:sym typeface="Wingdings" panose="05000000000000000000" pitchFamily="2" charset="2"/>
              </a:rPr>
            </a:br>
            <a:r>
              <a:rPr lang="de-DE" sz="1400" dirty="0" smtClean="0">
                <a:sym typeface="Wingdings" panose="05000000000000000000" pitchFamily="2" charset="2"/>
              </a:rPr>
              <a:t>(</a:t>
            </a:r>
            <a:r>
              <a:rPr lang="de-DE" sz="1400" dirty="0" err="1" smtClean="0">
                <a:sym typeface="Wingdings" panose="05000000000000000000" pitchFamily="2" charset="2"/>
              </a:rPr>
              <a:t>with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fuel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use</a:t>
            </a:r>
            <a:r>
              <a:rPr lang="de-DE" sz="1400" dirty="0" smtClean="0">
                <a:sym typeface="Wingdings" panose="05000000000000000000" pitchFamily="2" charset="2"/>
              </a:rPr>
              <a:t>)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High </a:t>
            </a:r>
            <a:r>
              <a:rPr lang="de-DE" sz="1400" dirty="0" err="1" smtClean="0"/>
              <a:t>efficiency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energy</a:t>
            </a:r>
            <a:r>
              <a:rPr lang="de-DE" sz="1400" dirty="0" smtClean="0"/>
              <a:t> </a:t>
            </a:r>
            <a:r>
              <a:rPr lang="de-DE" sz="1400" dirty="0" err="1" smtClean="0"/>
              <a:t>density</a:t>
            </a: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Development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turbomaschinery</a:t>
            </a:r>
            <a:r>
              <a:rPr lang="de-DE" sz="1400" dirty="0" smtClean="0"/>
              <a:t>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(</a:t>
            </a:r>
            <a:r>
              <a:rPr lang="de-DE" sz="1400" dirty="0" err="1" smtClean="0"/>
              <a:t>derived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smtClean="0"/>
              <a:t>GT)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1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2: </a:t>
            </a:r>
            <a:r>
              <a:rPr lang="de-DE" dirty="0" err="1" smtClean="0"/>
              <a:t>Process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de-DE" i="1" dirty="0" smtClean="0"/>
              <a:t>Definition </a:t>
            </a:r>
            <a:r>
              <a:rPr lang="de-DE" i="1" dirty="0" err="1" smtClean="0"/>
              <a:t>of</a:t>
            </a:r>
            <a:r>
              <a:rPr lang="de-DE" i="1" dirty="0" smtClean="0"/>
              <a:t> p</a:t>
            </a:r>
            <a:r>
              <a:rPr lang="en-US" altLang="de-DE" i="1" dirty="0" smtClean="0">
                <a:solidFill>
                  <a:schemeClr val="accent3"/>
                </a:solidFill>
                <a:cs typeface="Arial" panose="020B0604020202020204" pitchFamily="34" charset="0"/>
              </a:rPr>
              <a:t>referred Process Variants – Industry-LAES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11</a:t>
            </a:fld>
            <a:endParaRPr lang="en-US" dirty="0"/>
          </a:p>
        </p:txBody>
      </p:sp>
      <p:sp>
        <p:nvSpPr>
          <p:cNvPr id="90" name="Rechteck 89"/>
          <p:cNvSpPr/>
          <p:nvPr/>
        </p:nvSpPr>
        <p:spPr bwMode="auto">
          <a:xfrm>
            <a:off x="179388" y="850900"/>
            <a:ext cx="8810625" cy="5386388"/>
          </a:xfrm>
          <a:prstGeom prst="rect">
            <a:avLst/>
          </a:prstGeom>
          <a:solidFill>
            <a:srgbClr val="E5EB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Freihandform 90"/>
          <p:cNvSpPr/>
          <p:nvPr/>
        </p:nvSpPr>
        <p:spPr bwMode="auto">
          <a:xfrm>
            <a:off x="5272090" y="1858095"/>
            <a:ext cx="488507" cy="1786806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  <a:gd name="connsiteX0" fmla="*/ 0 w 148209"/>
              <a:gd name="connsiteY0" fmla="*/ 1624181 h 1624181"/>
              <a:gd name="connsiteX1" fmla="*/ 719 w 148209"/>
              <a:gd name="connsiteY1" fmla="*/ 11963 h 1624181"/>
              <a:gd name="connsiteX2" fmla="*/ 135809 w 148209"/>
              <a:gd name="connsiteY2" fmla="*/ 9692 h 1624181"/>
              <a:gd name="connsiteX3" fmla="*/ 143150 w 148209"/>
              <a:gd name="connsiteY3" fmla="*/ 0 h 1624181"/>
              <a:gd name="connsiteX0" fmla="*/ 0 w 337687"/>
              <a:gd name="connsiteY0" fmla="*/ 1614734 h 1614734"/>
              <a:gd name="connsiteX1" fmla="*/ 719 w 337687"/>
              <a:gd name="connsiteY1" fmla="*/ 2516 h 1614734"/>
              <a:gd name="connsiteX2" fmla="*/ 135809 w 337687"/>
              <a:gd name="connsiteY2" fmla="*/ 245 h 1614734"/>
              <a:gd name="connsiteX3" fmla="*/ 337687 w 337687"/>
              <a:gd name="connsiteY3" fmla="*/ 7169 h 1614734"/>
              <a:gd name="connsiteX0" fmla="*/ 0 w 367051"/>
              <a:gd name="connsiteY0" fmla="*/ 1614501 h 1614501"/>
              <a:gd name="connsiteX1" fmla="*/ 719 w 367051"/>
              <a:gd name="connsiteY1" fmla="*/ 2283 h 1614501"/>
              <a:gd name="connsiteX2" fmla="*/ 135809 w 367051"/>
              <a:gd name="connsiteY2" fmla="*/ 12 h 1614501"/>
              <a:gd name="connsiteX3" fmla="*/ 367051 w 367051"/>
              <a:gd name="connsiteY3" fmla="*/ 256171 h 1614501"/>
              <a:gd name="connsiteX0" fmla="*/ 0 w 371985"/>
              <a:gd name="connsiteY0" fmla="*/ 1620563 h 1620563"/>
              <a:gd name="connsiteX1" fmla="*/ 719 w 371985"/>
              <a:gd name="connsiteY1" fmla="*/ 8345 h 1620563"/>
              <a:gd name="connsiteX2" fmla="*/ 135809 w 371985"/>
              <a:gd name="connsiteY2" fmla="*/ 6074 h 1620563"/>
              <a:gd name="connsiteX3" fmla="*/ 359711 w 371985"/>
              <a:gd name="connsiteY3" fmla="*/ 25458 h 1620563"/>
              <a:gd name="connsiteX4" fmla="*/ 367051 w 371985"/>
              <a:gd name="connsiteY4" fmla="*/ 262233 h 1620563"/>
              <a:gd name="connsiteX0" fmla="*/ 0 w 367051"/>
              <a:gd name="connsiteY0" fmla="*/ 1620563 h 1620563"/>
              <a:gd name="connsiteX1" fmla="*/ 719 w 367051"/>
              <a:gd name="connsiteY1" fmla="*/ 8345 h 1620563"/>
              <a:gd name="connsiteX2" fmla="*/ 135809 w 367051"/>
              <a:gd name="connsiteY2" fmla="*/ 6074 h 1620563"/>
              <a:gd name="connsiteX3" fmla="*/ 359711 w 367051"/>
              <a:gd name="connsiteY3" fmla="*/ 25458 h 1620563"/>
              <a:gd name="connsiteX4" fmla="*/ 367051 w 367051"/>
              <a:gd name="connsiteY4" fmla="*/ 262233 h 1620563"/>
              <a:gd name="connsiteX0" fmla="*/ 0 w 367051"/>
              <a:gd name="connsiteY0" fmla="*/ 1614489 h 1614489"/>
              <a:gd name="connsiteX1" fmla="*/ 719 w 367051"/>
              <a:gd name="connsiteY1" fmla="*/ 2271 h 1614489"/>
              <a:gd name="connsiteX2" fmla="*/ 135809 w 367051"/>
              <a:gd name="connsiteY2" fmla="*/ 0 h 1614489"/>
              <a:gd name="connsiteX3" fmla="*/ 359711 w 367051"/>
              <a:gd name="connsiteY3" fmla="*/ 19384 h 1614489"/>
              <a:gd name="connsiteX4" fmla="*/ 367051 w 367051"/>
              <a:gd name="connsiteY4" fmla="*/ 256159 h 1614489"/>
              <a:gd name="connsiteX0" fmla="*/ 0 w 367051"/>
              <a:gd name="connsiteY0" fmla="*/ 1623060 h 1623060"/>
              <a:gd name="connsiteX1" fmla="*/ 719 w 367051"/>
              <a:gd name="connsiteY1" fmla="*/ 10842 h 1623060"/>
              <a:gd name="connsiteX2" fmla="*/ 135809 w 367051"/>
              <a:gd name="connsiteY2" fmla="*/ 8571 h 1623060"/>
              <a:gd name="connsiteX3" fmla="*/ 359711 w 367051"/>
              <a:gd name="connsiteY3" fmla="*/ 3032 h 1623060"/>
              <a:gd name="connsiteX4" fmla="*/ 367051 w 367051"/>
              <a:gd name="connsiteY4" fmla="*/ 264730 h 1623060"/>
              <a:gd name="connsiteX0" fmla="*/ 0 w 367051"/>
              <a:gd name="connsiteY0" fmla="*/ 1644488 h 1644488"/>
              <a:gd name="connsiteX1" fmla="*/ 719 w 367051"/>
              <a:gd name="connsiteY1" fmla="*/ 32270 h 1644488"/>
              <a:gd name="connsiteX2" fmla="*/ 135809 w 367051"/>
              <a:gd name="connsiteY2" fmla="*/ 29999 h 1644488"/>
              <a:gd name="connsiteX3" fmla="*/ 359711 w 367051"/>
              <a:gd name="connsiteY3" fmla="*/ 24460 h 1644488"/>
              <a:gd name="connsiteX4" fmla="*/ 367051 w 367051"/>
              <a:gd name="connsiteY4" fmla="*/ 286158 h 164448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135809 w 367051"/>
              <a:gd name="connsiteY2" fmla="*/ 5539 h 1620028"/>
              <a:gd name="connsiteX3" fmla="*/ 359711 w 367051"/>
              <a:gd name="connsiteY3" fmla="*/ 0 h 1620028"/>
              <a:gd name="connsiteX4" fmla="*/ 367051 w 367051"/>
              <a:gd name="connsiteY4" fmla="*/ 261698 h 162002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135809 w 367051"/>
              <a:gd name="connsiteY2" fmla="*/ 5539 h 1620028"/>
              <a:gd name="connsiteX3" fmla="*/ 359711 w 367051"/>
              <a:gd name="connsiteY3" fmla="*/ 0 h 1620028"/>
              <a:gd name="connsiteX4" fmla="*/ 367051 w 367051"/>
              <a:gd name="connsiteY4" fmla="*/ 261698 h 162002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359711 w 367051"/>
              <a:gd name="connsiteY2" fmla="*/ 0 h 1620028"/>
              <a:gd name="connsiteX3" fmla="*/ 367051 w 367051"/>
              <a:gd name="connsiteY3" fmla="*/ 261698 h 1620028"/>
              <a:gd name="connsiteX0" fmla="*/ 0 w 367051"/>
              <a:gd name="connsiteY0" fmla="*/ 1613583 h 1613583"/>
              <a:gd name="connsiteX1" fmla="*/ 719 w 367051"/>
              <a:gd name="connsiteY1" fmla="*/ 1365 h 1613583"/>
              <a:gd name="connsiteX2" fmla="*/ 361546 w 367051"/>
              <a:gd name="connsiteY2" fmla="*/ 0 h 1613583"/>
              <a:gd name="connsiteX3" fmla="*/ 367051 w 367051"/>
              <a:gd name="connsiteY3" fmla="*/ 255253 h 1613583"/>
              <a:gd name="connsiteX0" fmla="*/ 0 w 367051"/>
              <a:gd name="connsiteY0" fmla="*/ 1613583 h 1613583"/>
              <a:gd name="connsiteX1" fmla="*/ 719 w 367051"/>
              <a:gd name="connsiteY1" fmla="*/ 1365 h 1613583"/>
              <a:gd name="connsiteX2" fmla="*/ 361546 w 367051"/>
              <a:gd name="connsiteY2" fmla="*/ 0 h 1613583"/>
              <a:gd name="connsiteX3" fmla="*/ 367051 w 367051"/>
              <a:gd name="connsiteY3" fmla="*/ 255253 h 1613583"/>
              <a:gd name="connsiteX0" fmla="*/ 0 w 370721"/>
              <a:gd name="connsiteY0" fmla="*/ 1613583 h 1613583"/>
              <a:gd name="connsiteX1" fmla="*/ 719 w 370721"/>
              <a:gd name="connsiteY1" fmla="*/ 1365 h 1613583"/>
              <a:gd name="connsiteX2" fmla="*/ 361546 w 370721"/>
              <a:gd name="connsiteY2" fmla="*/ 0 h 1613583"/>
              <a:gd name="connsiteX3" fmla="*/ 370721 w 370721"/>
              <a:gd name="connsiteY3" fmla="*/ 201539 h 1613583"/>
              <a:gd name="connsiteX0" fmla="*/ 0 w 370721"/>
              <a:gd name="connsiteY0" fmla="*/ 1613583 h 1613583"/>
              <a:gd name="connsiteX1" fmla="*/ 719 w 370721"/>
              <a:gd name="connsiteY1" fmla="*/ 1365 h 1613583"/>
              <a:gd name="connsiteX2" fmla="*/ 361546 w 370721"/>
              <a:gd name="connsiteY2" fmla="*/ 0 h 1613583"/>
              <a:gd name="connsiteX3" fmla="*/ 370721 w 370721"/>
              <a:gd name="connsiteY3" fmla="*/ 201539 h 1613583"/>
              <a:gd name="connsiteX0" fmla="*/ 0 w 370936"/>
              <a:gd name="connsiteY0" fmla="*/ 1613583 h 1613583"/>
              <a:gd name="connsiteX1" fmla="*/ 719 w 370936"/>
              <a:gd name="connsiteY1" fmla="*/ 1365 h 1613583"/>
              <a:gd name="connsiteX2" fmla="*/ 361546 w 370936"/>
              <a:gd name="connsiteY2" fmla="*/ 0 h 1613583"/>
              <a:gd name="connsiteX3" fmla="*/ 370721 w 370936"/>
              <a:gd name="connsiteY3" fmla="*/ 201539 h 1613583"/>
              <a:gd name="connsiteX0" fmla="*/ 0 w 367870"/>
              <a:gd name="connsiteY0" fmla="*/ 1613583 h 1613583"/>
              <a:gd name="connsiteX1" fmla="*/ 719 w 367870"/>
              <a:gd name="connsiteY1" fmla="*/ 1365 h 1613583"/>
              <a:gd name="connsiteX2" fmla="*/ 361546 w 367870"/>
              <a:gd name="connsiteY2" fmla="*/ 0 h 1613583"/>
              <a:gd name="connsiteX3" fmla="*/ 365215 w 367870"/>
              <a:gd name="connsiteY3" fmla="*/ 207985 h 1613583"/>
              <a:gd name="connsiteX0" fmla="*/ 0 w 366859"/>
              <a:gd name="connsiteY0" fmla="*/ 1613583 h 1613583"/>
              <a:gd name="connsiteX1" fmla="*/ 719 w 366859"/>
              <a:gd name="connsiteY1" fmla="*/ 1365 h 1613583"/>
              <a:gd name="connsiteX2" fmla="*/ 361546 w 366859"/>
              <a:gd name="connsiteY2" fmla="*/ 0 h 1613583"/>
              <a:gd name="connsiteX3" fmla="*/ 365215 w 366859"/>
              <a:gd name="connsiteY3" fmla="*/ 207985 h 1613583"/>
              <a:gd name="connsiteX0" fmla="*/ 0 w 366383"/>
              <a:gd name="connsiteY0" fmla="*/ 1613583 h 1613583"/>
              <a:gd name="connsiteX1" fmla="*/ 719 w 366383"/>
              <a:gd name="connsiteY1" fmla="*/ 1365 h 1613583"/>
              <a:gd name="connsiteX2" fmla="*/ 361546 w 366383"/>
              <a:gd name="connsiteY2" fmla="*/ 0 h 1613583"/>
              <a:gd name="connsiteX3" fmla="*/ 363380 w 366383"/>
              <a:gd name="connsiteY3" fmla="*/ 210134 h 1613583"/>
              <a:gd name="connsiteX0" fmla="*/ 0 w 363380"/>
              <a:gd name="connsiteY0" fmla="*/ 1613583 h 1613583"/>
              <a:gd name="connsiteX1" fmla="*/ 719 w 363380"/>
              <a:gd name="connsiteY1" fmla="*/ 1365 h 1613583"/>
              <a:gd name="connsiteX2" fmla="*/ 361546 w 363380"/>
              <a:gd name="connsiteY2" fmla="*/ 0 h 1613583"/>
              <a:gd name="connsiteX3" fmla="*/ 363380 w 363380"/>
              <a:gd name="connsiteY3" fmla="*/ 210134 h 1613583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08769 h 1612218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28106 h 1612218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28106 h 1612218"/>
              <a:gd name="connsiteX0" fmla="*/ 0 w 368886"/>
              <a:gd name="connsiteY0" fmla="*/ 1612218 h 1612218"/>
              <a:gd name="connsiteX1" fmla="*/ 719 w 368886"/>
              <a:gd name="connsiteY1" fmla="*/ 0 h 1612218"/>
              <a:gd name="connsiteX2" fmla="*/ 361546 w 368886"/>
              <a:gd name="connsiteY2" fmla="*/ 783 h 1612218"/>
              <a:gd name="connsiteX3" fmla="*/ 368886 w 368886"/>
              <a:gd name="connsiteY3" fmla="*/ 296861 h 1612218"/>
              <a:gd name="connsiteX0" fmla="*/ 0 w 368886"/>
              <a:gd name="connsiteY0" fmla="*/ 1615732 h 1615732"/>
              <a:gd name="connsiteX1" fmla="*/ 719 w 368886"/>
              <a:gd name="connsiteY1" fmla="*/ 3514 h 1615732"/>
              <a:gd name="connsiteX2" fmla="*/ 367052 w 368886"/>
              <a:gd name="connsiteY2" fmla="*/ 0 h 1615732"/>
              <a:gd name="connsiteX3" fmla="*/ 368886 w 368886"/>
              <a:gd name="connsiteY3" fmla="*/ 300375 h 1615732"/>
              <a:gd name="connsiteX0" fmla="*/ 0 w 374436"/>
              <a:gd name="connsiteY0" fmla="*/ 1615732 h 1615732"/>
              <a:gd name="connsiteX1" fmla="*/ 719 w 374436"/>
              <a:gd name="connsiteY1" fmla="*/ 3514 h 1615732"/>
              <a:gd name="connsiteX2" fmla="*/ 374393 w 374436"/>
              <a:gd name="connsiteY2" fmla="*/ 0 h 1615732"/>
              <a:gd name="connsiteX3" fmla="*/ 368886 w 374436"/>
              <a:gd name="connsiteY3" fmla="*/ 300375 h 1615732"/>
              <a:gd name="connsiteX0" fmla="*/ 0 w 376227"/>
              <a:gd name="connsiteY0" fmla="*/ 1615732 h 1615732"/>
              <a:gd name="connsiteX1" fmla="*/ 719 w 376227"/>
              <a:gd name="connsiteY1" fmla="*/ 3514 h 1615732"/>
              <a:gd name="connsiteX2" fmla="*/ 374393 w 376227"/>
              <a:gd name="connsiteY2" fmla="*/ 0 h 1615732"/>
              <a:gd name="connsiteX3" fmla="*/ 376227 w 376227"/>
              <a:gd name="connsiteY3" fmla="*/ 300375 h 1615732"/>
              <a:gd name="connsiteX0" fmla="*/ 0 w 376499"/>
              <a:gd name="connsiteY0" fmla="*/ 1612218 h 1612218"/>
              <a:gd name="connsiteX1" fmla="*/ 719 w 376499"/>
              <a:gd name="connsiteY1" fmla="*/ 0 h 1612218"/>
              <a:gd name="connsiteX2" fmla="*/ 376228 w 376499"/>
              <a:gd name="connsiteY2" fmla="*/ 2932 h 1612218"/>
              <a:gd name="connsiteX3" fmla="*/ 376227 w 376499"/>
              <a:gd name="connsiteY3" fmla="*/ 296861 h 161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99" h="1612218">
                <a:moveTo>
                  <a:pt x="0" y="1612218"/>
                </a:moveTo>
                <a:cubicBezTo>
                  <a:pt x="240" y="1075870"/>
                  <a:pt x="479" y="536348"/>
                  <a:pt x="719" y="0"/>
                </a:cubicBezTo>
                <a:lnTo>
                  <a:pt x="376228" y="2932"/>
                </a:lnTo>
                <a:cubicBezTo>
                  <a:pt x="376840" y="166041"/>
                  <a:pt x="376228" y="25424"/>
                  <a:pt x="376227" y="296861"/>
                </a:cubicBez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59750" y="3423191"/>
            <a:ext cx="3073248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u="sng" dirty="0" err="1"/>
              <a:t>Priority</a:t>
            </a:r>
            <a:r>
              <a:rPr lang="de-DE" sz="1600" b="1" u="sng" dirty="0"/>
              <a:t> </a:t>
            </a:r>
            <a:r>
              <a:rPr lang="de-DE" sz="1600" b="1" u="sng" dirty="0" smtClean="0"/>
              <a:t>4: </a:t>
            </a:r>
            <a:r>
              <a:rPr lang="de-DE" sz="1600" b="1" u="sng" dirty="0" err="1" smtClean="0"/>
              <a:t>Industry</a:t>
            </a:r>
            <a:r>
              <a:rPr lang="de-DE" sz="1600" b="1" u="sng" dirty="0" smtClean="0"/>
              <a:t>-LAES / LNG-LAES </a:t>
            </a:r>
            <a:endParaRPr lang="de-DE" sz="1600" b="1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sym typeface="Wingdings" panose="05000000000000000000" pitchFamily="2" charset="2"/>
              </a:rPr>
              <a:t>High potential </a:t>
            </a:r>
            <a:r>
              <a:rPr lang="de-DE" sz="1400" dirty="0" err="1" smtClean="0">
                <a:sym typeface="Wingdings" panose="05000000000000000000" pitchFamily="2" charset="2"/>
              </a:rPr>
              <a:t>of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efficieny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increase</a:t>
            </a:r>
            <a:r>
              <a:rPr lang="de-DE" sz="1400" dirty="0" smtClean="0">
                <a:sym typeface="Wingdings" panose="05000000000000000000" pitchFamily="2" charset="2"/>
              </a:rPr>
              <a:t> (</a:t>
            </a:r>
            <a:r>
              <a:rPr lang="de-DE" sz="1400" dirty="0" err="1" smtClean="0">
                <a:sym typeface="Wingdings" panose="05000000000000000000" pitchFamily="2" charset="2"/>
              </a:rPr>
              <a:t>use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of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i="1" dirty="0" err="1" smtClean="0">
                <a:sym typeface="Wingdings" panose="05000000000000000000" pitchFamily="2" charset="2"/>
              </a:rPr>
              <a:t>waste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heat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cold</a:t>
            </a:r>
            <a:r>
              <a:rPr lang="de-DE" sz="1400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sym typeface="Wingdings" panose="05000000000000000000" pitchFamily="2" charset="2"/>
              </a:rPr>
              <a:t>LNG </a:t>
            </a:r>
            <a:r>
              <a:rPr lang="de-DE" sz="1400" dirty="0" err="1" smtClean="0">
                <a:sym typeface="Wingdings" panose="05000000000000000000" pitchFamily="2" charset="2"/>
              </a:rPr>
              <a:t>cold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could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replace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cold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storage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Limited </a:t>
            </a:r>
            <a:r>
              <a:rPr lang="de-DE" sz="1400" dirty="0" err="1" smtClean="0"/>
              <a:t>availability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cold</a:t>
            </a: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Not </a:t>
            </a:r>
            <a:r>
              <a:rPr lang="de-DE" sz="1400" dirty="0" err="1" smtClean="0"/>
              <a:t>site</a:t>
            </a:r>
            <a:r>
              <a:rPr lang="de-DE" sz="1400" dirty="0" smtClean="0"/>
              <a:t> </a:t>
            </a:r>
            <a:r>
              <a:rPr lang="de-DE" sz="1400" dirty="0" err="1" smtClean="0"/>
              <a:t>independent</a:t>
            </a:r>
            <a:endParaRPr lang="de-DE" sz="1400" dirty="0"/>
          </a:p>
        </p:txBody>
      </p:sp>
      <p:sp>
        <p:nvSpPr>
          <p:cNvPr id="98" name="Freihandform 97"/>
          <p:cNvSpPr/>
          <p:nvPr/>
        </p:nvSpPr>
        <p:spPr bwMode="auto">
          <a:xfrm rot="5400000">
            <a:off x="912019" y="1162844"/>
            <a:ext cx="769938" cy="21844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09043 h 1609043"/>
              <a:gd name="connsiteX1" fmla="*/ 2945 w 135809"/>
              <a:gd name="connsiteY1" fmla="*/ 0 h 1609043"/>
              <a:gd name="connsiteX2" fmla="*/ 135809 w 135809"/>
              <a:gd name="connsiteY2" fmla="*/ 10429 h 1609043"/>
              <a:gd name="connsiteX0" fmla="*/ 0 w 135809"/>
              <a:gd name="connsiteY0" fmla="*/ 1609043 h 1609043"/>
              <a:gd name="connsiteX1" fmla="*/ 2945 w 135809"/>
              <a:gd name="connsiteY1" fmla="*/ 0 h 1609043"/>
              <a:gd name="connsiteX2" fmla="*/ 135809 w 135809"/>
              <a:gd name="connsiteY2" fmla="*/ 904 h 1609043"/>
              <a:gd name="connsiteX0" fmla="*/ 0 w 135809"/>
              <a:gd name="connsiteY0" fmla="*/ 1612218 h 1612218"/>
              <a:gd name="connsiteX1" fmla="*/ 1714 w 135809"/>
              <a:gd name="connsiteY1" fmla="*/ 0 h 1612218"/>
              <a:gd name="connsiteX2" fmla="*/ 135809 w 135809"/>
              <a:gd name="connsiteY2" fmla="*/ 4079 h 1612218"/>
              <a:gd name="connsiteX0" fmla="*/ 218 w 136027"/>
              <a:gd name="connsiteY0" fmla="*/ 1615393 h 1615393"/>
              <a:gd name="connsiteX1" fmla="*/ 291 w 136027"/>
              <a:gd name="connsiteY1" fmla="*/ 0 h 1615393"/>
              <a:gd name="connsiteX2" fmla="*/ 136027 w 136027"/>
              <a:gd name="connsiteY2" fmla="*/ 7254 h 1615393"/>
              <a:gd name="connsiteX0" fmla="*/ 0 w 135809"/>
              <a:gd name="connsiteY0" fmla="*/ 1615393 h 1615393"/>
              <a:gd name="connsiteX1" fmla="*/ 73 w 135809"/>
              <a:gd name="connsiteY1" fmla="*/ 0 h 1615393"/>
              <a:gd name="connsiteX2" fmla="*/ 135809 w 135809"/>
              <a:gd name="connsiteY2" fmla="*/ 7254 h 161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5393">
                <a:moveTo>
                  <a:pt x="0" y="1615393"/>
                </a:moveTo>
                <a:cubicBezTo>
                  <a:pt x="24" y="1076929"/>
                  <a:pt x="49" y="538464"/>
                  <a:pt x="73" y="0"/>
                </a:cubicBezTo>
                <a:lnTo>
                  <a:pt x="135809" y="7254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99" name="Gruppieren 32"/>
          <p:cNvGrpSpPr>
            <a:grpSpLocks/>
          </p:cNvGrpSpPr>
          <p:nvPr/>
        </p:nvGrpSpPr>
        <p:grpSpPr bwMode="auto">
          <a:xfrm rot="5400000">
            <a:off x="277397" y="1659007"/>
            <a:ext cx="431988" cy="431978"/>
            <a:chOff x="683716" y="4307558"/>
            <a:chExt cx="432000" cy="432000"/>
          </a:xfrm>
        </p:grpSpPr>
        <p:sp>
          <p:nvSpPr>
            <p:cNvPr id="102" name="Ellipse 101"/>
            <p:cNvSpPr/>
            <p:nvPr/>
          </p:nvSpPr>
          <p:spPr>
            <a:xfrm rot="16200000">
              <a:off x="683647" y="4307330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28104" y="4315264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4" name="Freihandform 103"/>
            <p:cNvSpPr/>
            <p:nvPr/>
          </p:nvSpPr>
          <p:spPr>
            <a:xfrm flipH="1">
              <a:off x="955122" y="4321614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5" name="Gruppieren 46"/>
          <p:cNvGrpSpPr>
            <a:grpSpLocks/>
          </p:cNvGrpSpPr>
          <p:nvPr/>
        </p:nvGrpSpPr>
        <p:grpSpPr bwMode="auto">
          <a:xfrm rot="5400000">
            <a:off x="1357463" y="1647192"/>
            <a:ext cx="431988" cy="431978"/>
            <a:chOff x="683716" y="4307558"/>
            <a:chExt cx="432000" cy="432000"/>
          </a:xfrm>
        </p:grpSpPr>
        <p:sp>
          <p:nvSpPr>
            <p:cNvPr id="106" name="Ellipse 105"/>
            <p:cNvSpPr/>
            <p:nvPr/>
          </p:nvSpPr>
          <p:spPr>
            <a:xfrm rot="16200000">
              <a:off x="684349" y="4307896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728805" y="4315829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8" name="Freihandform 107"/>
            <p:cNvSpPr/>
            <p:nvPr/>
          </p:nvSpPr>
          <p:spPr>
            <a:xfrm flipH="1">
              <a:off x="955825" y="4322180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09" name="Freihandform 108"/>
          <p:cNvSpPr/>
          <p:nvPr/>
        </p:nvSpPr>
        <p:spPr bwMode="auto">
          <a:xfrm rot="10800000" flipH="1">
            <a:off x="2395538" y="4408488"/>
            <a:ext cx="877887" cy="1414462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981" y="1111479"/>
                  <a:pt x="1964" y="508456"/>
                  <a:pt x="2945" y="5446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Freihandform 109"/>
          <p:cNvSpPr/>
          <p:nvPr/>
        </p:nvSpPr>
        <p:spPr bwMode="auto">
          <a:xfrm rot="5400000" flipH="1">
            <a:off x="4008438" y="4559300"/>
            <a:ext cx="1403350" cy="112395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184 w 135993"/>
              <a:gd name="connsiteY0" fmla="*/ 1614489 h 1614489"/>
              <a:gd name="connsiteX1" fmla="*/ 296 w 135993"/>
              <a:gd name="connsiteY1" fmla="*/ 5445 h 1614489"/>
              <a:gd name="connsiteX2" fmla="*/ 135993 w 135993"/>
              <a:gd name="connsiteY2" fmla="*/ 0 h 1614489"/>
              <a:gd name="connsiteX0" fmla="*/ 0 w 135809"/>
              <a:gd name="connsiteY0" fmla="*/ 1614489 h 1614489"/>
              <a:gd name="connsiteX1" fmla="*/ 112 w 135809"/>
              <a:gd name="connsiteY1" fmla="*/ 5445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37" y="1078141"/>
                  <a:pt x="75" y="541793"/>
                  <a:pt x="112" y="5445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Rechteck 110"/>
          <p:cNvSpPr/>
          <p:nvPr/>
        </p:nvSpPr>
        <p:spPr bwMode="auto">
          <a:xfrm>
            <a:off x="1922463" y="2640013"/>
            <a:ext cx="884237" cy="1779587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Zylinder 111"/>
          <p:cNvSpPr/>
          <p:nvPr/>
        </p:nvSpPr>
        <p:spPr bwMode="auto">
          <a:xfrm>
            <a:off x="3275013" y="4706938"/>
            <a:ext cx="1149350" cy="1243012"/>
          </a:xfrm>
          <a:prstGeom prst="can">
            <a:avLst>
              <a:gd name="adj" fmla="val 21677"/>
            </a:avLst>
          </a:prstGeom>
          <a:solidFill>
            <a:srgbClr val="E8E8E8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Zylinder 112"/>
          <p:cNvSpPr/>
          <p:nvPr/>
        </p:nvSpPr>
        <p:spPr bwMode="auto">
          <a:xfrm>
            <a:off x="3278188" y="4975225"/>
            <a:ext cx="1146175" cy="974725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Rechteck 113"/>
          <p:cNvSpPr/>
          <p:nvPr/>
        </p:nvSpPr>
        <p:spPr bwMode="auto">
          <a:xfrm rot="10800000">
            <a:off x="4849813" y="2640013"/>
            <a:ext cx="854075" cy="1776412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15" name="Gruppieren 114"/>
          <p:cNvGrpSpPr/>
          <p:nvPr/>
        </p:nvGrpSpPr>
        <p:grpSpPr bwMode="auto">
          <a:xfrm>
            <a:off x="5056682" y="4886565"/>
            <a:ext cx="431978" cy="431988"/>
            <a:chOff x="683716" y="4307558"/>
            <a:chExt cx="432000" cy="432000"/>
          </a:xfrm>
          <a:solidFill>
            <a:srgbClr val="539A7A">
              <a:lumMod val="40000"/>
              <a:lumOff val="60000"/>
            </a:srgbClr>
          </a:solidFill>
        </p:grpSpPr>
        <p:sp>
          <p:nvSpPr>
            <p:cNvPr id="116" name="Ellipse 115"/>
            <p:cNvSpPr/>
            <p:nvPr/>
          </p:nvSpPr>
          <p:spPr>
            <a:xfrm rot="16200000">
              <a:off x="683716" y="4307558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683716" y="4314825"/>
              <a:ext cx="216000" cy="21614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8" name="Freihandform 117"/>
            <p:cNvSpPr/>
            <p:nvPr/>
          </p:nvSpPr>
          <p:spPr>
            <a:xfrm flipH="1">
              <a:off x="899713" y="4321317"/>
              <a:ext cx="216002" cy="209656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19" name="Gruppieren 129"/>
          <p:cNvGrpSpPr>
            <a:grpSpLocks/>
          </p:cNvGrpSpPr>
          <p:nvPr/>
        </p:nvGrpSpPr>
        <p:grpSpPr bwMode="auto">
          <a:xfrm flipV="1">
            <a:off x="2377451" y="3697288"/>
            <a:ext cx="961688" cy="390525"/>
            <a:chOff x="1313302" y="3219735"/>
            <a:chExt cx="484848" cy="252752"/>
          </a:xfrm>
        </p:grpSpPr>
        <p:sp>
          <p:nvSpPr>
            <p:cNvPr id="120" name="Freihandform 119"/>
            <p:cNvSpPr/>
            <p:nvPr/>
          </p:nvSpPr>
          <p:spPr>
            <a:xfrm>
              <a:off x="1313302" y="3219735"/>
              <a:ext cx="484846" cy="12329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23825">
                  <a:moveTo>
                    <a:pt x="640556" y="0"/>
                  </a:moveTo>
                  <a:lnTo>
                    <a:pt x="0" y="0"/>
                  </a:lnTo>
                  <a:lnTo>
                    <a:pt x="171450" y="12382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1" name="Freihandform 120"/>
            <p:cNvSpPr/>
            <p:nvPr/>
          </p:nvSpPr>
          <p:spPr>
            <a:xfrm flipV="1">
              <a:off x="1313303" y="3349193"/>
              <a:ext cx="484847" cy="12329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23825">
                  <a:moveTo>
                    <a:pt x="640556" y="0"/>
                  </a:moveTo>
                  <a:lnTo>
                    <a:pt x="0" y="0"/>
                  </a:lnTo>
                  <a:lnTo>
                    <a:pt x="171450" y="12382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22" name="Pfeil nach rechts 121"/>
          <p:cNvSpPr/>
          <p:nvPr/>
        </p:nvSpPr>
        <p:spPr bwMode="auto">
          <a:xfrm rot="16200000">
            <a:off x="666751" y="2741612"/>
            <a:ext cx="754062" cy="404813"/>
          </a:xfrm>
          <a:prstGeom prst="rightArrow">
            <a:avLst/>
          </a:prstGeom>
          <a:solidFill>
            <a:srgbClr val="FFC000"/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  <a:r>
              <a:rPr kumimoji="1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Power in</a:t>
            </a:r>
            <a:endParaRPr kumimoji="1" 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Rechteck 122"/>
          <p:cNvSpPr/>
          <p:nvPr/>
        </p:nvSpPr>
        <p:spPr bwMode="auto">
          <a:xfrm rot="16200000">
            <a:off x="807244" y="1639094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Rechteck 123"/>
          <p:cNvSpPr/>
          <p:nvPr/>
        </p:nvSpPr>
        <p:spPr bwMode="auto">
          <a:xfrm rot="16200000">
            <a:off x="1883569" y="1639094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Freihandform 124"/>
          <p:cNvSpPr/>
          <p:nvPr/>
        </p:nvSpPr>
        <p:spPr bwMode="auto">
          <a:xfrm>
            <a:off x="7086483" y="1846263"/>
            <a:ext cx="296863" cy="2667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26" name="Gerade Verbindung 125"/>
          <p:cNvCxnSpPr>
            <a:stCxn id="131" idx="2"/>
          </p:cNvCxnSpPr>
          <p:nvPr/>
        </p:nvCxnSpPr>
        <p:spPr bwMode="auto">
          <a:xfrm>
            <a:off x="6196013" y="2349501"/>
            <a:ext cx="1283493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7" name="Freihandform 126"/>
          <p:cNvSpPr/>
          <p:nvPr/>
        </p:nvSpPr>
        <p:spPr bwMode="auto">
          <a:xfrm rot="5400000">
            <a:off x="6367938" y="1901351"/>
            <a:ext cx="349887" cy="23653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Trapezoid 127"/>
          <p:cNvSpPr/>
          <p:nvPr/>
        </p:nvSpPr>
        <p:spPr bwMode="auto">
          <a:xfrm rot="16200000">
            <a:off x="6505575" y="2128838"/>
            <a:ext cx="752475" cy="441325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Freihandform 128"/>
          <p:cNvSpPr/>
          <p:nvPr/>
        </p:nvSpPr>
        <p:spPr bwMode="auto">
          <a:xfrm>
            <a:off x="6192838" y="1849438"/>
            <a:ext cx="296862" cy="2667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Pfeil nach rechts 129"/>
          <p:cNvSpPr/>
          <p:nvPr/>
        </p:nvSpPr>
        <p:spPr bwMode="auto">
          <a:xfrm>
            <a:off x="7977864" y="2144713"/>
            <a:ext cx="755650" cy="403225"/>
          </a:xfrm>
          <a:prstGeom prst="rightArrow">
            <a:avLst/>
          </a:prstGeom>
          <a:solidFill>
            <a:srgbClr val="00192E">
              <a:lumMod val="50000"/>
              <a:lumOff val="50000"/>
            </a:srgbClr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Power out</a:t>
            </a:r>
            <a:endParaRPr kumimoji="1" 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Trapezoid 130"/>
          <p:cNvSpPr/>
          <p:nvPr/>
        </p:nvSpPr>
        <p:spPr bwMode="auto">
          <a:xfrm rot="16200000">
            <a:off x="5599906" y="2129632"/>
            <a:ext cx="752475" cy="439738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Rechteck 131"/>
          <p:cNvSpPr/>
          <p:nvPr/>
        </p:nvSpPr>
        <p:spPr bwMode="auto">
          <a:xfrm rot="16200000">
            <a:off x="6215062" y="1654176"/>
            <a:ext cx="430213" cy="373062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Freihandform 132"/>
          <p:cNvSpPr/>
          <p:nvPr/>
        </p:nvSpPr>
        <p:spPr bwMode="auto">
          <a:xfrm rot="16200000">
            <a:off x="6103144" y="1640681"/>
            <a:ext cx="546100" cy="904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Freihandform 133"/>
          <p:cNvSpPr/>
          <p:nvPr/>
        </p:nvSpPr>
        <p:spPr bwMode="auto">
          <a:xfrm rot="16200000" flipV="1">
            <a:off x="6270625" y="1704975"/>
            <a:ext cx="409575" cy="984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Ellipse 134"/>
          <p:cNvSpPr/>
          <p:nvPr/>
        </p:nvSpPr>
        <p:spPr bwMode="auto">
          <a:xfrm>
            <a:off x="7422065" y="2097088"/>
            <a:ext cx="504825" cy="504825"/>
          </a:xfrm>
          <a:prstGeom prst="ellipse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 tIns="144000" anchor="ctr"/>
          <a:lstStyle/>
          <a:p>
            <a:pPr marL="0" marR="0" lvl="0" indent="0" algn="ctr" defTabSz="457200" eaLnBrk="1" fontAlgn="auto" latinLnBrk="0" hangingPunct="1">
              <a:lnSpc>
                <a:spcPts val="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</a:t>
            </a:r>
          </a:p>
        </p:txBody>
      </p:sp>
      <p:cxnSp>
        <p:nvCxnSpPr>
          <p:cNvPr id="136" name="Gerade Verbindung 135"/>
          <p:cNvCxnSpPr/>
          <p:nvPr/>
        </p:nvCxnSpPr>
        <p:spPr bwMode="auto">
          <a:xfrm flipV="1">
            <a:off x="3744430" y="1546814"/>
            <a:ext cx="2790985" cy="1"/>
          </a:xfrm>
          <a:prstGeom prst="line">
            <a:avLst/>
          </a:prstGeom>
          <a:noFill/>
          <a:ln w="25400" cap="flat" cmpd="sng" algn="ctr">
            <a:solidFill>
              <a:srgbClr val="00325C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37" name="Gerade Verbindung 136"/>
          <p:cNvCxnSpPr/>
          <p:nvPr/>
        </p:nvCxnSpPr>
        <p:spPr bwMode="auto">
          <a:xfrm>
            <a:off x="3946525" y="1411288"/>
            <a:ext cx="2384425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138" name="Gruppieren 137"/>
          <p:cNvGrpSpPr/>
          <p:nvPr/>
        </p:nvGrpSpPr>
        <p:grpSpPr>
          <a:xfrm>
            <a:off x="3479008" y="1882487"/>
            <a:ext cx="731837" cy="1003459"/>
            <a:chOff x="3201988" y="1039813"/>
            <a:chExt cx="731837" cy="1003459"/>
          </a:xfrm>
        </p:grpSpPr>
        <p:sp>
          <p:nvSpPr>
            <p:cNvPr id="139" name="Zylinder 138"/>
            <p:cNvSpPr/>
            <p:nvPr/>
          </p:nvSpPr>
          <p:spPr bwMode="auto">
            <a:xfrm>
              <a:off x="3201988" y="1039813"/>
              <a:ext cx="731837" cy="971550"/>
            </a:xfrm>
            <a:prstGeom prst="can">
              <a:avLst>
                <a:gd name="adj" fmla="val 21677"/>
              </a:avLst>
            </a:prstGeom>
            <a:solidFill>
              <a:srgbClr val="E8E8E8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0" name="Zylinder 139"/>
            <p:cNvSpPr/>
            <p:nvPr/>
          </p:nvSpPr>
          <p:spPr bwMode="auto">
            <a:xfrm>
              <a:off x="3201988" y="1208565"/>
              <a:ext cx="731837" cy="834707"/>
            </a:xfrm>
            <a:prstGeom prst="can">
              <a:avLst>
                <a:gd name="adj" fmla="val 23340"/>
              </a:avLst>
            </a:prstGeom>
            <a:gradFill>
              <a:gsLst>
                <a:gs pos="0">
                  <a:srgbClr val="C20018"/>
                </a:gs>
                <a:gs pos="100000">
                  <a:srgbClr val="00325C"/>
                </a:gs>
              </a:gsLst>
              <a:lin ang="5400000" scaled="0"/>
            </a:gra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Heat</a:t>
              </a:r>
              <a:r>
                <a:rPr kumimoji="1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</a:t>
              </a:r>
              <a:r>
                <a:rPr kumimoji="1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storage</a:t>
              </a:r>
              <a:r>
                <a:rPr kumimoji="1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(optional)</a:t>
              </a:r>
              <a:endParaRPr kumimoji="1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41" name="Rechteck 140"/>
          <p:cNvSpPr/>
          <p:nvPr/>
        </p:nvSpPr>
        <p:spPr bwMode="auto">
          <a:xfrm rot="16200000">
            <a:off x="5306219" y="1658144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Freihandform 141"/>
          <p:cNvSpPr/>
          <p:nvPr/>
        </p:nvSpPr>
        <p:spPr bwMode="auto">
          <a:xfrm rot="16200000">
            <a:off x="5194301" y="1643062"/>
            <a:ext cx="546100" cy="9207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Freihandform 142"/>
          <p:cNvSpPr/>
          <p:nvPr/>
        </p:nvSpPr>
        <p:spPr bwMode="auto">
          <a:xfrm rot="16200000" flipV="1">
            <a:off x="5362575" y="1706563"/>
            <a:ext cx="407988" cy="100012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Zylinder 143"/>
          <p:cNvSpPr/>
          <p:nvPr/>
        </p:nvSpPr>
        <p:spPr bwMode="auto">
          <a:xfrm>
            <a:off x="3278188" y="4975225"/>
            <a:ext cx="1146175" cy="974725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Freihandform 144"/>
          <p:cNvSpPr/>
          <p:nvPr/>
        </p:nvSpPr>
        <p:spPr bwMode="auto">
          <a:xfrm rot="10800000" flipV="1">
            <a:off x="4372254" y="3686172"/>
            <a:ext cx="955126" cy="18097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81655 w 640556"/>
              <a:gd name="connsiteY2" fmla="*/ 123825 h 123825"/>
              <a:gd name="connsiteX0" fmla="*/ 640556 w 640556"/>
              <a:gd name="connsiteY0" fmla="*/ 0 h 130175"/>
              <a:gd name="connsiteX1" fmla="*/ 0 w 640556"/>
              <a:gd name="connsiteY1" fmla="*/ 0 h 130175"/>
              <a:gd name="connsiteX2" fmla="*/ 73958 w 640556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30175">
                <a:moveTo>
                  <a:pt x="640556" y="0"/>
                </a:moveTo>
                <a:lnTo>
                  <a:pt x="0" y="0"/>
                </a:lnTo>
                <a:lnTo>
                  <a:pt x="73958" y="130175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Freihandform 145"/>
          <p:cNvSpPr/>
          <p:nvPr/>
        </p:nvSpPr>
        <p:spPr bwMode="auto">
          <a:xfrm rot="10800000">
            <a:off x="4372254" y="3867148"/>
            <a:ext cx="955126" cy="1920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640556 w 640556"/>
              <a:gd name="connsiteY0" fmla="*/ 0 h 114300"/>
              <a:gd name="connsiteX1" fmla="*/ 0 w 640556"/>
              <a:gd name="connsiteY1" fmla="*/ 0 h 114300"/>
              <a:gd name="connsiteX2" fmla="*/ 77807 w 640556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14300">
                <a:moveTo>
                  <a:pt x="640556" y="0"/>
                </a:moveTo>
                <a:lnTo>
                  <a:pt x="0" y="0"/>
                </a:lnTo>
                <a:lnTo>
                  <a:pt x="77807" y="114300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triangle"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Freihandform 149"/>
          <p:cNvSpPr/>
          <p:nvPr/>
        </p:nvSpPr>
        <p:spPr bwMode="auto">
          <a:xfrm rot="16200000">
            <a:off x="706438" y="1635125"/>
            <a:ext cx="546100" cy="857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Freihandform 150"/>
          <p:cNvSpPr/>
          <p:nvPr/>
        </p:nvSpPr>
        <p:spPr bwMode="auto">
          <a:xfrm rot="16200000" flipV="1">
            <a:off x="799307" y="1632744"/>
            <a:ext cx="546100" cy="9048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Freihandform 151"/>
          <p:cNvSpPr/>
          <p:nvPr/>
        </p:nvSpPr>
        <p:spPr bwMode="auto">
          <a:xfrm rot="16200000">
            <a:off x="1780383" y="1632744"/>
            <a:ext cx="546100" cy="9048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Freihandform 152"/>
          <p:cNvSpPr/>
          <p:nvPr/>
        </p:nvSpPr>
        <p:spPr bwMode="auto">
          <a:xfrm rot="16200000" flipV="1">
            <a:off x="1875632" y="1632744"/>
            <a:ext cx="546100" cy="9048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Pfeil nach rechts 153"/>
          <p:cNvSpPr/>
          <p:nvPr/>
        </p:nvSpPr>
        <p:spPr bwMode="auto">
          <a:xfrm>
            <a:off x="2733675" y="936082"/>
            <a:ext cx="908844" cy="455974"/>
          </a:xfrm>
          <a:prstGeom prst="rightArrow">
            <a:avLst/>
          </a:prstGeom>
          <a:solidFill>
            <a:srgbClr val="C20018"/>
          </a:solidFill>
          <a:ln w="0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1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155" name="Rechteck 154"/>
          <p:cNvSpPr/>
          <p:nvPr/>
        </p:nvSpPr>
        <p:spPr bwMode="auto">
          <a:xfrm rot="5400000">
            <a:off x="3629819" y="978332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Freihandform 155"/>
          <p:cNvSpPr/>
          <p:nvPr/>
        </p:nvSpPr>
        <p:spPr bwMode="auto">
          <a:xfrm rot="5400000">
            <a:off x="3700065" y="1185900"/>
            <a:ext cx="389736" cy="9049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50073 w 450073"/>
              <a:gd name="connsiteY0" fmla="*/ 0 h 130706"/>
              <a:gd name="connsiteX1" fmla="*/ 0 w 450073"/>
              <a:gd name="connsiteY1" fmla="*/ 6881 h 130706"/>
              <a:gd name="connsiteX2" fmla="*/ 171450 w 450073"/>
              <a:gd name="connsiteY2" fmla="*/ 130706 h 130706"/>
              <a:gd name="connsiteX0" fmla="*/ 458480 w 458479"/>
              <a:gd name="connsiteY0" fmla="*/ 0 h 130707"/>
              <a:gd name="connsiteX1" fmla="*/ 0 w 458479"/>
              <a:gd name="connsiteY1" fmla="*/ 6882 h 130707"/>
              <a:gd name="connsiteX2" fmla="*/ 171450 w 458479"/>
              <a:gd name="connsiteY2" fmla="*/ 130707 h 13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79" h="130707">
                <a:moveTo>
                  <a:pt x="458480" y="0"/>
                </a:moveTo>
                <a:lnTo>
                  <a:pt x="0" y="6882"/>
                </a:lnTo>
                <a:lnTo>
                  <a:pt x="171450" y="130707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Freihandform 156"/>
          <p:cNvSpPr/>
          <p:nvPr/>
        </p:nvSpPr>
        <p:spPr bwMode="auto">
          <a:xfrm rot="5400000" flipV="1">
            <a:off x="3546476" y="1250589"/>
            <a:ext cx="522287" cy="93662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  <a:gd name="connsiteX0" fmla="*/ 613903 w 613903"/>
              <a:gd name="connsiteY0" fmla="*/ 0 h 127659"/>
              <a:gd name="connsiteX1" fmla="*/ 0 w 613903"/>
              <a:gd name="connsiteY1" fmla="*/ 3834 h 127659"/>
              <a:gd name="connsiteX2" fmla="*/ 171450 w 613903"/>
              <a:gd name="connsiteY2" fmla="*/ 127659 h 12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903" h="127659">
                <a:moveTo>
                  <a:pt x="613903" y="0"/>
                </a:moveTo>
                <a:lnTo>
                  <a:pt x="0" y="3834"/>
                </a:lnTo>
                <a:lnTo>
                  <a:pt x="171450" y="127659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Textfeld 128"/>
          <p:cNvSpPr txBox="1">
            <a:spLocks noChangeArrowheads="1"/>
          </p:cNvSpPr>
          <p:nvPr/>
        </p:nvSpPr>
        <p:spPr bwMode="auto">
          <a:xfrm>
            <a:off x="971600" y="912843"/>
            <a:ext cx="1996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de-DE" sz="1200" b="1" dirty="0" err="1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External</a:t>
            </a:r>
            <a:r>
              <a:rPr kumimoji="1" lang="de-DE" sz="1200" b="1" dirty="0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de-DE" sz="1200" b="1" dirty="0" err="1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heat</a:t>
            </a:r>
            <a:r>
              <a:rPr kumimoji="1" lang="de-DE" sz="1200" b="1" dirty="0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de-DE" sz="1200" b="1" dirty="0" err="1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from</a:t>
            </a:r>
            <a:r>
              <a:rPr kumimoji="1" lang="de-DE" sz="1200" b="1" dirty="0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de-DE" sz="1200" b="1" dirty="0" err="1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industrial</a:t>
            </a:r>
            <a:r>
              <a:rPr kumimoji="1" lang="de-DE" sz="1200" b="1" dirty="0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de-DE" sz="1200" b="1" dirty="0" err="1" smtClean="0">
                <a:solidFill>
                  <a:schemeClr val="accent2"/>
                </a:solidFill>
                <a:latin typeface="Arial" pitchFamily="34" charset="0"/>
                <a:ea typeface="ＭＳ Ｐゴシック"/>
              </a:rPr>
              <a:t>process</a:t>
            </a:r>
            <a:endParaRPr kumimoji="1" lang="de-DE" sz="1200" b="1" dirty="0">
              <a:solidFill>
                <a:schemeClr val="accent2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159" name="Gerade Verbindung 158"/>
          <p:cNvCxnSpPr/>
          <p:nvPr/>
        </p:nvCxnSpPr>
        <p:spPr bwMode="auto">
          <a:xfrm>
            <a:off x="4360866" y="1404937"/>
            <a:ext cx="0" cy="865188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60" name="Gerade Verbindung 159"/>
          <p:cNvCxnSpPr/>
          <p:nvPr/>
        </p:nvCxnSpPr>
        <p:spPr bwMode="auto">
          <a:xfrm flipH="1">
            <a:off x="4235540" y="2261394"/>
            <a:ext cx="133967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61" name="Gerade Verbindung 160"/>
          <p:cNvCxnSpPr/>
          <p:nvPr/>
        </p:nvCxnSpPr>
        <p:spPr bwMode="auto">
          <a:xfrm>
            <a:off x="4593936" y="1537572"/>
            <a:ext cx="0" cy="1204041"/>
          </a:xfrm>
          <a:prstGeom prst="line">
            <a:avLst/>
          </a:prstGeom>
          <a:noFill/>
          <a:ln w="25400" cap="flat" cmpd="sng" algn="ctr">
            <a:solidFill>
              <a:srgbClr val="00325C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62" name="Gerade Verbindung 161"/>
          <p:cNvCxnSpPr/>
          <p:nvPr/>
        </p:nvCxnSpPr>
        <p:spPr bwMode="auto">
          <a:xfrm>
            <a:off x="4236960" y="2741613"/>
            <a:ext cx="359155" cy="0"/>
          </a:xfrm>
          <a:prstGeom prst="line">
            <a:avLst/>
          </a:prstGeom>
          <a:noFill/>
          <a:ln w="25400" cap="flat" cmpd="sng" algn="ctr">
            <a:solidFill>
              <a:srgbClr val="00325C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165" name="Textfeld 63"/>
          <p:cNvSpPr txBox="1">
            <a:spLocks noChangeArrowheads="1"/>
          </p:cNvSpPr>
          <p:nvPr/>
        </p:nvSpPr>
        <p:spPr bwMode="auto">
          <a:xfrm>
            <a:off x="257191" y="2104309"/>
            <a:ext cx="1585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Intercooled air-compression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66" name="Textfeld 45"/>
          <p:cNvSpPr txBox="1">
            <a:spLocks noChangeArrowheads="1"/>
          </p:cNvSpPr>
          <p:nvPr/>
        </p:nvSpPr>
        <p:spPr bwMode="auto">
          <a:xfrm>
            <a:off x="6146801" y="2798475"/>
            <a:ext cx="119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Multi-stage air expander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67" name="Rechteck 166"/>
          <p:cNvSpPr/>
          <p:nvPr/>
        </p:nvSpPr>
        <p:spPr bwMode="auto">
          <a:xfrm>
            <a:off x="7267458" y="1440656"/>
            <a:ext cx="611188" cy="284163"/>
          </a:xfrm>
          <a:prstGeom prst="rect">
            <a:avLst/>
          </a:prstGeom>
          <a:solidFill>
            <a:srgbClr val="539A7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Exh</a:t>
            </a:r>
            <a:r>
              <a:rPr kumimoji="1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 air</a:t>
            </a:r>
            <a:endParaRPr kumimoji="1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8" name="Textfeld 127"/>
          <p:cNvSpPr txBox="1">
            <a:spLocks noChangeArrowheads="1"/>
          </p:cNvSpPr>
          <p:nvPr/>
        </p:nvSpPr>
        <p:spPr bwMode="auto">
          <a:xfrm>
            <a:off x="4477839" y="4654297"/>
            <a:ext cx="8142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05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Liq. air pump</a:t>
            </a:r>
            <a:endParaRPr kumimoji="1" lang="en-US" sz="105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69" name="Zylinder 168"/>
          <p:cNvSpPr/>
          <p:nvPr/>
        </p:nvSpPr>
        <p:spPr bwMode="auto">
          <a:xfrm>
            <a:off x="3328988" y="3095626"/>
            <a:ext cx="1031878" cy="1220788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ysDash"/>
          </a:ln>
          <a:effectLst/>
        </p:spPr>
        <p:txBody>
          <a:bodyPr lIns="0" rIns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Cold storage</a:t>
            </a:r>
            <a:endParaRPr kumimoji="1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0" name="Textfeld 114"/>
          <p:cNvSpPr txBox="1">
            <a:spLocks noChangeArrowheads="1"/>
          </p:cNvSpPr>
          <p:nvPr/>
        </p:nvSpPr>
        <p:spPr bwMode="auto">
          <a:xfrm>
            <a:off x="2030390" y="2964618"/>
            <a:ext cx="689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err="1" smtClean="0">
                <a:solidFill>
                  <a:srgbClr val="000000"/>
                </a:solidFill>
                <a:latin typeface="Arial" charset="0"/>
                <a:ea typeface="ＭＳ Ｐゴシック"/>
              </a:rPr>
              <a:t>Lique</a:t>
            </a: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-</a:t>
            </a:r>
            <a:b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faction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71" name="Textfeld 133"/>
          <p:cNvSpPr txBox="1">
            <a:spLocks noChangeArrowheads="1"/>
          </p:cNvSpPr>
          <p:nvPr/>
        </p:nvSpPr>
        <p:spPr bwMode="auto">
          <a:xfrm>
            <a:off x="4835121" y="2967401"/>
            <a:ext cx="926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err="1" smtClean="0">
                <a:solidFill>
                  <a:srgbClr val="000000"/>
                </a:solidFill>
                <a:latin typeface="Arial" charset="0"/>
                <a:ea typeface="ＭＳ Ｐゴシック"/>
              </a:rPr>
              <a:t>Evapo-rator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72" name="Textfeld 118"/>
          <p:cNvSpPr txBox="1">
            <a:spLocks noChangeArrowheads="1"/>
          </p:cNvSpPr>
          <p:nvPr/>
        </p:nvSpPr>
        <p:spPr bwMode="auto">
          <a:xfrm>
            <a:off x="3304619" y="5335526"/>
            <a:ext cx="1094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1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Liquid</a:t>
            </a:r>
            <a:br>
              <a:rPr kumimoji="1" lang="en-US" sz="11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air</a:t>
            </a:r>
            <a:endParaRPr kumimoji="1" lang="en-US" sz="9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76" name="Pfeil nach rechts 175"/>
          <p:cNvSpPr/>
          <p:nvPr/>
        </p:nvSpPr>
        <p:spPr bwMode="auto">
          <a:xfrm rot="18874646">
            <a:off x="1118791" y="4606862"/>
            <a:ext cx="908844" cy="4559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1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177" name="Textfeld 128"/>
          <p:cNvSpPr txBox="1">
            <a:spLocks noChangeArrowheads="1"/>
          </p:cNvSpPr>
          <p:nvPr/>
        </p:nvSpPr>
        <p:spPr bwMode="auto">
          <a:xfrm>
            <a:off x="395536" y="5301208"/>
            <a:ext cx="1588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de-DE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External</a:t>
            </a:r>
            <a:r>
              <a:rPr kumimoji="1" lang="de-DE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de-DE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cold</a:t>
            </a:r>
            <a:r>
              <a:rPr kumimoji="1" lang="de-DE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de-DE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from</a:t>
            </a:r>
            <a:r>
              <a:rPr kumimoji="1" lang="de-DE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 LNG </a:t>
            </a:r>
            <a:r>
              <a:rPr kumimoji="1" lang="de-DE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</a:rPr>
              <a:t>regasification</a:t>
            </a:r>
            <a:endParaRPr kumimoji="1" lang="de-DE" sz="12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7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Keynotes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lessons learned and barriers to innovation </a:t>
            </a:r>
            <a:r>
              <a:rPr lang="en-US" dirty="0" smtClean="0"/>
              <a:t>deployment:</a:t>
            </a:r>
          </a:p>
          <a:p>
            <a:pPr lvl="1"/>
            <a:r>
              <a:rPr lang="en-US" dirty="0" smtClean="0"/>
              <a:t>Flexibility of Flex-LAES (start-up time) need to be increased because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fast </a:t>
            </a:r>
            <a:r>
              <a:rPr lang="en-US" dirty="0" smtClean="0">
                <a:solidFill>
                  <a:srgbClr val="C00000"/>
                </a:solidFill>
              </a:rPr>
              <a:t>reacting short term storage is most important</a:t>
            </a:r>
            <a:r>
              <a:rPr lang="en-US" dirty="0" smtClean="0"/>
              <a:t> for power plant utilities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Solid bed cold storage </a:t>
            </a:r>
            <a:r>
              <a:rPr lang="en-US" dirty="0" smtClean="0"/>
              <a:t>can significantly increase the efficiency of the process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Cost reduction necessary </a:t>
            </a:r>
            <a:r>
              <a:rPr lang="en-US" dirty="0" smtClean="0"/>
              <a:t>to compete with alternative storage technologies</a:t>
            </a:r>
            <a:endParaRPr lang="en-US" dirty="0"/>
          </a:p>
          <a:p>
            <a:r>
              <a:rPr lang="en-US" dirty="0"/>
              <a:t>The next project </a:t>
            </a:r>
            <a:r>
              <a:rPr lang="en-US" dirty="0" smtClean="0"/>
              <a:t>steps: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Identification of most relevant process sub-variants</a:t>
            </a:r>
          </a:p>
          <a:p>
            <a:pPr lvl="1"/>
            <a:r>
              <a:rPr lang="en-US" dirty="0" smtClean="0"/>
              <a:t>Detailed </a:t>
            </a:r>
            <a:r>
              <a:rPr lang="en-US" dirty="0" smtClean="0">
                <a:solidFill>
                  <a:srgbClr val="C00000"/>
                </a:solidFill>
              </a:rPr>
              <a:t>component design</a:t>
            </a:r>
            <a:r>
              <a:rPr lang="en-US" dirty="0" smtClean="0"/>
              <a:t> for Flex-LAES and A-LAES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>
                <a:solidFill>
                  <a:srgbClr val="C00000"/>
                </a:solidFill>
              </a:rPr>
              <a:t>cost reduction potential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Needs for future R&amp;I activities coming out of the </a:t>
            </a:r>
            <a:r>
              <a:rPr lang="en-US" dirty="0" smtClean="0"/>
              <a:t>project:</a:t>
            </a:r>
          </a:p>
          <a:p>
            <a:pPr lvl="1"/>
            <a:r>
              <a:rPr lang="en-US" dirty="0" smtClean="0"/>
              <a:t>Small scale pilot plant to </a:t>
            </a:r>
            <a:r>
              <a:rPr lang="en-US" dirty="0" smtClean="0">
                <a:solidFill>
                  <a:srgbClr val="C00000"/>
                </a:solidFill>
              </a:rPr>
              <a:t>prove technical feasibility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Deployment prospects of the most promising </a:t>
            </a:r>
            <a:r>
              <a:rPr lang="en-US" dirty="0" smtClean="0"/>
              <a:t>solutions.</a:t>
            </a:r>
          </a:p>
          <a:p>
            <a:pPr lvl="1"/>
            <a:r>
              <a:rPr lang="en-US" dirty="0" smtClean="0"/>
              <a:t>Flex-LAES to improve flexibility of </a:t>
            </a:r>
            <a:r>
              <a:rPr lang="en-US" dirty="0"/>
              <a:t>power plants in Western Europe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(hard </a:t>
            </a:r>
            <a:r>
              <a:rPr lang="en-US" dirty="0" smtClean="0"/>
              <a:t>coal and </a:t>
            </a:r>
            <a:r>
              <a:rPr lang="en-US" dirty="0" smtClean="0"/>
              <a:t>lignite)</a:t>
            </a:r>
            <a:endParaRPr lang="en-US" dirty="0" smtClean="0"/>
          </a:p>
          <a:p>
            <a:pPr lvl="1"/>
            <a:r>
              <a:rPr lang="en-US" dirty="0" smtClean="0"/>
              <a:t>A-LAES as alternative to large scale batteries in island grids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782961" y="2577678"/>
            <a:ext cx="60747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3"/>
                </a:solidFill>
              </a:rPr>
              <a:t>Backup </a:t>
            </a:r>
            <a:r>
              <a:rPr lang="de-DE" sz="5400" dirty="0" err="1" smtClean="0">
                <a:solidFill>
                  <a:schemeClr val="accent3"/>
                </a:solidFill>
              </a:rPr>
              <a:t>Slides</a:t>
            </a:r>
            <a:endParaRPr lang="de-DE" sz="5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2: </a:t>
            </a:r>
            <a:r>
              <a:rPr lang="de-DE" dirty="0" err="1" smtClean="0"/>
              <a:t>Process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de-DE" i="1" dirty="0" err="1" smtClean="0"/>
              <a:t>Process</a:t>
            </a:r>
            <a:r>
              <a:rPr lang="de-DE" i="1" dirty="0" smtClean="0"/>
              <a:t> </a:t>
            </a:r>
            <a:r>
              <a:rPr lang="de-DE" i="1" dirty="0" err="1" smtClean="0"/>
              <a:t>calculations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Flex-LAES </a:t>
            </a:r>
            <a:r>
              <a:rPr lang="de-DE" i="1" dirty="0" err="1" smtClean="0"/>
              <a:t>and</a:t>
            </a:r>
            <a:r>
              <a:rPr lang="de-DE" i="1" dirty="0" smtClean="0"/>
              <a:t> A-LAES</a:t>
            </a:r>
            <a:r>
              <a:rPr lang="en-US" i="1" dirty="0" smtClean="0"/>
              <a:t> (LEAT)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6447" y="766607"/>
            <a:ext cx="421135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Reference power plant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thermal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calculations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chemeClr val="accent5">
                    <a:lumMod val="50000"/>
                  </a:schemeClr>
                </a:solidFill>
              </a:rPr>
              <a:t>Flex-LAES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process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conceptual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study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reference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power plant NRW (RKW NRW)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from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2004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Investigation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different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integration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points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charging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discharging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2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process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variants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defined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detailed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analysis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03" y="558205"/>
            <a:ext cx="5003367" cy="27966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004048" y="3817615"/>
            <a:ext cx="358592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Different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heat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transfer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fluids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heat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storage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fluids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under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investigation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chemeClr val="accent5">
                    <a:lumMod val="50000"/>
                  </a:schemeClr>
                </a:solidFill>
              </a:rPr>
              <a:t>A-LAES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process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variants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identified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further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investigation</a:t>
            </a:r>
            <a:endParaRPr lang="de-DE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8500" y="3715516"/>
            <a:ext cx="4587516" cy="2808312"/>
            <a:chOff x="1314177" y="2132855"/>
            <a:chExt cx="6444209" cy="4176465"/>
          </a:xfrm>
        </p:grpSpPr>
        <p:sp>
          <p:nvSpPr>
            <p:cNvPr id="10" name="Textfeld 9"/>
            <p:cNvSpPr txBox="1"/>
            <p:nvPr/>
          </p:nvSpPr>
          <p:spPr>
            <a:xfrm>
              <a:off x="1314177" y="2132855"/>
              <a:ext cx="6444208" cy="4168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858" y="2149170"/>
              <a:ext cx="6438528" cy="4160150"/>
            </a:xfrm>
            <a:prstGeom prst="rect">
              <a:avLst/>
            </a:prstGeom>
          </p:spPr>
        </p:pic>
      </p:grpSp>
      <p:sp>
        <p:nvSpPr>
          <p:cNvPr id="12" name="Textfeld 11"/>
          <p:cNvSpPr txBox="1"/>
          <p:nvPr/>
        </p:nvSpPr>
        <p:spPr>
          <a:xfrm>
            <a:off x="428144" y="3303625"/>
            <a:ext cx="429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>
                <a:solidFill>
                  <a:schemeClr val="accent3"/>
                </a:solidFill>
              </a:rPr>
              <a:t>Influence</a:t>
            </a:r>
            <a:r>
              <a:rPr lang="de-DE" sz="1200" i="1" dirty="0" smtClean="0">
                <a:solidFill>
                  <a:schemeClr val="accent3"/>
                </a:solidFill>
              </a:rPr>
              <a:t> </a:t>
            </a:r>
            <a:r>
              <a:rPr lang="de-DE" sz="1200" i="1" dirty="0" err="1" smtClean="0">
                <a:solidFill>
                  <a:schemeClr val="accent3"/>
                </a:solidFill>
              </a:rPr>
              <a:t>of</a:t>
            </a:r>
            <a:r>
              <a:rPr lang="de-DE" sz="1200" i="1" dirty="0" smtClean="0">
                <a:solidFill>
                  <a:schemeClr val="accent3"/>
                </a:solidFill>
              </a:rPr>
              <a:t> different </a:t>
            </a:r>
            <a:r>
              <a:rPr lang="de-DE" sz="1200" i="1" dirty="0" err="1" smtClean="0">
                <a:solidFill>
                  <a:schemeClr val="accent3"/>
                </a:solidFill>
              </a:rPr>
              <a:t>heat</a:t>
            </a:r>
            <a:r>
              <a:rPr lang="de-DE" sz="1200" i="1" dirty="0" smtClean="0">
                <a:solidFill>
                  <a:schemeClr val="accent3"/>
                </a:solidFill>
              </a:rPr>
              <a:t> </a:t>
            </a:r>
            <a:r>
              <a:rPr lang="de-DE" sz="1200" i="1" dirty="0" err="1" smtClean="0">
                <a:solidFill>
                  <a:schemeClr val="accent3"/>
                </a:solidFill>
              </a:rPr>
              <a:t>transfer</a:t>
            </a:r>
            <a:r>
              <a:rPr lang="de-DE" sz="1200" i="1" dirty="0" smtClean="0">
                <a:solidFill>
                  <a:schemeClr val="accent3"/>
                </a:solidFill>
              </a:rPr>
              <a:t> </a:t>
            </a:r>
            <a:r>
              <a:rPr lang="de-DE" sz="1200" i="1" dirty="0" err="1" smtClean="0">
                <a:solidFill>
                  <a:schemeClr val="accent3"/>
                </a:solidFill>
              </a:rPr>
              <a:t>fluids</a:t>
            </a:r>
            <a:r>
              <a:rPr lang="de-DE" sz="1200" i="1" dirty="0" smtClean="0">
                <a:solidFill>
                  <a:schemeClr val="accent3"/>
                </a:solidFill>
              </a:rPr>
              <a:t> on </a:t>
            </a:r>
            <a:r>
              <a:rPr lang="de-DE" sz="1200" i="1" dirty="0" err="1" smtClean="0">
                <a:solidFill>
                  <a:schemeClr val="accent3"/>
                </a:solidFill>
              </a:rPr>
              <a:t>efficiency</a:t>
            </a:r>
            <a:r>
              <a:rPr lang="de-DE" sz="1200" i="1" dirty="0" smtClean="0">
                <a:solidFill>
                  <a:schemeClr val="accent3"/>
                </a:solidFill>
              </a:rPr>
              <a:t> </a:t>
            </a:r>
            <a:r>
              <a:rPr lang="de-DE" sz="1200" i="1" dirty="0" err="1" smtClean="0">
                <a:solidFill>
                  <a:schemeClr val="accent3"/>
                </a:solidFill>
              </a:rPr>
              <a:t>of</a:t>
            </a:r>
            <a:r>
              <a:rPr lang="de-DE" sz="1200" i="1" dirty="0" smtClean="0">
                <a:solidFill>
                  <a:schemeClr val="accent3"/>
                </a:solidFill>
              </a:rPr>
              <a:t> A-LAES </a:t>
            </a:r>
            <a:r>
              <a:rPr lang="de-DE" sz="1200" i="1" dirty="0" err="1" smtClean="0">
                <a:solidFill>
                  <a:schemeClr val="accent3"/>
                </a:solidFill>
              </a:rPr>
              <a:t>process</a:t>
            </a:r>
            <a:r>
              <a:rPr lang="de-DE" sz="1200" i="1" dirty="0" smtClean="0">
                <a:solidFill>
                  <a:schemeClr val="accent3"/>
                </a:solidFill>
              </a:rPr>
              <a:t>:</a:t>
            </a:r>
            <a:endParaRPr lang="de-DE" sz="1200" b="1" i="1" dirty="0" smtClean="0">
              <a:solidFill>
                <a:schemeClr val="accent3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877898"/>
            <a:ext cx="4115135" cy="379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accent3"/>
                </a:solidFill>
              </a:rPr>
              <a:t>Discharging</a:t>
            </a:r>
            <a:r>
              <a:rPr lang="de-DE" sz="1200" b="1" dirty="0" smtClean="0">
                <a:solidFill>
                  <a:schemeClr val="accent3"/>
                </a:solidFill>
              </a:rPr>
              <a:t> </a:t>
            </a:r>
            <a:r>
              <a:rPr lang="de-DE" sz="1200" b="1" dirty="0" err="1" smtClean="0">
                <a:solidFill>
                  <a:schemeClr val="accent3"/>
                </a:solidFill>
              </a:rPr>
              <a:t>pressure</a:t>
            </a:r>
            <a:endParaRPr lang="de-DE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3: </a:t>
            </a:r>
            <a:r>
              <a:rPr lang="de-DE" dirty="0" err="1" smtClean="0"/>
              <a:t>Component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de-DE" i="1" dirty="0" smtClean="0"/>
              <a:t>Hot plant </a:t>
            </a:r>
            <a:r>
              <a:rPr lang="de-DE" i="1" dirty="0" err="1" smtClean="0"/>
              <a:t>section</a:t>
            </a:r>
            <a:r>
              <a:rPr lang="de-DE" i="1" dirty="0" smtClean="0"/>
              <a:t> – </a:t>
            </a:r>
            <a:r>
              <a:rPr lang="de-DE" i="1" dirty="0" err="1" smtClean="0"/>
              <a:t>heat</a:t>
            </a:r>
            <a:r>
              <a:rPr lang="de-DE" i="1" dirty="0" smtClean="0"/>
              <a:t> </a:t>
            </a:r>
            <a:r>
              <a:rPr lang="de-DE" i="1" dirty="0" err="1" smtClean="0"/>
              <a:t>exchanger</a:t>
            </a:r>
            <a:r>
              <a:rPr lang="de-DE" i="1" dirty="0" smtClean="0"/>
              <a:t> </a:t>
            </a:r>
            <a:r>
              <a:rPr lang="en-US" i="1" dirty="0" smtClean="0"/>
              <a:t>(MHPSE) 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3" descr="G:\SG\06_SG4\15_div_Kleinprojekte\Kryolens\Inventor\Gesamtaufstellu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" y="2657103"/>
            <a:ext cx="45296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31193" y="821854"/>
            <a:ext cx="309634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Design,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construction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arrangement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planning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heat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exchanger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hot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plant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section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5421" y="2148961"/>
            <a:ext cx="412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3"/>
                </a:solidFill>
              </a:rPr>
              <a:t>Example</a:t>
            </a:r>
            <a:r>
              <a:rPr lang="de-DE" dirty="0" smtClean="0">
                <a:solidFill>
                  <a:schemeClr val="accent3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chemeClr val="accent3"/>
                </a:solidFill>
              </a:rPr>
              <a:t>arrangement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planning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for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de-DE" dirty="0" smtClean="0">
                <a:solidFill>
                  <a:schemeClr val="accent3"/>
                </a:solidFill>
              </a:rPr>
              <a:t>A-LAES gas liquid </a:t>
            </a:r>
            <a:r>
              <a:rPr lang="de-DE" dirty="0" err="1" smtClean="0">
                <a:solidFill>
                  <a:schemeClr val="accent3"/>
                </a:solidFill>
              </a:rPr>
              <a:t>heat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exchanger</a:t>
            </a:r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17662"/>
            <a:ext cx="3888432" cy="239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4938328" y="1014636"/>
            <a:ext cx="792088" cy="432048"/>
          </a:xfrm>
          <a:prstGeom prst="ellipse">
            <a:avLst/>
          </a:prstGeom>
          <a:noFill/>
          <a:ln w="2222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6826705" y="999778"/>
            <a:ext cx="1199857" cy="432049"/>
          </a:xfrm>
          <a:prstGeom prst="ellipse">
            <a:avLst/>
          </a:prstGeom>
          <a:noFill/>
          <a:ln w="2222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264096" y="859954"/>
            <a:ext cx="432048" cy="288032"/>
          </a:xfrm>
          <a:prstGeom prst="rightArrow">
            <a:avLst/>
          </a:prstGeom>
          <a:solidFill>
            <a:schemeClr val="accent3">
              <a:lumMod val="90000"/>
              <a:lumOff val="10000"/>
            </a:schemeClr>
          </a:solidFill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" name="Picture 3" descr="G:\SG\06_SG4\15_div_Kleinprojekte\Kryolens\Inventor\HD-Modul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72" y="3957439"/>
            <a:ext cx="2520280" cy="18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84849" y="3343275"/>
            <a:ext cx="4504605" cy="7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3"/>
                </a:solidFill>
              </a:rPr>
              <a:t>Modular </a:t>
            </a:r>
            <a:r>
              <a:rPr lang="de-DE" dirty="0" err="1" smtClean="0">
                <a:solidFill>
                  <a:schemeClr val="accent3"/>
                </a:solidFill>
              </a:rPr>
              <a:t>construction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quick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adjustment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to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size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requirements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93" name="Pfeil nach rechts 92"/>
          <p:cNvSpPr/>
          <p:nvPr/>
        </p:nvSpPr>
        <p:spPr>
          <a:xfrm>
            <a:off x="511299" y="5858222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Textfeld 93"/>
          <p:cNvSpPr txBox="1"/>
          <p:nvPr/>
        </p:nvSpPr>
        <p:spPr>
          <a:xfrm>
            <a:off x="884734" y="5814789"/>
            <a:ext cx="782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accent3"/>
                </a:solidFill>
              </a:rPr>
              <a:t>Optimisation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of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component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parameters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and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materials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for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cost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reduction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and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efficiency</a:t>
            </a:r>
            <a:r>
              <a:rPr lang="de-DE" sz="1600" dirty="0" smtClean="0">
                <a:solidFill>
                  <a:schemeClr val="accent3"/>
                </a:solidFill>
              </a:rPr>
              <a:t> </a:t>
            </a:r>
            <a:r>
              <a:rPr lang="de-DE" sz="1600" dirty="0" err="1" smtClean="0">
                <a:solidFill>
                  <a:schemeClr val="accent3"/>
                </a:solidFill>
              </a:rPr>
              <a:t>improvement</a:t>
            </a:r>
            <a:endParaRPr lang="de-DE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3: </a:t>
            </a:r>
            <a:r>
              <a:rPr lang="de-DE" dirty="0" err="1" smtClean="0"/>
              <a:t>Component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en-US" i="1" dirty="0"/>
              <a:t>Storage Materials for Packed Bed Cold </a:t>
            </a:r>
            <a:r>
              <a:rPr lang="en-US" i="1" dirty="0" smtClean="0"/>
              <a:t>Storages (RUB–TH) 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18</a:t>
            </a:fld>
            <a:endParaRPr lang="en-US" dirty="0"/>
          </a:p>
        </p:txBody>
      </p:sp>
      <p:pic>
        <p:nvPicPr>
          <p:cNvPr id="78" name="Grafik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3" y="1525160"/>
            <a:ext cx="3960000" cy="2479904"/>
          </a:xfrm>
          <a:prstGeom prst="rect">
            <a:avLst/>
          </a:prstGeom>
        </p:spPr>
      </p:pic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231329" y="740321"/>
            <a:ext cx="8367106" cy="8106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Storage </a:t>
            </a:r>
            <a:r>
              <a:rPr lang="de-DE" sz="16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mass</a:t>
            </a:r>
            <a:r>
              <a:rPr lang="de-DE" sz="16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and</a:t>
            </a:r>
            <a:r>
              <a:rPr lang="de-DE" sz="16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cylinder</a:t>
            </a:r>
            <a:r>
              <a:rPr lang="de-DE" sz="16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b="1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volume</a:t>
            </a:r>
            <a:endParaRPr lang="de-DE" sz="1600" b="1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marL="800100" lvl="1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Material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price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storage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cylinder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volume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economic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indicators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packed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cold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storage</a:t>
            </a:r>
            <a:endParaRPr lang="de-DE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3" y="1525160"/>
            <a:ext cx="3960000" cy="2479904"/>
          </a:xfrm>
          <a:prstGeom prst="rect">
            <a:avLst/>
          </a:prstGeom>
        </p:spPr>
      </p:pic>
      <p:sp>
        <p:nvSpPr>
          <p:cNvPr id="81" name="Rechteck 80"/>
          <p:cNvSpPr/>
          <p:nvPr/>
        </p:nvSpPr>
        <p:spPr>
          <a:xfrm>
            <a:off x="1435032" y="3346563"/>
            <a:ext cx="1207421" cy="5598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/>
          <p:cNvSpPr/>
          <p:nvPr/>
        </p:nvSpPr>
        <p:spPr>
          <a:xfrm>
            <a:off x="5689183" y="1700642"/>
            <a:ext cx="1231200" cy="220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4" name="Grafik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7" y="4496851"/>
            <a:ext cx="3005501" cy="2013635"/>
          </a:xfrm>
          <a:prstGeom prst="rect">
            <a:avLst/>
          </a:prstGeom>
        </p:spPr>
      </p:pic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279966" y="4005758"/>
            <a:ext cx="3931994" cy="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Analysis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storage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efficiency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material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properties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:</a:t>
            </a:r>
            <a:endParaRPr lang="de-DE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4623377" y="4104168"/>
            <a:ext cx="4275683" cy="19891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Analysis </a:t>
            </a:r>
            <a:r>
              <a:rPr lang="de-DE" sz="1600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of</a:t>
            </a:r>
            <a:r>
              <a:rPr lang="de-DE" sz="1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storage</a:t>
            </a:r>
            <a:r>
              <a:rPr lang="de-DE" sz="1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materials</a:t>
            </a:r>
            <a:endParaRPr lang="de-DE" sz="1600" b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marL="800100" lvl="1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Nine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materials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are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investigated</a:t>
            </a:r>
            <a:endParaRPr lang="de-DE" sz="1600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marL="800100" lvl="1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Lead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yields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the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best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storage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efficiency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el-GR" sz="1600" i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η</a:t>
            </a:r>
            <a:endParaRPr lang="de-DE" sz="1600" i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marL="800100" lvl="1" indent="-342900" defTabSz="912873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PP, PE, NaCl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quartz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yield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the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best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compromise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of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feasibility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and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economy</a:t>
            </a:r>
            <a:endParaRPr lang="de-DE" sz="1600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3</a:t>
            </a:r>
            <a:r>
              <a:rPr lang="de-DE" dirty="0"/>
              <a:t>: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smtClean="0"/>
              <a:t>Analysis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 smtClean="0"/>
              <a:t>Market Screening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adiabatic</a:t>
            </a:r>
            <a:r>
              <a:rPr lang="de-DE" i="1" dirty="0" smtClean="0"/>
              <a:t> </a:t>
            </a:r>
            <a:r>
              <a:rPr lang="de-DE" i="1" dirty="0" err="1" smtClean="0"/>
              <a:t>Compressors</a:t>
            </a:r>
            <a:r>
              <a:rPr lang="de-DE" i="1" dirty="0" smtClean="0"/>
              <a:t> </a:t>
            </a:r>
            <a:r>
              <a:rPr lang="de-DE" i="1" dirty="0" err="1" smtClean="0"/>
              <a:t>for</a:t>
            </a:r>
            <a:r>
              <a:rPr lang="de-DE" i="1" dirty="0" smtClean="0"/>
              <a:t> A-LAES</a:t>
            </a:r>
            <a:r>
              <a:rPr lang="en-US" i="1" dirty="0" smtClean="0"/>
              <a:t> (TTM)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282651" y="4088662"/>
            <a:ext cx="4628076" cy="2120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Compression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end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temperature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350°C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state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art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compressors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available</a:t>
            </a:r>
            <a:endParaRPr lang="de-DE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Higher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temperatures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up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625°C (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aero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derivative gas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turbines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=34)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using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axial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compressors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gas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turbine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technology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(high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temperature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materials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4758"/>
            <a:ext cx="3755272" cy="27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07704" y="6021288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err="1" smtClean="0"/>
              <a:t>source</a:t>
            </a:r>
            <a:r>
              <a:rPr lang="de-DE" sz="800" i="1" dirty="0" smtClean="0"/>
              <a:t>: </a:t>
            </a:r>
            <a:r>
              <a:rPr lang="de-DE" sz="800" i="1" dirty="0"/>
              <a:t>Siemens AG</a:t>
            </a:r>
            <a:endParaRPr lang="de-DE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7" y="1448401"/>
            <a:ext cx="2484276" cy="21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-1962" y="764704"/>
            <a:ext cx="451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adiabatic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axial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compressor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(Siemens)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max,compression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= 350 °C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39" y="1365276"/>
            <a:ext cx="432666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502584" y="776953"/>
            <a:ext cx="464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Aero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derivative gas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turbine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GE LMS 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6000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max,compression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= 625 °C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404712" y="3285564"/>
            <a:ext cx="1487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err="1" smtClean="0"/>
              <a:t>source</a:t>
            </a:r>
            <a:r>
              <a:rPr lang="de-DE" sz="800" i="1" dirty="0" smtClean="0"/>
              <a:t>: </a:t>
            </a:r>
            <a:r>
              <a:rPr lang="de-DE" sz="800" i="1" dirty="0"/>
              <a:t>General </a:t>
            </a:r>
            <a:r>
              <a:rPr lang="de-DE" sz="800" i="1" dirty="0" err="1"/>
              <a:t>Electric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27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Kryolens – Project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</a:t>
            </a:fld>
            <a:endParaRPr lang="en-US" dirty="0"/>
          </a:p>
        </p:txBody>
      </p:sp>
      <p:sp>
        <p:nvSpPr>
          <p:cNvPr id="19" name="Inhaltsplatzhalter 18"/>
          <p:cNvSpPr txBox="1">
            <a:spLocks/>
          </p:cNvSpPr>
          <p:nvPr/>
        </p:nvSpPr>
        <p:spPr>
          <a:xfrm>
            <a:off x="241176" y="881561"/>
            <a:ext cx="2170584" cy="507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 project:  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Timeline: 		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Partners: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Funding:		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Financing:</a:t>
            </a: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Targets: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18"/>
          <p:cNvSpPr txBox="1">
            <a:spLocks/>
          </p:cNvSpPr>
          <p:nvPr/>
        </p:nvSpPr>
        <p:spPr>
          <a:xfrm>
            <a:off x="1595670" y="875618"/>
            <a:ext cx="6720746" cy="4998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spcBef>
                <a:spcPts val="500"/>
              </a:spcBef>
              <a:buNone/>
            </a:pPr>
            <a:r>
              <a:rPr lang="en-GB" sz="1600" b="1" u="sng" dirty="0" smtClean="0">
                <a:solidFill>
                  <a:prstClr val="black"/>
                </a:solidFill>
                <a:latin typeface="Calibri"/>
              </a:rPr>
              <a:t>„Kryolens“ – </a:t>
            </a:r>
            <a:r>
              <a:rPr lang="en-GB" sz="1600" b="1" u="sng" dirty="0">
                <a:solidFill>
                  <a:prstClr val="black"/>
                </a:solidFill>
                <a:latin typeface="Calibri"/>
              </a:rPr>
              <a:t>Kryo</a:t>
            </a:r>
            <a:r>
              <a:rPr lang="en-GB" sz="1600" u="sng" dirty="0">
                <a:solidFill>
                  <a:prstClr val="black"/>
                </a:solidFill>
                <a:latin typeface="Calibri"/>
              </a:rPr>
              <a:t>gene </a:t>
            </a:r>
            <a:r>
              <a:rPr lang="en-GB" sz="1600" b="1" u="sng" dirty="0" err="1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600" u="sng" dirty="0" err="1" smtClean="0">
                <a:solidFill>
                  <a:prstClr val="black"/>
                </a:solidFill>
                <a:latin typeface="Calibri"/>
              </a:rPr>
              <a:t>uft</a:t>
            </a:r>
            <a:r>
              <a:rPr lang="en-GB" sz="1600" b="1" u="sng" dirty="0" err="1" smtClean="0">
                <a:solidFill>
                  <a:prstClr val="black"/>
                </a:solidFill>
                <a:latin typeface="Calibri"/>
              </a:rPr>
              <a:t>en</a:t>
            </a:r>
            <a:r>
              <a:rPr lang="en-GB" sz="1600" u="sng" dirty="0" err="1" smtClean="0">
                <a:solidFill>
                  <a:prstClr val="black"/>
                </a:solidFill>
                <a:latin typeface="Calibri"/>
              </a:rPr>
              <a:t>ergie</a:t>
            </a:r>
            <a:r>
              <a:rPr lang="en-GB" sz="1600" b="1" u="sng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GB" sz="1600" u="sng" dirty="0" err="1" smtClean="0">
                <a:solidFill>
                  <a:prstClr val="black"/>
                </a:solidFill>
                <a:latin typeface="Calibri"/>
              </a:rPr>
              <a:t>peicherung</a:t>
            </a:r>
            <a:r>
              <a:rPr lang="en-GB" sz="1600" u="sng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GB" sz="1600" u="sng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GB" sz="1600" u="sng" dirty="0" smtClean="0">
                <a:solidFill>
                  <a:prstClr val="black"/>
                </a:solidFill>
                <a:latin typeface="Calibri"/>
              </a:rPr>
              <a:t>ryogenic air energy storage)</a:t>
            </a:r>
          </a:p>
          <a:p>
            <a:pPr marL="0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October 1</a:t>
            </a:r>
            <a:r>
              <a:rPr lang="en-GB" sz="1600" baseline="30000" dirty="0" smtClean="0">
                <a:solidFill>
                  <a:prstClr val="black"/>
                </a:solidFill>
                <a:latin typeface="Calibri"/>
              </a:rPr>
              <a:t>st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2016 until September 30</a:t>
            </a:r>
            <a:r>
              <a:rPr lang="en-GB" sz="1600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2019</a:t>
            </a:r>
          </a:p>
          <a:p>
            <a:pPr>
              <a:lnSpc>
                <a:spcPct val="113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Mitsubishi Hitachi Power Systems Europe 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GmbH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3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Linde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AG</a:t>
            </a:r>
          </a:p>
          <a:p>
            <a:pPr>
              <a:lnSpc>
                <a:spcPct val="113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Ruhr-University Bochum with the following chairs</a:t>
            </a:r>
          </a:p>
          <a:p>
            <a:pPr marL="457200" lvl="1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Energy plant technology (LEAT), Thermodynamics (TH),</a:t>
            </a:r>
          </a:p>
          <a:p>
            <a:pPr marL="457200" lvl="1" indent="0">
              <a:lnSpc>
                <a:spcPct val="113000"/>
              </a:lnSpc>
              <a:spcBef>
                <a:spcPts val="500"/>
              </a:spcBef>
              <a:buNone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Thermal 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Turbomachines (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TTM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) and Energy systems and energy economics (LEE)</a:t>
            </a:r>
          </a:p>
          <a:p>
            <a:pPr>
              <a:lnSpc>
                <a:spcPct val="113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RWE Power AG</a:t>
            </a:r>
          </a:p>
          <a:p>
            <a:pPr>
              <a:lnSpc>
                <a:spcPct val="113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prstClr val="black"/>
                </a:solidFill>
                <a:latin typeface="Calibri"/>
              </a:rPr>
              <a:t>Uniper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Technologies GmbH</a:t>
            </a:r>
          </a:p>
          <a:p>
            <a:pPr>
              <a:lnSpc>
                <a:spcPct val="113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prstClr val="black"/>
                </a:solidFill>
                <a:latin typeface="Calibri"/>
              </a:rPr>
              <a:t>Lausitzer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alibri"/>
              </a:rPr>
              <a:t>Energie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alibri"/>
              </a:rPr>
              <a:t>Kraftwerke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AG (LEAG)</a:t>
            </a:r>
          </a:p>
          <a:p>
            <a:pPr marL="0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Federal Ministry for Economics Affairs and Energy (FKZ 03ET7068)</a:t>
            </a:r>
          </a:p>
          <a:p>
            <a:pPr marL="0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2,8 m€ overall project budget incl. 57 % net public funding and 4 %</a:t>
            </a:r>
          </a:p>
          <a:p>
            <a:pPr marL="0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external funding by LEAG, RWE and </a:t>
            </a:r>
            <a:r>
              <a:rPr lang="en-GB" sz="1600" dirty="0" err="1" smtClean="0">
                <a:solidFill>
                  <a:prstClr val="black"/>
                </a:solidFill>
                <a:latin typeface="Calibri"/>
              </a:rPr>
              <a:t>Uniper</a:t>
            </a:r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Increase technology readiness level by process and component optimisation</a:t>
            </a:r>
          </a:p>
          <a:p>
            <a:pPr marL="0" indent="0">
              <a:lnSpc>
                <a:spcPct val="113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as well as determination of the technology‘s techno-economic potential </a:t>
            </a:r>
            <a:br>
              <a:rPr lang="en-GB" sz="1600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93" y="2579860"/>
            <a:ext cx="502929" cy="489100"/>
          </a:xfrm>
          <a:prstGeom prst="rect">
            <a:avLst/>
          </a:prstGeom>
          <a:noFill/>
          <a:ln w="12700">
            <a:solidFill>
              <a:srgbClr val="E7E7E7"/>
            </a:solidFill>
          </a:ln>
        </p:spPr>
      </p:pic>
      <p:pic>
        <p:nvPicPr>
          <p:cNvPr id="23" name="Picture 324" descr="_Inhalt_Standard"/>
          <p:cNvPicPr>
            <a:picLocks noChangeAspect="1"/>
          </p:cNvPicPr>
          <p:nvPr/>
        </p:nvPicPr>
        <p:blipFill rotWithShape="1">
          <a:blip r:embed="rId3"/>
          <a:srcRect l="76989"/>
          <a:stretch/>
        </p:blipFill>
        <p:spPr bwMode="gray">
          <a:xfrm>
            <a:off x="7860666" y="1970734"/>
            <a:ext cx="978856" cy="491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" descr="S:\L\LEAG\PPT_Vorlage\Logo_LEAG_Schutzraum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66" y="4077072"/>
            <a:ext cx="1201009" cy="4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E2252\AppData\Local\Temp\notes90FFA2\RWE Logo 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098" y="3285024"/>
            <a:ext cx="71165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E2252\AppData\Local\Temp\notes90FFA2\Uniper_Logo_Office_C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11832"/>
          <a:stretch/>
        </p:blipFill>
        <p:spPr bwMode="auto">
          <a:xfrm>
            <a:off x="8203832" y="3606924"/>
            <a:ext cx="753618" cy="5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09120"/>
            <a:ext cx="1164610" cy="971421"/>
          </a:xfrm>
          <a:prstGeom prst="rect">
            <a:avLst/>
          </a:prstGeom>
        </p:spPr>
      </p:pic>
      <p:pic>
        <p:nvPicPr>
          <p:cNvPr id="28" name="Grafik 2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84784"/>
            <a:ext cx="1439545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61388"/>
            <a:ext cx="8686800" cy="51206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AP 4: </a:t>
            </a:r>
            <a:r>
              <a:rPr lang="de-DE" dirty="0" err="1"/>
              <a:t>Economic</a:t>
            </a:r>
            <a:r>
              <a:rPr lang="de-DE" dirty="0"/>
              <a:t> Analysis</a:t>
            </a:r>
            <a:br>
              <a:rPr lang="de-DE" dirty="0"/>
            </a:br>
            <a:r>
              <a:rPr lang="de-DE" sz="2000" i="1" dirty="0" smtClean="0"/>
              <a:t>Benchmark PV+A-LAES vs. CSP+TES</a:t>
            </a:r>
            <a:r>
              <a:rPr lang="en-US" sz="2000" i="1" dirty="0" smtClean="0"/>
              <a:t> and </a:t>
            </a:r>
            <a:r>
              <a:rPr lang="de-DE" sz="2000" i="1" dirty="0" smtClean="0"/>
              <a:t>Life </a:t>
            </a:r>
            <a:r>
              <a:rPr lang="de-DE" sz="2000" i="1" dirty="0"/>
              <a:t>Cycle </a:t>
            </a:r>
            <a:r>
              <a:rPr lang="de-DE" sz="2000" i="1" dirty="0" smtClean="0"/>
              <a:t>Approach</a:t>
            </a:r>
            <a:r>
              <a:rPr lang="en-US" sz="2000" i="1" dirty="0" smtClean="0"/>
              <a:t> </a:t>
            </a:r>
            <a:r>
              <a:rPr lang="en-US" sz="2000" i="1" dirty="0"/>
              <a:t>(LEE</a:t>
            </a:r>
            <a:r>
              <a:rPr lang="en-US" sz="2000" i="1" dirty="0" smtClean="0"/>
              <a:t>)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70" y="760636"/>
            <a:ext cx="30724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1" y="2346674"/>
            <a:ext cx="3139975" cy="169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74267" y="755651"/>
            <a:ext cx="435985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Investigation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CSP+TES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projects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woldwide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definition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: techno-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economic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parameters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CSP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plants</a:t>
            </a:r>
            <a:endParaRPr lang="de-DE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Definition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A-LAES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size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input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process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component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AP2/AP3): 50MW, 350MWh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267" y="2411837"/>
            <a:ext cx="435985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Investigation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relevant CSP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PV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markets</a:t>
            </a:r>
            <a:endParaRPr lang="de-DE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Definition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suitable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CSP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projects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benchmark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dependent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on: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technical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parameters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accent5">
                    <a:lumMod val="50000"/>
                  </a:schemeClr>
                </a:solidFill>
              </a:rPr>
              <a:t>market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attractiveness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solar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radiation</a:t>
            </a:r>
            <a:endParaRPr lang="de-DE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247077" y="4131436"/>
            <a:ext cx="2748859" cy="2177884"/>
            <a:chOff x="3638295" y="4203444"/>
            <a:chExt cx="2748859" cy="21778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765" y="4203444"/>
              <a:ext cx="2748389" cy="217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295" y="4950129"/>
              <a:ext cx="398442" cy="14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feld 9"/>
          <p:cNvSpPr txBox="1"/>
          <p:nvPr/>
        </p:nvSpPr>
        <p:spPr>
          <a:xfrm>
            <a:off x="4569214" y="4556326"/>
            <a:ext cx="360318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consideration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whole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life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cycle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manufacturing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use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phase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disposal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Comparison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resources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emissions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other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storage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technologies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power </a:t>
            </a: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plants</a:t>
            </a:r>
            <a:endParaRPr lang="de-DE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90106"/>
            <a:ext cx="398442" cy="2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988240" y="6111402"/>
            <a:ext cx="1158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err="1" smtClean="0"/>
              <a:t>source</a:t>
            </a:r>
            <a:r>
              <a:rPr lang="de-DE" sz="800" i="1" dirty="0" smtClean="0"/>
              <a:t>: J. Röder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943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Advantages of LAES</a:t>
            </a:r>
            <a:endParaRPr lang="de-DE" sz="2400" kern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226" name="Gruppieren 225"/>
          <p:cNvGrpSpPr/>
          <p:nvPr/>
        </p:nvGrpSpPr>
        <p:grpSpPr>
          <a:xfrm>
            <a:off x="4309645" y="2398895"/>
            <a:ext cx="524712" cy="327361"/>
            <a:chOff x="3985794" y="1545320"/>
            <a:chExt cx="524712" cy="3273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7" name="Pfeil nach rechts 226"/>
            <p:cNvSpPr/>
            <p:nvPr/>
          </p:nvSpPr>
          <p:spPr>
            <a:xfrm rot="16200000">
              <a:off x="4084469" y="1446645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28" name="Pfeil nach rechts 4"/>
            <p:cNvSpPr/>
            <p:nvPr/>
          </p:nvSpPr>
          <p:spPr>
            <a:xfrm rot="16200000">
              <a:off x="4133573" y="1600691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29" name="Gruppieren 228"/>
          <p:cNvGrpSpPr/>
          <p:nvPr/>
        </p:nvGrpSpPr>
        <p:grpSpPr>
          <a:xfrm>
            <a:off x="3877528" y="855534"/>
            <a:ext cx="1388945" cy="1388945"/>
            <a:chOff x="3553677" y="1959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0" name="Ellipse 229"/>
            <p:cNvSpPr/>
            <p:nvPr/>
          </p:nvSpPr>
          <p:spPr>
            <a:xfrm>
              <a:off x="3553677" y="1959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1" name="Ellipse 6"/>
            <p:cNvSpPr/>
            <p:nvPr/>
          </p:nvSpPr>
          <p:spPr>
            <a:xfrm>
              <a:off x="3757083" y="205365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Based on mature </a:t>
              </a: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technology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32" name="Gruppieren 231"/>
          <p:cNvGrpSpPr/>
          <p:nvPr/>
        </p:nvGrpSpPr>
        <p:grpSpPr>
          <a:xfrm>
            <a:off x="5245820" y="2703539"/>
            <a:ext cx="327361" cy="524712"/>
            <a:chOff x="4921969" y="1849964"/>
            <a:chExt cx="327361" cy="5247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3" name="Pfeil nach rechts 232"/>
            <p:cNvSpPr/>
            <p:nvPr/>
          </p:nvSpPr>
          <p:spPr>
            <a:xfrm rot="19285714">
              <a:off x="4921969" y="1849964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-52514"/>
                <a:satOff val="-5591"/>
                <a:lumOff val="6445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34" name="Pfeil nach rechts 8"/>
            <p:cNvSpPr/>
            <p:nvPr/>
          </p:nvSpPr>
          <p:spPr>
            <a:xfrm rot="19285714">
              <a:off x="4932682" y="1985522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35" name="Gruppieren 234"/>
          <p:cNvGrpSpPr/>
          <p:nvPr/>
        </p:nvGrpSpPr>
        <p:grpSpPr>
          <a:xfrm>
            <a:off x="5506687" y="1640096"/>
            <a:ext cx="1388945" cy="1388945"/>
            <a:chOff x="5182836" y="786521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6" name="Ellipse 235"/>
            <p:cNvSpPr/>
            <p:nvPr/>
          </p:nvSpPr>
          <p:spPr>
            <a:xfrm>
              <a:off x="5182836" y="786521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-52541"/>
                    <a:satOff val="-5671"/>
                    <a:lumOff val="6673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-52541"/>
                    <a:satOff val="-5671"/>
                    <a:lumOff val="6673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-52541"/>
                    <a:satOff val="-5671"/>
                    <a:lumOff val="6673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7" name="Ellipse 10"/>
            <p:cNvSpPr/>
            <p:nvPr/>
          </p:nvSpPr>
          <p:spPr>
            <a:xfrm>
              <a:off x="5386242" y="989927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No geologic limitations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5452666" y="3609789"/>
            <a:ext cx="327361" cy="524712"/>
            <a:chOff x="5128815" y="2756214"/>
            <a:chExt cx="327361" cy="5247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9" name="Pfeil nach rechts 238"/>
            <p:cNvSpPr/>
            <p:nvPr/>
          </p:nvSpPr>
          <p:spPr>
            <a:xfrm rot="771429">
              <a:off x="5128815" y="2756214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-105028"/>
                <a:satOff val="-11183"/>
                <a:lumOff val="1289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40" name="Pfeil nach rechts 12"/>
            <p:cNvSpPr/>
            <p:nvPr/>
          </p:nvSpPr>
          <p:spPr>
            <a:xfrm rot="771429">
              <a:off x="5130046" y="2850229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41" name="Gruppieren 240"/>
          <p:cNvGrpSpPr/>
          <p:nvPr/>
        </p:nvGrpSpPr>
        <p:grpSpPr>
          <a:xfrm>
            <a:off x="5909056" y="3402990"/>
            <a:ext cx="1388945" cy="1388945"/>
            <a:chOff x="5585205" y="2549415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2" name="Ellipse 241"/>
            <p:cNvSpPr/>
            <p:nvPr/>
          </p:nvSpPr>
          <p:spPr>
            <a:xfrm>
              <a:off x="5585205" y="2549415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-105082"/>
                    <a:satOff val="-11343"/>
                    <a:lumOff val="13346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-105082"/>
                    <a:satOff val="-11343"/>
                    <a:lumOff val="13346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-105082"/>
                    <a:satOff val="-11343"/>
                    <a:lumOff val="1334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43" name="Ellipse 14"/>
            <p:cNvSpPr/>
            <p:nvPr/>
          </p:nvSpPr>
          <p:spPr>
            <a:xfrm>
              <a:off x="5788611" y="2752821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No social &amp; ecological issues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44" name="Gruppieren 243"/>
          <p:cNvGrpSpPr/>
          <p:nvPr/>
        </p:nvGrpSpPr>
        <p:grpSpPr>
          <a:xfrm>
            <a:off x="4774422" y="4435220"/>
            <a:ext cx="524712" cy="327361"/>
            <a:chOff x="4450571" y="3581645"/>
            <a:chExt cx="524712" cy="3273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5" name="Pfeil nach rechts 244"/>
            <p:cNvSpPr/>
            <p:nvPr/>
          </p:nvSpPr>
          <p:spPr>
            <a:xfrm rot="3857143">
              <a:off x="4549246" y="3482970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-157543"/>
                <a:satOff val="-16774"/>
                <a:lumOff val="19336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46" name="Pfeil nach rechts 16"/>
            <p:cNvSpPr/>
            <p:nvPr/>
          </p:nvSpPr>
          <p:spPr>
            <a:xfrm rot="3857143">
              <a:off x="4577045" y="3543671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47" name="Gruppieren 246"/>
          <p:cNvGrpSpPr/>
          <p:nvPr/>
        </p:nvGrpSpPr>
        <p:grpSpPr>
          <a:xfrm>
            <a:off x="4781643" y="4816722"/>
            <a:ext cx="1388945" cy="1388945"/>
            <a:chOff x="4457792" y="3963147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8" name="Ellipse 247"/>
            <p:cNvSpPr/>
            <p:nvPr/>
          </p:nvSpPr>
          <p:spPr>
            <a:xfrm>
              <a:off x="4457792" y="3963147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-157624"/>
                    <a:satOff val="-17014"/>
                    <a:lumOff val="20019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-157624"/>
                    <a:satOff val="-17014"/>
                    <a:lumOff val="20019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-157624"/>
                    <a:satOff val="-17014"/>
                    <a:lumOff val="20019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49" name="Ellipse 18"/>
            <p:cNvSpPr/>
            <p:nvPr/>
          </p:nvSpPr>
          <p:spPr>
            <a:xfrm>
              <a:off x="4661198" y="4166553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Realization time &lt; 3 years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3844867" y="4435220"/>
            <a:ext cx="524712" cy="327361"/>
            <a:chOff x="3521016" y="3581645"/>
            <a:chExt cx="524712" cy="3273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1" name="Pfeil nach rechts 250"/>
            <p:cNvSpPr/>
            <p:nvPr/>
          </p:nvSpPr>
          <p:spPr>
            <a:xfrm rot="6942857">
              <a:off x="3619691" y="3482970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-210057"/>
                <a:satOff val="-22365"/>
                <a:lumOff val="25781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52" name="Pfeil nach rechts 20"/>
            <p:cNvSpPr/>
            <p:nvPr/>
          </p:nvSpPr>
          <p:spPr>
            <a:xfrm rot="17742857">
              <a:off x="3690100" y="3543671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53" name="Gruppieren 252"/>
          <p:cNvGrpSpPr/>
          <p:nvPr/>
        </p:nvGrpSpPr>
        <p:grpSpPr>
          <a:xfrm>
            <a:off x="2973412" y="4816722"/>
            <a:ext cx="1388945" cy="1388945"/>
            <a:chOff x="2649561" y="3963147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4" name="Ellipse 253"/>
            <p:cNvSpPr/>
            <p:nvPr/>
          </p:nvSpPr>
          <p:spPr>
            <a:xfrm>
              <a:off x="2649561" y="3963147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-210165"/>
                    <a:satOff val="-22685"/>
                    <a:lumOff val="26691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-210165"/>
                    <a:satOff val="-22685"/>
                    <a:lumOff val="26691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-210165"/>
                    <a:satOff val="-22685"/>
                    <a:lumOff val="26691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55" name="Ellipse 22"/>
            <p:cNvSpPr/>
            <p:nvPr/>
          </p:nvSpPr>
          <p:spPr>
            <a:xfrm>
              <a:off x="2852967" y="4166553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Flexibility, scalability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56" name="Gruppieren 255"/>
          <p:cNvGrpSpPr/>
          <p:nvPr/>
        </p:nvGrpSpPr>
        <p:grpSpPr>
          <a:xfrm>
            <a:off x="3363973" y="3609789"/>
            <a:ext cx="327361" cy="524712"/>
            <a:chOff x="3040122" y="2756214"/>
            <a:chExt cx="327361" cy="5247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7" name="Pfeil nach rechts 256"/>
            <p:cNvSpPr/>
            <p:nvPr/>
          </p:nvSpPr>
          <p:spPr>
            <a:xfrm rot="10028571">
              <a:off x="3040122" y="2756214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-262571"/>
                <a:satOff val="-27957"/>
                <a:lumOff val="32226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58" name="Pfeil nach rechts 24"/>
            <p:cNvSpPr/>
            <p:nvPr/>
          </p:nvSpPr>
          <p:spPr>
            <a:xfrm rot="20828571">
              <a:off x="3137099" y="2850229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59" name="Gruppieren 258"/>
          <p:cNvGrpSpPr/>
          <p:nvPr/>
        </p:nvGrpSpPr>
        <p:grpSpPr>
          <a:xfrm>
            <a:off x="1845999" y="3402990"/>
            <a:ext cx="1388945" cy="1388945"/>
            <a:chOff x="1522148" y="2549415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0" name="Ellipse 259"/>
            <p:cNvSpPr/>
            <p:nvPr/>
          </p:nvSpPr>
          <p:spPr>
            <a:xfrm>
              <a:off x="1522148" y="2549415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-262706"/>
                    <a:satOff val="-28357"/>
                    <a:lumOff val="33364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-262706"/>
                    <a:satOff val="-28357"/>
                    <a:lumOff val="33364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-262706"/>
                    <a:satOff val="-28357"/>
                    <a:lumOff val="33364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1" name="Ellipse 26"/>
            <p:cNvSpPr/>
            <p:nvPr/>
          </p:nvSpPr>
          <p:spPr>
            <a:xfrm>
              <a:off x="1725554" y="2752821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Efficiency of up to </a:t>
              </a: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75 %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62" name="Gruppieren 261"/>
          <p:cNvGrpSpPr/>
          <p:nvPr/>
        </p:nvGrpSpPr>
        <p:grpSpPr>
          <a:xfrm>
            <a:off x="3570819" y="2703539"/>
            <a:ext cx="327361" cy="524712"/>
            <a:chOff x="3246968" y="1849964"/>
            <a:chExt cx="327361" cy="5247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3" name="Pfeil nach rechts 262"/>
            <p:cNvSpPr/>
            <p:nvPr/>
          </p:nvSpPr>
          <p:spPr>
            <a:xfrm rot="13114286">
              <a:off x="3246968" y="1849964"/>
              <a:ext cx="327361" cy="5247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65646">
                <a:shade val="90000"/>
                <a:hueOff val="-315085"/>
                <a:satOff val="-33548"/>
                <a:lumOff val="38671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264" name="Pfeil nach rechts 28"/>
            <p:cNvSpPr/>
            <p:nvPr/>
          </p:nvSpPr>
          <p:spPr>
            <a:xfrm rot="23914286">
              <a:off x="3334463" y="1985522"/>
              <a:ext cx="229153" cy="314828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lIns="0" tIns="0" rIns="0" bIns="0" spcCol="1270" anchor="ctr"/>
            <a:lstStyle/>
            <a:p>
              <a:pPr marL="0" marR="0" lvl="0" indent="0" algn="ctr" defTabSz="6667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65" name="Gruppieren 264"/>
          <p:cNvGrpSpPr/>
          <p:nvPr/>
        </p:nvGrpSpPr>
        <p:grpSpPr>
          <a:xfrm>
            <a:off x="2248368" y="1640096"/>
            <a:ext cx="1388945" cy="1388945"/>
            <a:chOff x="1924517" y="786521"/>
            <a:chExt cx="1388945" cy="13889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6" name="Ellipse 265"/>
            <p:cNvSpPr/>
            <p:nvPr/>
          </p:nvSpPr>
          <p:spPr>
            <a:xfrm>
              <a:off x="1924517" y="786521"/>
              <a:ext cx="1388945" cy="1388945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-315247"/>
                    <a:satOff val="-34028"/>
                    <a:lumOff val="40037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-315247"/>
                    <a:satOff val="-34028"/>
                    <a:lumOff val="40037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-315247"/>
                    <a:satOff val="-34028"/>
                    <a:lumOff val="4003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7" name="Ellipse 30"/>
            <p:cNvSpPr/>
            <p:nvPr/>
          </p:nvSpPr>
          <p:spPr>
            <a:xfrm>
              <a:off x="2127923" y="989927"/>
              <a:ext cx="982133" cy="982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5240" tIns="15240" rIns="15240" bIns="15240" spcCol="1270" anchor="ctr"/>
            <a:lstStyle/>
            <a:p>
              <a:pPr marL="0" marR="0" lvl="0" indent="0" algn="ctr" defTabSz="533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Long lifetime</a:t>
              </a:r>
            </a:p>
          </p:txBody>
        </p:sp>
      </p:grpSp>
      <p:grpSp>
        <p:nvGrpSpPr>
          <p:cNvPr id="268" name="Gruppieren 267"/>
          <p:cNvGrpSpPr/>
          <p:nvPr/>
        </p:nvGrpSpPr>
        <p:grpSpPr>
          <a:xfrm>
            <a:off x="3800363" y="2860565"/>
            <a:ext cx="1543273" cy="1543273"/>
            <a:chOff x="3476513" y="2008569"/>
            <a:chExt cx="1543273" cy="15432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9" name="Ellipse 268"/>
            <p:cNvSpPr/>
            <p:nvPr/>
          </p:nvSpPr>
          <p:spPr>
            <a:xfrm>
              <a:off x="3476513" y="2008569"/>
              <a:ext cx="1543273" cy="1543273"/>
            </a:xfrm>
            <a:prstGeom prst="ellipse">
              <a:avLst/>
            </a:prstGeom>
            <a:gradFill rotWithShape="0">
              <a:gsLst>
                <a:gs pos="0">
                  <a:srgbClr val="265646">
                    <a:shade val="8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265646">
                    <a:shade val="8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265646">
                    <a:shade val="8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70" name="Ellipse 4"/>
            <p:cNvSpPr/>
            <p:nvPr/>
          </p:nvSpPr>
          <p:spPr>
            <a:xfrm>
              <a:off x="3702520" y="2234576"/>
              <a:ext cx="1091259" cy="1091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4130" tIns="24130" rIns="24130" bIns="24130" spcCol="1270" anchor="ctr"/>
            <a:lstStyle/>
            <a:p>
              <a:pPr marL="0" marR="0" lvl="0" indent="0" algn="ctr" defTabSz="84455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Liquid Air Energy Storage</a:t>
              </a:r>
              <a:endParaRPr kumimoji="1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7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/>
              <a:t>Known ES technologies face severe limitations – </a:t>
            </a:r>
            <a:br>
              <a:rPr lang="en-US" sz="2400" dirty="0"/>
            </a:br>
            <a:r>
              <a:rPr lang="en-US" sz="2400" dirty="0"/>
              <a:t>A one-fits-all solution is out of sight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22</a:t>
            </a:fld>
            <a:endParaRPr lang="en-US" dirty="0"/>
          </a:p>
        </p:txBody>
      </p:sp>
      <p:pic>
        <p:nvPicPr>
          <p:cNvPr id="5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76700" cy="1724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Supercapacitor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b="6146"/>
          <a:stretch/>
        </p:blipFill>
        <p:spPr bwMode="auto">
          <a:xfrm>
            <a:off x="5791200" y="3962400"/>
            <a:ext cx="2895599" cy="1752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718733" cy="1601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4191000" cy="144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ounded Rectangle 2"/>
          <p:cNvSpPr/>
          <p:nvPr/>
        </p:nvSpPr>
        <p:spPr>
          <a:xfrm>
            <a:off x="2324100" y="1828800"/>
            <a:ext cx="2247899" cy="1905000"/>
          </a:xfrm>
          <a:prstGeom prst="roundRect">
            <a:avLst>
              <a:gd name="adj" fmla="val 856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 algn="ctr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Batteries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Limited lifetime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High storage capacity costs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Disposal</a:t>
            </a:r>
          </a:p>
        </p:txBody>
      </p:sp>
      <p:sp>
        <p:nvSpPr>
          <p:cNvPr id="62" name="Rounded Rectangle 19"/>
          <p:cNvSpPr/>
          <p:nvPr/>
        </p:nvSpPr>
        <p:spPr>
          <a:xfrm>
            <a:off x="4648200" y="1828800"/>
            <a:ext cx="2209800" cy="1905000"/>
          </a:xfrm>
          <a:prstGeom prst="roundRect">
            <a:avLst>
              <a:gd name="adj" fmla="val 1043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 algn="ctr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Pumped Hydro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Need mountains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Social, environ-mental issues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Long realization time</a:t>
            </a:r>
          </a:p>
        </p:txBody>
      </p:sp>
      <p:sp>
        <p:nvSpPr>
          <p:cNvPr id="63" name="Rounded Rectangle 20"/>
          <p:cNvSpPr/>
          <p:nvPr/>
        </p:nvSpPr>
        <p:spPr>
          <a:xfrm>
            <a:off x="4648200" y="3886200"/>
            <a:ext cx="2209800" cy="1905000"/>
          </a:xfrm>
          <a:prstGeom prst="roundRect">
            <a:avLst>
              <a:gd name="adj" fmla="val 11057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 algn="ctr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Flywheels, </a:t>
            </a:r>
          </a:p>
          <a:p>
            <a:pPr algn="ctr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Capacitors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Short duration of storage</a:t>
            </a:r>
          </a:p>
          <a:p>
            <a:pPr marL="166688" lvl="1" indent="-166688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High storage capacity costs</a:t>
            </a:r>
            <a:endParaRPr lang="en-US" sz="1600" kern="0" dirty="0">
              <a:solidFill>
                <a:srgbClr val="000000"/>
              </a:solidFill>
              <a:latin typeface="Arial"/>
              <a:ea typeface="ＭＳ Ｐゴシック" pitchFamily="50" charset="-128"/>
            </a:endParaRPr>
          </a:p>
        </p:txBody>
      </p:sp>
      <p:sp>
        <p:nvSpPr>
          <p:cNvPr id="64" name="Rounded Rectangle 22"/>
          <p:cNvSpPr/>
          <p:nvPr/>
        </p:nvSpPr>
        <p:spPr>
          <a:xfrm>
            <a:off x="2324100" y="3886200"/>
            <a:ext cx="2247899" cy="1905000"/>
          </a:xfrm>
          <a:prstGeom prst="roundRect">
            <a:avLst>
              <a:gd name="adj" fmla="val 12303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 algn="ctr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Compressed Air</a:t>
            </a:r>
          </a:p>
          <a:p>
            <a:pPr marL="119063" lvl="1" indent="-119063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Need salt dome</a:t>
            </a:r>
          </a:p>
          <a:p>
            <a:pPr marL="119063" lvl="1" indent="-119063"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Long realization time</a:t>
            </a:r>
          </a:p>
          <a:p>
            <a:pPr marL="0" lvl="1">
              <a:defRPr/>
            </a:pPr>
            <a:endParaRPr lang="en-US" sz="16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90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kern="0" dirty="0"/>
              <a:t>LAES – Fact Sheet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23</a:t>
            </a:fld>
            <a:endParaRPr lang="en-US" dirty="0"/>
          </a:p>
        </p:txBody>
      </p:sp>
      <p:pic>
        <p:nvPicPr>
          <p:cNvPr id="78" name="Grafik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3230" r="1809" b="8893"/>
          <a:stretch/>
        </p:blipFill>
        <p:spPr>
          <a:xfrm>
            <a:off x="1954441" y="3581401"/>
            <a:ext cx="3923371" cy="2605242"/>
          </a:xfrm>
          <a:prstGeom prst="rect">
            <a:avLst/>
          </a:prstGeom>
        </p:spPr>
      </p:pic>
      <p:sp>
        <p:nvSpPr>
          <p:cNvPr id="79" name="Inhaltsplatzhalter 2"/>
          <p:cNvSpPr txBox="1">
            <a:spLocks/>
          </p:cNvSpPr>
          <p:nvPr/>
        </p:nvSpPr>
        <p:spPr>
          <a:xfrm>
            <a:off x="337326" y="855130"/>
            <a:ext cx="4485499" cy="4364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Energy Density:</a:t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70 – 100 kWh/m3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Power output:</a:t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10 – 600 MW</a:t>
            </a:r>
          </a:p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Storage Capacity:</a:t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&gt; 1000 MWh</a:t>
            </a:r>
          </a:p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Discharging duration:</a:t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2 – 12 h</a:t>
            </a:r>
          </a:p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Efficiency:</a:t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50 – 65 % 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(&gt;65 % by utilizing waste heat)</a:t>
            </a:r>
          </a:p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Lifetime:</a:t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20 – 30 years</a:t>
            </a:r>
          </a:p>
          <a:p>
            <a:pPr marL="252000" marR="0" lvl="1" indent="-25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C20018"/>
              </a:buClr>
              <a:buSzTx/>
              <a:buFont typeface="Wingdings" pitchFamily="2" charset="2"/>
              <a:buChar char="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6650" y="3581401"/>
            <a:ext cx="2917283" cy="256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feld 80"/>
          <p:cNvSpPr txBox="1"/>
          <p:nvPr/>
        </p:nvSpPr>
        <p:spPr>
          <a:xfrm>
            <a:off x="318276" y="5579773"/>
            <a:ext cx="2043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b="1" i="1" dirty="0" smtClean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Pictures:</a:t>
            </a:r>
          </a:p>
          <a:p>
            <a:pPr>
              <a:lnSpc>
                <a:spcPct val="120000"/>
              </a:lnSpc>
            </a:pPr>
            <a:r>
              <a:rPr lang="en-US" sz="800" i="1" dirty="0" smtClean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1) </a:t>
            </a:r>
            <a:r>
              <a:rPr lang="en-US" sz="800" i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3D plot of LAES power recovery 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unit (MHPSE)</a:t>
            </a:r>
            <a:endParaRPr lang="en-US" sz="800" b="1" i="1" dirty="0" smtClean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800" i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2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) Cryogenic storage tank 1600 m3 (Source: The Linde Group)</a:t>
            </a:r>
          </a:p>
        </p:txBody>
      </p:sp>
      <p:grpSp>
        <p:nvGrpSpPr>
          <p:cNvPr id="82" name="Gruppieren 81"/>
          <p:cNvGrpSpPr/>
          <p:nvPr/>
        </p:nvGrpSpPr>
        <p:grpSpPr>
          <a:xfrm>
            <a:off x="3760445" y="878140"/>
            <a:ext cx="4849813" cy="2557323"/>
            <a:chOff x="3912845" y="916240"/>
            <a:chExt cx="4849813" cy="2557323"/>
          </a:xfrm>
        </p:grpSpPr>
        <p:sp>
          <p:nvSpPr>
            <p:cNvPr id="83" name="Textfeld 14"/>
            <p:cNvSpPr txBox="1"/>
            <p:nvPr/>
          </p:nvSpPr>
          <p:spPr>
            <a:xfrm>
              <a:off x="4372462" y="917104"/>
              <a:ext cx="4390195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b="1" kern="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Storage Density 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[kWh</a:t>
              </a:r>
              <a:r>
                <a:rPr lang="en-US" sz="1600" b="1" kern="0" baseline="-25000" dirty="0">
                  <a:solidFill>
                    <a:srgbClr val="000000"/>
                  </a:solidFill>
                  <a:latin typeface="Arial"/>
                  <a:ea typeface="ＭＳ Ｐゴシック"/>
                </a:rPr>
                <a:t>el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/m³]</a:t>
              </a:r>
              <a:endParaRPr lang="de-DE" sz="16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  <a:p>
              <a:pPr>
                <a:defRPr/>
              </a:pPr>
              <a:endParaRPr lang="de-DE" sz="16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4" name="Textfeld 11"/>
            <p:cNvSpPr txBox="1"/>
            <p:nvPr/>
          </p:nvSpPr>
          <p:spPr>
            <a:xfrm>
              <a:off x="4410616" y="2202030"/>
              <a:ext cx="952505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kern="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100-500m,</a:t>
              </a:r>
              <a:br>
                <a:rPr lang="de-DE" kern="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</a:br>
              <a:r>
                <a:rPr lang="de-DE" kern="0" dirty="0" smtClean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/>
                </a:rPr>
                <a:t>h</a:t>
              </a:r>
              <a:r>
                <a:rPr lang="de-DE" kern="0" baseline="-250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Sp</a:t>
              </a:r>
              <a:r>
                <a:rPr lang="de-DE" kern="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~70-85%</a:t>
              </a:r>
              <a:endParaRPr lang="de-DE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5" name="Textfeld 12"/>
            <p:cNvSpPr txBox="1"/>
            <p:nvPr/>
          </p:nvSpPr>
          <p:spPr>
            <a:xfrm>
              <a:off x="5508283" y="1765934"/>
              <a:ext cx="1039812" cy="430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50bar, </a:t>
              </a:r>
              <a:r>
                <a:rPr lang="de-DE" kern="0" dirty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/>
                </a:rPr>
                <a:t>h</a:t>
              </a:r>
              <a:r>
                <a:rPr lang="de-DE" kern="0" baseline="-25000" dirty="0">
                  <a:solidFill>
                    <a:srgbClr val="000000"/>
                  </a:solidFill>
                  <a:latin typeface="Arial"/>
                  <a:ea typeface="ＭＳ Ｐゴシック"/>
                </a:rPr>
                <a:t>Sp</a:t>
              </a:r>
              <a:r>
                <a:rPr lang="de-DE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~50-65%</a:t>
              </a:r>
            </a:p>
          </p:txBody>
        </p:sp>
        <p:sp>
          <p:nvSpPr>
            <p:cNvPr id="86" name="Textfeld 13"/>
            <p:cNvSpPr txBox="1"/>
            <p:nvPr/>
          </p:nvSpPr>
          <p:spPr>
            <a:xfrm>
              <a:off x="6591076" y="1423940"/>
              <a:ext cx="952505" cy="2616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Symbol" panose="05050102010706020507" pitchFamily="18" charset="2"/>
                  <a:ea typeface="ＭＳ Ｐゴシック"/>
                </a:rPr>
                <a:t>h</a:t>
              </a:r>
              <a:r>
                <a:rPr lang="de-DE" kern="0" baseline="-25000" dirty="0">
                  <a:solidFill>
                    <a:srgbClr val="000000"/>
                  </a:solidFill>
                  <a:latin typeface="Arial"/>
                  <a:ea typeface="ＭＳ Ｐゴシック"/>
                </a:rPr>
                <a:t>Sp</a:t>
              </a:r>
              <a:r>
                <a:rPr lang="de-DE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~50-65%</a:t>
              </a:r>
            </a:p>
          </p:txBody>
        </p:sp>
        <p:sp>
          <p:nvSpPr>
            <p:cNvPr id="87" name="Textfeld 15"/>
            <p:cNvSpPr txBox="1"/>
            <p:nvPr/>
          </p:nvSpPr>
          <p:spPr>
            <a:xfrm>
              <a:off x="7750431" y="916240"/>
              <a:ext cx="865943" cy="6340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50-100 bar</a:t>
              </a:r>
            </a:p>
            <a:p>
              <a:pPr algn="ctr">
                <a:defRPr/>
              </a:pPr>
              <a:r>
                <a:rPr lang="de-DE" kern="0" dirty="0">
                  <a:solidFill>
                    <a:prstClr val="black"/>
                  </a:solidFill>
                  <a:latin typeface="Symbol" panose="05050102010706020507" pitchFamily="18" charset="2"/>
                  <a:ea typeface="ＭＳ Ｐゴシック"/>
                </a:rPr>
                <a:t>h</a:t>
              </a:r>
              <a:r>
                <a:rPr lang="de-DE" kern="0" baseline="-25000" dirty="0">
                  <a:solidFill>
                    <a:prstClr val="black"/>
                  </a:solidFill>
                  <a:latin typeface="Arial"/>
                  <a:ea typeface="ＭＳ Ｐゴシック"/>
                </a:rPr>
                <a:t>GuD</a:t>
              </a:r>
              <a:r>
                <a:rPr lang="de-DE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=60%</a:t>
              </a:r>
            </a:p>
            <a:p>
              <a:pPr algn="ctr">
                <a:defRPr/>
              </a:pPr>
              <a:endParaRPr lang="de-DE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8" name="Freeform 1363"/>
            <p:cNvSpPr>
              <a:spLocks noEditPoints="1"/>
            </p:cNvSpPr>
            <p:nvPr/>
          </p:nvSpPr>
          <p:spPr bwMode="auto">
            <a:xfrm>
              <a:off x="4349408" y="1695691"/>
              <a:ext cx="4408488" cy="994373"/>
            </a:xfrm>
            <a:custGeom>
              <a:avLst/>
              <a:gdLst>
                <a:gd name="T0" fmla="*/ 0 w 5553"/>
                <a:gd name="T1" fmla="*/ 1784 h 1795"/>
                <a:gd name="T2" fmla="*/ 5553 w 5553"/>
                <a:gd name="T3" fmla="*/ 1784 h 1795"/>
                <a:gd name="T4" fmla="*/ 5553 w 5553"/>
                <a:gd name="T5" fmla="*/ 1795 h 1795"/>
                <a:gd name="T6" fmla="*/ 0 w 5553"/>
                <a:gd name="T7" fmla="*/ 1795 h 1795"/>
                <a:gd name="T8" fmla="*/ 0 w 5553"/>
                <a:gd name="T9" fmla="*/ 1784 h 1795"/>
                <a:gd name="T10" fmla="*/ 0 w 5553"/>
                <a:gd name="T11" fmla="*/ 891 h 1795"/>
                <a:gd name="T12" fmla="*/ 5553 w 5553"/>
                <a:gd name="T13" fmla="*/ 891 h 1795"/>
                <a:gd name="T14" fmla="*/ 5553 w 5553"/>
                <a:gd name="T15" fmla="*/ 902 h 1795"/>
                <a:gd name="T16" fmla="*/ 0 w 5553"/>
                <a:gd name="T17" fmla="*/ 902 h 1795"/>
                <a:gd name="T18" fmla="*/ 0 w 5553"/>
                <a:gd name="T19" fmla="*/ 891 h 1795"/>
                <a:gd name="T20" fmla="*/ 0 w 5553"/>
                <a:gd name="T21" fmla="*/ 0 h 1795"/>
                <a:gd name="T22" fmla="*/ 5553 w 5553"/>
                <a:gd name="T23" fmla="*/ 0 h 1795"/>
                <a:gd name="T24" fmla="*/ 5553 w 5553"/>
                <a:gd name="T25" fmla="*/ 12 h 1795"/>
                <a:gd name="T26" fmla="*/ 0 w 5553"/>
                <a:gd name="T27" fmla="*/ 12 h 1795"/>
                <a:gd name="T28" fmla="*/ 0 w 5553"/>
                <a:gd name="T29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3" h="1795">
                  <a:moveTo>
                    <a:pt x="0" y="1784"/>
                  </a:moveTo>
                  <a:lnTo>
                    <a:pt x="5553" y="1784"/>
                  </a:lnTo>
                  <a:lnTo>
                    <a:pt x="5553" y="1795"/>
                  </a:lnTo>
                  <a:lnTo>
                    <a:pt x="0" y="1795"/>
                  </a:lnTo>
                  <a:lnTo>
                    <a:pt x="0" y="1784"/>
                  </a:lnTo>
                  <a:close/>
                  <a:moveTo>
                    <a:pt x="0" y="891"/>
                  </a:moveTo>
                  <a:lnTo>
                    <a:pt x="5553" y="891"/>
                  </a:lnTo>
                  <a:lnTo>
                    <a:pt x="5553" y="902"/>
                  </a:lnTo>
                  <a:lnTo>
                    <a:pt x="0" y="902"/>
                  </a:lnTo>
                  <a:lnTo>
                    <a:pt x="0" y="891"/>
                  </a:lnTo>
                  <a:close/>
                  <a:moveTo>
                    <a:pt x="0" y="0"/>
                  </a:moveTo>
                  <a:lnTo>
                    <a:pt x="5553" y="0"/>
                  </a:lnTo>
                  <a:lnTo>
                    <a:pt x="555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9" name="Rectangle 1366"/>
            <p:cNvSpPr>
              <a:spLocks noChangeArrowheads="1"/>
            </p:cNvSpPr>
            <p:nvPr/>
          </p:nvSpPr>
          <p:spPr bwMode="auto">
            <a:xfrm>
              <a:off x="4344645" y="1228402"/>
              <a:ext cx="9525" cy="1951097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Freeform 1367"/>
            <p:cNvSpPr>
              <a:spLocks noEditPoints="1"/>
            </p:cNvSpPr>
            <p:nvPr/>
          </p:nvSpPr>
          <p:spPr bwMode="auto">
            <a:xfrm>
              <a:off x="4293845" y="1695691"/>
              <a:ext cx="55563" cy="1487130"/>
            </a:xfrm>
            <a:custGeom>
              <a:avLst/>
              <a:gdLst>
                <a:gd name="T0" fmla="*/ 0 w 71"/>
                <a:gd name="T1" fmla="*/ 2674 h 2686"/>
                <a:gd name="T2" fmla="*/ 71 w 71"/>
                <a:gd name="T3" fmla="*/ 2674 h 2686"/>
                <a:gd name="T4" fmla="*/ 71 w 71"/>
                <a:gd name="T5" fmla="*/ 2686 h 2686"/>
                <a:gd name="T6" fmla="*/ 0 w 71"/>
                <a:gd name="T7" fmla="*/ 2686 h 2686"/>
                <a:gd name="T8" fmla="*/ 0 w 71"/>
                <a:gd name="T9" fmla="*/ 2674 h 2686"/>
                <a:gd name="T10" fmla="*/ 0 w 71"/>
                <a:gd name="T11" fmla="*/ 1784 h 2686"/>
                <a:gd name="T12" fmla="*/ 71 w 71"/>
                <a:gd name="T13" fmla="*/ 1784 h 2686"/>
                <a:gd name="T14" fmla="*/ 71 w 71"/>
                <a:gd name="T15" fmla="*/ 1795 h 2686"/>
                <a:gd name="T16" fmla="*/ 0 w 71"/>
                <a:gd name="T17" fmla="*/ 1795 h 2686"/>
                <a:gd name="T18" fmla="*/ 0 w 71"/>
                <a:gd name="T19" fmla="*/ 1784 h 2686"/>
                <a:gd name="T20" fmla="*/ 0 w 71"/>
                <a:gd name="T21" fmla="*/ 891 h 2686"/>
                <a:gd name="T22" fmla="*/ 71 w 71"/>
                <a:gd name="T23" fmla="*/ 891 h 2686"/>
                <a:gd name="T24" fmla="*/ 71 w 71"/>
                <a:gd name="T25" fmla="*/ 902 h 2686"/>
                <a:gd name="T26" fmla="*/ 0 w 71"/>
                <a:gd name="T27" fmla="*/ 902 h 2686"/>
                <a:gd name="T28" fmla="*/ 0 w 71"/>
                <a:gd name="T29" fmla="*/ 891 h 2686"/>
                <a:gd name="T30" fmla="*/ 0 w 71"/>
                <a:gd name="T31" fmla="*/ 0 h 2686"/>
                <a:gd name="T32" fmla="*/ 71 w 71"/>
                <a:gd name="T33" fmla="*/ 0 h 2686"/>
                <a:gd name="T34" fmla="*/ 71 w 71"/>
                <a:gd name="T35" fmla="*/ 12 h 2686"/>
                <a:gd name="T36" fmla="*/ 0 w 71"/>
                <a:gd name="T37" fmla="*/ 12 h 2686"/>
                <a:gd name="T38" fmla="*/ 0 w 71"/>
                <a:gd name="T39" fmla="*/ 0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2686">
                  <a:moveTo>
                    <a:pt x="0" y="2674"/>
                  </a:moveTo>
                  <a:lnTo>
                    <a:pt x="71" y="2674"/>
                  </a:lnTo>
                  <a:lnTo>
                    <a:pt x="71" y="2686"/>
                  </a:lnTo>
                  <a:lnTo>
                    <a:pt x="0" y="2686"/>
                  </a:lnTo>
                  <a:lnTo>
                    <a:pt x="0" y="2674"/>
                  </a:lnTo>
                  <a:close/>
                  <a:moveTo>
                    <a:pt x="0" y="1784"/>
                  </a:moveTo>
                  <a:lnTo>
                    <a:pt x="71" y="1784"/>
                  </a:lnTo>
                  <a:lnTo>
                    <a:pt x="71" y="1795"/>
                  </a:lnTo>
                  <a:lnTo>
                    <a:pt x="0" y="1795"/>
                  </a:lnTo>
                  <a:lnTo>
                    <a:pt x="0" y="1784"/>
                  </a:lnTo>
                  <a:close/>
                  <a:moveTo>
                    <a:pt x="0" y="891"/>
                  </a:moveTo>
                  <a:lnTo>
                    <a:pt x="71" y="891"/>
                  </a:lnTo>
                  <a:lnTo>
                    <a:pt x="71" y="902"/>
                  </a:lnTo>
                  <a:lnTo>
                    <a:pt x="0" y="902"/>
                  </a:lnTo>
                  <a:lnTo>
                    <a:pt x="0" y="891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Rectangle 1368"/>
            <p:cNvSpPr>
              <a:spLocks noChangeArrowheads="1"/>
            </p:cNvSpPr>
            <p:nvPr/>
          </p:nvSpPr>
          <p:spPr bwMode="auto">
            <a:xfrm>
              <a:off x="4349408" y="3176177"/>
              <a:ext cx="4408488" cy="6644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4" name="Freeform 1369"/>
            <p:cNvSpPr>
              <a:spLocks noEditPoints="1"/>
            </p:cNvSpPr>
            <p:nvPr/>
          </p:nvSpPr>
          <p:spPr bwMode="auto">
            <a:xfrm>
              <a:off x="4344645" y="3179499"/>
              <a:ext cx="4418013" cy="39863"/>
            </a:xfrm>
            <a:custGeom>
              <a:avLst/>
              <a:gdLst>
                <a:gd name="T0" fmla="*/ 12 w 5565"/>
                <a:gd name="T1" fmla="*/ 0 h 71"/>
                <a:gd name="T2" fmla="*/ 12 w 5565"/>
                <a:gd name="T3" fmla="*/ 71 h 71"/>
                <a:gd name="T4" fmla="*/ 0 w 5565"/>
                <a:gd name="T5" fmla="*/ 71 h 71"/>
                <a:gd name="T6" fmla="*/ 0 w 5565"/>
                <a:gd name="T7" fmla="*/ 0 h 71"/>
                <a:gd name="T8" fmla="*/ 12 w 5565"/>
                <a:gd name="T9" fmla="*/ 0 h 71"/>
                <a:gd name="T10" fmla="*/ 1400 w 5565"/>
                <a:gd name="T11" fmla="*/ 0 h 71"/>
                <a:gd name="T12" fmla="*/ 1400 w 5565"/>
                <a:gd name="T13" fmla="*/ 71 h 71"/>
                <a:gd name="T14" fmla="*/ 1389 w 5565"/>
                <a:gd name="T15" fmla="*/ 71 h 71"/>
                <a:gd name="T16" fmla="*/ 1389 w 5565"/>
                <a:gd name="T17" fmla="*/ 0 h 71"/>
                <a:gd name="T18" fmla="*/ 1400 w 5565"/>
                <a:gd name="T19" fmla="*/ 0 h 71"/>
                <a:gd name="T20" fmla="*/ 2789 w 5565"/>
                <a:gd name="T21" fmla="*/ 0 h 71"/>
                <a:gd name="T22" fmla="*/ 2789 w 5565"/>
                <a:gd name="T23" fmla="*/ 71 h 71"/>
                <a:gd name="T24" fmla="*/ 2777 w 5565"/>
                <a:gd name="T25" fmla="*/ 71 h 71"/>
                <a:gd name="T26" fmla="*/ 2777 w 5565"/>
                <a:gd name="T27" fmla="*/ 0 h 71"/>
                <a:gd name="T28" fmla="*/ 2789 w 5565"/>
                <a:gd name="T29" fmla="*/ 0 h 71"/>
                <a:gd name="T30" fmla="*/ 4177 w 5565"/>
                <a:gd name="T31" fmla="*/ 0 h 71"/>
                <a:gd name="T32" fmla="*/ 4177 w 5565"/>
                <a:gd name="T33" fmla="*/ 71 h 71"/>
                <a:gd name="T34" fmla="*/ 4165 w 5565"/>
                <a:gd name="T35" fmla="*/ 71 h 71"/>
                <a:gd name="T36" fmla="*/ 4165 w 5565"/>
                <a:gd name="T37" fmla="*/ 0 h 71"/>
                <a:gd name="T38" fmla="*/ 4177 w 5565"/>
                <a:gd name="T39" fmla="*/ 0 h 71"/>
                <a:gd name="T40" fmla="*/ 5565 w 5565"/>
                <a:gd name="T41" fmla="*/ 0 h 71"/>
                <a:gd name="T42" fmla="*/ 5565 w 5565"/>
                <a:gd name="T43" fmla="*/ 71 h 71"/>
                <a:gd name="T44" fmla="*/ 5554 w 5565"/>
                <a:gd name="T45" fmla="*/ 71 h 71"/>
                <a:gd name="T46" fmla="*/ 5554 w 5565"/>
                <a:gd name="T47" fmla="*/ 0 h 71"/>
                <a:gd name="T48" fmla="*/ 5565 w 5565"/>
                <a:gd name="T4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65" h="71">
                  <a:moveTo>
                    <a:pt x="12" y="0"/>
                  </a:moveTo>
                  <a:lnTo>
                    <a:pt x="1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1400" y="0"/>
                  </a:moveTo>
                  <a:lnTo>
                    <a:pt x="1400" y="71"/>
                  </a:lnTo>
                  <a:lnTo>
                    <a:pt x="1389" y="71"/>
                  </a:lnTo>
                  <a:lnTo>
                    <a:pt x="1389" y="0"/>
                  </a:lnTo>
                  <a:lnTo>
                    <a:pt x="1400" y="0"/>
                  </a:lnTo>
                  <a:close/>
                  <a:moveTo>
                    <a:pt x="2789" y="0"/>
                  </a:moveTo>
                  <a:lnTo>
                    <a:pt x="2789" y="71"/>
                  </a:lnTo>
                  <a:lnTo>
                    <a:pt x="2777" y="71"/>
                  </a:lnTo>
                  <a:lnTo>
                    <a:pt x="2777" y="0"/>
                  </a:lnTo>
                  <a:lnTo>
                    <a:pt x="2789" y="0"/>
                  </a:lnTo>
                  <a:close/>
                  <a:moveTo>
                    <a:pt x="4177" y="0"/>
                  </a:moveTo>
                  <a:lnTo>
                    <a:pt x="4177" y="71"/>
                  </a:lnTo>
                  <a:lnTo>
                    <a:pt x="4165" y="71"/>
                  </a:lnTo>
                  <a:lnTo>
                    <a:pt x="4165" y="0"/>
                  </a:lnTo>
                  <a:lnTo>
                    <a:pt x="4177" y="0"/>
                  </a:lnTo>
                  <a:close/>
                  <a:moveTo>
                    <a:pt x="5565" y="0"/>
                  </a:moveTo>
                  <a:lnTo>
                    <a:pt x="5565" y="71"/>
                  </a:lnTo>
                  <a:lnTo>
                    <a:pt x="5554" y="71"/>
                  </a:lnTo>
                  <a:lnTo>
                    <a:pt x="5554" y="0"/>
                  </a:lnTo>
                  <a:lnTo>
                    <a:pt x="5565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Rectangle 1370"/>
            <p:cNvSpPr>
              <a:spLocks noChangeArrowheads="1"/>
            </p:cNvSpPr>
            <p:nvPr/>
          </p:nvSpPr>
          <p:spPr bwMode="auto">
            <a:xfrm>
              <a:off x="3958883" y="3097557"/>
              <a:ext cx="317500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0,1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6" name="Rectangle 1371"/>
            <p:cNvSpPr>
              <a:spLocks noChangeArrowheads="1"/>
            </p:cNvSpPr>
            <p:nvPr/>
          </p:nvSpPr>
          <p:spPr bwMode="auto">
            <a:xfrm>
              <a:off x="4095408" y="2602586"/>
              <a:ext cx="182563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1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7" name="Rectangle 1372"/>
            <p:cNvSpPr>
              <a:spLocks noChangeArrowheads="1"/>
            </p:cNvSpPr>
            <p:nvPr/>
          </p:nvSpPr>
          <p:spPr bwMode="auto">
            <a:xfrm>
              <a:off x="4004920" y="2109828"/>
              <a:ext cx="273050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10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00" name="Rectangle 1373"/>
            <p:cNvSpPr>
              <a:spLocks noChangeArrowheads="1"/>
            </p:cNvSpPr>
            <p:nvPr/>
          </p:nvSpPr>
          <p:spPr bwMode="auto">
            <a:xfrm>
              <a:off x="3912845" y="1615964"/>
              <a:ext cx="363538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100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01" name="Rectangle 1374"/>
            <p:cNvSpPr>
              <a:spLocks noChangeArrowheads="1"/>
            </p:cNvSpPr>
            <p:nvPr/>
          </p:nvSpPr>
          <p:spPr bwMode="auto">
            <a:xfrm>
              <a:off x="4725251" y="3258119"/>
              <a:ext cx="2869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PHS</a:t>
              </a:r>
              <a:endParaRPr lang="de-DE" altLang="de-DE" kern="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47" name="Rectangle 1375"/>
            <p:cNvSpPr>
              <a:spLocks noChangeArrowheads="1"/>
            </p:cNvSpPr>
            <p:nvPr/>
          </p:nvSpPr>
          <p:spPr bwMode="auto">
            <a:xfrm>
              <a:off x="5819433" y="3258119"/>
              <a:ext cx="460375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CAES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48" name="Rectangle 1376"/>
            <p:cNvSpPr>
              <a:spLocks noChangeArrowheads="1"/>
            </p:cNvSpPr>
            <p:nvPr/>
          </p:nvSpPr>
          <p:spPr bwMode="auto">
            <a:xfrm>
              <a:off x="6932270" y="3258119"/>
              <a:ext cx="439738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LAES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49" name="Rectangle 1377"/>
            <p:cNvSpPr>
              <a:spLocks noChangeArrowheads="1"/>
            </p:cNvSpPr>
            <p:nvPr/>
          </p:nvSpPr>
          <p:spPr bwMode="auto">
            <a:xfrm>
              <a:off x="8051458" y="3258119"/>
              <a:ext cx="403225" cy="18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altLang="de-DE" sz="1400" kern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</a:rPr>
                <a:t>SNG</a:t>
              </a:r>
              <a:endParaRPr lang="de-DE" altLang="de-DE" kern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25620" y="2986826"/>
              <a:ext cx="761281" cy="18935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25620" y="2644111"/>
              <a:ext cx="761281" cy="342716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20018">
                    <a:tint val="23500"/>
                    <a:satMod val="16000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5628079" y="2526618"/>
              <a:ext cx="761281" cy="6495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5628078" y="2275566"/>
              <a:ext cx="761281" cy="253819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20018">
                    <a:tint val="23500"/>
                    <a:satMod val="16000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6727061" y="1905908"/>
              <a:ext cx="761281" cy="127195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6727060" y="1697023"/>
              <a:ext cx="761281" cy="208885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20018">
                    <a:tint val="23500"/>
                    <a:satMod val="16000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7818814" y="1334869"/>
              <a:ext cx="761281" cy="128284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C20018">
                    <a:tint val="23500"/>
                    <a:satMod val="16000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7818814" y="1463588"/>
              <a:ext cx="761281" cy="171634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3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kern="0" dirty="0"/>
              <a:t>LAES - Comparison to CAES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24</a:t>
            </a:fld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 b="22209"/>
          <a:stretch>
            <a:fillRect/>
          </a:stretch>
        </p:blipFill>
        <p:spPr bwMode="auto">
          <a:xfrm>
            <a:off x="306388" y="1062038"/>
            <a:ext cx="842486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17614"/>
              </p:ext>
            </p:extLst>
          </p:nvPr>
        </p:nvGraphicFramePr>
        <p:xfrm>
          <a:off x="292100" y="3436938"/>
          <a:ext cx="6127750" cy="2671764"/>
        </p:xfrm>
        <a:graphic>
          <a:graphicData uri="http://schemas.openxmlformats.org/drawingml/2006/table">
            <a:tbl>
              <a:tblPr/>
              <a:tblGrid>
                <a:gridCol w="1914525"/>
                <a:gridCol w="1196975"/>
                <a:gridCol w="1206500"/>
                <a:gridCol w="1809750"/>
              </a:tblGrid>
              <a:tr h="110648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Huntorf</a:t>
                      </a:r>
                      <a:b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CAES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McIntosh</a:t>
                      </a:r>
                      <a:b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CAES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GT-LAES</a:t>
                      </a:r>
                      <a:b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Technology (4h dis.)</a:t>
                      </a:r>
                      <a:b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(H25(32) / H80 / M501JAC)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Capacity, MWh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480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1060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304 / 1004 / 2564 *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Power-Output, MW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</a:rPr>
                        <a:t>321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76 / 251 / 641 *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Round trip efficiency, %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52 / 54 / 56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Storage volume, m</a:t>
                      </a:r>
                      <a:r>
                        <a:rPr kumimoji="0" lang="en-US" sz="12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310 000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538 000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1 900 / 6 000 / 11 300 **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27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Storage density, kWh/m³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001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1.55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1.97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160 / 167 / 227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3985" y="3821173"/>
            <a:ext cx="22320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feld 37"/>
          <p:cNvSpPr txBox="1"/>
          <p:nvPr/>
        </p:nvSpPr>
        <p:spPr>
          <a:xfrm>
            <a:off x="7452736" y="5779513"/>
            <a:ext cx="131873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</a:rPr>
              <a:t>Source: The Linde Group</a:t>
            </a:r>
            <a:endParaRPr lang="en-US" sz="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25438" y="1069975"/>
            <a:ext cx="7413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333333">
                    <a:lumMod val="75000"/>
                  </a:srgbClr>
                </a:solidFill>
                <a:latin typeface="Arial" pitchFamily="34" charset="0"/>
              </a:rPr>
              <a:t>CAES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627563" y="1071563"/>
            <a:ext cx="7064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333333">
                    <a:lumMod val="75000"/>
                  </a:srgbClr>
                </a:solidFill>
                <a:latin typeface="Arial" pitchFamily="34" charset="0"/>
              </a:rPr>
              <a:t>LAES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20663" y="6118225"/>
            <a:ext cx="602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Time-factor (Charging-/Discharging-time): Huntorf 4 / McIntosh 1.6 / LAES 2 (variable)</a:t>
            </a: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457950" y="6004223"/>
            <a:ext cx="109356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* GT power incl.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** LAIR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sz="2400" kern="0" dirty="0"/>
              <a:t>GT-LAES – Stand-</a:t>
            </a:r>
            <a:r>
              <a:rPr lang="de-DE" sz="2400" kern="0" dirty="0" err="1"/>
              <a:t>alone</a:t>
            </a:r>
            <a:r>
              <a:rPr lang="de-DE" sz="2400" kern="0" dirty="0"/>
              <a:t> </a:t>
            </a:r>
            <a:r>
              <a:rPr lang="de-DE" sz="2400" kern="0" dirty="0" err="1"/>
              <a:t>or</a:t>
            </a:r>
            <a:r>
              <a:rPr lang="de-DE" sz="2400" kern="0" dirty="0"/>
              <a:t> </a:t>
            </a:r>
            <a:r>
              <a:rPr lang="de-DE" sz="2400" kern="0" dirty="0" err="1"/>
              <a:t>Retrofit</a:t>
            </a:r>
            <a:r>
              <a:rPr lang="de-DE" sz="2400" kern="0" dirty="0"/>
              <a:t> </a:t>
            </a:r>
            <a:r>
              <a:rPr lang="de-DE" sz="2400" kern="0" dirty="0" err="1"/>
              <a:t>based</a:t>
            </a:r>
            <a:r>
              <a:rPr lang="de-DE" sz="2400" kern="0" dirty="0"/>
              <a:t/>
            </a:r>
            <a:br>
              <a:rPr lang="de-DE" sz="2400" kern="0" dirty="0"/>
            </a:br>
            <a:r>
              <a:rPr lang="de-DE" sz="2400" kern="0" dirty="0"/>
              <a:t>on </a:t>
            </a:r>
            <a:r>
              <a:rPr lang="de-DE" sz="2400" kern="0" dirty="0" err="1"/>
              <a:t>mature</a:t>
            </a:r>
            <a:r>
              <a:rPr lang="de-DE" sz="2400" kern="0" dirty="0"/>
              <a:t> Components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2" name="Gruppieren 2"/>
          <p:cNvGrpSpPr>
            <a:grpSpLocks/>
          </p:cNvGrpSpPr>
          <p:nvPr/>
        </p:nvGrpSpPr>
        <p:grpSpPr bwMode="auto">
          <a:xfrm>
            <a:off x="179388" y="850900"/>
            <a:ext cx="8810625" cy="5386388"/>
            <a:chOff x="153549" y="1066800"/>
            <a:chExt cx="8811064" cy="5386536"/>
          </a:xfrm>
        </p:grpSpPr>
        <p:sp>
          <p:nvSpPr>
            <p:cNvPr id="13" name="Rechteck 12"/>
            <p:cNvSpPr/>
            <p:nvPr/>
          </p:nvSpPr>
          <p:spPr>
            <a:xfrm>
              <a:off x="153549" y="1066800"/>
              <a:ext cx="8811064" cy="5386536"/>
            </a:xfrm>
            <a:prstGeom prst="rect">
              <a:avLst/>
            </a:prstGeom>
            <a:solidFill>
              <a:srgbClr val="E5EB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 rot="16200000" flipV="1">
              <a:off x="6588806" y="5284110"/>
              <a:ext cx="501664" cy="1588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8568 h 1618568"/>
                <a:gd name="connsiteX1" fmla="*/ 719 w 135809"/>
                <a:gd name="connsiteY1" fmla="*/ 0 h 1618568"/>
                <a:gd name="connsiteX2" fmla="*/ 135809 w 135809"/>
                <a:gd name="connsiteY2" fmla="*/ 4079 h 1618568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61866 w 135809"/>
                <a:gd name="connsiteY2" fmla="*/ 2536 h 1614489"/>
                <a:gd name="connsiteX3" fmla="*/ 135809 w 135809"/>
                <a:gd name="connsiteY3" fmla="*/ 0 h 1614489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61866 w 227830"/>
                <a:gd name="connsiteY2" fmla="*/ 265 h 5274796"/>
                <a:gd name="connsiteX3" fmla="*/ 227830 w 227830"/>
                <a:gd name="connsiteY3" fmla="*/ 5274796 h 5274796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175424 w 227830"/>
                <a:gd name="connsiteY2" fmla="*/ 22162 h 5274796"/>
                <a:gd name="connsiteX3" fmla="*/ 227830 w 227830"/>
                <a:gd name="connsiteY3" fmla="*/ 5274796 h 5274796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196961 w 227830"/>
                <a:gd name="connsiteY2" fmla="*/ 87852 h 5274796"/>
                <a:gd name="connsiteX3" fmla="*/ 227830 w 227830"/>
                <a:gd name="connsiteY3" fmla="*/ 5274796 h 5274796"/>
                <a:gd name="connsiteX0" fmla="*/ 0 w 227830"/>
                <a:gd name="connsiteY0" fmla="*/ 1669907 h 5332485"/>
                <a:gd name="connsiteX1" fmla="*/ 719 w 227830"/>
                <a:gd name="connsiteY1" fmla="*/ 57689 h 5332485"/>
                <a:gd name="connsiteX2" fmla="*/ 222120 w 227830"/>
                <a:gd name="connsiteY2" fmla="*/ 0 h 5332485"/>
                <a:gd name="connsiteX3" fmla="*/ 227830 w 227830"/>
                <a:gd name="connsiteY3" fmla="*/ 5332485 h 5332485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222120 w 227830"/>
                <a:gd name="connsiteY2" fmla="*/ 58743 h 5274796"/>
                <a:gd name="connsiteX3" fmla="*/ 227830 w 227830"/>
                <a:gd name="connsiteY3" fmla="*/ 5274796 h 5274796"/>
                <a:gd name="connsiteX0" fmla="*/ 0 w 227830"/>
                <a:gd name="connsiteY0" fmla="*/ 1640799 h 5303377"/>
                <a:gd name="connsiteX1" fmla="*/ 719 w 227830"/>
                <a:gd name="connsiteY1" fmla="*/ 28581 h 5303377"/>
                <a:gd name="connsiteX2" fmla="*/ 222120 w 227830"/>
                <a:gd name="connsiteY2" fmla="*/ 0 h 5303377"/>
                <a:gd name="connsiteX3" fmla="*/ 227830 w 227830"/>
                <a:gd name="connsiteY3" fmla="*/ 5303377 h 5303377"/>
                <a:gd name="connsiteX0" fmla="*/ 0 w 230575"/>
                <a:gd name="connsiteY0" fmla="*/ 1612218 h 5274796"/>
                <a:gd name="connsiteX1" fmla="*/ 719 w 230575"/>
                <a:gd name="connsiteY1" fmla="*/ 0 h 5274796"/>
                <a:gd name="connsiteX2" fmla="*/ 230207 w 230575"/>
                <a:gd name="connsiteY2" fmla="*/ 44189 h 5274796"/>
                <a:gd name="connsiteX3" fmla="*/ 227830 w 230575"/>
                <a:gd name="connsiteY3" fmla="*/ 5274796 h 5274796"/>
                <a:gd name="connsiteX0" fmla="*/ 0 w 230795"/>
                <a:gd name="connsiteY0" fmla="*/ 1612218 h 5260242"/>
                <a:gd name="connsiteX1" fmla="*/ 719 w 230795"/>
                <a:gd name="connsiteY1" fmla="*/ 0 h 5260242"/>
                <a:gd name="connsiteX2" fmla="*/ 230207 w 230795"/>
                <a:gd name="connsiteY2" fmla="*/ 44189 h 5260242"/>
                <a:gd name="connsiteX3" fmla="*/ 230526 w 230795"/>
                <a:gd name="connsiteY3" fmla="*/ 5260242 h 5260242"/>
                <a:gd name="connsiteX0" fmla="*/ 0 w 230526"/>
                <a:gd name="connsiteY0" fmla="*/ 1612218 h 5260242"/>
                <a:gd name="connsiteX1" fmla="*/ 719 w 230526"/>
                <a:gd name="connsiteY1" fmla="*/ 0 h 5260242"/>
                <a:gd name="connsiteX2" fmla="*/ 230207 w 230526"/>
                <a:gd name="connsiteY2" fmla="*/ 44189 h 5260242"/>
                <a:gd name="connsiteX3" fmla="*/ 230526 w 230526"/>
                <a:gd name="connsiteY3" fmla="*/ 5260242 h 5260242"/>
                <a:gd name="connsiteX0" fmla="*/ 0 w 230526"/>
                <a:gd name="connsiteY0" fmla="*/ 1612218 h 5260242"/>
                <a:gd name="connsiteX1" fmla="*/ 719 w 230526"/>
                <a:gd name="connsiteY1" fmla="*/ 0 h 5260242"/>
                <a:gd name="connsiteX2" fmla="*/ 230207 w 230526"/>
                <a:gd name="connsiteY2" fmla="*/ 527 h 5260242"/>
                <a:gd name="connsiteX3" fmla="*/ 230526 w 230526"/>
                <a:gd name="connsiteY3" fmla="*/ 5260242 h 5260242"/>
                <a:gd name="connsiteX0" fmla="*/ 0 w 229807"/>
                <a:gd name="connsiteY0" fmla="*/ 0 h 5260242"/>
                <a:gd name="connsiteX1" fmla="*/ 229488 w 229807"/>
                <a:gd name="connsiteY1" fmla="*/ 527 h 5260242"/>
                <a:gd name="connsiteX2" fmla="*/ 229807 w 229807"/>
                <a:gd name="connsiteY2" fmla="*/ 5260242 h 5260242"/>
                <a:gd name="connsiteX0" fmla="*/ 0 w 319"/>
                <a:gd name="connsiteY0" fmla="*/ 1 h 5259716"/>
                <a:gd name="connsiteX1" fmla="*/ 319 w 319"/>
                <a:gd name="connsiteY1" fmla="*/ 5259716 h 5259716"/>
                <a:gd name="connsiteX0" fmla="*/ 0 w 8583"/>
                <a:gd name="connsiteY0" fmla="*/ 775 h 1753"/>
                <a:gd name="connsiteX1" fmla="*/ 8583 w 8583"/>
                <a:gd name="connsiteY1" fmla="*/ 979 h 1753"/>
                <a:gd name="connsiteX0" fmla="*/ 0 w 10000"/>
                <a:gd name="connsiteY0" fmla="*/ 0 h 1164"/>
                <a:gd name="connsiteX1" fmla="*/ 10000 w 10000"/>
                <a:gd name="connsiteY1" fmla="*/ 1164 h 1164"/>
                <a:gd name="connsiteX0" fmla="*/ 0 w 13509"/>
                <a:gd name="connsiteY0" fmla="*/ 4956 h 4956"/>
                <a:gd name="connsiteX1" fmla="*/ 13509 w 13509"/>
                <a:gd name="connsiteY1" fmla="*/ 0 h 4956"/>
                <a:gd name="connsiteX0" fmla="*/ 0 w 10306"/>
                <a:gd name="connsiteY0" fmla="*/ 22071 h 22071"/>
                <a:gd name="connsiteX1" fmla="*/ 10306 w 10306"/>
                <a:gd name="connsiteY1" fmla="*/ 0 h 22071"/>
                <a:gd name="connsiteX0" fmla="*/ 0 w 10000"/>
                <a:gd name="connsiteY0" fmla="*/ 0 h 2071"/>
                <a:gd name="connsiteX1" fmla="*/ 10000 w 10000"/>
                <a:gd name="connsiteY1" fmla="*/ 2071 h 2071"/>
                <a:gd name="connsiteX0" fmla="*/ 0 w 7708"/>
                <a:gd name="connsiteY0" fmla="*/ 19142 h 19142"/>
                <a:gd name="connsiteX1" fmla="*/ 7708 w 7708"/>
                <a:gd name="connsiteY1" fmla="*/ 0 h 19142"/>
                <a:gd name="connsiteX0" fmla="*/ 0 w 10000"/>
                <a:gd name="connsiteY0" fmla="*/ 1666 h 1666"/>
                <a:gd name="connsiteX1" fmla="*/ 10000 w 10000"/>
                <a:gd name="connsiteY1" fmla="*/ 0 h 1666"/>
                <a:gd name="connsiteX0" fmla="*/ 0 w 11106"/>
                <a:gd name="connsiteY0" fmla="*/ 10000 h 10000"/>
                <a:gd name="connsiteX1" fmla="*/ 11106 w 11106"/>
                <a:gd name="connsiteY1" fmla="*/ 8798 h 10000"/>
                <a:gd name="connsiteX2" fmla="*/ 10000 w 11106"/>
                <a:gd name="connsiteY2" fmla="*/ 0 h 10000"/>
                <a:gd name="connsiteX0" fmla="*/ 0 w 11106"/>
                <a:gd name="connsiteY0" fmla="*/ 10000 h 10000"/>
                <a:gd name="connsiteX1" fmla="*/ 11106 w 11106"/>
                <a:gd name="connsiteY1" fmla="*/ 8798 h 10000"/>
                <a:gd name="connsiteX2" fmla="*/ 10000 w 11106"/>
                <a:gd name="connsiteY2" fmla="*/ 0 h 10000"/>
                <a:gd name="connsiteX0" fmla="*/ 0 w 11106"/>
                <a:gd name="connsiteY0" fmla="*/ 10000 h 10000"/>
                <a:gd name="connsiteX1" fmla="*/ 11106 w 11106"/>
                <a:gd name="connsiteY1" fmla="*/ 8798 h 10000"/>
                <a:gd name="connsiteX2" fmla="*/ 10000 w 11106"/>
                <a:gd name="connsiteY2" fmla="*/ 0 h 10000"/>
                <a:gd name="connsiteX0" fmla="*/ 0 w 10108"/>
                <a:gd name="connsiteY0" fmla="*/ 10000 h 10160"/>
                <a:gd name="connsiteX1" fmla="*/ 10108 w 10108"/>
                <a:gd name="connsiteY1" fmla="*/ 10160 h 10160"/>
                <a:gd name="connsiteX2" fmla="*/ 10000 w 10108"/>
                <a:gd name="connsiteY2" fmla="*/ 0 h 10160"/>
                <a:gd name="connsiteX0" fmla="*/ 0 w 10108"/>
                <a:gd name="connsiteY0" fmla="*/ 10000 h 10000"/>
                <a:gd name="connsiteX1" fmla="*/ 10108 w 10108"/>
                <a:gd name="connsiteY1" fmla="*/ 9789 h 10000"/>
                <a:gd name="connsiteX2" fmla="*/ 10000 w 10108"/>
                <a:gd name="connsiteY2" fmla="*/ 0 h 10000"/>
                <a:gd name="connsiteX0" fmla="*/ 0 w 10108"/>
                <a:gd name="connsiteY0" fmla="*/ 10000 h 10000"/>
                <a:gd name="connsiteX1" fmla="*/ 10108 w 10108"/>
                <a:gd name="connsiteY1" fmla="*/ 9913 h 10000"/>
                <a:gd name="connsiteX2" fmla="*/ 10000 w 10108"/>
                <a:gd name="connsiteY2" fmla="*/ 0 h 10000"/>
                <a:gd name="connsiteX0" fmla="*/ 0 w 10108"/>
                <a:gd name="connsiteY0" fmla="*/ 87 h 87"/>
                <a:gd name="connsiteX1" fmla="*/ 10108 w 10108"/>
                <a:gd name="connsiteY1" fmla="*/ 0 h 87"/>
                <a:gd name="connsiteX0" fmla="*/ 0 w 9952"/>
                <a:gd name="connsiteY0" fmla="*/ 3987 h 3987"/>
                <a:gd name="connsiteX1" fmla="*/ 9952 w 9952"/>
                <a:gd name="connsiteY1" fmla="*/ 0 h 3987"/>
                <a:gd name="connsiteX0" fmla="*/ 0 w 10144"/>
                <a:gd name="connsiteY0" fmla="*/ 664 h 664"/>
                <a:gd name="connsiteX1" fmla="*/ 10144 w 10144"/>
                <a:gd name="connsiteY1" fmla="*/ 0 h 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44" h="664">
                  <a:moveTo>
                    <a:pt x="0" y="664"/>
                  </a:moveTo>
                  <a:lnTo>
                    <a:pt x="10144" y="0"/>
                  </a:lnTo>
                </a:path>
              </a:pathLst>
            </a:custGeom>
            <a:noFill/>
            <a:ln w="50800" cap="flat" cmpd="sng" algn="ctr">
              <a:solidFill>
                <a:srgbClr val="539A7A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5246503" y="2201100"/>
              <a:ext cx="535014" cy="1729629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8568 h 1618568"/>
                <a:gd name="connsiteX1" fmla="*/ 719 w 135809"/>
                <a:gd name="connsiteY1" fmla="*/ 0 h 1618568"/>
                <a:gd name="connsiteX2" fmla="*/ 135809 w 135809"/>
                <a:gd name="connsiteY2" fmla="*/ 4079 h 1618568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135809 w 135809"/>
                <a:gd name="connsiteY2" fmla="*/ 0 h 16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09" h="1614489">
                  <a:moveTo>
                    <a:pt x="0" y="1614489"/>
                  </a:moveTo>
                  <a:cubicBezTo>
                    <a:pt x="240" y="1078141"/>
                    <a:pt x="479" y="538619"/>
                    <a:pt x="719" y="2271"/>
                  </a:cubicBezTo>
                  <a:lnTo>
                    <a:pt x="135809" y="0"/>
                  </a:lnTo>
                </a:path>
              </a:pathLst>
            </a:custGeom>
            <a:noFill/>
            <a:ln w="47625" cap="flat" cmpd="sng" algn="ctr">
              <a:solidFill>
                <a:srgbClr val="333333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 rot="5400000">
              <a:off x="886225" y="1378728"/>
              <a:ext cx="769959" cy="2184509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09043 h 1609043"/>
                <a:gd name="connsiteX1" fmla="*/ 2945 w 135809"/>
                <a:gd name="connsiteY1" fmla="*/ 0 h 1609043"/>
                <a:gd name="connsiteX2" fmla="*/ 135809 w 135809"/>
                <a:gd name="connsiteY2" fmla="*/ 10429 h 1609043"/>
                <a:gd name="connsiteX0" fmla="*/ 0 w 135809"/>
                <a:gd name="connsiteY0" fmla="*/ 1609043 h 1609043"/>
                <a:gd name="connsiteX1" fmla="*/ 2945 w 135809"/>
                <a:gd name="connsiteY1" fmla="*/ 0 h 1609043"/>
                <a:gd name="connsiteX2" fmla="*/ 135809 w 135809"/>
                <a:gd name="connsiteY2" fmla="*/ 904 h 1609043"/>
                <a:gd name="connsiteX0" fmla="*/ 0 w 135809"/>
                <a:gd name="connsiteY0" fmla="*/ 1612218 h 1612218"/>
                <a:gd name="connsiteX1" fmla="*/ 1714 w 135809"/>
                <a:gd name="connsiteY1" fmla="*/ 0 h 1612218"/>
                <a:gd name="connsiteX2" fmla="*/ 135809 w 135809"/>
                <a:gd name="connsiteY2" fmla="*/ 4079 h 1612218"/>
                <a:gd name="connsiteX0" fmla="*/ 218 w 136027"/>
                <a:gd name="connsiteY0" fmla="*/ 1615393 h 1615393"/>
                <a:gd name="connsiteX1" fmla="*/ 291 w 136027"/>
                <a:gd name="connsiteY1" fmla="*/ 0 h 1615393"/>
                <a:gd name="connsiteX2" fmla="*/ 136027 w 136027"/>
                <a:gd name="connsiteY2" fmla="*/ 7254 h 1615393"/>
                <a:gd name="connsiteX0" fmla="*/ 0 w 135809"/>
                <a:gd name="connsiteY0" fmla="*/ 1615393 h 1615393"/>
                <a:gd name="connsiteX1" fmla="*/ 73 w 135809"/>
                <a:gd name="connsiteY1" fmla="*/ 0 h 1615393"/>
                <a:gd name="connsiteX2" fmla="*/ 135809 w 135809"/>
                <a:gd name="connsiteY2" fmla="*/ 7254 h 161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09" h="1615393">
                  <a:moveTo>
                    <a:pt x="0" y="1615393"/>
                  </a:moveTo>
                  <a:cubicBezTo>
                    <a:pt x="24" y="1076929"/>
                    <a:pt x="49" y="538464"/>
                    <a:pt x="73" y="0"/>
                  </a:cubicBezTo>
                  <a:lnTo>
                    <a:pt x="135809" y="7254"/>
                  </a:lnTo>
                </a:path>
              </a:pathLst>
            </a:custGeom>
            <a:noFill/>
            <a:ln w="47625" cap="flat" cmpd="sng" algn="ctr">
              <a:solidFill>
                <a:srgbClr val="333333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 rot="5400000" flipH="1">
              <a:off x="7696938" y="2059799"/>
              <a:ext cx="654068" cy="893807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8568 h 1618568"/>
                <a:gd name="connsiteX1" fmla="*/ 719 w 135809"/>
                <a:gd name="connsiteY1" fmla="*/ 0 h 1618568"/>
                <a:gd name="connsiteX2" fmla="*/ 135809 w 135809"/>
                <a:gd name="connsiteY2" fmla="*/ 4079 h 1618568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135809 w 135809"/>
                <a:gd name="connsiteY2" fmla="*/ 0 h 1614489"/>
                <a:gd name="connsiteX0" fmla="*/ 9150 w 144959"/>
                <a:gd name="connsiteY0" fmla="*/ 1614489 h 1614489"/>
                <a:gd name="connsiteX1" fmla="*/ 10203 w 144959"/>
                <a:gd name="connsiteY1" fmla="*/ 854274 h 1614489"/>
                <a:gd name="connsiteX2" fmla="*/ 9869 w 144959"/>
                <a:gd name="connsiteY2" fmla="*/ 2271 h 1614489"/>
                <a:gd name="connsiteX3" fmla="*/ 144959 w 144959"/>
                <a:gd name="connsiteY3" fmla="*/ 0 h 1614489"/>
                <a:gd name="connsiteX0" fmla="*/ 0 w 135809"/>
                <a:gd name="connsiteY0" fmla="*/ 1614489 h 1614489"/>
                <a:gd name="connsiteX1" fmla="*/ 1053 w 135809"/>
                <a:gd name="connsiteY1" fmla="*/ 854274 h 1614489"/>
                <a:gd name="connsiteX2" fmla="*/ 719 w 135809"/>
                <a:gd name="connsiteY2" fmla="*/ 2271 h 1614489"/>
                <a:gd name="connsiteX3" fmla="*/ 135809 w 135809"/>
                <a:gd name="connsiteY3" fmla="*/ 0 h 1614489"/>
                <a:gd name="connsiteX0" fmla="*/ 0 w 135809"/>
                <a:gd name="connsiteY0" fmla="*/ 1614489 h 1614489"/>
                <a:gd name="connsiteX1" fmla="*/ 1053 w 135809"/>
                <a:gd name="connsiteY1" fmla="*/ 854274 h 1614489"/>
                <a:gd name="connsiteX2" fmla="*/ 719 w 135809"/>
                <a:gd name="connsiteY2" fmla="*/ 2271 h 1614489"/>
                <a:gd name="connsiteX3" fmla="*/ 135809 w 135809"/>
                <a:gd name="connsiteY3" fmla="*/ 0 h 1614489"/>
                <a:gd name="connsiteX0" fmla="*/ 0 w 242265"/>
                <a:gd name="connsiteY0" fmla="*/ 889643 h 889644"/>
                <a:gd name="connsiteX1" fmla="*/ 107509 w 242265"/>
                <a:gd name="connsiteY1" fmla="*/ 854274 h 889644"/>
                <a:gd name="connsiteX2" fmla="*/ 107175 w 242265"/>
                <a:gd name="connsiteY2" fmla="*/ 2271 h 889644"/>
                <a:gd name="connsiteX3" fmla="*/ 242265 w 242265"/>
                <a:gd name="connsiteY3" fmla="*/ 0 h 889644"/>
                <a:gd name="connsiteX0" fmla="*/ 0 w 243877"/>
                <a:gd name="connsiteY0" fmla="*/ 851897 h 854274"/>
                <a:gd name="connsiteX1" fmla="*/ 109121 w 243877"/>
                <a:gd name="connsiteY1" fmla="*/ 854274 h 854274"/>
                <a:gd name="connsiteX2" fmla="*/ 108787 w 243877"/>
                <a:gd name="connsiteY2" fmla="*/ 2271 h 854274"/>
                <a:gd name="connsiteX3" fmla="*/ 243877 w 243877"/>
                <a:gd name="connsiteY3" fmla="*/ 0 h 85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77" h="854274">
                  <a:moveTo>
                    <a:pt x="0" y="851897"/>
                  </a:moveTo>
                  <a:lnTo>
                    <a:pt x="109121" y="854274"/>
                  </a:lnTo>
                  <a:cubicBezTo>
                    <a:pt x="109010" y="570273"/>
                    <a:pt x="108898" y="286272"/>
                    <a:pt x="108787" y="2271"/>
                  </a:cubicBezTo>
                  <a:lnTo>
                    <a:pt x="243877" y="0"/>
                  </a:lnTo>
                </a:path>
              </a:pathLst>
            </a:custGeom>
            <a:noFill/>
            <a:ln w="50800" cap="flat" cmpd="sng" algn="ctr">
              <a:solidFill>
                <a:srgbClr val="539A7A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Pfeil nach rechts 17"/>
            <p:cNvSpPr/>
            <p:nvPr/>
          </p:nvSpPr>
          <p:spPr>
            <a:xfrm>
              <a:off x="8175586" y="5264265"/>
              <a:ext cx="754101" cy="404824"/>
            </a:xfrm>
            <a:prstGeom prst="rightArrow">
              <a:avLst/>
            </a:prstGeom>
            <a:solidFill>
              <a:srgbClr val="00192E">
                <a:lumMod val="50000"/>
                <a:lumOff val="50000"/>
              </a:srgbClr>
            </a:solidFill>
            <a:ln w="38100" cap="flat" cmpd="sng" algn="ctr">
              <a:noFill/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rIns="3600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Power out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Pfeil nach rechts 18"/>
            <p:cNvSpPr/>
            <p:nvPr/>
          </p:nvSpPr>
          <p:spPr>
            <a:xfrm>
              <a:off x="8158123" y="2906764"/>
              <a:ext cx="754100" cy="404823"/>
            </a:xfrm>
            <a:prstGeom prst="rightArrow">
              <a:avLst/>
            </a:prstGeom>
            <a:solidFill>
              <a:srgbClr val="00192E">
                <a:lumMod val="50000"/>
                <a:lumOff val="50000"/>
              </a:srgbClr>
            </a:solidFill>
            <a:ln w="38100" cap="flat" cmpd="sng" algn="ctr">
              <a:noFill/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rIns="3600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Power out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6372096" y="4127584"/>
              <a:ext cx="0" cy="946176"/>
            </a:xfrm>
            <a:prstGeom prst="straightConnector1">
              <a:avLst/>
            </a:prstGeom>
            <a:noFill/>
            <a:ln w="50800" cap="flat" cmpd="sng" algn="ctr">
              <a:solidFill>
                <a:srgbClr val="539A7A">
                  <a:lumMod val="75000"/>
                </a:srgbClr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21" name="Freihandform 20"/>
            <p:cNvSpPr/>
            <p:nvPr/>
          </p:nvSpPr>
          <p:spPr>
            <a:xfrm rot="5400000">
              <a:off x="6339560" y="2128063"/>
              <a:ext cx="773133" cy="87634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8568 h 1618568"/>
                <a:gd name="connsiteX1" fmla="*/ 719 w 135809"/>
                <a:gd name="connsiteY1" fmla="*/ 0 h 1618568"/>
                <a:gd name="connsiteX2" fmla="*/ 135809 w 135809"/>
                <a:gd name="connsiteY2" fmla="*/ 4079 h 1618568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135809 w 135809"/>
                <a:gd name="connsiteY2" fmla="*/ 0 h 16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09" h="1614489">
                  <a:moveTo>
                    <a:pt x="0" y="1614489"/>
                  </a:moveTo>
                  <a:cubicBezTo>
                    <a:pt x="240" y="1078141"/>
                    <a:pt x="479" y="538619"/>
                    <a:pt x="719" y="2271"/>
                  </a:cubicBezTo>
                  <a:lnTo>
                    <a:pt x="135809" y="0"/>
                  </a:lnTo>
                </a:path>
              </a:pathLst>
            </a:custGeom>
            <a:noFill/>
            <a:ln w="47625" cap="flat" cmpd="sng" algn="ctr">
              <a:solidFill>
                <a:srgbClr val="333333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22" name="Gruppieren 32"/>
            <p:cNvGrpSpPr>
              <a:grpSpLocks/>
            </p:cNvGrpSpPr>
            <p:nvPr/>
          </p:nvGrpSpPr>
          <p:grpSpPr bwMode="auto">
            <a:xfrm rot="5400000">
              <a:off x="251568" y="1874924"/>
              <a:ext cx="432000" cy="432000"/>
              <a:chOff x="683716" y="4307558"/>
              <a:chExt cx="432000" cy="432000"/>
            </a:xfrm>
          </p:grpSpPr>
          <p:sp>
            <p:nvSpPr>
              <p:cNvPr id="92" name="Ellipse 91"/>
              <p:cNvSpPr/>
              <p:nvPr/>
            </p:nvSpPr>
            <p:spPr>
              <a:xfrm rot="16200000">
                <a:off x="683647" y="4307330"/>
                <a:ext cx="431822" cy="431812"/>
              </a:xfrm>
              <a:prstGeom prst="ellipse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93" name="Freihandform 92"/>
              <p:cNvSpPr/>
              <p:nvPr/>
            </p:nvSpPr>
            <p:spPr>
              <a:xfrm>
                <a:off x="728104" y="4315264"/>
                <a:ext cx="109540" cy="349268"/>
              </a:xfrm>
              <a:custGeom>
                <a:avLst/>
                <a:gdLst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109537"/>
                  <a:gd name="connsiteY0" fmla="*/ 350044 h 350044"/>
                  <a:gd name="connsiteX1" fmla="*/ 109537 w 109537"/>
                  <a:gd name="connsiteY1" fmla="*/ 0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7" h="350044">
                    <a:moveTo>
                      <a:pt x="0" y="350044"/>
                    </a:moveTo>
                    <a:lnTo>
                      <a:pt x="109537" y="0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94" name="Freihandform 93"/>
              <p:cNvSpPr/>
              <p:nvPr/>
            </p:nvSpPr>
            <p:spPr>
              <a:xfrm flipH="1">
                <a:off x="955122" y="4321614"/>
                <a:ext cx="109541" cy="349268"/>
              </a:xfrm>
              <a:custGeom>
                <a:avLst/>
                <a:gdLst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109537"/>
                  <a:gd name="connsiteY0" fmla="*/ 350044 h 350044"/>
                  <a:gd name="connsiteX1" fmla="*/ 109537 w 109537"/>
                  <a:gd name="connsiteY1" fmla="*/ 0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7" h="350044">
                    <a:moveTo>
                      <a:pt x="0" y="350044"/>
                    </a:moveTo>
                    <a:lnTo>
                      <a:pt x="109537" y="0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3" name="Trapezoid 22"/>
            <p:cNvSpPr/>
            <p:nvPr/>
          </p:nvSpPr>
          <p:spPr>
            <a:xfrm rot="16200000">
              <a:off x="6999198" y="2875008"/>
              <a:ext cx="752496" cy="441347"/>
            </a:xfrm>
            <a:prstGeom prst="trapezoid">
              <a:avLst>
                <a:gd name="adj" fmla="val 50931"/>
              </a:avLst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24" name="Gruppieren 41"/>
            <p:cNvGrpSpPr>
              <a:grpSpLocks/>
            </p:cNvGrpSpPr>
            <p:nvPr/>
          </p:nvGrpSpPr>
          <p:grpSpPr bwMode="auto">
            <a:xfrm>
              <a:off x="5783620" y="1947656"/>
              <a:ext cx="504000" cy="504000"/>
              <a:chOff x="5783620" y="1777161"/>
              <a:chExt cx="504000" cy="504000"/>
            </a:xfrm>
          </p:grpSpPr>
          <p:sp>
            <p:nvSpPr>
              <p:cNvPr id="90" name="Rechteck 89"/>
              <p:cNvSpPr/>
              <p:nvPr/>
            </p:nvSpPr>
            <p:spPr>
              <a:xfrm rot="5400000" flipV="1">
                <a:off x="5783905" y="1776592"/>
                <a:ext cx="503251" cy="504850"/>
              </a:xfrm>
              <a:prstGeom prst="rect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91" name="Freihandform 90"/>
              <p:cNvSpPr/>
              <p:nvPr/>
            </p:nvSpPr>
            <p:spPr>
              <a:xfrm>
                <a:off x="5891060" y="1777392"/>
                <a:ext cx="288939" cy="490551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  <a:gd name="connsiteX0" fmla="*/ 176602 w 176602"/>
                  <a:gd name="connsiteY0" fmla="*/ 0 h 238125"/>
                  <a:gd name="connsiteX1" fmla="*/ 0 w 176602"/>
                  <a:gd name="connsiteY1" fmla="*/ 114300 h 238125"/>
                  <a:gd name="connsiteX2" fmla="*/ 171450 w 176602"/>
                  <a:gd name="connsiteY2" fmla="*/ 238125 h 238125"/>
                  <a:gd name="connsiteX0" fmla="*/ 176602 w 176602"/>
                  <a:gd name="connsiteY0" fmla="*/ 0 h 238125"/>
                  <a:gd name="connsiteX1" fmla="*/ 97267 w 176602"/>
                  <a:gd name="connsiteY1" fmla="*/ 51991 h 238125"/>
                  <a:gd name="connsiteX2" fmla="*/ 0 w 176602"/>
                  <a:gd name="connsiteY2" fmla="*/ 114300 h 238125"/>
                  <a:gd name="connsiteX3" fmla="*/ 171450 w 176602"/>
                  <a:gd name="connsiteY3" fmla="*/ 238125 h 238125"/>
                  <a:gd name="connsiteX0" fmla="*/ 97702 w 171450"/>
                  <a:gd name="connsiteY0" fmla="*/ 0 h 288131"/>
                  <a:gd name="connsiteX1" fmla="*/ 97267 w 171450"/>
                  <a:gd name="connsiteY1" fmla="*/ 101997 h 288131"/>
                  <a:gd name="connsiteX2" fmla="*/ 0 w 171450"/>
                  <a:gd name="connsiteY2" fmla="*/ 164306 h 288131"/>
                  <a:gd name="connsiteX3" fmla="*/ 171450 w 171450"/>
                  <a:gd name="connsiteY3" fmla="*/ 288131 h 288131"/>
                  <a:gd name="connsiteX0" fmla="*/ 97702 w 171450"/>
                  <a:gd name="connsiteY0" fmla="*/ 0 h 219075"/>
                  <a:gd name="connsiteX1" fmla="*/ 97267 w 171450"/>
                  <a:gd name="connsiteY1" fmla="*/ 101997 h 219075"/>
                  <a:gd name="connsiteX2" fmla="*/ 0 w 171450"/>
                  <a:gd name="connsiteY2" fmla="*/ 164306 h 219075"/>
                  <a:gd name="connsiteX3" fmla="*/ 171450 w 171450"/>
                  <a:gd name="connsiteY3" fmla="*/ 219075 h 219075"/>
                  <a:gd name="connsiteX0" fmla="*/ 97702 w 171450"/>
                  <a:gd name="connsiteY0" fmla="*/ 0 h 219075"/>
                  <a:gd name="connsiteX1" fmla="*/ 97267 w 171450"/>
                  <a:gd name="connsiteY1" fmla="*/ 101997 h 219075"/>
                  <a:gd name="connsiteX2" fmla="*/ 0 w 171450"/>
                  <a:gd name="connsiteY2" fmla="*/ 164306 h 219075"/>
                  <a:gd name="connsiteX3" fmla="*/ 141775 w 171450"/>
                  <a:gd name="connsiteY3" fmla="*/ 209153 h 219075"/>
                  <a:gd name="connsiteX4" fmla="*/ 171450 w 171450"/>
                  <a:gd name="connsiteY4" fmla="*/ 219075 h 219075"/>
                  <a:gd name="connsiteX0" fmla="*/ 98212 w 142285"/>
                  <a:gd name="connsiteY0" fmla="*/ 0 h 295275"/>
                  <a:gd name="connsiteX1" fmla="*/ 97777 w 142285"/>
                  <a:gd name="connsiteY1" fmla="*/ 101997 h 295275"/>
                  <a:gd name="connsiteX2" fmla="*/ 510 w 142285"/>
                  <a:gd name="connsiteY2" fmla="*/ 164306 h 295275"/>
                  <a:gd name="connsiteX3" fmla="*/ 142285 w 142285"/>
                  <a:gd name="connsiteY3" fmla="*/ 209153 h 295275"/>
                  <a:gd name="connsiteX4" fmla="*/ 0 w 142285"/>
                  <a:gd name="connsiteY4" fmla="*/ 295275 h 295275"/>
                  <a:gd name="connsiteX0" fmla="*/ 98212 w 142285"/>
                  <a:gd name="connsiteY0" fmla="*/ 0 h 295275"/>
                  <a:gd name="connsiteX1" fmla="*/ 97777 w 142285"/>
                  <a:gd name="connsiteY1" fmla="*/ 101997 h 295275"/>
                  <a:gd name="connsiteX2" fmla="*/ 510 w 142285"/>
                  <a:gd name="connsiteY2" fmla="*/ 164306 h 295275"/>
                  <a:gd name="connsiteX3" fmla="*/ 142285 w 142285"/>
                  <a:gd name="connsiteY3" fmla="*/ 209153 h 295275"/>
                  <a:gd name="connsiteX4" fmla="*/ 71479 w 142285"/>
                  <a:gd name="connsiteY4" fmla="*/ 247253 h 295275"/>
                  <a:gd name="connsiteX5" fmla="*/ 0 w 142285"/>
                  <a:gd name="connsiteY5" fmla="*/ 295275 h 295275"/>
                  <a:gd name="connsiteX0" fmla="*/ 97702 w 193704"/>
                  <a:gd name="connsiteY0" fmla="*/ 0 h 345282"/>
                  <a:gd name="connsiteX1" fmla="*/ 97267 w 193704"/>
                  <a:gd name="connsiteY1" fmla="*/ 101997 h 345282"/>
                  <a:gd name="connsiteX2" fmla="*/ 0 w 193704"/>
                  <a:gd name="connsiteY2" fmla="*/ 164306 h 345282"/>
                  <a:gd name="connsiteX3" fmla="*/ 141775 w 193704"/>
                  <a:gd name="connsiteY3" fmla="*/ 209153 h 345282"/>
                  <a:gd name="connsiteX4" fmla="*/ 70969 w 193704"/>
                  <a:gd name="connsiteY4" fmla="*/ 247253 h 345282"/>
                  <a:gd name="connsiteX5" fmla="*/ 193704 w 193704"/>
                  <a:gd name="connsiteY5" fmla="*/ 345282 h 345282"/>
                  <a:gd name="connsiteX0" fmla="*/ 97702 w 193704"/>
                  <a:gd name="connsiteY0" fmla="*/ 0 h 345282"/>
                  <a:gd name="connsiteX1" fmla="*/ 97267 w 193704"/>
                  <a:gd name="connsiteY1" fmla="*/ 101997 h 345282"/>
                  <a:gd name="connsiteX2" fmla="*/ 0 w 193704"/>
                  <a:gd name="connsiteY2" fmla="*/ 164306 h 345282"/>
                  <a:gd name="connsiteX3" fmla="*/ 141775 w 193704"/>
                  <a:gd name="connsiteY3" fmla="*/ 209153 h 345282"/>
                  <a:gd name="connsiteX4" fmla="*/ 161 w 193704"/>
                  <a:gd name="connsiteY4" fmla="*/ 285352 h 345282"/>
                  <a:gd name="connsiteX5" fmla="*/ 70969 w 193704"/>
                  <a:gd name="connsiteY5" fmla="*/ 247253 h 345282"/>
                  <a:gd name="connsiteX6" fmla="*/ 193704 w 193704"/>
                  <a:gd name="connsiteY6" fmla="*/ 345282 h 345282"/>
                  <a:gd name="connsiteX0" fmla="*/ 97702 w 193704"/>
                  <a:gd name="connsiteY0" fmla="*/ 0 h 345282"/>
                  <a:gd name="connsiteX1" fmla="*/ 97267 w 193704"/>
                  <a:gd name="connsiteY1" fmla="*/ 101997 h 345282"/>
                  <a:gd name="connsiteX2" fmla="*/ 0 w 193704"/>
                  <a:gd name="connsiteY2" fmla="*/ 164306 h 345282"/>
                  <a:gd name="connsiteX3" fmla="*/ 141775 w 193704"/>
                  <a:gd name="connsiteY3" fmla="*/ 209153 h 345282"/>
                  <a:gd name="connsiteX4" fmla="*/ 161 w 193704"/>
                  <a:gd name="connsiteY4" fmla="*/ 285352 h 345282"/>
                  <a:gd name="connsiteX5" fmla="*/ 129637 w 193704"/>
                  <a:gd name="connsiteY5" fmla="*/ 325835 h 345282"/>
                  <a:gd name="connsiteX6" fmla="*/ 193704 w 193704"/>
                  <a:gd name="connsiteY6" fmla="*/ 345282 h 345282"/>
                  <a:gd name="connsiteX0" fmla="*/ 97702 w 141775"/>
                  <a:gd name="connsiteY0" fmla="*/ 0 h 407194"/>
                  <a:gd name="connsiteX1" fmla="*/ 97267 w 141775"/>
                  <a:gd name="connsiteY1" fmla="*/ 101997 h 407194"/>
                  <a:gd name="connsiteX2" fmla="*/ 0 w 141775"/>
                  <a:gd name="connsiteY2" fmla="*/ 164306 h 407194"/>
                  <a:gd name="connsiteX3" fmla="*/ 141775 w 141775"/>
                  <a:gd name="connsiteY3" fmla="*/ 209153 h 407194"/>
                  <a:gd name="connsiteX4" fmla="*/ 161 w 141775"/>
                  <a:gd name="connsiteY4" fmla="*/ 285352 h 407194"/>
                  <a:gd name="connsiteX5" fmla="*/ 129637 w 141775"/>
                  <a:gd name="connsiteY5" fmla="*/ 325835 h 407194"/>
                  <a:gd name="connsiteX6" fmla="*/ 128966 w 141775"/>
                  <a:gd name="connsiteY6" fmla="*/ 407194 h 407194"/>
                  <a:gd name="connsiteX0" fmla="*/ 97702 w 141775"/>
                  <a:gd name="connsiteY0" fmla="*/ 0 h 407194"/>
                  <a:gd name="connsiteX1" fmla="*/ 97267 w 141775"/>
                  <a:gd name="connsiteY1" fmla="*/ 101997 h 407194"/>
                  <a:gd name="connsiteX2" fmla="*/ 0 w 141775"/>
                  <a:gd name="connsiteY2" fmla="*/ 164306 h 407194"/>
                  <a:gd name="connsiteX3" fmla="*/ 141775 w 141775"/>
                  <a:gd name="connsiteY3" fmla="*/ 209153 h 407194"/>
                  <a:gd name="connsiteX4" fmla="*/ 161 w 141775"/>
                  <a:gd name="connsiteY4" fmla="*/ 285352 h 407194"/>
                  <a:gd name="connsiteX5" fmla="*/ 89176 w 141775"/>
                  <a:gd name="connsiteY5" fmla="*/ 335360 h 407194"/>
                  <a:gd name="connsiteX6" fmla="*/ 128966 w 141775"/>
                  <a:gd name="connsiteY6" fmla="*/ 407194 h 407194"/>
                  <a:gd name="connsiteX0" fmla="*/ 97702 w 141775"/>
                  <a:gd name="connsiteY0" fmla="*/ 0 h 416719"/>
                  <a:gd name="connsiteX1" fmla="*/ 97267 w 141775"/>
                  <a:gd name="connsiteY1" fmla="*/ 101997 h 416719"/>
                  <a:gd name="connsiteX2" fmla="*/ 0 w 141775"/>
                  <a:gd name="connsiteY2" fmla="*/ 164306 h 416719"/>
                  <a:gd name="connsiteX3" fmla="*/ 141775 w 141775"/>
                  <a:gd name="connsiteY3" fmla="*/ 209153 h 416719"/>
                  <a:gd name="connsiteX4" fmla="*/ 161 w 141775"/>
                  <a:gd name="connsiteY4" fmla="*/ 285352 h 416719"/>
                  <a:gd name="connsiteX5" fmla="*/ 89176 w 141775"/>
                  <a:gd name="connsiteY5" fmla="*/ 335360 h 416719"/>
                  <a:gd name="connsiteX6" fmla="*/ 98620 w 141775"/>
                  <a:gd name="connsiteY6" fmla="*/ 416719 h 416719"/>
                  <a:gd name="connsiteX0" fmla="*/ 97702 w 141775"/>
                  <a:gd name="connsiteY0" fmla="*/ 0 h 416719"/>
                  <a:gd name="connsiteX1" fmla="*/ 97267 w 141775"/>
                  <a:gd name="connsiteY1" fmla="*/ 101997 h 416719"/>
                  <a:gd name="connsiteX2" fmla="*/ 0 w 141775"/>
                  <a:gd name="connsiteY2" fmla="*/ 164306 h 416719"/>
                  <a:gd name="connsiteX3" fmla="*/ 141775 w 141775"/>
                  <a:gd name="connsiteY3" fmla="*/ 209153 h 416719"/>
                  <a:gd name="connsiteX4" fmla="*/ 161 w 141775"/>
                  <a:gd name="connsiteY4" fmla="*/ 285352 h 416719"/>
                  <a:gd name="connsiteX5" fmla="*/ 89176 w 141775"/>
                  <a:gd name="connsiteY5" fmla="*/ 335360 h 416719"/>
                  <a:gd name="connsiteX6" fmla="*/ 98620 w 141775"/>
                  <a:gd name="connsiteY6" fmla="*/ 416719 h 416719"/>
                  <a:gd name="connsiteX0" fmla="*/ 97702 w 141775"/>
                  <a:gd name="connsiteY0" fmla="*/ 0 h 440531"/>
                  <a:gd name="connsiteX1" fmla="*/ 97267 w 141775"/>
                  <a:gd name="connsiteY1" fmla="*/ 101997 h 440531"/>
                  <a:gd name="connsiteX2" fmla="*/ 0 w 141775"/>
                  <a:gd name="connsiteY2" fmla="*/ 164306 h 440531"/>
                  <a:gd name="connsiteX3" fmla="*/ 141775 w 141775"/>
                  <a:gd name="connsiteY3" fmla="*/ 209153 h 440531"/>
                  <a:gd name="connsiteX4" fmla="*/ 161 w 141775"/>
                  <a:gd name="connsiteY4" fmla="*/ 285352 h 440531"/>
                  <a:gd name="connsiteX5" fmla="*/ 89176 w 141775"/>
                  <a:gd name="connsiteY5" fmla="*/ 335360 h 440531"/>
                  <a:gd name="connsiteX6" fmla="*/ 92550 w 141775"/>
                  <a:gd name="connsiteY6" fmla="*/ 440531 h 440531"/>
                  <a:gd name="connsiteX0" fmla="*/ 97702 w 149867"/>
                  <a:gd name="connsiteY0" fmla="*/ 0 h 440531"/>
                  <a:gd name="connsiteX1" fmla="*/ 97267 w 149867"/>
                  <a:gd name="connsiteY1" fmla="*/ 101997 h 440531"/>
                  <a:gd name="connsiteX2" fmla="*/ 0 w 149867"/>
                  <a:gd name="connsiteY2" fmla="*/ 164306 h 440531"/>
                  <a:gd name="connsiteX3" fmla="*/ 149867 w 149867"/>
                  <a:gd name="connsiteY3" fmla="*/ 235347 h 440531"/>
                  <a:gd name="connsiteX4" fmla="*/ 161 w 149867"/>
                  <a:gd name="connsiteY4" fmla="*/ 285352 h 440531"/>
                  <a:gd name="connsiteX5" fmla="*/ 89176 w 149867"/>
                  <a:gd name="connsiteY5" fmla="*/ 335360 h 440531"/>
                  <a:gd name="connsiteX6" fmla="*/ 92550 w 149867"/>
                  <a:gd name="connsiteY6" fmla="*/ 440531 h 440531"/>
                  <a:gd name="connsiteX0" fmla="*/ 97702 w 149867"/>
                  <a:gd name="connsiteY0" fmla="*/ 0 h 440531"/>
                  <a:gd name="connsiteX1" fmla="*/ 97267 w 149867"/>
                  <a:gd name="connsiteY1" fmla="*/ 101997 h 440531"/>
                  <a:gd name="connsiteX2" fmla="*/ 0 w 149867"/>
                  <a:gd name="connsiteY2" fmla="*/ 164306 h 440531"/>
                  <a:gd name="connsiteX3" fmla="*/ 149867 w 149867"/>
                  <a:gd name="connsiteY3" fmla="*/ 235347 h 440531"/>
                  <a:gd name="connsiteX4" fmla="*/ 161 w 149867"/>
                  <a:gd name="connsiteY4" fmla="*/ 285352 h 440531"/>
                  <a:gd name="connsiteX5" fmla="*/ 89176 w 149867"/>
                  <a:gd name="connsiteY5" fmla="*/ 335360 h 440531"/>
                  <a:gd name="connsiteX6" fmla="*/ 92550 w 149867"/>
                  <a:gd name="connsiteY6" fmla="*/ 440531 h 440531"/>
                  <a:gd name="connsiteX0" fmla="*/ 97702 w 149867"/>
                  <a:gd name="connsiteY0" fmla="*/ 0 h 452437"/>
                  <a:gd name="connsiteX1" fmla="*/ 97267 w 149867"/>
                  <a:gd name="connsiteY1" fmla="*/ 101997 h 452437"/>
                  <a:gd name="connsiteX2" fmla="*/ 0 w 149867"/>
                  <a:gd name="connsiteY2" fmla="*/ 164306 h 452437"/>
                  <a:gd name="connsiteX3" fmla="*/ 149867 w 149867"/>
                  <a:gd name="connsiteY3" fmla="*/ 235347 h 452437"/>
                  <a:gd name="connsiteX4" fmla="*/ 161 w 149867"/>
                  <a:gd name="connsiteY4" fmla="*/ 285352 h 452437"/>
                  <a:gd name="connsiteX5" fmla="*/ 89176 w 149867"/>
                  <a:gd name="connsiteY5" fmla="*/ 335360 h 452437"/>
                  <a:gd name="connsiteX6" fmla="*/ 88505 w 149867"/>
                  <a:gd name="connsiteY6" fmla="*/ 452437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867" h="452437">
                    <a:moveTo>
                      <a:pt x="97702" y="0"/>
                    </a:moveTo>
                    <a:lnTo>
                      <a:pt x="97267" y="101997"/>
                    </a:lnTo>
                    <a:lnTo>
                      <a:pt x="0" y="164306"/>
                    </a:lnTo>
                    <a:lnTo>
                      <a:pt x="149867" y="235347"/>
                    </a:lnTo>
                    <a:lnTo>
                      <a:pt x="161" y="285352"/>
                    </a:lnTo>
                    <a:lnTo>
                      <a:pt x="89176" y="335360"/>
                    </a:lnTo>
                    <a:cubicBezTo>
                      <a:pt x="88952" y="374386"/>
                      <a:pt x="88729" y="413411"/>
                      <a:pt x="88505" y="452437"/>
                    </a:cubicBezTo>
                  </a:path>
                </a:pathLst>
              </a:custGeom>
              <a:noFill/>
              <a:ln w="25400" cap="rnd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cxnSp>
          <p:nvCxnSpPr>
            <p:cNvPr id="25" name="Gerade Verbindung 24"/>
            <p:cNvCxnSpPr>
              <a:stCxn id="23" idx="2"/>
            </p:cNvCxnSpPr>
            <p:nvPr/>
          </p:nvCxnSpPr>
          <p:spPr>
            <a:xfrm flipV="1">
              <a:off x="7596120" y="3095681"/>
              <a:ext cx="9843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6" name="Freihandform 25"/>
            <p:cNvSpPr/>
            <p:nvPr/>
          </p:nvSpPr>
          <p:spPr>
            <a:xfrm flipH="1" flipV="1">
              <a:off x="6035529" y="2451138"/>
              <a:ext cx="1560591" cy="3505296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8568 h 1618568"/>
                <a:gd name="connsiteX1" fmla="*/ 719 w 135809"/>
                <a:gd name="connsiteY1" fmla="*/ 0 h 1618568"/>
                <a:gd name="connsiteX2" fmla="*/ 135809 w 135809"/>
                <a:gd name="connsiteY2" fmla="*/ 4079 h 1618568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61866 w 135809"/>
                <a:gd name="connsiteY2" fmla="*/ 2536 h 1614489"/>
                <a:gd name="connsiteX3" fmla="*/ 135809 w 135809"/>
                <a:gd name="connsiteY3" fmla="*/ 0 h 1614489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61866 w 227830"/>
                <a:gd name="connsiteY2" fmla="*/ 265 h 5274796"/>
                <a:gd name="connsiteX3" fmla="*/ 227830 w 227830"/>
                <a:gd name="connsiteY3" fmla="*/ 5274796 h 5274796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175424 w 227830"/>
                <a:gd name="connsiteY2" fmla="*/ 22162 h 5274796"/>
                <a:gd name="connsiteX3" fmla="*/ 227830 w 227830"/>
                <a:gd name="connsiteY3" fmla="*/ 5274796 h 5274796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196961 w 227830"/>
                <a:gd name="connsiteY2" fmla="*/ 87852 h 5274796"/>
                <a:gd name="connsiteX3" fmla="*/ 227830 w 227830"/>
                <a:gd name="connsiteY3" fmla="*/ 5274796 h 5274796"/>
                <a:gd name="connsiteX0" fmla="*/ 0 w 227830"/>
                <a:gd name="connsiteY0" fmla="*/ 1669907 h 5332485"/>
                <a:gd name="connsiteX1" fmla="*/ 719 w 227830"/>
                <a:gd name="connsiteY1" fmla="*/ 57689 h 5332485"/>
                <a:gd name="connsiteX2" fmla="*/ 222120 w 227830"/>
                <a:gd name="connsiteY2" fmla="*/ 0 h 5332485"/>
                <a:gd name="connsiteX3" fmla="*/ 227830 w 227830"/>
                <a:gd name="connsiteY3" fmla="*/ 5332485 h 5332485"/>
                <a:gd name="connsiteX0" fmla="*/ 0 w 227830"/>
                <a:gd name="connsiteY0" fmla="*/ 1612218 h 5274796"/>
                <a:gd name="connsiteX1" fmla="*/ 719 w 227830"/>
                <a:gd name="connsiteY1" fmla="*/ 0 h 5274796"/>
                <a:gd name="connsiteX2" fmla="*/ 222120 w 227830"/>
                <a:gd name="connsiteY2" fmla="*/ 58743 h 5274796"/>
                <a:gd name="connsiteX3" fmla="*/ 227830 w 227830"/>
                <a:gd name="connsiteY3" fmla="*/ 5274796 h 5274796"/>
                <a:gd name="connsiteX0" fmla="*/ 0 w 227830"/>
                <a:gd name="connsiteY0" fmla="*/ 1640799 h 5303377"/>
                <a:gd name="connsiteX1" fmla="*/ 719 w 227830"/>
                <a:gd name="connsiteY1" fmla="*/ 28581 h 5303377"/>
                <a:gd name="connsiteX2" fmla="*/ 222120 w 227830"/>
                <a:gd name="connsiteY2" fmla="*/ 0 h 5303377"/>
                <a:gd name="connsiteX3" fmla="*/ 227830 w 227830"/>
                <a:gd name="connsiteY3" fmla="*/ 5303377 h 5303377"/>
                <a:gd name="connsiteX0" fmla="*/ 0 w 230575"/>
                <a:gd name="connsiteY0" fmla="*/ 1612218 h 5274796"/>
                <a:gd name="connsiteX1" fmla="*/ 719 w 230575"/>
                <a:gd name="connsiteY1" fmla="*/ 0 h 5274796"/>
                <a:gd name="connsiteX2" fmla="*/ 230207 w 230575"/>
                <a:gd name="connsiteY2" fmla="*/ 44189 h 5274796"/>
                <a:gd name="connsiteX3" fmla="*/ 227830 w 230575"/>
                <a:gd name="connsiteY3" fmla="*/ 5274796 h 5274796"/>
                <a:gd name="connsiteX0" fmla="*/ 0 w 230795"/>
                <a:gd name="connsiteY0" fmla="*/ 1612218 h 5260242"/>
                <a:gd name="connsiteX1" fmla="*/ 719 w 230795"/>
                <a:gd name="connsiteY1" fmla="*/ 0 h 5260242"/>
                <a:gd name="connsiteX2" fmla="*/ 230207 w 230795"/>
                <a:gd name="connsiteY2" fmla="*/ 44189 h 5260242"/>
                <a:gd name="connsiteX3" fmla="*/ 230526 w 230795"/>
                <a:gd name="connsiteY3" fmla="*/ 5260242 h 5260242"/>
                <a:gd name="connsiteX0" fmla="*/ 0 w 230526"/>
                <a:gd name="connsiteY0" fmla="*/ 1612218 h 5260242"/>
                <a:gd name="connsiteX1" fmla="*/ 719 w 230526"/>
                <a:gd name="connsiteY1" fmla="*/ 0 h 5260242"/>
                <a:gd name="connsiteX2" fmla="*/ 230207 w 230526"/>
                <a:gd name="connsiteY2" fmla="*/ 44189 h 5260242"/>
                <a:gd name="connsiteX3" fmla="*/ 230526 w 230526"/>
                <a:gd name="connsiteY3" fmla="*/ 5260242 h 5260242"/>
                <a:gd name="connsiteX0" fmla="*/ 0 w 230526"/>
                <a:gd name="connsiteY0" fmla="*/ 1612218 h 5260242"/>
                <a:gd name="connsiteX1" fmla="*/ 719 w 230526"/>
                <a:gd name="connsiteY1" fmla="*/ 0 h 5260242"/>
                <a:gd name="connsiteX2" fmla="*/ 230207 w 230526"/>
                <a:gd name="connsiteY2" fmla="*/ 527 h 5260242"/>
                <a:gd name="connsiteX3" fmla="*/ 230526 w 230526"/>
                <a:gd name="connsiteY3" fmla="*/ 5260242 h 5260242"/>
                <a:gd name="connsiteX0" fmla="*/ 0 w 231814"/>
                <a:gd name="connsiteY0" fmla="*/ 1457970 h 5260242"/>
                <a:gd name="connsiteX1" fmla="*/ 2007 w 231814"/>
                <a:gd name="connsiteY1" fmla="*/ 0 h 5260242"/>
                <a:gd name="connsiteX2" fmla="*/ 231495 w 231814"/>
                <a:gd name="connsiteY2" fmla="*/ 527 h 5260242"/>
                <a:gd name="connsiteX3" fmla="*/ 231814 w 231814"/>
                <a:gd name="connsiteY3" fmla="*/ 5260242 h 5260242"/>
                <a:gd name="connsiteX0" fmla="*/ 0 w 231814"/>
                <a:gd name="connsiteY0" fmla="*/ 1355137 h 5260242"/>
                <a:gd name="connsiteX1" fmla="*/ 2007 w 231814"/>
                <a:gd name="connsiteY1" fmla="*/ 0 h 5260242"/>
                <a:gd name="connsiteX2" fmla="*/ 231495 w 231814"/>
                <a:gd name="connsiteY2" fmla="*/ 527 h 5260242"/>
                <a:gd name="connsiteX3" fmla="*/ 231814 w 231814"/>
                <a:gd name="connsiteY3" fmla="*/ 5260242 h 5260242"/>
                <a:gd name="connsiteX0" fmla="*/ 606 w 229843"/>
                <a:gd name="connsiteY0" fmla="*/ 1303721 h 5260242"/>
                <a:gd name="connsiteX1" fmla="*/ 36 w 229843"/>
                <a:gd name="connsiteY1" fmla="*/ 0 h 5260242"/>
                <a:gd name="connsiteX2" fmla="*/ 229524 w 229843"/>
                <a:gd name="connsiteY2" fmla="*/ 527 h 5260242"/>
                <a:gd name="connsiteX3" fmla="*/ 229843 w 229843"/>
                <a:gd name="connsiteY3" fmla="*/ 5260242 h 52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843" h="5260242">
                  <a:moveTo>
                    <a:pt x="606" y="1303721"/>
                  </a:moveTo>
                  <a:cubicBezTo>
                    <a:pt x="846" y="767373"/>
                    <a:pt x="-204" y="536348"/>
                    <a:pt x="36" y="0"/>
                  </a:cubicBezTo>
                  <a:lnTo>
                    <a:pt x="229524" y="527"/>
                  </a:lnTo>
                  <a:cubicBezTo>
                    <a:pt x="229630" y="1739211"/>
                    <a:pt x="229737" y="3521558"/>
                    <a:pt x="229843" y="5260242"/>
                  </a:cubicBezTo>
                </a:path>
              </a:pathLst>
            </a:custGeom>
            <a:noFill/>
            <a:ln w="50800" cap="flat" cmpd="sng" algn="ctr">
              <a:solidFill>
                <a:srgbClr val="539A7A">
                  <a:lumMod val="7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Textfeld 45"/>
            <p:cNvSpPr txBox="1">
              <a:spLocks noChangeArrowheads="1"/>
            </p:cNvSpPr>
            <p:nvPr/>
          </p:nvSpPr>
          <p:spPr bwMode="auto">
            <a:xfrm>
              <a:off x="7560332" y="2572683"/>
              <a:ext cx="11909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Air expander</a:t>
              </a:r>
            </a:p>
          </p:txBody>
        </p:sp>
        <p:grpSp>
          <p:nvGrpSpPr>
            <p:cNvPr id="28" name="Gruppieren 46"/>
            <p:cNvGrpSpPr>
              <a:grpSpLocks/>
            </p:cNvGrpSpPr>
            <p:nvPr/>
          </p:nvGrpSpPr>
          <p:grpSpPr bwMode="auto">
            <a:xfrm rot="5400000">
              <a:off x="1331688" y="1863109"/>
              <a:ext cx="432000" cy="432000"/>
              <a:chOff x="683716" y="4307558"/>
              <a:chExt cx="432000" cy="432000"/>
            </a:xfrm>
          </p:grpSpPr>
          <p:sp>
            <p:nvSpPr>
              <p:cNvPr id="87" name="Ellipse 86"/>
              <p:cNvSpPr/>
              <p:nvPr/>
            </p:nvSpPr>
            <p:spPr>
              <a:xfrm rot="16200000">
                <a:off x="684349" y="4307896"/>
                <a:ext cx="431822" cy="431812"/>
              </a:xfrm>
              <a:prstGeom prst="ellipse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8" name="Freihandform 87"/>
              <p:cNvSpPr/>
              <p:nvPr/>
            </p:nvSpPr>
            <p:spPr>
              <a:xfrm>
                <a:off x="728805" y="4315829"/>
                <a:ext cx="109541" cy="349268"/>
              </a:xfrm>
              <a:custGeom>
                <a:avLst/>
                <a:gdLst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109537"/>
                  <a:gd name="connsiteY0" fmla="*/ 350044 h 350044"/>
                  <a:gd name="connsiteX1" fmla="*/ 109537 w 109537"/>
                  <a:gd name="connsiteY1" fmla="*/ 0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7" h="350044">
                    <a:moveTo>
                      <a:pt x="0" y="350044"/>
                    </a:moveTo>
                    <a:lnTo>
                      <a:pt x="109537" y="0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9" name="Freihandform 88"/>
              <p:cNvSpPr/>
              <p:nvPr/>
            </p:nvSpPr>
            <p:spPr>
              <a:xfrm flipH="1">
                <a:off x="955825" y="4322180"/>
                <a:ext cx="109540" cy="349268"/>
              </a:xfrm>
              <a:custGeom>
                <a:avLst/>
                <a:gdLst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109537"/>
                  <a:gd name="connsiteY0" fmla="*/ 350044 h 350044"/>
                  <a:gd name="connsiteX1" fmla="*/ 109537 w 109537"/>
                  <a:gd name="connsiteY1" fmla="*/ 0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7" h="350044">
                    <a:moveTo>
                      <a:pt x="0" y="350044"/>
                    </a:moveTo>
                    <a:lnTo>
                      <a:pt x="109537" y="0"/>
                    </a:lnTo>
                  </a:path>
                </a:pathLst>
              </a:cu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9" name="Freihandform 28"/>
            <p:cNvSpPr/>
            <p:nvPr/>
          </p:nvSpPr>
          <p:spPr>
            <a:xfrm rot="5400000">
              <a:off x="6742804" y="4872934"/>
              <a:ext cx="671530" cy="17463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8568 h 1618568"/>
                <a:gd name="connsiteX1" fmla="*/ 719 w 135809"/>
                <a:gd name="connsiteY1" fmla="*/ 0 h 1618568"/>
                <a:gd name="connsiteX2" fmla="*/ 135809 w 135809"/>
                <a:gd name="connsiteY2" fmla="*/ 4079 h 1618568"/>
                <a:gd name="connsiteX0" fmla="*/ 0 w 135809"/>
                <a:gd name="connsiteY0" fmla="*/ 1614489 h 1614489"/>
                <a:gd name="connsiteX1" fmla="*/ 719 w 135809"/>
                <a:gd name="connsiteY1" fmla="*/ 5446 h 1614489"/>
                <a:gd name="connsiteX2" fmla="*/ 135809 w 135809"/>
                <a:gd name="connsiteY2" fmla="*/ 0 h 1614489"/>
                <a:gd name="connsiteX0" fmla="*/ 0 w 135809"/>
                <a:gd name="connsiteY0" fmla="*/ 1614489 h 1614489"/>
                <a:gd name="connsiteX1" fmla="*/ 719 w 135809"/>
                <a:gd name="connsiteY1" fmla="*/ 2271 h 1614489"/>
                <a:gd name="connsiteX2" fmla="*/ 135809 w 135809"/>
                <a:gd name="connsiteY2" fmla="*/ 0 h 16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09" h="1614489">
                  <a:moveTo>
                    <a:pt x="0" y="1614489"/>
                  </a:moveTo>
                  <a:cubicBezTo>
                    <a:pt x="240" y="1078141"/>
                    <a:pt x="479" y="538619"/>
                    <a:pt x="719" y="2271"/>
                  </a:cubicBezTo>
                  <a:lnTo>
                    <a:pt x="135809" y="0"/>
                  </a:lnTo>
                </a:path>
              </a:pathLst>
            </a:custGeom>
            <a:noFill/>
            <a:ln w="47625" cap="flat" cmpd="sng" algn="ctr">
              <a:solidFill>
                <a:srgbClr val="333333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Trapezoid 29"/>
            <p:cNvSpPr/>
            <p:nvPr/>
          </p:nvSpPr>
          <p:spPr>
            <a:xfrm rot="16200000">
              <a:off x="7006343" y="5238066"/>
              <a:ext cx="760433" cy="441347"/>
            </a:xfrm>
            <a:prstGeom prst="trapezoid">
              <a:avLst>
                <a:gd name="adj" fmla="val 50931"/>
              </a:avLst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31" name="Gerade Verbindung 30"/>
            <p:cNvCxnSpPr>
              <a:stCxn id="30" idx="2"/>
            </p:cNvCxnSpPr>
            <p:nvPr/>
          </p:nvCxnSpPr>
          <p:spPr>
            <a:xfrm>
              <a:off x="7607232" y="5459534"/>
              <a:ext cx="106368" cy="317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2" name="Gruppieren 58"/>
            <p:cNvGrpSpPr>
              <a:grpSpLocks/>
            </p:cNvGrpSpPr>
            <p:nvPr/>
          </p:nvGrpSpPr>
          <p:grpSpPr bwMode="auto">
            <a:xfrm>
              <a:off x="6751290" y="4535655"/>
              <a:ext cx="504000" cy="504000"/>
              <a:chOff x="6895306" y="4172906"/>
              <a:chExt cx="504000" cy="504000"/>
            </a:xfrm>
          </p:grpSpPr>
          <p:sp>
            <p:nvSpPr>
              <p:cNvPr id="83" name="Rechteck 82"/>
              <p:cNvSpPr/>
              <p:nvPr/>
            </p:nvSpPr>
            <p:spPr>
              <a:xfrm rot="5400000" flipV="1">
                <a:off x="6894755" y="4173623"/>
                <a:ext cx="504839" cy="503262"/>
              </a:xfrm>
              <a:prstGeom prst="rect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7040013" y="4326825"/>
                <a:ext cx="214324" cy="215906"/>
              </a:xfrm>
              <a:prstGeom prst="ellipse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85" name="Gerade Verbindung 84"/>
              <p:cNvCxnSpPr/>
              <p:nvPr/>
            </p:nvCxnSpPr>
            <p:spPr>
              <a:xfrm>
                <a:off x="7070178" y="4349051"/>
                <a:ext cx="153995" cy="15240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Gerade Verbindung 85"/>
              <p:cNvCxnSpPr/>
              <p:nvPr/>
            </p:nvCxnSpPr>
            <p:spPr>
              <a:xfrm flipH="1">
                <a:off x="7070178" y="4366514"/>
                <a:ext cx="153995" cy="152404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3" name="Rechteck 32"/>
            <p:cNvSpPr/>
            <p:nvPr/>
          </p:nvSpPr>
          <p:spPr>
            <a:xfrm>
              <a:off x="5729920" y="1176817"/>
              <a:ext cx="611217" cy="282583"/>
            </a:xfrm>
            <a:prstGeom prst="rect">
              <a:avLst/>
            </a:prstGeom>
            <a:solidFill>
              <a:srgbClr val="539A7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Fluegas</a:t>
              </a: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/>
              </a:r>
              <a:b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</a:b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out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7550765" y="4649564"/>
              <a:ext cx="611217" cy="282583"/>
            </a:xfrm>
            <a:prstGeom prst="rect">
              <a:avLst/>
            </a:prstGeom>
            <a:solidFill>
              <a:srgbClr val="C2001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Natural gas In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Textfeld 63"/>
            <p:cNvSpPr txBox="1">
              <a:spLocks noChangeArrowheads="1"/>
            </p:cNvSpPr>
            <p:nvPr/>
          </p:nvSpPr>
          <p:spPr bwMode="auto">
            <a:xfrm>
              <a:off x="231356" y="2320243"/>
              <a:ext cx="1585290" cy="46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Intercooled air-compression</a:t>
              </a:r>
            </a:p>
          </p:txBody>
        </p:sp>
        <p:sp>
          <p:nvSpPr>
            <p:cNvPr id="44" name="Trapezoid 43"/>
            <p:cNvSpPr/>
            <p:nvPr/>
          </p:nvSpPr>
          <p:spPr>
            <a:xfrm rot="16200000" flipV="1">
              <a:off x="6236366" y="5212665"/>
              <a:ext cx="752496" cy="481037"/>
            </a:xfrm>
            <a:prstGeom prst="trapezoid">
              <a:avLst>
                <a:gd name="adj" fmla="val 50931"/>
              </a:avLst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8175586" y="1885973"/>
              <a:ext cx="611218" cy="284171"/>
            </a:xfrm>
            <a:prstGeom prst="rect">
              <a:avLst/>
            </a:prstGeom>
            <a:solidFill>
              <a:srgbClr val="539A7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Exh</a:t>
              </a: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. air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 flipH="1">
              <a:off x="7254790" y="4788002"/>
              <a:ext cx="314341" cy="0"/>
            </a:xfrm>
            <a:prstGeom prst="straightConnector1">
              <a:avLst/>
            </a:prstGeom>
            <a:noFill/>
            <a:ln w="47625" cap="flat" cmpd="sng" algn="ctr">
              <a:solidFill>
                <a:srgbClr val="C20018">
                  <a:lumMod val="75000"/>
                </a:srgbClr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47" name="Rechteck 46"/>
            <p:cNvSpPr/>
            <p:nvPr/>
          </p:nvSpPr>
          <p:spPr>
            <a:xfrm>
              <a:off x="6113321" y="3848176"/>
              <a:ext cx="528663" cy="287346"/>
            </a:xfrm>
            <a:prstGeom prst="rect">
              <a:avLst/>
            </a:prstGeom>
            <a:solidFill>
              <a:srgbClr val="539A7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Air in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10800000" flipH="1">
              <a:off x="2369809" y="4624486"/>
              <a:ext cx="877931" cy="1414501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09" h="1614489">
                  <a:moveTo>
                    <a:pt x="0" y="1614489"/>
                  </a:moveTo>
                  <a:cubicBezTo>
                    <a:pt x="981" y="1111479"/>
                    <a:pt x="1964" y="508456"/>
                    <a:pt x="2945" y="5446"/>
                  </a:cubicBezTo>
                  <a:lnTo>
                    <a:pt x="135809" y="0"/>
                  </a:lnTo>
                </a:path>
              </a:pathLst>
            </a:custGeom>
            <a:noFill/>
            <a:ln w="47625" cap="flat" cmpd="sng" algn="ctr">
              <a:solidFill>
                <a:srgbClr val="333333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5400000" flipH="1">
              <a:off x="3982805" y="4775289"/>
              <a:ext cx="1403389" cy="1124006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1072353 w 1072353"/>
                <a:gd name="connsiteY0" fmla="*/ 1063626 h 1063626"/>
                <a:gd name="connsiteX1" fmla="*/ 431797 w 1072353"/>
                <a:gd name="connsiteY1" fmla="*/ 1063626 h 1063626"/>
                <a:gd name="connsiteX2" fmla="*/ 0 w 1072353"/>
                <a:gd name="connsiteY2" fmla="*/ 0 h 1063626"/>
                <a:gd name="connsiteX0" fmla="*/ 1072353 w 1072353"/>
                <a:gd name="connsiteY0" fmla="*/ 1063626 h 1095376"/>
                <a:gd name="connsiteX1" fmla="*/ 6350 w 1072353"/>
                <a:gd name="connsiteY1" fmla="*/ 1095376 h 1095376"/>
                <a:gd name="connsiteX2" fmla="*/ 0 w 1072353"/>
                <a:gd name="connsiteY2" fmla="*/ 0 h 1095376"/>
                <a:gd name="connsiteX0" fmla="*/ 1078706 w 1078706"/>
                <a:gd name="connsiteY0" fmla="*/ 1114426 h 1114426"/>
                <a:gd name="connsiteX1" fmla="*/ 6350 w 1078706"/>
                <a:gd name="connsiteY1" fmla="*/ 1095376 h 1114426"/>
                <a:gd name="connsiteX2" fmla="*/ 0 w 1078706"/>
                <a:gd name="connsiteY2" fmla="*/ 0 h 1114426"/>
                <a:gd name="connsiteX0" fmla="*/ 1078706 w 1078706"/>
                <a:gd name="connsiteY0" fmla="*/ 1095376 h 1095376"/>
                <a:gd name="connsiteX1" fmla="*/ 6350 w 1078706"/>
                <a:gd name="connsiteY1" fmla="*/ 1095376 h 1095376"/>
                <a:gd name="connsiteX2" fmla="*/ 0 w 1078706"/>
                <a:gd name="connsiteY2" fmla="*/ 0 h 1095376"/>
                <a:gd name="connsiteX0" fmla="*/ 1154075 w 1154075"/>
                <a:gd name="connsiteY0" fmla="*/ 1095376 h 1095376"/>
                <a:gd name="connsiteX1" fmla="*/ 81719 w 1154075"/>
                <a:gd name="connsiteY1" fmla="*/ 1095376 h 1095376"/>
                <a:gd name="connsiteX2" fmla="*/ 74267 w 1154075"/>
                <a:gd name="connsiteY2" fmla="*/ 367396 h 1095376"/>
                <a:gd name="connsiteX3" fmla="*/ 75369 w 1154075"/>
                <a:gd name="connsiteY3" fmla="*/ 0 h 1095376"/>
                <a:gd name="connsiteX0" fmla="*/ 1080118 w 1080118"/>
                <a:gd name="connsiteY0" fmla="*/ 1095376 h 1095376"/>
                <a:gd name="connsiteX1" fmla="*/ 7762 w 1080118"/>
                <a:gd name="connsiteY1" fmla="*/ 1095376 h 1095376"/>
                <a:gd name="connsiteX2" fmla="*/ 310 w 1080118"/>
                <a:gd name="connsiteY2" fmla="*/ 367396 h 1095376"/>
                <a:gd name="connsiteX3" fmla="*/ 1412 w 1080118"/>
                <a:gd name="connsiteY3" fmla="*/ 0 h 1095376"/>
                <a:gd name="connsiteX0" fmla="*/ 1079813 w 1079813"/>
                <a:gd name="connsiteY0" fmla="*/ 1609726 h 1609726"/>
                <a:gd name="connsiteX1" fmla="*/ 7457 w 1079813"/>
                <a:gd name="connsiteY1" fmla="*/ 1609726 h 1609726"/>
                <a:gd name="connsiteX2" fmla="*/ 5 w 1079813"/>
                <a:gd name="connsiteY2" fmla="*/ 881746 h 1609726"/>
                <a:gd name="connsiteX3" fmla="*/ 167425 w 1079813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4 w 1072356"/>
                <a:gd name="connsiteY2" fmla="*/ 100696 h 1609726"/>
                <a:gd name="connsiteX3" fmla="*/ 159968 w 1072356"/>
                <a:gd name="connsiteY3" fmla="*/ 0 h 1609726"/>
                <a:gd name="connsiteX0" fmla="*/ 1072356 w 1072356"/>
                <a:gd name="connsiteY0" fmla="*/ 1609726 h 1609726"/>
                <a:gd name="connsiteX1" fmla="*/ 0 w 1072356"/>
                <a:gd name="connsiteY1" fmla="*/ 1609726 h 1609726"/>
                <a:gd name="connsiteX2" fmla="*/ 2945 w 1072356"/>
                <a:gd name="connsiteY2" fmla="*/ 683 h 1609726"/>
                <a:gd name="connsiteX3" fmla="*/ 159968 w 1072356"/>
                <a:gd name="connsiteY3" fmla="*/ 0 h 1609726"/>
                <a:gd name="connsiteX0" fmla="*/ 1072356 w 1072356"/>
                <a:gd name="connsiteY0" fmla="*/ 1619251 h 1619251"/>
                <a:gd name="connsiteX1" fmla="*/ 0 w 1072356"/>
                <a:gd name="connsiteY1" fmla="*/ 1619251 h 1619251"/>
                <a:gd name="connsiteX2" fmla="*/ 2945 w 1072356"/>
                <a:gd name="connsiteY2" fmla="*/ 10208 h 1619251"/>
                <a:gd name="connsiteX3" fmla="*/ 142397 w 1072356"/>
                <a:gd name="connsiteY3" fmla="*/ 0 h 1619251"/>
                <a:gd name="connsiteX0" fmla="*/ 1072356 w 1072356"/>
                <a:gd name="connsiteY0" fmla="*/ 1614489 h 1614489"/>
                <a:gd name="connsiteX1" fmla="*/ 0 w 1072356"/>
                <a:gd name="connsiteY1" fmla="*/ 1614489 h 1614489"/>
                <a:gd name="connsiteX2" fmla="*/ 2945 w 1072356"/>
                <a:gd name="connsiteY2" fmla="*/ 5446 h 1614489"/>
                <a:gd name="connsiteX3" fmla="*/ 135809 w 1072356"/>
                <a:gd name="connsiteY3" fmla="*/ 0 h 1614489"/>
                <a:gd name="connsiteX0" fmla="*/ 0 w 135809"/>
                <a:gd name="connsiteY0" fmla="*/ 1614489 h 1614489"/>
                <a:gd name="connsiteX1" fmla="*/ 2945 w 135809"/>
                <a:gd name="connsiteY1" fmla="*/ 5446 h 1614489"/>
                <a:gd name="connsiteX2" fmla="*/ 135809 w 135809"/>
                <a:gd name="connsiteY2" fmla="*/ 0 h 1614489"/>
                <a:gd name="connsiteX0" fmla="*/ 184 w 135993"/>
                <a:gd name="connsiteY0" fmla="*/ 1614489 h 1614489"/>
                <a:gd name="connsiteX1" fmla="*/ 296 w 135993"/>
                <a:gd name="connsiteY1" fmla="*/ 5445 h 1614489"/>
                <a:gd name="connsiteX2" fmla="*/ 135993 w 135993"/>
                <a:gd name="connsiteY2" fmla="*/ 0 h 1614489"/>
                <a:gd name="connsiteX0" fmla="*/ 0 w 135809"/>
                <a:gd name="connsiteY0" fmla="*/ 1614489 h 1614489"/>
                <a:gd name="connsiteX1" fmla="*/ 112 w 135809"/>
                <a:gd name="connsiteY1" fmla="*/ 5445 h 1614489"/>
                <a:gd name="connsiteX2" fmla="*/ 135809 w 135809"/>
                <a:gd name="connsiteY2" fmla="*/ 0 h 16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09" h="1614489">
                  <a:moveTo>
                    <a:pt x="0" y="1614489"/>
                  </a:moveTo>
                  <a:cubicBezTo>
                    <a:pt x="37" y="1078141"/>
                    <a:pt x="75" y="541793"/>
                    <a:pt x="112" y="5445"/>
                  </a:cubicBezTo>
                  <a:lnTo>
                    <a:pt x="135809" y="0"/>
                  </a:lnTo>
                </a:path>
              </a:pathLst>
            </a:custGeom>
            <a:noFill/>
            <a:ln w="47625" cap="flat" cmpd="sng" algn="ctr">
              <a:solidFill>
                <a:srgbClr val="333333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896711" y="2855962"/>
              <a:ext cx="884281" cy="1779636"/>
            </a:xfrm>
            <a:prstGeom prst="rect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Textfeld 114"/>
            <p:cNvSpPr txBox="1">
              <a:spLocks noChangeArrowheads="1"/>
            </p:cNvSpPr>
            <p:nvPr/>
          </p:nvSpPr>
          <p:spPr bwMode="auto">
            <a:xfrm>
              <a:off x="2004643" y="3180576"/>
              <a:ext cx="689646" cy="46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Lique</a:t>
              </a: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-</a:t>
              </a:r>
              <a:b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</a:b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faction</a:t>
              </a:r>
            </a:p>
          </p:txBody>
        </p:sp>
        <p:grpSp>
          <p:nvGrpSpPr>
            <p:cNvPr id="52" name="Gruppieren 115"/>
            <p:cNvGrpSpPr>
              <a:grpSpLocks/>
            </p:cNvGrpSpPr>
            <p:nvPr/>
          </p:nvGrpSpPr>
          <p:grpSpPr bwMode="auto">
            <a:xfrm>
              <a:off x="3249328" y="4922944"/>
              <a:ext cx="1149407" cy="1243046"/>
              <a:chOff x="2973103" y="4922944"/>
              <a:chExt cx="1149407" cy="1243046"/>
            </a:xfrm>
          </p:grpSpPr>
          <p:sp>
            <p:nvSpPr>
              <p:cNvPr id="80" name="Zylinder 79"/>
              <p:cNvSpPr/>
              <p:nvPr/>
            </p:nvSpPr>
            <p:spPr>
              <a:xfrm>
                <a:off x="2973103" y="4922944"/>
                <a:ext cx="1149407" cy="1243046"/>
              </a:xfrm>
              <a:prstGeom prst="can">
                <a:avLst>
                  <a:gd name="adj" fmla="val 21677"/>
                </a:avLst>
              </a:prstGeom>
              <a:solidFill>
                <a:srgbClr val="E8E8E8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1" name="Zylinder 80"/>
              <p:cNvSpPr/>
              <p:nvPr/>
            </p:nvSpPr>
            <p:spPr>
              <a:xfrm>
                <a:off x="2976278" y="5191238"/>
                <a:ext cx="1146232" cy="974752"/>
              </a:xfrm>
              <a:prstGeom prst="can">
                <a:avLst>
                  <a:gd name="adj" fmla="val 23340"/>
                </a:avLst>
              </a:prstGeom>
              <a:solidFill>
                <a:srgbClr val="99CC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2" name="Textfeld 118"/>
              <p:cNvSpPr txBox="1">
                <a:spLocks noChangeArrowheads="1"/>
              </p:cNvSpPr>
              <p:nvPr/>
            </p:nvSpPr>
            <p:spPr bwMode="auto">
              <a:xfrm>
                <a:off x="3002710" y="5551549"/>
                <a:ext cx="1094401" cy="43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" rIns="36000">
                <a:spAutoFit/>
              </a:bodyPr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</a:rPr>
                  <a:t>Liquid</a:t>
                </a:r>
                <a:br>
                  <a:rPr kumimoji="1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</a:rPr>
                </a:br>
                <a:r>
                  <a:rPr kumimoji="1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/>
                  </a:rPr>
                  <a:t>air</a:t>
                </a:r>
                <a:endParaRPr kumimoji="1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p:grpSp>
        <p:sp>
          <p:nvSpPr>
            <p:cNvPr id="53" name="Rechteck 52"/>
            <p:cNvSpPr/>
            <p:nvPr/>
          </p:nvSpPr>
          <p:spPr>
            <a:xfrm rot="10800000">
              <a:off x="4824207" y="2855962"/>
              <a:ext cx="854118" cy="1776461"/>
            </a:xfrm>
            <a:prstGeom prst="rect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54" name="Gruppieren 120"/>
            <p:cNvGrpSpPr>
              <a:grpSpLocks/>
            </p:cNvGrpSpPr>
            <p:nvPr/>
          </p:nvGrpSpPr>
          <p:grpSpPr bwMode="auto">
            <a:xfrm flipV="1">
              <a:off x="4346624" y="3902150"/>
              <a:ext cx="955174" cy="373074"/>
              <a:chOff x="4041069" y="3907648"/>
              <a:chExt cx="1423012" cy="219312"/>
            </a:xfrm>
          </p:grpSpPr>
          <p:sp>
            <p:nvSpPr>
              <p:cNvPr id="78" name="Freihandform 77"/>
              <p:cNvSpPr/>
              <p:nvPr/>
            </p:nvSpPr>
            <p:spPr>
              <a:xfrm rot="10800000">
                <a:off x="4041069" y="4020571"/>
                <a:ext cx="1423012" cy="106389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81655 w 640556"/>
                  <a:gd name="connsiteY2" fmla="*/ 123825 h 123825"/>
                  <a:gd name="connsiteX0" fmla="*/ 640556 w 640556"/>
                  <a:gd name="connsiteY0" fmla="*/ 0 h 130175"/>
                  <a:gd name="connsiteX1" fmla="*/ 0 w 640556"/>
                  <a:gd name="connsiteY1" fmla="*/ 0 h 130175"/>
                  <a:gd name="connsiteX2" fmla="*/ 73958 w 640556"/>
                  <a:gd name="connsiteY2" fmla="*/ 130175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30175">
                    <a:moveTo>
                      <a:pt x="640556" y="0"/>
                    </a:moveTo>
                    <a:lnTo>
                      <a:pt x="0" y="0"/>
                    </a:lnTo>
                    <a:lnTo>
                      <a:pt x="73958" y="130175"/>
                    </a:lnTo>
                  </a:path>
                </a:pathLst>
              </a:custGeom>
              <a:noFill/>
              <a:ln w="25400" cap="rnd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79" name="Freihandform 78"/>
              <p:cNvSpPr/>
              <p:nvPr/>
            </p:nvSpPr>
            <p:spPr>
              <a:xfrm rot="10800000" flipV="1">
                <a:off x="4041069" y="3907648"/>
                <a:ext cx="1423012" cy="112922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  <a:gd name="connsiteX0" fmla="*/ 640556 w 640556"/>
                  <a:gd name="connsiteY0" fmla="*/ 0 h 114300"/>
                  <a:gd name="connsiteX1" fmla="*/ 0 w 640556"/>
                  <a:gd name="connsiteY1" fmla="*/ 0 h 114300"/>
                  <a:gd name="connsiteX2" fmla="*/ 77807 w 640556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14300">
                    <a:moveTo>
                      <a:pt x="640556" y="0"/>
                    </a:moveTo>
                    <a:lnTo>
                      <a:pt x="0" y="0"/>
                    </a:lnTo>
                    <a:lnTo>
                      <a:pt x="77807" y="114300"/>
                    </a:lnTo>
                  </a:path>
                </a:pathLst>
              </a:custGeom>
              <a:noFill/>
              <a:ln w="25400" cap="rnd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 type="triangle"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5031086" y="5102576"/>
              <a:ext cx="432000" cy="432000"/>
              <a:chOff x="683716" y="4307558"/>
              <a:chExt cx="432000" cy="432000"/>
            </a:xfrm>
            <a:solidFill>
              <a:srgbClr val="539A7A">
                <a:lumMod val="40000"/>
                <a:lumOff val="60000"/>
              </a:srgbClr>
            </a:solidFill>
          </p:grpSpPr>
          <p:sp>
            <p:nvSpPr>
              <p:cNvPr id="75" name="Ellipse 74"/>
              <p:cNvSpPr/>
              <p:nvPr/>
            </p:nvSpPr>
            <p:spPr>
              <a:xfrm rot="16200000">
                <a:off x="683716" y="4307558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76" name="Freihandform 75"/>
              <p:cNvSpPr/>
              <p:nvPr/>
            </p:nvSpPr>
            <p:spPr>
              <a:xfrm>
                <a:off x="683716" y="4314825"/>
                <a:ext cx="216000" cy="216148"/>
              </a:xfrm>
              <a:custGeom>
                <a:avLst/>
                <a:gdLst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109537"/>
                  <a:gd name="connsiteY0" fmla="*/ 350044 h 350044"/>
                  <a:gd name="connsiteX1" fmla="*/ 109537 w 109537"/>
                  <a:gd name="connsiteY1" fmla="*/ 0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7" h="350044">
                    <a:moveTo>
                      <a:pt x="0" y="350044"/>
                    </a:moveTo>
                    <a:lnTo>
                      <a:pt x="109537" y="0"/>
                    </a:lnTo>
                  </a:path>
                </a:pathLst>
              </a:custGeom>
              <a:grpFill/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77" name="Freihandform 76"/>
              <p:cNvSpPr/>
              <p:nvPr/>
            </p:nvSpPr>
            <p:spPr>
              <a:xfrm flipH="1">
                <a:off x="899713" y="4321317"/>
                <a:ext cx="216002" cy="209656"/>
              </a:xfrm>
              <a:custGeom>
                <a:avLst/>
                <a:gdLst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88106"/>
                  <a:gd name="connsiteY0" fmla="*/ 342900 h 342900"/>
                  <a:gd name="connsiteX1" fmla="*/ 88106 w 88106"/>
                  <a:gd name="connsiteY1" fmla="*/ 0 h 342900"/>
                  <a:gd name="connsiteX0" fmla="*/ 0 w 109537"/>
                  <a:gd name="connsiteY0" fmla="*/ 350044 h 350044"/>
                  <a:gd name="connsiteX1" fmla="*/ 109537 w 109537"/>
                  <a:gd name="connsiteY1" fmla="*/ 0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7" h="350044">
                    <a:moveTo>
                      <a:pt x="0" y="350044"/>
                    </a:moveTo>
                    <a:lnTo>
                      <a:pt x="109537" y="0"/>
                    </a:lnTo>
                  </a:path>
                </a:pathLst>
              </a:custGeom>
              <a:grpFill/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6" name="Zylinder 55"/>
            <p:cNvSpPr/>
            <p:nvPr/>
          </p:nvSpPr>
          <p:spPr>
            <a:xfrm>
              <a:off x="3303306" y="3311588"/>
              <a:ext cx="1031929" cy="1220822"/>
            </a:xfrm>
            <a:prstGeom prst="can">
              <a:avLst>
                <a:gd name="adj" fmla="val 23340"/>
              </a:avLst>
            </a:prstGeom>
            <a:solidFill>
              <a:srgbClr val="99CC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Cold storage</a:t>
              </a:r>
              <a:endParaRPr kumimoji="1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57" name="Gruppieren 129"/>
            <p:cNvGrpSpPr>
              <a:grpSpLocks/>
            </p:cNvGrpSpPr>
            <p:nvPr/>
          </p:nvGrpSpPr>
          <p:grpSpPr bwMode="auto">
            <a:xfrm flipV="1">
              <a:off x="2351721" y="3913266"/>
              <a:ext cx="961736" cy="390536"/>
              <a:chOff x="1300496" y="3219735"/>
              <a:chExt cx="484848" cy="252752"/>
            </a:xfrm>
          </p:grpSpPr>
          <p:sp>
            <p:nvSpPr>
              <p:cNvPr id="73" name="Freihandform 72"/>
              <p:cNvSpPr/>
              <p:nvPr/>
            </p:nvSpPr>
            <p:spPr>
              <a:xfrm>
                <a:off x="1300496" y="3219735"/>
                <a:ext cx="484846" cy="123294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23825">
                    <a:moveTo>
                      <a:pt x="640556" y="0"/>
                    </a:moveTo>
                    <a:lnTo>
                      <a:pt x="0" y="0"/>
                    </a:lnTo>
                    <a:lnTo>
                      <a:pt x="171450" y="123825"/>
                    </a:lnTo>
                  </a:path>
                </a:pathLst>
              </a:custGeom>
              <a:noFill/>
              <a:ln w="25400" cap="rnd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74" name="Freihandform 73"/>
              <p:cNvSpPr/>
              <p:nvPr/>
            </p:nvSpPr>
            <p:spPr>
              <a:xfrm flipV="1">
                <a:off x="1300497" y="3349193"/>
                <a:ext cx="484847" cy="123294"/>
              </a:xfrm>
              <a:custGeom>
                <a:avLst/>
                <a:gdLst>
                  <a:gd name="connsiteX0" fmla="*/ 657065 w 657065"/>
                  <a:gd name="connsiteY0" fmla="*/ 0 h 133350"/>
                  <a:gd name="connsiteX1" fmla="*/ 18890 w 657065"/>
                  <a:gd name="connsiteY1" fmla="*/ 9525 h 133350"/>
                  <a:gd name="connsiteX2" fmla="*/ 190340 w 657065"/>
                  <a:gd name="connsiteY2" fmla="*/ 133350 h 133350"/>
                  <a:gd name="connsiteX0" fmla="*/ 638175 w 638175"/>
                  <a:gd name="connsiteY0" fmla="*/ 0 h 133350"/>
                  <a:gd name="connsiteX1" fmla="*/ 0 w 638175"/>
                  <a:gd name="connsiteY1" fmla="*/ 9525 h 133350"/>
                  <a:gd name="connsiteX2" fmla="*/ 171450 w 638175"/>
                  <a:gd name="connsiteY2" fmla="*/ 133350 h 133350"/>
                  <a:gd name="connsiteX0" fmla="*/ 658974 w 658974"/>
                  <a:gd name="connsiteY0" fmla="*/ 9173 h 132998"/>
                  <a:gd name="connsiteX1" fmla="*/ 18418 w 658974"/>
                  <a:gd name="connsiteY1" fmla="*/ 9173 h 132998"/>
                  <a:gd name="connsiteX2" fmla="*/ 189868 w 658974"/>
                  <a:gd name="connsiteY2" fmla="*/ 132998 h 132998"/>
                  <a:gd name="connsiteX0" fmla="*/ 658974 w 658974"/>
                  <a:gd name="connsiteY0" fmla="*/ 0 h 123825"/>
                  <a:gd name="connsiteX1" fmla="*/ 18418 w 658974"/>
                  <a:gd name="connsiteY1" fmla="*/ 0 h 123825"/>
                  <a:gd name="connsiteX2" fmla="*/ 189868 w 658974"/>
                  <a:gd name="connsiteY2" fmla="*/ 123825 h 123825"/>
                  <a:gd name="connsiteX0" fmla="*/ 640556 w 640556"/>
                  <a:gd name="connsiteY0" fmla="*/ 0 h 123825"/>
                  <a:gd name="connsiteX1" fmla="*/ 0 w 640556"/>
                  <a:gd name="connsiteY1" fmla="*/ 0 h 123825"/>
                  <a:gd name="connsiteX2" fmla="*/ 171450 w 640556"/>
                  <a:gd name="connsiteY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6" h="123825">
                    <a:moveTo>
                      <a:pt x="640556" y="0"/>
                    </a:moveTo>
                    <a:lnTo>
                      <a:pt x="0" y="0"/>
                    </a:lnTo>
                    <a:lnTo>
                      <a:pt x="171450" y="123825"/>
                    </a:lnTo>
                  </a:path>
                </a:pathLst>
              </a:custGeom>
              <a:noFill/>
              <a:ln w="25400" cap="rnd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 type="triangle"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8" name="Textfeld 133"/>
            <p:cNvSpPr txBox="1">
              <a:spLocks noChangeArrowheads="1"/>
            </p:cNvSpPr>
            <p:nvPr/>
          </p:nvSpPr>
          <p:spPr bwMode="auto">
            <a:xfrm>
              <a:off x="4809514" y="3183359"/>
              <a:ext cx="926454" cy="46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Evapo-rator</a:t>
              </a:r>
              <a:endParaRPr kumimoji="1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7672324" y="2843262"/>
              <a:ext cx="504850" cy="503251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 tIns="144000" anchor="ctr"/>
            <a:lstStyle/>
            <a:p>
              <a:pPr marL="0" marR="0" lvl="0" indent="0" algn="ctr" defTabSz="457200" eaLnBrk="1" fontAlgn="auto" latinLnBrk="0" hangingPunct="1">
                <a:lnSpc>
                  <a:spcPts val="7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</a:t>
              </a:r>
              <a:endParaRPr kumimoji="1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7700900" y="5200764"/>
              <a:ext cx="503262" cy="504839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 tIns="144000" anchor="ctr"/>
            <a:lstStyle/>
            <a:p>
              <a:pPr marL="0" marR="0" lvl="0" indent="0" algn="ctr" defTabSz="457200" eaLnBrk="1" fontAlgn="auto" latinLnBrk="0" hangingPunct="1">
                <a:lnSpc>
                  <a:spcPts val="7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</a:t>
              </a:r>
              <a:endParaRPr kumimoji="1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Pfeil nach rechts 60"/>
            <p:cNvSpPr/>
            <p:nvPr/>
          </p:nvSpPr>
          <p:spPr>
            <a:xfrm rot="16200000">
              <a:off x="364706" y="2919458"/>
              <a:ext cx="754083" cy="404833"/>
            </a:xfrm>
            <a:prstGeom prst="rightArrow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headEnd type="non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rIns="3600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 Power in</a:t>
              </a:r>
              <a:endParaRPr kumimoji="1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62" name="Gruppieren 138"/>
            <p:cNvGrpSpPr>
              <a:grpSpLocks/>
            </p:cNvGrpSpPr>
            <p:nvPr/>
          </p:nvGrpSpPr>
          <p:grpSpPr bwMode="auto">
            <a:xfrm rot="-5400000">
              <a:off x="675920" y="1755077"/>
              <a:ext cx="640941" cy="371818"/>
              <a:chOff x="1077469" y="3065965"/>
              <a:chExt cx="752354" cy="504000"/>
            </a:xfrm>
          </p:grpSpPr>
          <p:sp>
            <p:nvSpPr>
              <p:cNvPr id="69" name="Rechteck 68"/>
              <p:cNvSpPr/>
              <p:nvPr/>
            </p:nvSpPr>
            <p:spPr>
              <a:xfrm>
                <a:off x="1084025" y="3066406"/>
                <a:ext cx="505010" cy="503561"/>
              </a:xfrm>
              <a:prstGeom prst="rect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70" name="Gruppieren 69"/>
              <p:cNvGrpSpPr>
                <a:grpSpLocks/>
              </p:cNvGrpSpPr>
              <p:nvPr/>
            </p:nvGrpSpPr>
            <p:grpSpPr bwMode="auto">
              <a:xfrm>
                <a:off x="1188883" y="3194141"/>
                <a:ext cx="640940" cy="252985"/>
                <a:chOff x="1262064" y="3219451"/>
                <a:chExt cx="640940" cy="252985"/>
              </a:xfrm>
            </p:grpSpPr>
            <p:sp>
              <p:nvSpPr>
                <p:cNvPr id="71" name="Freihandform 70"/>
                <p:cNvSpPr/>
                <p:nvPr/>
              </p:nvSpPr>
              <p:spPr>
                <a:xfrm>
                  <a:off x="1261563" y="3227289"/>
                  <a:ext cx="641044" cy="116206"/>
                </a:xfrm>
                <a:custGeom>
                  <a:avLst/>
                  <a:gdLst>
                    <a:gd name="connsiteX0" fmla="*/ 657065 w 657065"/>
                    <a:gd name="connsiteY0" fmla="*/ 0 h 133350"/>
                    <a:gd name="connsiteX1" fmla="*/ 18890 w 657065"/>
                    <a:gd name="connsiteY1" fmla="*/ 9525 h 133350"/>
                    <a:gd name="connsiteX2" fmla="*/ 190340 w 657065"/>
                    <a:gd name="connsiteY2" fmla="*/ 133350 h 133350"/>
                    <a:gd name="connsiteX0" fmla="*/ 638175 w 638175"/>
                    <a:gd name="connsiteY0" fmla="*/ 0 h 133350"/>
                    <a:gd name="connsiteX1" fmla="*/ 0 w 638175"/>
                    <a:gd name="connsiteY1" fmla="*/ 9525 h 133350"/>
                    <a:gd name="connsiteX2" fmla="*/ 171450 w 638175"/>
                    <a:gd name="connsiteY2" fmla="*/ 133350 h 133350"/>
                    <a:gd name="connsiteX0" fmla="*/ 658974 w 658974"/>
                    <a:gd name="connsiteY0" fmla="*/ 9173 h 132998"/>
                    <a:gd name="connsiteX1" fmla="*/ 18418 w 658974"/>
                    <a:gd name="connsiteY1" fmla="*/ 9173 h 132998"/>
                    <a:gd name="connsiteX2" fmla="*/ 189868 w 658974"/>
                    <a:gd name="connsiteY2" fmla="*/ 132998 h 132998"/>
                    <a:gd name="connsiteX0" fmla="*/ 658974 w 658974"/>
                    <a:gd name="connsiteY0" fmla="*/ 0 h 123825"/>
                    <a:gd name="connsiteX1" fmla="*/ 18418 w 658974"/>
                    <a:gd name="connsiteY1" fmla="*/ 0 h 123825"/>
                    <a:gd name="connsiteX2" fmla="*/ 189868 w 658974"/>
                    <a:gd name="connsiteY2" fmla="*/ 123825 h 123825"/>
                    <a:gd name="connsiteX0" fmla="*/ 640556 w 640556"/>
                    <a:gd name="connsiteY0" fmla="*/ 0 h 123825"/>
                    <a:gd name="connsiteX1" fmla="*/ 0 w 640556"/>
                    <a:gd name="connsiteY1" fmla="*/ 0 h 123825"/>
                    <a:gd name="connsiteX2" fmla="*/ 171450 w 640556"/>
                    <a:gd name="connsiteY2" fmla="*/ 12382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0556" h="123825">
                      <a:moveTo>
                        <a:pt x="640556" y="0"/>
                      </a:moveTo>
                      <a:lnTo>
                        <a:pt x="0" y="0"/>
                      </a:lnTo>
                      <a:lnTo>
                        <a:pt x="171450" y="123825"/>
                      </a:lnTo>
                    </a:path>
                  </a:pathLst>
                </a:custGeom>
                <a:solidFill>
                  <a:srgbClr val="539A7A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2" name="Freihandform 71"/>
                <p:cNvSpPr/>
                <p:nvPr/>
              </p:nvSpPr>
              <p:spPr>
                <a:xfrm flipV="1">
                  <a:off x="1261563" y="3349952"/>
                  <a:ext cx="641044" cy="122662"/>
                </a:xfrm>
                <a:custGeom>
                  <a:avLst/>
                  <a:gdLst>
                    <a:gd name="connsiteX0" fmla="*/ 657065 w 657065"/>
                    <a:gd name="connsiteY0" fmla="*/ 0 h 133350"/>
                    <a:gd name="connsiteX1" fmla="*/ 18890 w 657065"/>
                    <a:gd name="connsiteY1" fmla="*/ 9525 h 133350"/>
                    <a:gd name="connsiteX2" fmla="*/ 190340 w 657065"/>
                    <a:gd name="connsiteY2" fmla="*/ 133350 h 133350"/>
                    <a:gd name="connsiteX0" fmla="*/ 638175 w 638175"/>
                    <a:gd name="connsiteY0" fmla="*/ 0 h 133350"/>
                    <a:gd name="connsiteX1" fmla="*/ 0 w 638175"/>
                    <a:gd name="connsiteY1" fmla="*/ 9525 h 133350"/>
                    <a:gd name="connsiteX2" fmla="*/ 171450 w 638175"/>
                    <a:gd name="connsiteY2" fmla="*/ 133350 h 133350"/>
                    <a:gd name="connsiteX0" fmla="*/ 658974 w 658974"/>
                    <a:gd name="connsiteY0" fmla="*/ 9173 h 132998"/>
                    <a:gd name="connsiteX1" fmla="*/ 18418 w 658974"/>
                    <a:gd name="connsiteY1" fmla="*/ 9173 h 132998"/>
                    <a:gd name="connsiteX2" fmla="*/ 189868 w 658974"/>
                    <a:gd name="connsiteY2" fmla="*/ 132998 h 132998"/>
                    <a:gd name="connsiteX0" fmla="*/ 658974 w 658974"/>
                    <a:gd name="connsiteY0" fmla="*/ 0 h 123825"/>
                    <a:gd name="connsiteX1" fmla="*/ 18418 w 658974"/>
                    <a:gd name="connsiteY1" fmla="*/ 0 h 123825"/>
                    <a:gd name="connsiteX2" fmla="*/ 189868 w 658974"/>
                    <a:gd name="connsiteY2" fmla="*/ 123825 h 123825"/>
                    <a:gd name="connsiteX0" fmla="*/ 640556 w 640556"/>
                    <a:gd name="connsiteY0" fmla="*/ 0 h 123825"/>
                    <a:gd name="connsiteX1" fmla="*/ 0 w 640556"/>
                    <a:gd name="connsiteY1" fmla="*/ 0 h 123825"/>
                    <a:gd name="connsiteX2" fmla="*/ 171450 w 640556"/>
                    <a:gd name="connsiteY2" fmla="*/ 12382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0556" h="123825">
                      <a:moveTo>
                        <a:pt x="640556" y="0"/>
                      </a:moveTo>
                      <a:lnTo>
                        <a:pt x="0" y="0"/>
                      </a:lnTo>
                      <a:lnTo>
                        <a:pt x="171450" y="123825"/>
                      </a:lnTo>
                    </a:path>
                  </a:pathLst>
                </a:custGeom>
                <a:solidFill>
                  <a:srgbClr val="539A7A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63" name="Gruppieren 143"/>
            <p:cNvGrpSpPr>
              <a:grpSpLocks/>
            </p:cNvGrpSpPr>
            <p:nvPr/>
          </p:nvGrpSpPr>
          <p:grpSpPr bwMode="auto">
            <a:xfrm rot="-5400000">
              <a:off x="1752856" y="1755962"/>
              <a:ext cx="640941" cy="371818"/>
              <a:chOff x="1077469" y="3065965"/>
              <a:chExt cx="752354" cy="504000"/>
            </a:xfrm>
          </p:grpSpPr>
          <p:sp>
            <p:nvSpPr>
              <p:cNvPr id="65" name="Rechteck 64"/>
              <p:cNvSpPr/>
              <p:nvPr/>
            </p:nvSpPr>
            <p:spPr>
              <a:xfrm>
                <a:off x="1085064" y="3065651"/>
                <a:ext cx="505010" cy="503561"/>
              </a:xfrm>
              <a:prstGeom prst="rect">
                <a:avLst/>
              </a:prstGeom>
              <a:solidFill>
                <a:srgbClr val="539A7A">
                  <a:lumMod val="40000"/>
                  <a:lumOff val="60000"/>
                </a:srgbClr>
              </a:solidFill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66" name="Gruppieren 145"/>
              <p:cNvGrpSpPr>
                <a:grpSpLocks/>
              </p:cNvGrpSpPr>
              <p:nvPr/>
            </p:nvGrpSpPr>
            <p:grpSpPr bwMode="auto">
              <a:xfrm>
                <a:off x="1188883" y="3194141"/>
                <a:ext cx="640940" cy="252985"/>
                <a:chOff x="1262064" y="3219451"/>
                <a:chExt cx="640940" cy="252985"/>
              </a:xfrm>
            </p:grpSpPr>
            <p:sp>
              <p:nvSpPr>
                <p:cNvPr id="67" name="Freihandform 66"/>
                <p:cNvSpPr/>
                <p:nvPr/>
              </p:nvSpPr>
              <p:spPr>
                <a:xfrm>
                  <a:off x="1262602" y="3220079"/>
                  <a:ext cx="641044" cy="122662"/>
                </a:xfrm>
                <a:custGeom>
                  <a:avLst/>
                  <a:gdLst>
                    <a:gd name="connsiteX0" fmla="*/ 657065 w 657065"/>
                    <a:gd name="connsiteY0" fmla="*/ 0 h 133350"/>
                    <a:gd name="connsiteX1" fmla="*/ 18890 w 657065"/>
                    <a:gd name="connsiteY1" fmla="*/ 9525 h 133350"/>
                    <a:gd name="connsiteX2" fmla="*/ 190340 w 657065"/>
                    <a:gd name="connsiteY2" fmla="*/ 133350 h 133350"/>
                    <a:gd name="connsiteX0" fmla="*/ 638175 w 638175"/>
                    <a:gd name="connsiteY0" fmla="*/ 0 h 133350"/>
                    <a:gd name="connsiteX1" fmla="*/ 0 w 638175"/>
                    <a:gd name="connsiteY1" fmla="*/ 9525 h 133350"/>
                    <a:gd name="connsiteX2" fmla="*/ 171450 w 638175"/>
                    <a:gd name="connsiteY2" fmla="*/ 133350 h 133350"/>
                    <a:gd name="connsiteX0" fmla="*/ 658974 w 658974"/>
                    <a:gd name="connsiteY0" fmla="*/ 9173 h 132998"/>
                    <a:gd name="connsiteX1" fmla="*/ 18418 w 658974"/>
                    <a:gd name="connsiteY1" fmla="*/ 9173 h 132998"/>
                    <a:gd name="connsiteX2" fmla="*/ 189868 w 658974"/>
                    <a:gd name="connsiteY2" fmla="*/ 132998 h 132998"/>
                    <a:gd name="connsiteX0" fmla="*/ 658974 w 658974"/>
                    <a:gd name="connsiteY0" fmla="*/ 0 h 123825"/>
                    <a:gd name="connsiteX1" fmla="*/ 18418 w 658974"/>
                    <a:gd name="connsiteY1" fmla="*/ 0 h 123825"/>
                    <a:gd name="connsiteX2" fmla="*/ 189868 w 658974"/>
                    <a:gd name="connsiteY2" fmla="*/ 123825 h 123825"/>
                    <a:gd name="connsiteX0" fmla="*/ 640556 w 640556"/>
                    <a:gd name="connsiteY0" fmla="*/ 0 h 123825"/>
                    <a:gd name="connsiteX1" fmla="*/ 0 w 640556"/>
                    <a:gd name="connsiteY1" fmla="*/ 0 h 123825"/>
                    <a:gd name="connsiteX2" fmla="*/ 171450 w 640556"/>
                    <a:gd name="connsiteY2" fmla="*/ 12382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0556" h="123825">
                      <a:moveTo>
                        <a:pt x="640556" y="0"/>
                      </a:moveTo>
                      <a:lnTo>
                        <a:pt x="0" y="0"/>
                      </a:lnTo>
                      <a:lnTo>
                        <a:pt x="171450" y="123825"/>
                      </a:lnTo>
                    </a:path>
                  </a:pathLst>
                </a:custGeom>
                <a:solidFill>
                  <a:srgbClr val="539A7A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8" name="Freihandform 67"/>
                <p:cNvSpPr/>
                <p:nvPr/>
              </p:nvSpPr>
              <p:spPr>
                <a:xfrm flipV="1">
                  <a:off x="1262602" y="3349197"/>
                  <a:ext cx="641044" cy="122662"/>
                </a:xfrm>
                <a:custGeom>
                  <a:avLst/>
                  <a:gdLst>
                    <a:gd name="connsiteX0" fmla="*/ 657065 w 657065"/>
                    <a:gd name="connsiteY0" fmla="*/ 0 h 133350"/>
                    <a:gd name="connsiteX1" fmla="*/ 18890 w 657065"/>
                    <a:gd name="connsiteY1" fmla="*/ 9525 h 133350"/>
                    <a:gd name="connsiteX2" fmla="*/ 190340 w 657065"/>
                    <a:gd name="connsiteY2" fmla="*/ 133350 h 133350"/>
                    <a:gd name="connsiteX0" fmla="*/ 638175 w 638175"/>
                    <a:gd name="connsiteY0" fmla="*/ 0 h 133350"/>
                    <a:gd name="connsiteX1" fmla="*/ 0 w 638175"/>
                    <a:gd name="connsiteY1" fmla="*/ 9525 h 133350"/>
                    <a:gd name="connsiteX2" fmla="*/ 171450 w 638175"/>
                    <a:gd name="connsiteY2" fmla="*/ 133350 h 133350"/>
                    <a:gd name="connsiteX0" fmla="*/ 658974 w 658974"/>
                    <a:gd name="connsiteY0" fmla="*/ 9173 h 132998"/>
                    <a:gd name="connsiteX1" fmla="*/ 18418 w 658974"/>
                    <a:gd name="connsiteY1" fmla="*/ 9173 h 132998"/>
                    <a:gd name="connsiteX2" fmla="*/ 189868 w 658974"/>
                    <a:gd name="connsiteY2" fmla="*/ 132998 h 132998"/>
                    <a:gd name="connsiteX0" fmla="*/ 658974 w 658974"/>
                    <a:gd name="connsiteY0" fmla="*/ 0 h 123825"/>
                    <a:gd name="connsiteX1" fmla="*/ 18418 w 658974"/>
                    <a:gd name="connsiteY1" fmla="*/ 0 h 123825"/>
                    <a:gd name="connsiteX2" fmla="*/ 189868 w 658974"/>
                    <a:gd name="connsiteY2" fmla="*/ 123825 h 123825"/>
                    <a:gd name="connsiteX0" fmla="*/ 640556 w 640556"/>
                    <a:gd name="connsiteY0" fmla="*/ 0 h 123825"/>
                    <a:gd name="connsiteX1" fmla="*/ 0 w 640556"/>
                    <a:gd name="connsiteY1" fmla="*/ 0 h 123825"/>
                    <a:gd name="connsiteX2" fmla="*/ 171450 w 640556"/>
                    <a:gd name="connsiteY2" fmla="*/ 12382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0556" h="123825">
                      <a:moveTo>
                        <a:pt x="640556" y="0"/>
                      </a:moveTo>
                      <a:lnTo>
                        <a:pt x="0" y="0"/>
                      </a:lnTo>
                      <a:lnTo>
                        <a:pt x="171450" y="123825"/>
                      </a:lnTo>
                    </a:path>
                  </a:pathLst>
                </a:custGeom>
                <a:solidFill>
                  <a:srgbClr val="539A7A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sp>
          <p:nvSpPr>
            <p:cNvPr id="64" name="Textfeld 127"/>
            <p:cNvSpPr txBox="1">
              <a:spLocks noChangeArrowheads="1"/>
            </p:cNvSpPr>
            <p:nvPr/>
          </p:nvSpPr>
          <p:spPr bwMode="auto">
            <a:xfrm>
              <a:off x="5321265" y="5026822"/>
              <a:ext cx="814282" cy="46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Liq. air pump</a:t>
              </a:r>
            </a:p>
          </p:txBody>
        </p:sp>
      </p:grpSp>
      <p:sp>
        <p:nvSpPr>
          <p:cNvPr id="95" name="Rechteck 94"/>
          <p:cNvSpPr/>
          <p:nvPr/>
        </p:nvSpPr>
        <p:spPr bwMode="auto">
          <a:xfrm>
            <a:off x="5947619" y="3493040"/>
            <a:ext cx="2675926" cy="2408106"/>
          </a:xfrm>
          <a:prstGeom prst="rect">
            <a:avLst/>
          </a:prstGeom>
          <a:noFill/>
          <a:ln w="31750" cap="flat" cmpd="sng" algn="ctr">
            <a:solidFill>
              <a:srgbClr val="C20018">
                <a:alpha val="67000"/>
              </a:srgbClr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6" name="Gerade Verbindung mit Pfeil 95"/>
          <p:cNvCxnSpPr/>
          <p:nvPr/>
        </p:nvCxnSpPr>
        <p:spPr bwMode="auto">
          <a:xfrm>
            <a:off x="6061075" y="1243489"/>
            <a:ext cx="0" cy="473075"/>
          </a:xfrm>
          <a:prstGeom prst="straightConnector1">
            <a:avLst/>
          </a:prstGeom>
          <a:noFill/>
          <a:ln w="50800" cap="flat" cmpd="sng" algn="ctr">
            <a:solidFill>
              <a:srgbClr val="BFBFBF">
                <a:lumMod val="75000"/>
              </a:srgbClr>
            </a:solidFill>
            <a:prstDash val="solid"/>
            <a:headEnd type="triangle"/>
            <a:tailEnd type="none"/>
          </a:ln>
          <a:effectLst/>
        </p:spPr>
      </p:cxnSp>
      <p:graphicFrame>
        <p:nvGraphicFramePr>
          <p:cNvPr id="97" name="Tabel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75902"/>
              </p:ext>
            </p:extLst>
          </p:nvPr>
        </p:nvGraphicFramePr>
        <p:xfrm>
          <a:off x="315461" y="3757610"/>
          <a:ext cx="905776" cy="340800"/>
        </p:xfrm>
        <a:graphic>
          <a:graphicData uri="http://schemas.openxmlformats.org/drawingml/2006/table">
            <a:tbl>
              <a:tblPr firstRow="1" bandRow="1"/>
              <a:tblGrid>
                <a:gridCol w="905776"/>
              </a:tblGrid>
              <a:tr h="19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de-DE" sz="1000" b="1" dirty="0" err="1" smtClean="0">
                          <a:solidFill>
                            <a:schemeClr val="accent3"/>
                          </a:solidFill>
                        </a:rPr>
                        <a:t>approx</a:t>
                      </a:r>
                      <a: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  <a:t>.</a:t>
                      </a:r>
                      <a:b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  <a:t>10 </a:t>
                      </a:r>
                      <a:r>
                        <a:rPr lang="de-DE" sz="1000" b="1" baseline="0" dirty="0" smtClean="0">
                          <a:solidFill>
                            <a:schemeClr val="accent3"/>
                          </a:solidFill>
                        </a:rPr>
                        <a:t>- 200</a:t>
                      </a:r>
                      <a: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de-DE" sz="1000" b="1" dirty="0" err="1" smtClean="0">
                          <a:solidFill>
                            <a:schemeClr val="accent3"/>
                          </a:solidFill>
                        </a:rPr>
                        <a:t>MW</a:t>
                      </a:r>
                      <a:r>
                        <a:rPr lang="de-DE" sz="1000" b="1" baseline="-25000" dirty="0" err="1" smtClean="0">
                          <a:solidFill>
                            <a:schemeClr val="accent3"/>
                          </a:solidFill>
                        </a:rPr>
                        <a:t>el</a:t>
                      </a:r>
                      <a:endParaRPr lang="de-DE" sz="1000" b="1" baseline="-25000" dirty="0">
                        <a:solidFill>
                          <a:schemeClr val="accent3"/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" name="Textfeld 97"/>
          <p:cNvSpPr txBox="1"/>
          <p:nvPr/>
        </p:nvSpPr>
        <p:spPr>
          <a:xfrm>
            <a:off x="387844" y="3326110"/>
            <a:ext cx="75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192E">
                    <a:lumMod val="50000"/>
                    <a:lumOff val="50000"/>
                  </a:srgbClr>
                </a:solidFill>
                <a:latin typeface="Arial" pitchFamily="34" charset="0"/>
                <a:ea typeface="ＭＳ Ｐゴシック"/>
              </a:rPr>
              <a:t>Storage</a:t>
            </a:r>
            <a:br>
              <a:rPr kumimoji="1" lang="en-US" sz="1200" b="1" dirty="0" smtClean="0">
                <a:solidFill>
                  <a:srgbClr val="00192E">
                    <a:lumMod val="50000"/>
                    <a:lumOff val="50000"/>
                  </a:srgbClr>
                </a:solidFill>
                <a:latin typeface="Arial" pitchFamily="34" charset="0"/>
                <a:ea typeface="ＭＳ Ｐゴシック"/>
              </a:rPr>
            </a:br>
            <a:r>
              <a:rPr kumimoji="1" lang="en-US" sz="1200" b="1" dirty="0" smtClean="0">
                <a:solidFill>
                  <a:srgbClr val="00192E">
                    <a:lumMod val="50000"/>
                    <a:lumOff val="50000"/>
                  </a:srgbClr>
                </a:solidFill>
                <a:latin typeface="Arial" pitchFamily="34" charset="0"/>
                <a:ea typeface="ＭＳ Ｐゴシック"/>
              </a:rPr>
              <a:t>Input:</a:t>
            </a:r>
            <a:endParaRPr kumimoji="1" lang="en-US" sz="1200" b="1" dirty="0">
              <a:solidFill>
                <a:srgbClr val="00192E">
                  <a:lumMod val="50000"/>
                  <a:lumOff val="50000"/>
                </a:srgbClr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6997569" y="890198"/>
            <a:ext cx="1111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100" b="1" dirty="0" smtClean="0">
                <a:solidFill>
                  <a:srgbClr val="00192E">
                    <a:lumMod val="50000"/>
                    <a:lumOff val="50000"/>
                  </a:srgbClr>
                </a:solidFill>
                <a:latin typeface="Arial" pitchFamily="34" charset="0"/>
                <a:ea typeface="ＭＳ Ｐゴシック"/>
              </a:rPr>
              <a:t>Storage</a:t>
            </a:r>
            <a:br>
              <a:rPr kumimoji="1" lang="en-US" sz="1100" b="1" dirty="0" smtClean="0">
                <a:solidFill>
                  <a:srgbClr val="00192E">
                    <a:lumMod val="50000"/>
                    <a:lumOff val="50000"/>
                  </a:srgbClr>
                </a:solidFill>
                <a:latin typeface="Arial" pitchFamily="34" charset="0"/>
                <a:ea typeface="ＭＳ Ｐゴシック"/>
              </a:rPr>
            </a:br>
            <a:r>
              <a:rPr kumimoji="1" lang="en-US" sz="1100" b="1" dirty="0" smtClean="0">
                <a:solidFill>
                  <a:srgbClr val="00192E">
                    <a:lumMod val="50000"/>
                    <a:lumOff val="50000"/>
                  </a:srgbClr>
                </a:solidFill>
                <a:latin typeface="Arial" pitchFamily="34" charset="0"/>
                <a:ea typeface="ＭＳ Ｐゴシック"/>
              </a:rPr>
              <a:t>Output (Air expander):</a:t>
            </a:r>
            <a:endParaRPr kumimoji="1" lang="en-US" sz="1100" b="1" dirty="0">
              <a:solidFill>
                <a:srgbClr val="00192E">
                  <a:lumMod val="50000"/>
                  <a:lumOff val="50000"/>
                </a:srgbClr>
              </a:solidFill>
              <a:latin typeface="Arial" pitchFamily="34" charset="0"/>
              <a:ea typeface="ＭＳ Ｐゴシック"/>
            </a:endParaRPr>
          </a:p>
        </p:txBody>
      </p:sp>
      <p:graphicFrame>
        <p:nvGraphicFramePr>
          <p:cNvPr id="100" name="Tabel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2171"/>
              </p:ext>
            </p:extLst>
          </p:nvPr>
        </p:nvGraphicFramePr>
        <p:xfrm>
          <a:off x="7987056" y="1245827"/>
          <a:ext cx="905776" cy="340800"/>
        </p:xfrm>
        <a:graphic>
          <a:graphicData uri="http://schemas.openxmlformats.org/drawingml/2006/table">
            <a:tbl>
              <a:tblPr firstRow="1" bandRow="1"/>
              <a:tblGrid>
                <a:gridCol w="905776"/>
              </a:tblGrid>
              <a:tr h="19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de-DE" sz="1000" b="1" dirty="0" err="1" smtClean="0">
                          <a:solidFill>
                            <a:schemeClr val="accent3"/>
                          </a:solidFill>
                        </a:rPr>
                        <a:t>approx</a:t>
                      </a:r>
                      <a: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  <a:t>.</a:t>
                      </a:r>
                      <a:b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  <a:t>10 </a:t>
                      </a:r>
                      <a:r>
                        <a:rPr lang="de-DE" sz="1000" b="1" baseline="0" dirty="0" smtClean="0">
                          <a:solidFill>
                            <a:schemeClr val="accent3"/>
                          </a:solidFill>
                        </a:rPr>
                        <a:t>- 300</a:t>
                      </a:r>
                      <a:r>
                        <a:rPr lang="de-DE" sz="1000" b="1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de-DE" sz="1000" b="1" dirty="0" err="1" smtClean="0">
                          <a:solidFill>
                            <a:schemeClr val="accent3"/>
                          </a:solidFill>
                        </a:rPr>
                        <a:t>MW</a:t>
                      </a:r>
                      <a:r>
                        <a:rPr lang="de-DE" sz="1000" b="1" baseline="-25000" dirty="0" err="1" smtClean="0">
                          <a:solidFill>
                            <a:schemeClr val="accent3"/>
                          </a:solidFill>
                        </a:rPr>
                        <a:t>el</a:t>
                      </a:r>
                      <a:endParaRPr lang="de-DE" sz="1000" b="1" baseline="-25000" dirty="0">
                        <a:solidFill>
                          <a:schemeClr val="accent3"/>
                        </a:solidFill>
                      </a:endParaRPr>
                    </a:p>
                  </a:txBody>
                  <a:tcPr marL="18000" marR="18000" marT="18000" marB="180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" name="Textfeld 64"/>
          <p:cNvSpPr txBox="1">
            <a:spLocks noChangeArrowheads="1"/>
          </p:cNvSpPr>
          <p:nvPr/>
        </p:nvSpPr>
        <p:spPr bwMode="auto">
          <a:xfrm>
            <a:off x="6120533" y="1437333"/>
            <a:ext cx="1237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Heat </a:t>
            </a:r>
            <a:r>
              <a:rPr kumimoji="1" lang="en-US" sz="12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r</a:t>
            </a: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ecovery </a:t>
            </a:r>
            <a:r>
              <a:rPr kumimoji="1" lang="en-US" sz="12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a</a:t>
            </a: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ir heater</a:t>
            </a:r>
            <a:endParaRPr kumimoji="1" lang="en-US" sz="1200" b="1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220419" y="4328892"/>
            <a:ext cx="2175117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1200" kern="0" dirty="0">
                <a:solidFill>
                  <a:srgbClr val="000000"/>
                </a:solidFill>
                <a:latin typeface="Arial"/>
                <a:ea typeface="ＭＳ Ｐゴシック"/>
              </a:rPr>
              <a:t>Efficiency:</a:t>
            </a:r>
            <a:endParaRPr kumimoji="1" lang="de-DE" sz="1200" dirty="0" smtClean="0">
              <a:solidFill>
                <a:srgbClr val="000000"/>
              </a:solidFill>
              <a:latin typeface="Arial"/>
              <a:ea typeface="ＭＳ Ｐゴシック"/>
              <a:cs typeface="Times New Roman"/>
            </a:endParaRPr>
          </a:p>
          <a:p>
            <a:pPr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l-GR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η</a:t>
            </a:r>
            <a:r>
              <a:rPr kumimoji="1" lang="de-DE" sz="1200" baseline="-25000" dirty="0" err="1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system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	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= 81 – 83 %</a:t>
            </a:r>
            <a:b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</a:br>
            <a:r>
              <a:rPr kumimoji="1" lang="el-GR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η</a:t>
            </a:r>
            <a:r>
              <a:rPr kumimoji="1" lang="de-DE" sz="1200" baseline="-250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s,50</a:t>
            </a:r>
            <a:r>
              <a:rPr kumimoji="1" lang="de-DE" sz="1200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%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	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= 55 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– 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67 %</a:t>
            </a:r>
            <a:endParaRPr kumimoji="1" lang="de-DE" sz="12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l-GR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η</a:t>
            </a:r>
            <a:r>
              <a:rPr kumimoji="1" lang="de-DE" sz="1200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RT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	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= 52 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– 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56 %</a:t>
            </a:r>
            <a:endParaRPr kumimoji="1" lang="de-DE" sz="12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l-GR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η</a:t>
            </a:r>
            <a:r>
              <a:rPr kumimoji="1" lang="de-DE" sz="1200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F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	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= 83 </a:t>
            </a:r>
            <a:r>
              <a:rPr kumimoji="1" lang="de-DE" sz="1200" dirty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– </a:t>
            </a:r>
            <a:r>
              <a:rPr kumimoji="1" lang="de-DE" sz="1200" dirty="0" smtClean="0">
                <a:solidFill>
                  <a:srgbClr val="000000"/>
                </a:solidFill>
                <a:latin typeface="Arial"/>
                <a:ea typeface="ＭＳ Ｐゴシック"/>
                <a:cs typeface="Times New Roman"/>
              </a:rPr>
              <a:t>86 %</a:t>
            </a:r>
          </a:p>
          <a:p>
            <a:pPr defTabSz="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kumimoji="1" lang="en-US" sz="1200" kern="0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CO2	</a:t>
            </a:r>
            <a:r>
              <a:rPr kumimoji="1" lang="en-US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&lt; </a:t>
            </a:r>
            <a:r>
              <a:rPr kumimoji="1" lang="en-US" sz="1200" kern="0" dirty="0">
                <a:solidFill>
                  <a:srgbClr val="000000"/>
                </a:solidFill>
                <a:latin typeface="Arial"/>
                <a:ea typeface="ＭＳ Ｐゴシック"/>
              </a:rPr>
              <a:t>240 </a:t>
            </a:r>
            <a:r>
              <a:rPr kumimoji="1" lang="en-US" sz="1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kg/</a:t>
            </a:r>
            <a:r>
              <a:rPr kumimoji="1" lang="en-US" sz="1200" kern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MWh</a:t>
            </a:r>
            <a:r>
              <a:rPr kumimoji="1" lang="en-US" sz="1200" kern="0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el</a:t>
            </a:r>
            <a:endParaRPr kumimoji="1" lang="en-US" sz="1200" kern="0" baseline="-2500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2923116" y="911776"/>
            <a:ext cx="1857351" cy="1349702"/>
          </a:xfrm>
          <a:prstGeom prst="rect">
            <a:avLst/>
          </a:prstGeom>
          <a:solidFill>
            <a:srgbClr val="539A7A">
              <a:lumMod val="60000"/>
              <a:lumOff val="40000"/>
            </a:srgbClr>
          </a:solidFill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kumimoji="0" lang="de-DE" sz="17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GT-LAES</a:t>
            </a: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combines</a:t>
            </a: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energy</a:t>
            </a: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storage</a:t>
            </a: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</a:t>
            </a: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GT </a:t>
            </a:r>
            <a:r>
              <a:rPr kumimoji="0" lang="de-DE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peaker</a:t>
            </a: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plant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7164288" y="3501008"/>
            <a:ext cx="156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de-DE" sz="1400" b="1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Gas </a:t>
            </a:r>
            <a:r>
              <a:rPr kumimoji="1" lang="de-DE" sz="1400" b="1" dirty="0" err="1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turbine</a:t>
            </a:r>
            <a:r>
              <a:rPr kumimoji="1" lang="de-DE" sz="1400" b="1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 (</a:t>
            </a:r>
            <a:r>
              <a:rPr kumimoji="1" lang="de-DE" sz="1400" b="1" dirty="0" err="1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new</a:t>
            </a:r>
            <a:r>
              <a:rPr kumimoji="1" lang="de-DE" sz="1400" b="1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 </a:t>
            </a:r>
            <a:r>
              <a:rPr kumimoji="1" lang="de-DE" sz="1400" b="1" dirty="0" err="1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or</a:t>
            </a:r>
            <a:r>
              <a:rPr kumimoji="1" lang="de-DE" sz="1400" b="1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 </a:t>
            </a:r>
            <a:r>
              <a:rPr kumimoji="1" lang="de-DE" sz="1400" b="1" dirty="0" err="1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retrofit</a:t>
            </a:r>
            <a:r>
              <a:rPr kumimoji="1" lang="de-DE" sz="1400" b="1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)</a:t>
            </a:r>
            <a:endParaRPr kumimoji="1" lang="de-DE" sz="1400" b="1" dirty="0">
              <a:solidFill>
                <a:srgbClr val="000000"/>
              </a:solidFill>
              <a:latin typeface="Arial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sz="2400" kern="0" dirty="0" smtClean="0">
                <a:solidFill>
                  <a:schemeClr val="bg2">
                    <a:lumMod val="10000"/>
                  </a:schemeClr>
                </a:solidFill>
              </a:rPr>
              <a:t>CO</a:t>
            </a:r>
            <a:r>
              <a:rPr lang="de-DE" sz="2400" kern="0" baseline="-25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de-DE" sz="2400" kern="0" dirty="0" smtClean="0">
                <a:solidFill>
                  <a:schemeClr val="bg2">
                    <a:lumMod val="10000"/>
                  </a:schemeClr>
                </a:solidFill>
              </a:rPr>
              <a:t>-Footprint </a:t>
            </a:r>
            <a:r>
              <a:rPr lang="de-DE" sz="2400" kern="0" dirty="0" err="1" smtClean="0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de-DE" sz="2400" kern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2400" kern="0" dirty="0" err="1" smtClean="0">
                <a:solidFill>
                  <a:schemeClr val="bg2">
                    <a:lumMod val="10000"/>
                  </a:schemeClr>
                </a:solidFill>
              </a:rPr>
              <a:t>produced</a:t>
            </a:r>
            <a:r>
              <a:rPr lang="de-DE" sz="2400" kern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2400" kern="0" dirty="0" err="1" smtClean="0">
                <a:solidFill>
                  <a:schemeClr val="bg2">
                    <a:lumMod val="10000"/>
                  </a:schemeClr>
                </a:solidFill>
              </a:rPr>
              <a:t>Electricity</a:t>
            </a:r>
            <a:r>
              <a:rPr lang="de-DE" sz="2400" kern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2400" kern="0" dirty="0">
                <a:solidFill>
                  <a:schemeClr val="bg2">
                    <a:lumMod val="10000"/>
                  </a:schemeClr>
                </a:solidFill>
              </a:rPr>
              <a:t>OCGT / CCGT / LAES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26</a:t>
            </a:fld>
            <a:endParaRPr lang="en-US" dirty="0"/>
          </a:p>
        </p:txBody>
      </p:sp>
      <p:pic>
        <p:nvPicPr>
          <p:cNvPr id="105" name="Picture 2" descr="G:\NT\09_Shared_Projects\RD_CES\01_Reports_Presentations\2015\20150216_CO2Footprint\Carbon_Footprint_01_(2)_rdax_220x1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r="11616"/>
          <a:stretch/>
        </p:blipFill>
        <p:spPr bwMode="auto">
          <a:xfrm>
            <a:off x="57150" y="2481214"/>
            <a:ext cx="231457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G:\NT\09_Shared_Projects\RD_CES\01_Reports_Presentations\2015\20150216_CO2Footprint\Carbon_Footprint_01_(2)_rdax_22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15" y="2922739"/>
            <a:ext cx="2190698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G:\NT\09_Shared_Projects\RD_CES\01_Reports_Presentations\2015\20150216_CO2Footprint\Carbon_Footprint_01_(2)_rdax_22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32" y="3258364"/>
            <a:ext cx="133947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feld 107"/>
          <p:cNvSpPr txBox="1"/>
          <p:nvPr/>
        </p:nvSpPr>
        <p:spPr>
          <a:xfrm>
            <a:off x="120640" y="2212966"/>
            <a:ext cx="144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</a:rPr>
              <a:t>OCGT</a:t>
            </a:r>
            <a:endParaRPr lang="de-DE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607467" y="2553407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</a:rPr>
              <a:t>CCGT</a:t>
            </a:r>
            <a:endParaRPr lang="de-DE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4689660" y="2843644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</a:rPr>
              <a:t>GT-LAES</a:t>
            </a:r>
          </a:p>
        </p:txBody>
      </p:sp>
      <p:cxnSp>
        <p:nvCxnSpPr>
          <p:cNvPr id="111" name="Gerade Verbindung 110"/>
          <p:cNvCxnSpPr/>
          <p:nvPr/>
        </p:nvCxnSpPr>
        <p:spPr bwMode="auto">
          <a:xfrm>
            <a:off x="130169" y="2571750"/>
            <a:ext cx="8764594" cy="1198039"/>
          </a:xfrm>
          <a:prstGeom prst="line">
            <a:avLst/>
          </a:prstGeom>
          <a:noFill/>
          <a:ln w="1587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 flipV="1">
            <a:off x="130169" y="3769789"/>
            <a:ext cx="8764594" cy="945087"/>
          </a:xfrm>
          <a:prstGeom prst="line">
            <a:avLst/>
          </a:prstGeom>
          <a:noFill/>
          <a:ln w="1587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3" name="Pfeil nach rechts 112"/>
          <p:cNvSpPr/>
          <p:nvPr/>
        </p:nvSpPr>
        <p:spPr bwMode="auto">
          <a:xfrm rot="479325">
            <a:off x="7724340" y="3434117"/>
            <a:ext cx="800100" cy="208840"/>
          </a:xfrm>
          <a:prstGeom prst="rightArrow">
            <a:avLst/>
          </a:prstGeom>
          <a:solidFill>
            <a:srgbClr val="BFBFB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1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7178533" y="2938985"/>
            <a:ext cx="19384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adiabatic LAES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(future outlook)</a:t>
            </a: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7601013" y="4125885"/>
            <a:ext cx="149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[kg</a:t>
            </a:r>
            <a:r>
              <a:rPr lang="de-DE" sz="1600" b="1" baseline="-25000" dirty="0" smtClean="0">
                <a:solidFill>
                  <a:srgbClr val="539A7A"/>
                </a:solidFill>
                <a:latin typeface="Arial" pitchFamily="34" charset="0"/>
              </a:rPr>
              <a:t>CO2</a:t>
            </a: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/</a:t>
            </a:r>
            <a:r>
              <a:rPr lang="de-DE" sz="1600" b="1" dirty="0" err="1" smtClean="0">
                <a:solidFill>
                  <a:srgbClr val="539A7A"/>
                </a:solidFill>
                <a:latin typeface="Arial" pitchFamily="34" charset="0"/>
              </a:rPr>
              <a:t>MWh</a:t>
            </a:r>
            <a:r>
              <a:rPr lang="de-DE" sz="1600" b="1" baseline="-25000" dirty="0" err="1" smtClean="0">
                <a:solidFill>
                  <a:srgbClr val="539A7A"/>
                </a:solidFill>
                <a:latin typeface="Arial" pitchFamily="34" charset="0"/>
              </a:rPr>
              <a:t>el</a:t>
            </a: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]</a:t>
            </a:r>
            <a:endParaRPr lang="de-DE" sz="1600" b="1" dirty="0">
              <a:solidFill>
                <a:srgbClr val="539A7A"/>
              </a:solidFill>
              <a:latin typeface="Arial" pitchFamily="34" charset="0"/>
            </a:endParaRPr>
          </a:p>
        </p:txBody>
      </p:sp>
      <p:sp>
        <p:nvSpPr>
          <p:cNvPr id="116" name="Textfeld 115"/>
          <p:cNvSpPr txBox="1"/>
          <p:nvPr/>
        </p:nvSpPr>
        <p:spPr>
          <a:xfrm flipH="1">
            <a:off x="8730610" y="3767003"/>
            <a:ext cx="29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0</a:t>
            </a:r>
            <a:endParaRPr lang="de-DE" sz="1600" b="1" dirty="0">
              <a:solidFill>
                <a:srgbClr val="539A7A"/>
              </a:solidFill>
              <a:latin typeface="Arial" pitchFamily="34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 flipH="1">
            <a:off x="92069" y="4713651"/>
            <a:ext cx="74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~526</a:t>
            </a:r>
            <a:endParaRPr lang="de-DE" sz="1600" b="1" dirty="0">
              <a:solidFill>
                <a:srgbClr val="539A7A"/>
              </a:solidFill>
              <a:latin typeface="Arial" pitchFamily="34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 flipH="1">
            <a:off x="3032910" y="4393199"/>
            <a:ext cx="74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~345</a:t>
            </a:r>
            <a:endParaRPr lang="de-DE" sz="1600" b="1" dirty="0">
              <a:solidFill>
                <a:srgbClr val="539A7A"/>
              </a:solidFill>
              <a:latin typeface="Arial" pitchFamily="34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 flipH="1">
            <a:off x="5271285" y="4136972"/>
            <a:ext cx="74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539A7A"/>
                </a:solidFill>
                <a:latin typeface="Arial" pitchFamily="34" charset="0"/>
              </a:rPr>
              <a:t>~230</a:t>
            </a:r>
            <a:endParaRPr lang="de-DE" sz="1600" b="1" dirty="0">
              <a:solidFill>
                <a:srgbClr val="539A7A"/>
              </a:solidFill>
              <a:latin typeface="Arial" pitchFamily="34" charset="0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1200150" y="2747229"/>
            <a:ext cx="37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</a:rPr>
              <a:t>*</a:t>
            </a:r>
            <a:endParaRPr lang="de-D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kern="0" dirty="0">
                <a:solidFill>
                  <a:schemeClr val="bg2">
                    <a:lumMod val="10000"/>
                  </a:schemeClr>
                </a:solidFill>
              </a:rPr>
              <a:t>LAES Efficiency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27</a:t>
            </a:fld>
            <a:endParaRPr lang="en-US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179388" y="850900"/>
            <a:ext cx="8810625" cy="5386388"/>
          </a:xfrm>
          <a:prstGeom prst="rect">
            <a:avLst/>
          </a:prstGeom>
          <a:solidFill>
            <a:srgbClr val="E5EB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79388" y="870292"/>
                <a:ext cx="6667500" cy="603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System Efficiency:</a:t>
                </a: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el-GR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η</a:t>
                </a:r>
                <a:r>
                  <a:rPr kumimoji="1" lang="de-DE" sz="1600" b="1" baseline="-2500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system</a:t>
                </a: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de-DE" sz="16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𝐀𝐢𝐫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𝐄𝐱𝐩𝐚𝐧𝐝𝐞𝐫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𝐎𝐮𝐭𝐩𝐮𝐭</m:t>
                        </m:r>
                      </m:num>
                      <m:den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𝐂𝐨𝐦𝐩𝐫𝐞𝐬𝐬𝐨𝐫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𝐈𝐧𝐩𝐮𝐭</m:t>
                        </m:r>
                      </m:den>
                    </m:f>
                  </m:oMath>
                </a14:m>
                <a:endParaRPr kumimoji="1" lang="de-DE" sz="1600" b="1" baseline="-2500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Storage Efficiency:</a:t>
                </a: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el-GR" sz="1600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η</a:t>
                </a:r>
                <a:r>
                  <a:rPr kumimoji="1" lang="de-DE" sz="1600" b="1" baseline="-2500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s,NG</a:t>
                </a:r>
                <a:r>
                  <a:rPr kumimoji="1" lang="de-DE" sz="1600" b="1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%</a:t>
                </a: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 </a:t>
                </a:r>
                <a:r>
                  <a:rPr kumimoji="1" lang="de-DE" sz="1600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de-DE" sz="16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𝐋𝐀𝐄𝐒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𝐎𝐮𝐭𝐩𝐮𝐭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− </m:t>
                        </m:r>
                        <m:r>
                          <a:rPr kumimoji="1" lang="el-GR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𝛈</m:t>
                        </m:r>
                        <m:r>
                          <a:rPr kumimoji="1" lang="de-DE" sz="1600" b="1" baseline="-2500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𝐍𝐆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∙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𝐆𝐚𝐬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𝐈𝐧𝐩𝐮𝐭</m:t>
                        </m:r>
                      </m:num>
                      <m:den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𝐂𝐨𝐦𝐩𝐫𝐞𝐬𝐬𝐨𝐫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𝐈𝐧𝐩𝐮𝐭</m:t>
                        </m:r>
                      </m:den>
                    </m:f>
                  </m:oMath>
                </a14:m>
                <a:endParaRPr kumimoji="1" lang="de-DE" sz="160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Round-trip Efficiency:</a:t>
                </a: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el-GR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η</a:t>
                </a:r>
                <a:r>
                  <a:rPr kumimoji="1" lang="de-DE" sz="1600" b="1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RT</a:t>
                </a: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 </a:t>
                </a:r>
                <a:r>
                  <a:rPr kumimoji="1" lang="de-DE" sz="1600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de-DE" sz="16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𝐋𝐀𝐄𝐒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𝐎𝐮𝐭𝐩𝐮𝐭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𝐂𝐨𝐦𝐩𝐫𝐞𝐬𝐬𝐨𝐫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𝐈𝐧𝐩𝐮𝐭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+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𝐆𝐚𝐬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𝐈𝐧𝐩𝐮𝐭</m:t>
                        </m:r>
                      </m:den>
                    </m:f>
                  </m:oMath>
                </a14:m>
                <a:endParaRPr kumimoji="1" lang="de-DE" sz="1600" b="1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Fuel Efficiency:</a:t>
                </a: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kumimoji="1" lang="el-GR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η</a:t>
                </a:r>
                <a:r>
                  <a:rPr kumimoji="1" lang="de-DE" sz="1600" b="1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F</a:t>
                </a:r>
                <a:r>
                  <a:rPr kumimoji="1" lang="de-DE" sz="1600" b="1" dirty="0" smtClean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 </a:t>
                </a:r>
                <a:r>
                  <a:rPr kumimoji="1" lang="de-DE" sz="1600" b="1" dirty="0">
                    <a:solidFill>
                      <a:srgbClr val="000000"/>
                    </a:solidFill>
                    <a:latin typeface="Arial"/>
                    <a:ea typeface="ＭＳ Ｐゴシック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de-DE" sz="16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𝐋𝐀𝐄𝐒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𝐎𝐮𝐭𝐩𝐮𝐭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𝐆𝐚𝐬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kumimoji="1" lang="de-DE" sz="1600" b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𝐈𝐧𝐩𝐮𝐭</m:t>
                        </m:r>
                      </m:den>
                    </m:f>
                  </m:oMath>
                </a14:m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de-DE" sz="1600" b="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870292"/>
                <a:ext cx="6667500" cy="6036332"/>
              </a:xfrm>
              <a:prstGeom prst="rect">
                <a:avLst/>
              </a:prstGeom>
              <a:blipFill rotWithShape="1">
                <a:blip r:embed="rId2"/>
                <a:stretch>
                  <a:fillRect l="-457" t="-3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LAES (</a:t>
            </a:r>
            <a:r>
              <a:rPr lang="de-DE" b="1" dirty="0" smtClean="0"/>
              <a:t>L</a:t>
            </a:r>
            <a:r>
              <a:rPr lang="de-DE" dirty="0" smtClean="0"/>
              <a:t>iquid </a:t>
            </a:r>
            <a:r>
              <a:rPr lang="de-DE" b="1" dirty="0" smtClean="0"/>
              <a:t>A</a:t>
            </a:r>
            <a:r>
              <a:rPr lang="de-DE" dirty="0" smtClean="0"/>
              <a:t>ir </a:t>
            </a:r>
            <a:r>
              <a:rPr lang="de-DE" b="1" dirty="0" smtClean="0"/>
              <a:t>E</a:t>
            </a:r>
            <a:r>
              <a:rPr lang="de-DE" dirty="0" smtClean="0"/>
              <a:t>nergy </a:t>
            </a:r>
            <a:r>
              <a:rPr lang="de-DE" b="1" dirty="0" smtClean="0"/>
              <a:t>S</a:t>
            </a:r>
            <a:r>
              <a:rPr lang="de-DE" dirty="0" smtClean="0"/>
              <a:t>torage) - </a:t>
            </a:r>
            <a:br>
              <a:rPr lang="de-DE" dirty="0" smtClean="0"/>
            </a:b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advantages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8" name="Gruppieren 87"/>
          <p:cNvGrpSpPr>
            <a:grpSpLocks noChangeAspect="1"/>
          </p:cNvGrpSpPr>
          <p:nvPr/>
        </p:nvGrpSpPr>
        <p:grpSpPr>
          <a:xfrm>
            <a:off x="294365" y="908720"/>
            <a:ext cx="8430948" cy="4542043"/>
            <a:chOff x="-18954" y="983166"/>
            <a:chExt cx="9017710" cy="4858152"/>
          </a:xfrm>
        </p:grpSpPr>
        <p:sp>
          <p:nvSpPr>
            <p:cNvPr id="89" name="Rechteck 88"/>
            <p:cNvSpPr/>
            <p:nvPr/>
          </p:nvSpPr>
          <p:spPr bwMode="auto">
            <a:xfrm>
              <a:off x="3679423" y="983166"/>
              <a:ext cx="1219639" cy="3764181"/>
            </a:xfrm>
            <a:prstGeom prst="rect">
              <a:avLst/>
            </a:prstGeom>
            <a:solidFill>
              <a:srgbClr val="ACB4B0"/>
            </a:solidFill>
            <a:ln w="25400" cap="flat" cmpd="sng" algn="ctr">
              <a:solidFill>
                <a:srgbClr val="ACB4B0">
                  <a:shade val="50000"/>
                </a:srgbClr>
              </a:solidFill>
              <a:prstDash val="solid"/>
            </a:ln>
            <a:effectLst/>
            <a:extLst/>
          </p:spPr>
          <p:txBody>
            <a:bodyPr lIns="36000" tIns="36000" rIns="36000" bIns="36000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store</a:t>
              </a: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Rechteck 89"/>
            <p:cNvSpPr/>
            <p:nvPr/>
          </p:nvSpPr>
          <p:spPr bwMode="auto">
            <a:xfrm>
              <a:off x="4995837" y="983166"/>
              <a:ext cx="3405213" cy="1613163"/>
            </a:xfrm>
            <a:prstGeom prst="rect">
              <a:avLst/>
            </a:prstGeom>
            <a:solidFill>
              <a:srgbClr val="ACB4B0"/>
            </a:solidFill>
            <a:ln w="25400" cap="flat" cmpd="sng" algn="ctr">
              <a:solidFill>
                <a:srgbClr val="ACB4B0">
                  <a:shade val="50000"/>
                </a:srgbClr>
              </a:solidFill>
              <a:prstDash val="solid"/>
            </a:ln>
            <a:effectLst/>
            <a:extLst/>
          </p:spPr>
          <p:txBody>
            <a:bodyPr lIns="36000" tIns="36000" rIns="36000" bIns="36000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discharge</a:t>
              </a: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1" name="Gerade Verbindung mit Pfeil 90"/>
            <p:cNvCxnSpPr/>
            <p:nvPr/>
          </p:nvCxnSpPr>
          <p:spPr bwMode="auto">
            <a:xfrm flipV="1">
              <a:off x="6823075" y="1791337"/>
              <a:ext cx="254000" cy="1587"/>
            </a:xfrm>
            <a:prstGeom prst="straightConnector1">
              <a:avLst/>
            </a:prstGeom>
            <a:noFill/>
            <a:ln w="38100" cap="flat" cmpd="sng" algn="ctr">
              <a:solidFill>
                <a:srgbClr val="5DAA87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92" name="Rechteck 91"/>
            <p:cNvSpPr/>
            <p:nvPr/>
          </p:nvSpPr>
          <p:spPr bwMode="auto">
            <a:xfrm>
              <a:off x="737440" y="983167"/>
              <a:ext cx="2854870" cy="1613162"/>
            </a:xfrm>
            <a:prstGeom prst="rect">
              <a:avLst/>
            </a:prstGeom>
            <a:solidFill>
              <a:srgbClr val="ACB4B0"/>
            </a:solidFill>
            <a:ln w="25400" cap="flat" cmpd="sng" algn="ctr">
              <a:solidFill>
                <a:srgbClr val="ACB4B0">
                  <a:shade val="50000"/>
                </a:srgbClr>
              </a:solidFill>
              <a:prstDash val="solid"/>
            </a:ln>
            <a:effectLst/>
            <a:extLst/>
          </p:spPr>
          <p:txBody>
            <a:bodyPr lIns="36000" tIns="36000" rIns="36000" bIns="36000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kern="0" dirty="0">
                  <a:solidFill>
                    <a:srgbClr val="000000"/>
                  </a:solidFill>
                  <a:latin typeface="Arial"/>
                </a:rPr>
                <a:t>c</a:t>
              </a: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harge</a:t>
              </a: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lussdiagramm: Magnetplattenspeicher 92"/>
            <p:cNvSpPr/>
            <p:nvPr/>
          </p:nvSpPr>
          <p:spPr>
            <a:xfrm>
              <a:off x="3854729" y="1292731"/>
              <a:ext cx="874280" cy="1149584"/>
            </a:xfrm>
            <a:prstGeom prst="flowChartMagneticDisk">
              <a:avLst/>
            </a:prstGeom>
            <a:gradFill rotWithShape="1">
              <a:gsLst>
                <a:gs pos="0">
                  <a:srgbClr val="5DAA87">
                    <a:shade val="51000"/>
                    <a:satMod val="130000"/>
                  </a:srgbClr>
                </a:gs>
                <a:gs pos="80000">
                  <a:srgbClr val="5DAA87">
                    <a:shade val="93000"/>
                    <a:satMod val="130000"/>
                  </a:srgbClr>
                </a:gs>
                <a:gs pos="100000">
                  <a:srgbClr val="5DAA87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Liquid air storage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Rechteck 93"/>
            <p:cNvSpPr>
              <a:spLocks/>
            </p:cNvSpPr>
            <p:nvPr/>
          </p:nvSpPr>
          <p:spPr bwMode="auto">
            <a:xfrm>
              <a:off x="7077633" y="1408479"/>
              <a:ext cx="1204722" cy="768891"/>
            </a:xfrm>
            <a:prstGeom prst="rect">
              <a:avLst/>
            </a:prstGeom>
            <a:gradFill rotWithShape="1">
              <a:gsLst>
                <a:gs pos="0">
                  <a:srgbClr val="549A7A"/>
                </a:gs>
                <a:gs pos="80000">
                  <a:srgbClr val="265646">
                    <a:shade val="93000"/>
                    <a:satMod val="130000"/>
                  </a:srgbClr>
                </a:gs>
                <a:gs pos="100000">
                  <a:srgbClr val="265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36000" tIns="36000" rIns="36000" bIns="3600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Expansion</a:t>
              </a: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95" name="Gerade Verbindung mit Pfeil 94"/>
            <p:cNvCxnSpPr/>
            <p:nvPr/>
          </p:nvCxnSpPr>
          <p:spPr bwMode="auto">
            <a:xfrm flipV="1">
              <a:off x="1144588" y="2173402"/>
              <a:ext cx="0" cy="2182698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96" name="Gerade Verbindung mit Pfeil 95"/>
            <p:cNvCxnSpPr/>
            <p:nvPr/>
          </p:nvCxnSpPr>
          <p:spPr bwMode="auto">
            <a:xfrm flipV="1">
              <a:off x="2141538" y="1789748"/>
              <a:ext cx="171291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5DAA87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97" name="Gewinkelte Verbindung 96"/>
            <p:cNvCxnSpPr/>
            <p:nvPr/>
          </p:nvCxnSpPr>
          <p:spPr bwMode="auto">
            <a:xfrm>
              <a:off x="1202580" y="1820183"/>
              <a:ext cx="2652712" cy="2320925"/>
            </a:xfrm>
            <a:prstGeom prst="bentConnector3">
              <a:avLst>
                <a:gd name="adj1" fmla="val 18645"/>
              </a:avLst>
            </a:prstGeom>
            <a:noFill/>
            <a:ln w="38100" cap="flat" cmpd="sng" algn="ctr">
              <a:solidFill>
                <a:srgbClr val="C20018"/>
              </a:solidFill>
              <a:prstDash val="sysDash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98" name="Gewinkelte Verbindung 97"/>
            <p:cNvCxnSpPr/>
            <p:nvPr/>
          </p:nvCxnSpPr>
          <p:spPr bwMode="auto">
            <a:xfrm flipV="1">
              <a:off x="4496071" y="2177370"/>
              <a:ext cx="2805266" cy="1956679"/>
            </a:xfrm>
            <a:prstGeom prst="bentConnector3">
              <a:avLst>
                <a:gd name="adj1" fmla="val 100026"/>
              </a:avLst>
            </a:prstGeom>
            <a:noFill/>
            <a:ln w="38100" cap="flat" cmpd="sng" algn="ctr">
              <a:solidFill>
                <a:srgbClr val="C20018"/>
              </a:solidFill>
              <a:prstDash val="sysDash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99" name="Gewinkelte Verbindung 98"/>
            <p:cNvCxnSpPr/>
            <p:nvPr/>
          </p:nvCxnSpPr>
          <p:spPr bwMode="auto">
            <a:xfrm rot="10800000" flipV="1">
              <a:off x="4729010" y="2020648"/>
              <a:ext cx="1402632" cy="1062792"/>
            </a:xfrm>
            <a:prstGeom prst="bentConnector3">
              <a:avLst>
                <a:gd name="adj1" fmla="val -26"/>
              </a:avLst>
            </a:prstGeom>
            <a:noFill/>
            <a:ln w="38100" cap="flat" cmpd="sng" algn="ctr">
              <a:solidFill>
                <a:srgbClr val="00325C"/>
              </a:solidFill>
              <a:prstDash val="soli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100" name="Rechteck 99"/>
            <p:cNvSpPr>
              <a:spLocks/>
            </p:cNvSpPr>
            <p:nvPr/>
          </p:nvSpPr>
          <p:spPr bwMode="auto">
            <a:xfrm>
              <a:off x="5647135" y="1408479"/>
              <a:ext cx="1200027" cy="768891"/>
            </a:xfrm>
            <a:prstGeom prst="rect">
              <a:avLst/>
            </a:prstGeom>
            <a:gradFill rotWithShape="1">
              <a:gsLst>
                <a:gs pos="0">
                  <a:srgbClr val="549A7A"/>
                </a:gs>
                <a:gs pos="80000">
                  <a:srgbClr val="265646">
                    <a:shade val="93000"/>
                    <a:satMod val="130000"/>
                  </a:srgbClr>
                </a:gs>
                <a:gs pos="100000">
                  <a:srgbClr val="265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36000" tIns="36000" rIns="36000" bIns="3600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Evaporation/</a:t>
              </a:r>
              <a:br>
                <a:rPr lang="en-US" sz="1400" kern="0" dirty="0" smtClean="0">
                  <a:solidFill>
                    <a:srgbClr val="FFFFFF"/>
                  </a:solidFill>
                  <a:latin typeface="Arial"/>
                </a:rPr>
              </a:b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heating</a:t>
              </a: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01" name="Gewinkelte Verbindung 100"/>
            <p:cNvCxnSpPr/>
            <p:nvPr/>
          </p:nvCxnSpPr>
          <p:spPr bwMode="auto">
            <a:xfrm rot="10800000">
              <a:off x="3134270" y="2176140"/>
              <a:ext cx="1169987" cy="910495"/>
            </a:xfrm>
            <a:prstGeom prst="bentConnector3">
              <a:avLst>
                <a:gd name="adj1" fmla="val 99620"/>
              </a:avLst>
            </a:prstGeom>
            <a:noFill/>
            <a:ln w="38100" cap="flat" cmpd="sng" algn="ctr">
              <a:solidFill>
                <a:srgbClr val="00325C"/>
              </a:solidFill>
              <a:prstDash val="soli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102" name="Gerade Verbindung mit Pfeil 101"/>
            <p:cNvCxnSpPr/>
            <p:nvPr/>
          </p:nvCxnSpPr>
          <p:spPr bwMode="auto">
            <a:xfrm>
              <a:off x="4725306" y="1792924"/>
              <a:ext cx="92075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5DAA87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103" name="Rechteck 102"/>
            <p:cNvSpPr>
              <a:spLocks/>
            </p:cNvSpPr>
            <p:nvPr/>
          </p:nvSpPr>
          <p:spPr bwMode="auto">
            <a:xfrm>
              <a:off x="2285636" y="1408479"/>
              <a:ext cx="1204722" cy="768891"/>
            </a:xfrm>
            <a:prstGeom prst="rect">
              <a:avLst/>
            </a:prstGeom>
            <a:gradFill rotWithShape="1">
              <a:gsLst>
                <a:gs pos="0">
                  <a:srgbClr val="549A7A"/>
                </a:gs>
                <a:gs pos="80000">
                  <a:srgbClr val="265646">
                    <a:shade val="93000"/>
                    <a:satMod val="130000"/>
                  </a:srgbClr>
                </a:gs>
                <a:gs pos="100000">
                  <a:srgbClr val="265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36000" tIns="36000" rIns="36000" bIns="3600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Arial"/>
                </a:rPr>
                <a:t>L</a:t>
              </a: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iquefaction</a:t>
              </a: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04" name="Gerade Verbindung mit Pfeil 103"/>
            <p:cNvCxnSpPr/>
            <p:nvPr/>
          </p:nvCxnSpPr>
          <p:spPr bwMode="auto">
            <a:xfrm>
              <a:off x="2014855" y="1791336"/>
              <a:ext cx="271463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5DAA87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105" name="Flussdiagramm: Magnetplattenspeicher 104"/>
            <p:cNvSpPr/>
            <p:nvPr/>
          </p:nvSpPr>
          <p:spPr>
            <a:xfrm>
              <a:off x="3854730" y="2582709"/>
              <a:ext cx="874280" cy="934778"/>
            </a:xfrm>
            <a:prstGeom prst="flowChartMagneticDisk">
              <a:avLst/>
            </a:prstGeom>
            <a:gradFill rotWithShape="1">
              <a:gsLst>
                <a:gs pos="0">
                  <a:srgbClr val="00325E"/>
                </a:gs>
                <a:gs pos="80000">
                  <a:srgbClr val="00192E">
                    <a:lumMod val="75000"/>
                    <a:lumOff val="25000"/>
                  </a:srgbClr>
                </a:gs>
                <a:gs pos="100000">
                  <a:srgbClr val="00192E">
                    <a:lumMod val="50000"/>
                    <a:lumOff val="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Cold-storage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" name="Rechteck 105"/>
            <p:cNvSpPr>
              <a:spLocks/>
            </p:cNvSpPr>
            <p:nvPr/>
          </p:nvSpPr>
          <p:spPr bwMode="auto">
            <a:xfrm>
              <a:off x="825136" y="1408479"/>
              <a:ext cx="1204722" cy="768891"/>
            </a:xfrm>
            <a:prstGeom prst="rect">
              <a:avLst/>
            </a:prstGeom>
            <a:gradFill rotWithShape="1">
              <a:gsLst>
                <a:gs pos="0">
                  <a:srgbClr val="549A7A"/>
                </a:gs>
                <a:gs pos="80000">
                  <a:srgbClr val="265646">
                    <a:shade val="93000"/>
                    <a:satMod val="130000"/>
                  </a:srgbClr>
                </a:gs>
                <a:gs pos="100000">
                  <a:srgbClr val="265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36000" tIns="36000" rIns="36000" bIns="3600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Arial"/>
                </a:rPr>
                <a:t>C</a:t>
              </a: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ompression</a:t>
              </a: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" name="Flussdiagramm: Magnetplattenspeicher 106"/>
            <p:cNvSpPr/>
            <p:nvPr/>
          </p:nvSpPr>
          <p:spPr>
            <a:xfrm>
              <a:off x="3854450" y="3659034"/>
              <a:ext cx="874559" cy="937330"/>
            </a:xfrm>
            <a:prstGeom prst="flowChartMagneticDisk">
              <a:avLst/>
            </a:prstGeom>
            <a:solidFill>
              <a:srgbClr val="C2001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latin typeface="Arial"/>
                </a:rPr>
                <a:t>Heat-storage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08" name="Gruppieren 107"/>
            <p:cNvGrpSpPr/>
            <p:nvPr/>
          </p:nvGrpSpPr>
          <p:grpSpPr>
            <a:xfrm>
              <a:off x="4989486" y="1592185"/>
              <a:ext cx="518091" cy="395123"/>
              <a:chOff x="4989475" y="1568074"/>
              <a:chExt cx="518091" cy="395123"/>
            </a:xfrm>
          </p:grpSpPr>
          <p:sp>
            <p:nvSpPr>
              <p:cNvPr id="148" name="Ellipse 36"/>
              <p:cNvSpPr>
                <a:spLocks noChangeArrowheads="1"/>
              </p:cNvSpPr>
              <p:nvPr/>
            </p:nvSpPr>
            <p:spPr bwMode="auto">
              <a:xfrm rot="10800000">
                <a:off x="5045120" y="1568074"/>
                <a:ext cx="400120" cy="395123"/>
              </a:xfrm>
              <a:prstGeom prst="ellipse">
                <a:avLst/>
              </a:prstGeom>
              <a:solidFill>
                <a:srgbClr val="539A7A"/>
              </a:solidFill>
              <a:ln>
                <a:noFill/>
                <a:headEnd/>
                <a:tailE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342900" indent="-342900">
                  <a:defRPr/>
                </a:pPr>
                <a:endParaRPr lang="en-US" kern="0" dirty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Textfeld 52"/>
              <p:cNvSpPr txBox="1">
                <a:spLocks noChangeArrowheads="1"/>
              </p:cNvSpPr>
              <p:nvPr/>
            </p:nvSpPr>
            <p:spPr bwMode="auto">
              <a:xfrm>
                <a:off x="4989475" y="1636849"/>
                <a:ext cx="51809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00" kern="0" dirty="0" smtClean="0">
                    <a:solidFill>
                      <a:srgbClr val="FFFFFF"/>
                    </a:solidFill>
                    <a:latin typeface="Arial" charset="0"/>
                    <a:ea typeface="ＭＳ Ｐゴシック"/>
                  </a:rPr>
                  <a:t>Pump</a:t>
                </a:r>
              </a:p>
            </p:txBody>
          </p:sp>
        </p:grpSp>
        <p:cxnSp>
          <p:nvCxnSpPr>
            <p:cNvPr id="109" name="Gerade Verbindung mit Pfeil 108"/>
            <p:cNvCxnSpPr/>
            <p:nvPr/>
          </p:nvCxnSpPr>
          <p:spPr bwMode="auto">
            <a:xfrm>
              <a:off x="553673" y="1788954"/>
              <a:ext cx="271463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5DAA87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110" name="Gerade Verbindung mit Pfeil 109"/>
            <p:cNvCxnSpPr/>
            <p:nvPr/>
          </p:nvCxnSpPr>
          <p:spPr bwMode="auto">
            <a:xfrm>
              <a:off x="8282355" y="1792924"/>
              <a:ext cx="271463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5DAA87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114020" y="1633231"/>
              <a:ext cx="4940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sz="1400" b="1" i="1" dirty="0" smtClean="0">
                  <a:solidFill>
                    <a:srgbClr val="539A7A">
                      <a:lumMod val="75000"/>
                    </a:srgbClr>
                  </a:solidFill>
                  <a:latin typeface="Arial" charset="0"/>
                  <a:ea typeface="ＭＳ Ｐゴシック"/>
                </a:rPr>
                <a:t>AIR</a:t>
              </a:r>
              <a:endParaRPr lang="en-US" sz="1400" b="1" i="1" dirty="0">
                <a:solidFill>
                  <a:srgbClr val="539A7A">
                    <a:lumMod val="75000"/>
                  </a:srgbClr>
                </a:solidFill>
                <a:latin typeface="Arial" charset="0"/>
                <a:ea typeface="ＭＳ Ｐゴシック"/>
              </a:endParaRPr>
            </a:p>
          </p:txBody>
        </p:sp>
        <p:grpSp>
          <p:nvGrpSpPr>
            <p:cNvPr id="112" name="Gruppieren 111"/>
            <p:cNvGrpSpPr/>
            <p:nvPr/>
          </p:nvGrpSpPr>
          <p:grpSpPr>
            <a:xfrm>
              <a:off x="826046" y="4859944"/>
              <a:ext cx="637083" cy="980353"/>
              <a:chOff x="863157" y="3153284"/>
              <a:chExt cx="1031789" cy="1587733"/>
            </a:xfrm>
          </p:grpSpPr>
          <p:pic>
            <p:nvPicPr>
              <p:cNvPr id="146" name="Picture 4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22" b="97428" l="2509" r="100000">
                            <a14:foregroundMark x1="21864" y1="92926" x2="21864" y2="92926"/>
                          </a14:backgroundRemoval>
                        </a14:imgEffect>
                        <a14:imgEffect>
                          <a14:saturation sat="60000"/>
                        </a14:imgEffect>
                        <a14:imgEffect>
                          <a14:brightnessContrast bright="-7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656" r="7566"/>
              <a:stretch/>
            </p:blipFill>
            <p:spPr>
              <a:xfrm>
                <a:off x="863157" y="3319283"/>
                <a:ext cx="1017534" cy="1421734"/>
              </a:xfrm>
              <a:prstGeom prst="rect">
                <a:avLst/>
              </a:prstGeom>
            </p:spPr>
          </p:pic>
          <p:sp>
            <p:nvSpPr>
              <p:cNvPr id="147" name="Rechteck 146"/>
              <p:cNvSpPr/>
              <p:nvPr/>
            </p:nvSpPr>
            <p:spPr bwMode="auto">
              <a:xfrm>
                <a:off x="863157" y="3153284"/>
                <a:ext cx="1031789" cy="1587733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defRPr/>
                </a:pPr>
                <a:endParaRPr lang="de-DE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13" name="Textfeld 112"/>
            <p:cNvSpPr txBox="1">
              <a:spLocks noChangeArrowheads="1"/>
            </p:cNvSpPr>
            <p:nvPr/>
          </p:nvSpPr>
          <p:spPr bwMode="auto">
            <a:xfrm>
              <a:off x="-18954" y="4393891"/>
              <a:ext cx="1928898" cy="42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Electricity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IN</a:t>
              </a:r>
              <a:endParaRPr lang="en-US" sz="2000" b="1" i="1" dirty="0">
                <a:solidFill>
                  <a:srgbClr val="000000"/>
                </a:solidFill>
                <a:latin typeface="Arial" charset="0"/>
                <a:ea typeface="ＭＳ Ｐゴシック"/>
              </a:endParaRPr>
            </a:p>
          </p:txBody>
        </p:sp>
        <p:sp>
          <p:nvSpPr>
            <p:cNvPr id="114" name="Textfeld 113"/>
            <p:cNvSpPr txBox="1">
              <a:spLocks noChangeArrowheads="1"/>
            </p:cNvSpPr>
            <p:nvPr/>
          </p:nvSpPr>
          <p:spPr bwMode="auto">
            <a:xfrm>
              <a:off x="6932703" y="4407814"/>
              <a:ext cx="20660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sz="2000" i="1" dirty="0" smtClean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Electricity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OUT</a:t>
              </a:r>
              <a:endParaRPr lang="en-US" sz="2000" b="1" i="1" dirty="0">
                <a:solidFill>
                  <a:srgbClr val="000000"/>
                </a:solidFill>
                <a:latin typeface="Arial" charset="0"/>
                <a:ea typeface="ＭＳ Ｐゴシック"/>
              </a:endParaRPr>
            </a:p>
          </p:txBody>
        </p:sp>
        <p:grpSp>
          <p:nvGrpSpPr>
            <p:cNvPr id="115" name="Gruppieren 114"/>
            <p:cNvGrpSpPr/>
            <p:nvPr/>
          </p:nvGrpSpPr>
          <p:grpSpPr>
            <a:xfrm>
              <a:off x="7696745" y="4860965"/>
              <a:ext cx="637083" cy="980353"/>
              <a:chOff x="863157" y="3153284"/>
              <a:chExt cx="1031789" cy="1587733"/>
            </a:xfrm>
          </p:grpSpPr>
          <p:pic>
            <p:nvPicPr>
              <p:cNvPr id="144" name="Picture 47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22" b="97428" l="2509" r="100000">
                            <a14:foregroundMark x1="21864" y1="92926" x2="21864" y2="92926"/>
                          </a14:backgroundRemoval>
                        </a14:imgEffect>
                        <a14:imgEffect>
                          <a14:saturation sat="60000"/>
                        </a14:imgEffect>
                        <a14:imgEffect>
                          <a14:brightnessContrast bright="-7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656" r="7566"/>
              <a:stretch/>
            </p:blipFill>
            <p:spPr>
              <a:xfrm>
                <a:off x="863157" y="3319283"/>
                <a:ext cx="1017534" cy="1421734"/>
              </a:xfrm>
              <a:prstGeom prst="rect">
                <a:avLst/>
              </a:prstGeom>
            </p:spPr>
          </p:pic>
          <p:sp>
            <p:nvSpPr>
              <p:cNvPr id="145" name="Rechteck 144"/>
              <p:cNvSpPr/>
              <p:nvPr/>
            </p:nvSpPr>
            <p:spPr bwMode="auto">
              <a:xfrm>
                <a:off x="863157" y="3153284"/>
                <a:ext cx="1031789" cy="1587733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defRPr/>
                </a:pPr>
                <a:endParaRPr lang="de-DE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cxnSp>
          <p:nvCxnSpPr>
            <p:cNvPr id="116" name="Gerade Verbindung mit Pfeil 115"/>
            <p:cNvCxnSpPr/>
            <p:nvPr/>
          </p:nvCxnSpPr>
          <p:spPr bwMode="auto">
            <a:xfrm>
              <a:off x="8014494" y="2185140"/>
              <a:ext cx="0" cy="2170960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headEnd type="none" w="med" len="med"/>
              <a:tailEnd type="triangle" w="lg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grpSp>
          <p:nvGrpSpPr>
            <p:cNvPr id="117" name="Gruppieren 116"/>
            <p:cNvGrpSpPr/>
            <p:nvPr/>
          </p:nvGrpSpPr>
          <p:grpSpPr>
            <a:xfrm>
              <a:off x="1593585" y="4962356"/>
              <a:ext cx="351685" cy="811800"/>
              <a:chOff x="270257" y="1121549"/>
              <a:chExt cx="1032766" cy="2046603"/>
            </a:xfrm>
          </p:grpSpPr>
          <p:sp>
            <p:nvSpPr>
              <p:cNvPr id="139" name="Trapezoid 138"/>
              <p:cNvSpPr/>
              <p:nvPr/>
            </p:nvSpPr>
            <p:spPr>
              <a:xfrm>
                <a:off x="990335" y="1872008"/>
                <a:ext cx="144016" cy="1296144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>
              <a:xfrm rot="1800000">
                <a:off x="1257302" y="1121549"/>
                <a:ext cx="45719" cy="792088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990335" y="1800000"/>
                <a:ext cx="144016" cy="144016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>
              <a:xfrm rot="9000000">
                <a:off x="1257304" y="1830377"/>
                <a:ext cx="45719" cy="792088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>
              <a:xfrm rot="16200000">
                <a:off x="643441" y="1495811"/>
                <a:ext cx="45719" cy="792088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18" name="Grafik 1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E0E0E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2" t="11930" r="13632" b="14977"/>
            <a:stretch/>
          </p:blipFill>
          <p:spPr>
            <a:xfrm>
              <a:off x="2155030" y="5279099"/>
              <a:ext cx="537333" cy="485562"/>
            </a:xfrm>
            <a:prstGeom prst="rect">
              <a:avLst/>
            </a:prstGeom>
          </p:spPr>
        </p:pic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6" cstate="print">
              <a:duotone>
                <a:srgbClr val="E0E0E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07" y="4854275"/>
              <a:ext cx="381336" cy="218373"/>
            </a:xfrm>
            <a:prstGeom prst="rect">
              <a:avLst/>
            </a:prstGeom>
          </p:spPr>
        </p:pic>
        <p:grpSp>
          <p:nvGrpSpPr>
            <p:cNvPr id="120" name="Gruppieren 119"/>
            <p:cNvGrpSpPr/>
            <p:nvPr/>
          </p:nvGrpSpPr>
          <p:grpSpPr>
            <a:xfrm>
              <a:off x="3623219" y="4174261"/>
              <a:ext cx="1929928" cy="1564522"/>
              <a:chOff x="3623219" y="4174261"/>
              <a:chExt cx="1929928" cy="1564522"/>
            </a:xfrm>
          </p:grpSpPr>
          <p:cxnSp>
            <p:nvCxnSpPr>
              <p:cNvPr id="136" name="Gewinkelte Verbindung 135"/>
              <p:cNvCxnSpPr/>
              <p:nvPr/>
            </p:nvCxnSpPr>
            <p:spPr bwMode="auto">
              <a:xfrm flipV="1">
                <a:off x="4150514" y="4174261"/>
                <a:ext cx="1402633" cy="1223247"/>
              </a:xfrm>
              <a:prstGeom prst="bentConnector3">
                <a:avLst>
                  <a:gd name="adj1" fmla="val 99995"/>
                </a:avLst>
              </a:prstGeom>
              <a:noFill/>
              <a:ln w="38100" cap="flat" cmpd="sng" algn="ctr">
                <a:solidFill>
                  <a:srgbClr val="C20018"/>
                </a:solidFill>
                <a:prstDash val="sysDash"/>
                <a:tailEnd type="triangle" w="lg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/>
            </p:spPr>
          </p:cxnSp>
          <p:sp>
            <p:nvSpPr>
              <p:cNvPr id="137" name="Rechteck 136"/>
              <p:cNvSpPr/>
              <p:nvPr/>
            </p:nvSpPr>
            <p:spPr>
              <a:xfrm>
                <a:off x="3679424" y="5046770"/>
                <a:ext cx="1219638" cy="692013"/>
              </a:xfrm>
              <a:prstGeom prst="rect">
                <a:avLst/>
              </a:prstGeom>
              <a:solidFill>
                <a:srgbClr val="ACB4B0"/>
              </a:solidFill>
              <a:ln w="25400" cap="flat" cmpd="sng" algn="ctr">
                <a:solidFill>
                  <a:srgbClr val="ACB4B0">
                    <a:shade val="50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/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endParaRPr lang="en-GB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8" name="Textfeld 137"/>
              <p:cNvSpPr txBox="1"/>
              <p:nvPr/>
            </p:nvSpPr>
            <p:spPr>
              <a:xfrm>
                <a:off x="3623219" y="5072648"/>
                <a:ext cx="1339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External Heat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(OPTION)</a:t>
                </a:r>
              </a:p>
            </p:txBody>
          </p:sp>
        </p:grpSp>
        <p:sp>
          <p:nvSpPr>
            <p:cNvPr id="121" name="Textfeld 120"/>
            <p:cNvSpPr txBox="1">
              <a:spLocks noChangeArrowheads="1"/>
            </p:cNvSpPr>
            <p:nvPr/>
          </p:nvSpPr>
          <p:spPr bwMode="auto">
            <a:xfrm>
              <a:off x="8496020" y="1633231"/>
              <a:ext cx="4940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sz="1400" b="1" i="1" dirty="0" smtClean="0">
                  <a:solidFill>
                    <a:srgbClr val="539A7A">
                      <a:lumMod val="75000"/>
                    </a:srgbClr>
                  </a:solidFill>
                  <a:latin typeface="Arial" charset="0"/>
                  <a:ea typeface="ＭＳ Ｐゴシック"/>
                </a:rPr>
                <a:t>AIR</a:t>
              </a:r>
              <a:endParaRPr lang="en-US" sz="1400" b="1" i="1" dirty="0">
                <a:solidFill>
                  <a:srgbClr val="539A7A">
                    <a:lumMod val="75000"/>
                  </a:srgbClr>
                </a:solidFill>
                <a:latin typeface="Arial" charset="0"/>
                <a:ea typeface="ＭＳ Ｐゴシック"/>
              </a:endParaRPr>
            </a:p>
          </p:txBody>
        </p:sp>
        <p:grpSp>
          <p:nvGrpSpPr>
            <p:cNvPr id="122" name="Gruppieren 121"/>
            <p:cNvGrpSpPr/>
            <p:nvPr/>
          </p:nvGrpSpPr>
          <p:grpSpPr>
            <a:xfrm>
              <a:off x="6419173" y="5192049"/>
              <a:ext cx="1061803" cy="572612"/>
              <a:chOff x="649130" y="6150249"/>
              <a:chExt cx="1061803" cy="572612"/>
            </a:xfrm>
            <a:solidFill>
              <a:srgbClr val="FFFFFF">
                <a:lumMod val="65000"/>
              </a:srgbClr>
            </a:solidFill>
          </p:grpSpPr>
          <p:sp>
            <p:nvSpPr>
              <p:cNvPr id="124" name="Rechteck 123"/>
              <p:cNvSpPr/>
              <p:nvPr/>
            </p:nvSpPr>
            <p:spPr>
              <a:xfrm>
                <a:off x="650966" y="6508563"/>
                <a:ext cx="341260" cy="214298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5" name="Gleichschenkliges Dreieck 124"/>
              <p:cNvSpPr/>
              <p:nvPr/>
            </p:nvSpPr>
            <p:spPr>
              <a:xfrm>
                <a:off x="649130" y="6294265"/>
                <a:ext cx="341260" cy="21602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6" name="Rechteck 125"/>
              <p:cNvSpPr/>
              <p:nvPr/>
            </p:nvSpPr>
            <p:spPr>
              <a:xfrm>
                <a:off x="1015652" y="6440007"/>
                <a:ext cx="341260" cy="214298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" name="Gleichschenkliges Dreieck 126"/>
              <p:cNvSpPr/>
              <p:nvPr/>
            </p:nvSpPr>
            <p:spPr>
              <a:xfrm>
                <a:off x="1015652" y="6225709"/>
                <a:ext cx="341260" cy="21602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8" name="Rechteck 127"/>
              <p:cNvSpPr/>
              <p:nvPr/>
            </p:nvSpPr>
            <p:spPr>
              <a:xfrm>
                <a:off x="1369673" y="6364547"/>
                <a:ext cx="341260" cy="214298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9" name="Gleichschenkliges Dreieck 128"/>
              <p:cNvSpPr/>
              <p:nvPr/>
            </p:nvSpPr>
            <p:spPr>
              <a:xfrm>
                <a:off x="1369673" y="6150249"/>
                <a:ext cx="341260" cy="21602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754278" y="6611481"/>
                <a:ext cx="141402" cy="763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754278" y="6510289"/>
                <a:ext cx="141402" cy="763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2" name="Rechteck 131"/>
              <p:cNvSpPr/>
              <p:nvPr/>
            </p:nvSpPr>
            <p:spPr>
              <a:xfrm>
                <a:off x="1107792" y="6539473"/>
                <a:ext cx="141402" cy="763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1107792" y="6438281"/>
                <a:ext cx="141402" cy="763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1474155" y="6448009"/>
                <a:ext cx="141402" cy="763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5" name="Rechteck 134"/>
              <p:cNvSpPr/>
              <p:nvPr/>
            </p:nvSpPr>
            <p:spPr>
              <a:xfrm>
                <a:off x="1474155" y="6346817"/>
                <a:ext cx="141402" cy="76389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23" name="Picture 3" descr="C:\Users\haertels\AppData\Local\Microsoft\Windows\Temporary Internet Files\Content.IE5\LHQA0CXW\ernes-Sun-Sole[1]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rgbClr val="BFBFB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008" y="4508277"/>
              <a:ext cx="705376" cy="705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" name="Gruppieren 149"/>
          <p:cNvGrpSpPr/>
          <p:nvPr/>
        </p:nvGrpSpPr>
        <p:grpSpPr>
          <a:xfrm>
            <a:off x="1259632" y="5642639"/>
            <a:ext cx="5659594" cy="742549"/>
            <a:chOff x="1646698" y="5642639"/>
            <a:chExt cx="5659594" cy="742549"/>
          </a:xfrm>
        </p:grpSpPr>
        <p:sp>
          <p:nvSpPr>
            <p:cNvPr id="151" name="Textfeld 150"/>
            <p:cNvSpPr txBox="1"/>
            <p:nvPr/>
          </p:nvSpPr>
          <p:spPr>
            <a:xfrm>
              <a:off x="1831147" y="5646524"/>
              <a:ext cx="27481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No geologic limitations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No social and ecological issues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Flexibility and scalability</a:t>
              </a: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4593172" y="5646524"/>
              <a:ext cx="256557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Efficiency up to 75%*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Based on mature technology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Realization time &lt; 3 years</a:t>
              </a:r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1646698" y="5642639"/>
              <a:ext cx="5659594" cy="73866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7164288" y="6122361"/>
            <a:ext cx="1971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accent3"/>
                </a:solidFill>
              </a:rPr>
              <a:t>*Definition </a:t>
            </a:r>
            <a:r>
              <a:rPr lang="de-DE" sz="1100" dirty="0" err="1" smtClean="0">
                <a:solidFill>
                  <a:schemeClr val="accent3"/>
                </a:solidFill>
              </a:rPr>
              <a:t>of</a:t>
            </a:r>
            <a:r>
              <a:rPr lang="de-DE" sz="1100" dirty="0" smtClean="0">
                <a:solidFill>
                  <a:schemeClr val="accent3"/>
                </a:solidFill>
              </a:rPr>
              <a:t> </a:t>
            </a:r>
            <a:r>
              <a:rPr lang="de-DE" sz="1100" dirty="0" err="1" smtClean="0">
                <a:solidFill>
                  <a:schemeClr val="accent3"/>
                </a:solidFill>
              </a:rPr>
              <a:t>efficiency</a:t>
            </a:r>
            <a:r>
              <a:rPr lang="de-DE" sz="1100" dirty="0" smtClean="0">
                <a:solidFill>
                  <a:schemeClr val="accent3"/>
                </a:solidFill>
              </a:rPr>
              <a:t>, </a:t>
            </a:r>
            <a:r>
              <a:rPr lang="de-DE" sz="1100" dirty="0" err="1" smtClean="0">
                <a:solidFill>
                  <a:schemeClr val="accent3"/>
                </a:solidFill>
              </a:rPr>
              <a:t>please</a:t>
            </a:r>
            <a:r>
              <a:rPr lang="de-DE" sz="1100" dirty="0" smtClean="0">
                <a:solidFill>
                  <a:schemeClr val="accent3"/>
                </a:solidFill>
              </a:rPr>
              <a:t> </a:t>
            </a:r>
            <a:r>
              <a:rPr lang="de-DE" sz="1100" dirty="0" err="1" smtClean="0">
                <a:solidFill>
                  <a:schemeClr val="accent3"/>
                </a:solidFill>
              </a:rPr>
              <a:t>see</a:t>
            </a:r>
            <a:r>
              <a:rPr lang="de-DE" sz="1100" dirty="0" smtClean="0">
                <a:solidFill>
                  <a:schemeClr val="accent3"/>
                </a:solidFill>
              </a:rPr>
              <a:t> </a:t>
            </a:r>
            <a:r>
              <a:rPr lang="de-DE" sz="1100" dirty="0" err="1" smtClean="0">
                <a:solidFill>
                  <a:schemeClr val="accent3"/>
                </a:solidFill>
              </a:rPr>
              <a:t>backup</a:t>
            </a:r>
            <a:r>
              <a:rPr lang="de-DE" sz="1100" dirty="0" smtClean="0">
                <a:solidFill>
                  <a:schemeClr val="accent3"/>
                </a:solidFill>
              </a:rPr>
              <a:t> </a:t>
            </a:r>
            <a:r>
              <a:rPr lang="de-DE" sz="1100" dirty="0" err="1" smtClean="0">
                <a:solidFill>
                  <a:schemeClr val="accent3"/>
                </a:solidFill>
              </a:rPr>
              <a:t>slides</a:t>
            </a:r>
            <a:endParaRPr lang="de-DE" sz="11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z="2400" kern="0" dirty="0"/>
              <a:t>Mapping </a:t>
            </a:r>
            <a:r>
              <a:rPr lang="de-DE" sz="2400" kern="0" dirty="0" err="1"/>
              <a:t>of</a:t>
            </a:r>
            <a:r>
              <a:rPr lang="de-DE" sz="2400" kern="0" dirty="0"/>
              <a:t> Energy Storage Technologies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5" y="1664153"/>
            <a:ext cx="7244082" cy="495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rechts 2"/>
          <p:cNvSpPr/>
          <p:nvPr/>
        </p:nvSpPr>
        <p:spPr>
          <a:xfrm rot="19010003">
            <a:off x="6681699" y="1554378"/>
            <a:ext cx="618931" cy="518113"/>
          </a:xfrm>
          <a:prstGeom prst="rightArrow">
            <a:avLst/>
          </a:prstGeom>
          <a:solidFill>
            <a:srgbClr val="FFFF00">
              <a:alpha val="6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6968616" y="674224"/>
            <a:ext cx="2169165" cy="1202624"/>
            <a:chOff x="4935340" y="1341120"/>
            <a:chExt cx="1975048" cy="1045371"/>
          </a:xfrm>
        </p:grpSpPr>
        <p:sp>
          <p:nvSpPr>
            <p:cNvPr id="21" name="Ellipse 20"/>
            <p:cNvSpPr/>
            <p:nvPr/>
          </p:nvSpPr>
          <p:spPr bwMode="auto">
            <a:xfrm>
              <a:off x="4935340" y="1341120"/>
              <a:ext cx="1975048" cy="10453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de-DE" sz="1400" b="1" kern="0" dirty="0" smtClean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217499" y="1596728"/>
              <a:ext cx="1485900" cy="59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 b="1" kern="0" dirty="0" smtClean="0">
                  <a:solidFill>
                    <a:schemeClr val="accent4">
                      <a:lumMod val="50000"/>
                    </a:schemeClr>
                  </a:solidFill>
                  <a:ea typeface="ＭＳ Ｐゴシック"/>
                </a:rPr>
                <a:t>Chemical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5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</a:t>
            </a:r>
            <a:r>
              <a:rPr lang="de-DE" dirty="0" err="1" smtClean="0"/>
              <a:t>Capabilities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LAES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89" name="Gruppieren 188"/>
          <p:cNvGrpSpPr/>
          <p:nvPr/>
        </p:nvGrpSpPr>
        <p:grpSpPr>
          <a:xfrm>
            <a:off x="1106100" y="770170"/>
            <a:ext cx="792085" cy="1828381"/>
            <a:chOff x="270257" y="1121549"/>
            <a:chExt cx="1032766" cy="2046603"/>
          </a:xfrm>
        </p:grpSpPr>
        <p:sp>
          <p:nvSpPr>
            <p:cNvPr id="190" name="Trapezoid 189"/>
            <p:cNvSpPr/>
            <p:nvPr/>
          </p:nvSpPr>
          <p:spPr>
            <a:xfrm>
              <a:off x="990335" y="1872008"/>
              <a:ext cx="144016" cy="1296144"/>
            </a:xfrm>
            <a:prstGeom prst="trapezoid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" name="Ellipse 190"/>
            <p:cNvSpPr/>
            <p:nvPr/>
          </p:nvSpPr>
          <p:spPr>
            <a:xfrm rot="1800000">
              <a:off x="1257302" y="1121549"/>
              <a:ext cx="45719" cy="792088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" name="Ellipse 191"/>
            <p:cNvSpPr/>
            <p:nvPr/>
          </p:nvSpPr>
          <p:spPr>
            <a:xfrm>
              <a:off x="990335" y="1800000"/>
              <a:ext cx="144016" cy="1440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3" name="Ellipse 192"/>
            <p:cNvSpPr/>
            <p:nvPr/>
          </p:nvSpPr>
          <p:spPr>
            <a:xfrm rot="9000000">
              <a:off x="1257304" y="1830377"/>
              <a:ext cx="45719" cy="792088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4" name="Ellipse 193"/>
            <p:cNvSpPr/>
            <p:nvPr/>
          </p:nvSpPr>
          <p:spPr>
            <a:xfrm rot="16200000">
              <a:off x="643441" y="1495811"/>
              <a:ext cx="45719" cy="792088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5" name="Gruppieren 194"/>
          <p:cNvGrpSpPr/>
          <p:nvPr/>
        </p:nvGrpSpPr>
        <p:grpSpPr>
          <a:xfrm>
            <a:off x="3874349" y="5735747"/>
            <a:ext cx="1061803" cy="572612"/>
            <a:chOff x="649130" y="6150249"/>
            <a:chExt cx="1061803" cy="572612"/>
          </a:xfrm>
          <a:solidFill>
            <a:srgbClr val="FFFFFF">
              <a:lumMod val="65000"/>
            </a:srgbClr>
          </a:solidFill>
        </p:grpSpPr>
        <p:sp>
          <p:nvSpPr>
            <p:cNvPr id="196" name="Rechteck 195"/>
            <p:cNvSpPr/>
            <p:nvPr/>
          </p:nvSpPr>
          <p:spPr>
            <a:xfrm>
              <a:off x="650966" y="6508563"/>
              <a:ext cx="341260" cy="21429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7" name="Gleichschenkliges Dreieck 196"/>
            <p:cNvSpPr/>
            <p:nvPr/>
          </p:nvSpPr>
          <p:spPr>
            <a:xfrm>
              <a:off x="649130" y="6294265"/>
              <a:ext cx="341260" cy="216024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1015652" y="6440007"/>
              <a:ext cx="341260" cy="21429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9" name="Gleichschenkliges Dreieck 198"/>
            <p:cNvSpPr/>
            <p:nvPr/>
          </p:nvSpPr>
          <p:spPr>
            <a:xfrm>
              <a:off x="1015652" y="6225709"/>
              <a:ext cx="341260" cy="216024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1369673" y="6364547"/>
              <a:ext cx="341260" cy="21429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1" name="Gleichschenkliges Dreieck 200"/>
            <p:cNvSpPr/>
            <p:nvPr/>
          </p:nvSpPr>
          <p:spPr>
            <a:xfrm>
              <a:off x="1369673" y="6150249"/>
              <a:ext cx="341260" cy="216024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754278" y="6611481"/>
              <a:ext cx="141402" cy="7638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754278" y="6510289"/>
              <a:ext cx="141402" cy="7638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1107792" y="6539473"/>
              <a:ext cx="141402" cy="7638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1107792" y="6438281"/>
              <a:ext cx="141402" cy="7638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1474155" y="6448009"/>
              <a:ext cx="141402" cy="7638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1474155" y="6346817"/>
              <a:ext cx="141402" cy="7638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8" name="Gruppieren 207"/>
          <p:cNvGrpSpPr/>
          <p:nvPr/>
        </p:nvGrpSpPr>
        <p:grpSpPr>
          <a:xfrm>
            <a:off x="3117975" y="2689869"/>
            <a:ext cx="2576808" cy="2223050"/>
            <a:chOff x="330901" y="2019277"/>
            <a:chExt cx="3361346" cy="2512688"/>
          </a:xfrm>
        </p:grpSpPr>
        <p:pic>
          <p:nvPicPr>
            <p:cNvPr id="209" name="Picture 2" descr="G:\NT\04_NT2\000_Projects\157_Liquid_Air_Energy_Storage_LAES\01_Reports_Presentations\2015\20150112_Broschuere_Speicher_MHPSE\Grafik_LAES_GB_5-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1" y="2019277"/>
              <a:ext cx="3361346" cy="251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" name="Textfeld 209"/>
            <p:cNvSpPr txBox="1"/>
            <p:nvPr/>
          </p:nvSpPr>
          <p:spPr>
            <a:xfrm>
              <a:off x="1475478" y="2131943"/>
              <a:ext cx="999944" cy="400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700" b="1" dirty="0" smtClean="0">
                  <a:solidFill>
                    <a:srgbClr val="000000"/>
                  </a:solidFill>
                  <a:latin typeface="Arial"/>
                </a:rPr>
                <a:t>LAES</a:t>
              </a:r>
              <a:endParaRPr lang="en-US" sz="17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211" name="Gerade Verbindung mit Pfeil 210"/>
          <p:cNvCxnSpPr/>
          <p:nvPr/>
        </p:nvCxnSpPr>
        <p:spPr bwMode="auto">
          <a:xfrm>
            <a:off x="2172575" y="2377402"/>
            <a:ext cx="945400" cy="568718"/>
          </a:xfrm>
          <a:prstGeom prst="straightConnector1">
            <a:avLst/>
          </a:prstGeom>
          <a:noFill/>
          <a:ln w="127000" cap="flat" cmpd="sng" algn="ctr">
            <a:solidFill>
              <a:srgbClr val="539A7A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2" name="Textfeld 211"/>
          <p:cNvSpPr txBox="1"/>
          <p:nvPr/>
        </p:nvSpPr>
        <p:spPr>
          <a:xfrm>
            <a:off x="1999964" y="1727744"/>
            <a:ext cx="156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Peak shaving from RES to avoid curtailment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3" name="Gerade Verbindung mit Pfeil 212"/>
          <p:cNvCxnSpPr/>
          <p:nvPr/>
        </p:nvCxnSpPr>
        <p:spPr bwMode="auto">
          <a:xfrm>
            <a:off x="1768821" y="4093650"/>
            <a:ext cx="1241954" cy="1"/>
          </a:xfrm>
          <a:prstGeom prst="straightConnector1">
            <a:avLst/>
          </a:prstGeom>
          <a:noFill/>
          <a:ln w="127000" cap="flat" cmpd="sng" algn="ctr">
            <a:solidFill>
              <a:srgbClr val="539A7A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4" name="Gerade Verbindung mit Pfeil 213"/>
          <p:cNvCxnSpPr/>
          <p:nvPr/>
        </p:nvCxnSpPr>
        <p:spPr bwMode="auto">
          <a:xfrm flipH="1">
            <a:off x="1729994" y="3792944"/>
            <a:ext cx="1280781" cy="1"/>
          </a:xfrm>
          <a:prstGeom prst="straightConnector1">
            <a:avLst/>
          </a:prstGeom>
          <a:noFill/>
          <a:ln w="127000" cap="flat" cmpd="sng" algn="ctr">
            <a:solidFill>
              <a:srgbClr val="539A7A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15" name="Gruppieren 214"/>
          <p:cNvGrpSpPr/>
          <p:nvPr/>
        </p:nvGrpSpPr>
        <p:grpSpPr>
          <a:xfrm>
            <a:off x="6745943" y="1616859"/>
            <a:ext cx="1629684" cy="1079220"/>
            <a:chOff x="6194150" y="1866900"/>
            <a:chExt cx="1629684" cy="1079220"/>
          </a:xfrm>
        </p:grpSpPr>
        <p:pic>
          <p:nvPicPr>
            <p:cNvPr id="216" name="Picture 3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5336" y="2019276"/>
              <a:ext cx="1316787" cy="716252"/>
            </a:xfrm>
            <a:prstGeom prst="rect">
              <a:avLst/>
            </a:prstGeom>
          </p:spPr>
        </p:pic>
        <p:sp>
          <p:nvSpPr>
            <p:cNvPr id="217" name="Rechteck 216"/>
            <p:cNvSpPr/>
            <p:nvPr/>
          </p:nvSpPr>
          <p:spPr bwMode="auto">
            <a:xfrm>
              <a:off x="6194150" y="1866900"/>
              <a:ext cx="1629684" cy="107922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defRPr/>
              </a:pPr>
              <a:endParaRPr 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8" name="Gruppieren 217"/>
          <p:cNvGrpSpPr/>
          <p:nvPr/>
        </p:nvGrpSpPr>
        <p:grpSpPr>
          <a:xfrm>
            <a:off x="597332" y="3153284"/>
            <a:ext cx="1031789" cy="1587733"/>
            <a:chOff x="863157" y="3153284"/>
            <a:chExt cx="1031789" cy="1587733"/>
          </a:xfrm>
        </p:grpSpPr>
        <p:pic>
          <p:nvPicPr>
            <p:cNvPr id="219" name="Picture 4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2" b="97428" l="2509" r="100000">
                          <a14:foregroundMark x1="21864" y1="92926" x2="21864" y2="92926"/>
                        </a14:backgroundRemoval>
                      </a14:imgEffect>
                      <a14:imgEffect>
                        <a14:saturation sat="60000"/>
                      </a14:imgEffect>
                      <a14:imgEffect>
                        <a14:brightnessContrast brigh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2656" r="7566"/>
            <a:stretch/>
          </p:blipFill>
          <p:spPr>
            <a:xfrm>
              <a:off x="863157" y="3319283"/>
              <a:ext cx="1017534" cy="1421734"/>
            </a:xfrm>
            <a:prstGeom prst="rect">
              <a:avLst/>
            </a:prstGeom>
          </p:spPr>
        </p:pic>
        <p:sp>
          <p:nvSpPr>
            <p:cNvPr id="220" name="Rechteck 219"/>
            <p:cNvSpPr/>
            <p:nvPr/>
          </p:nvSpPr>
          <p:spPr bwMode="auto">
            <a:xfrm>
              <a:off x="863157" y="3153284"/>
              <a:ext cx="1031789" cy="158773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defRPr/>
              </a:pPr>
              <a:endParaRPr 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1" name="Textfeld 220"/>
          <p:cNvSpPr txBox="1"/>
          <p:nvPr/>
        </p:nvSpPr>
        <p:spPr>
          <a:xfrm>
            <a:off x="1371747" y="4266588"/>
            <a:ext cx="1884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Ancillary services, Voltage support, energy trading, minimize grid expansion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2" name="Gerade Verbindung mit Pfeil 221"/>
          <p:cNvCxnSpPr/>
          <p:nvPr/>
        </p:nvCxnSpPr>
        <p:spPr bwMode="auto">
          <a:xfrm>
            <a:off x="4168552" y="4945185"/>
            <a:ext cx="0" cy="978999"/>
          </a:xfrm>
          <a:prstGeom prst="straightConnector1">
            <a:avLst/>
          </a:prstGeom>
          <a:noFill/>
          <a:ln w="127000" cap="flat" cmpd="sng" algn="ctr">
            <a:solidFill>
              <a:srgbClr val="539A7A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3" name="Textfeld 222"/>
          <p:cNvSpPr txBox="1"/>
          <p:nvPr/>
        </p:nvSpPr>
        <p:spPr>
          <a:xfrm>
            <a:off x="4253979" y="5033473"/>
            <a:ext cx="111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District heating and cooling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4" name="Gruppieren 223"/>
          <p:cNvGrpSpPr/>
          <p:nvPr/>
        </p:nvGrpSpPr>
        <p:grpSpPr>
          <a:xfrm>
            <a:off x="3931908" y="722211"/>
            <a:ext cx="1478830" cy="941489"/>
            <a:chOff x="4780440" y="925411"/>
            <a:chExt cx="1478830" cy="941489"/>
          </a:xfrm>
        </p:grpSpPr>
        <p:pic>
          <p:nvPicPr>
            <p:cNvPr id="225" name="Picture 3" descr="C:\Users\stoeverb\AppData\Local\Microsoft\Windows\Temporary Internet Files\Content.IE5\QMUJ0NYB\021214_2INLNGCARRIER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8" y="939853"/>
              <a:ext cx="1442831" cy="92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Rechteck 225"/>
            <p:cNvSpPr/>
            <p:nvPr/>
          </p:nvSpPr>
          <p:spPr bwMode="auto">
            <a:xfrm>
              <a:off x="4780440" y="925411"/>
              <a:ext cx="1478830" cy="941489"/>
            </a:xfrm>
            <a:prstGeom prst="rect">
              <a:avLst/>
            </a:prstGeom>
            <a:solidFill>
              <a:srgbClr val="FFFFFF">
                <a:alpha val="34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7" name="Gruppieren 226"/>
          <p:cNvGrpSpPr/>
          <p:nvPr/>
        </p:nvGrpSpPr>
        <p:grpSpPr>
          <a:xfrm>
            <a:off x="6919829" y="5077407"/>
            <a:ext cx="1234292" cy="701206"/>
            <a:chOff x="6753854" y="4328107"/>
            <a:chExt cx="1234292" cy="701206"/>
          </a:xfrm>
        </p:grpSpPr>
        <p:sp>
          <p:nvSpPr>
            <p:cNvPr id="228" name="Trapezoid 227"/>
            <p:cNvSpPr/>
            <p:nvPr/>
          </p:nvSpPr>
          <p:spPr>
            <a:xfrm>
              <a:off x="6753854" y="4328107"/>
              <a:ext cx="504056" cy="695761"/>
            </a:xfrm>
            <a:prstGeom prst="trapezoid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000" b="1" kern="0" dirty="0" smtClean="0">
                <a:solidFill>
                  <a:srgbClr val="40404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29" name="Rechteck 14"/>
            <p:cNvSpPr/>
            <p:nvPr/>
          </p:nvSpPr>
          <p:spPr bwMode="auto">
            <a:xfrm>
              <a:off x="7262735" y="4334859"/>
              <a:ext cx="725411" cy="694454"/>
            </a:xfrm>
            <a:custGeom>
              <a:avLst/>
              <a:gdLst>
                <a:gd name="connsiteX0" fmla="*/ 0 w 722096"/>
                <a:gd name="connsiteY0" fmla="*/ 0 h 703979"/>
                <a:gd name="connsiteX1" fmla="*/ 722096 w 722096"/>
                <a:gd name="connsiteY1" fmla="*/ 0 h 703979"/>
                <a:gd name="connsiteX2" fmla="*/ 722096 w 722096"/>
                <a:gd name="connsiteY2" fmla="*/ 703979 h 703979"/>
                <a:gd name="connsiteX3" fmla="*/ 0 w 722096"/>
                <a:gd name="connsiteY3" fmla="*/ 703979 h 703979"/>
                <a:gd name="connsiteX4" fmla="*/ 0 w 722096"/>
                <a:gd name="connsiteY4" fmla="*/ 0 h 703979"/>
                <a:gd name="connsiteX0" fmla="*/ 0 w 722096"/>
                <a:gd name="connsiteY0" fmla="*/ 396 h 704375"/>
                <a:gd name="connsiteX1" fmla="*/ 556998 w 722096"/>
                <a:gd name="connsiteY1" fmla="*/ 0 h 704375"/>
                <a:gd name="connsiteX2" fmla="*/ 722096 w 722096"/>
                <a:gd name="connsiteY2" fmla="*/ 396 h 704375"/>
                <a:gd name="connsiteX3" fmla="*/ 722096 w 722096"/>
                <a:gd name="connsiteY3" fmla="*/ 704375 h 704375"/>
                <a:gd name="connsiteX4" fmla="*/ 0 w 722096"/>
                <a:gd name="connsiteY4" fmla="*/ 704375 h 704375"/>
                <a:gd name="connsiteX5" fmla="*/ 0 w 722096"/>
                <a:gd name="connsiteY5" fmla="*/ 396 h 704375"/>
                <a:gd name="connsiteX0" fmla="*/ 0 w 722096"/>
                <a:gd name="connsiteY0" fmla="*/ 0 h 703979"/>
                <a:gd name="connsiteX1" fmla="*/ 588748 w 722096"/>
                <a:gd name="connsiteY1" fmla="*/ 2779 h 703979"/>
                <a:gd name="connsiteX2" fmla="*/ 722096 w 722096"/>
                <a:gd name="connsiteY2" fmla="*/ 0 h 703979"/>
                <a:gd name="connsiteX3" fmla="*/ 722096 w 722096"/>
                <a:gd name="connsiteY3" fmla="*/ 703979 h 703979"/>
                <a:gd name="connsiteX4" fmla="*/ 0 w 722096"/>
                <a:gd name="connsiteY4" fmla="*/ 703979 h 703979"/>
                <a:gd name="connsiteX5" fmla="*/ 0 w 722096"/>
                <a:gd name="connsiteY5" fmla="*/ 0 h 703979"/>
                <a:gd name="connsiteX0" fmla="*/ 0 w 722096"/>
                <a:gd name="connsiteY0" fmla="*/ 0 h 703979"/>
                <a:gd name="connsiteX1" fmla="*/ 528423 w 722096"/>
                <a:gd name="connsiteY1" fmla="*/ 2779 h 703979"/>
                <a:gd name="connsiteX2" fmla="*/ 588748 w 722096"/>
                <a:gd name="connsiteY2" fmla="*/ 2779 h 703979"/>
                <a:gd name="connsiteX3" fmla="*/ 722096 w 722096"/>
                <a:gd name="connsiteY3" fmla="*/ 0 h 703979"/>
                <a:gd name="connsiteX4" fmla="*/ 722096 w 722096"/>
                <a:gd name="connsiteY4" fmla="*/ 703979 h 703979"/>
                <a:gd name="connsiteX5" fmla="*/ 0 w 722096"/>
                <a:gd name="connsiteY5" fmla="*/ 703979 h 703979"/>
                <a:gd name="connsiteX6" fmla="*/ 0 w 722096"/>
                <a:gd name="connsiteY6" fmla="*/ 0 h 703979"/>
                <a:gd name="connsiteX0" fmla="*/ 0 w 722096"/>
                <a:gd name="connsiteY0" fmla="*/ 0 h 703979"/>
                <a:gd name="connsiteX1" fmla="*/ 563348 w 722096"/>
                <a:gd name="connsiteY1" fmla="*/ 501254 h 703979"/>
                <a:gd name="connsiteX2" fmla="*/ 588748 w 722096"/>
                <a:gd name="connsiteY2" fmla="*/ 2779 h 703979"/>
                <a:gd name="connsiteX3" fmla="*/ 722096 w 722096"/>
                <a:gd name="connsiteY3" fmla="*/ 0 h 703979"/>
                <a:gd name="connsiteX4" fmla="*/ 722096 w 722096"/>
                <a:gd name="connsiteY4" fmla="*/ 703979 h 703979"/>
                <a:gd name="connsiteX5" fmla="*/ 0 w 722096"/>
                <a:gd name="connsiteY5" fmla="*/ 703979 h 703979"/>
                <a:gd name="connsiteX6" fmla="*/ 0 w 722096"/>
                <a:gd name="connsiteY6" fmla="*/ 0 h 703979"/>
                <a:gd name="connsiteX0" fmla="*/ 0 w 722096"/>
                <a:gd name="connsiteY0" fmla="*/ 0 h 703979"/>
                <a:gd name="connsiteX1" fmla="*/ 439523 w 722096"/>
                <a:gd name="connsiteY1" fmla="*/ 390129 h 703979"/>
                <a:gd name="connsiteX2" fmla="*/ 563348 w 722096"/>
                <a:gd name="connsiteY2" fmla="*/ 501254 h 703979"/>
                <a:gd name="connsiteX3" fmla="*/ 588748 w 722096"/>
                <a:gd name="connsiteY3" fmla="*/ 2779 h 703979"/>
                <a:gd name="connsiteX4" fmla="*/ 722096 w 722096"/>
                <a:gd name="connsiteY4" fmla="*/ 0 h 703979"/>
                <a:gd name="connsiteX5" fmla="*/ 722096 w 722096"/>
                <a:gd name="connsiteY5" fmla="*/ 703979 h 703979"/>
                <a:gd name="connsiteX6" fmla="*/ 0 w 722096"/>
                <a:gd name="connsiteY6" fmla="*/ 703979 h 703979"/>
                <a:gd name="connsiteX7" fmla="*/ 0 w 722096"/>
                <a:gd name="connsiteY7" fmla="*/ 0 h 703979"/>
                <a:gd name="connsiteX0" fmla="*/ 0 w 722096"/>
                <a:gd name="connsiteY0" fmla="*/ 0 h 703979"/>
                <a:gd name="connsiteX1" fmla="*/ 433173 w 722096"/>
                <a:gd name="connsiteY1" fmla="*/ 498079 h 703979"/>
                <a:gd name="connsiteX2" fmla="*/ 563348 w 722096"/>
                <a:gd name="connsiteY2" fmla="*/ 501254 h 703979"/>
                <a:gd name="connsiteX3" fmla="*/ 588748 w 722096"/>
                <a:gd name="connsiteY3" fmla="*/ 2779 h 703979"/>
                <a:gd name="connsiteX4" fmla="*/ 722096 w 722096"/>
                <a:gd name="connsiteY4" fmla="*/ 0 h 703979"/>
                <a:gd name="connsiteX5" fmla="*/ 722096 w 722096"/>
                <a:gd name="connsiteY5" fmla="*/ 703979 h 703979"/>
                <a:gd name="connsiteX6" fmla="*/ 0 w 722096"/>
                <a:gd name="connsiteY6" fmla="*/ 703979 h 703979"/>
                <a:gd name="connsiteX7" fmla="*/ 0 w 722096"/>
                <a:gd name="connsiteY7" fmla="*/ 0 h 703979"/>
                <a:gd name="connsiteX0" fmla="*/ 0 w 722096"/>
                <a:gd name="connsiteY0" fmla="*/ 0 h 703979"/>
                <a:gd name="connsiteX1" fmla="*/ 242673 w 722096"/>
                <a:gd name="connsiteY1" fmla="*/ 279004 h 703979"/>
                <a:gd name="connsiteX2" fmla="*/ 433173 w 722096"/>
                <a:gd name="connsiteY2" fmla="*/ 498079 h 703979"/>
                <a:gd name="connsiteX3" fmla="*/ 563348 w 722096"/>
                <a:gd name="connsiteY3" fmla="*/ 501254 h 703979"/>
                <a:gd name="connsiteX4" fmla="*/ 588748 w 722096"/>
                <a:gd name="connsiteY4" fmla="*/ 2779 h 703979"/>
                <a:gd name="connsiteX5" fmla="*/ 722096 w 722096"/>
                <a:gd name="connsiteY5" fmla="*/ 0 h 703979"/>
                <a:gd name="connsiteX6" fmla="*/ 722096 w 722096"/>
                <a:gd name="connsiteY6" fmla="*/ 703979 h 703979"/>
                <a:gd name="connsiteX7" fmla="*/ 0 w 722096"/>
                <a:gd name="connsiteY7" fmla="*/ 703979 h 703979"/>
                <a:gd name="connsiteX8" fmla="*/ 0 w 722096"/>
                <a:gd name="connsiteY8" fmla="*/ 0 h 703979"/>
                <a:gd name="connsiteX0" fmla="*/ 0 w 722096"/>
                <a:gd name="connsiteY0" fmla="*/ 0 h 703979"/>
                <a:gd name="connsiteX1" fmla="*/ 433173 w 722096"/>
                <a:gd name="connsiteY1" fmla="*/ 272654 h 703979"/>
                <a:gd name="connsiteX2" fmla="*/ 433173 w 722096"/>
                <a:gd name="connsiteY2" fmla="*/ 498079 h 703979"/>
                <a:gd name="connsiteX3" fmla="*/ 563348 w 722096"/>
                <a:gd name="connsiteY3" fmla="*/ 501254 h 703979"/>
                <a:gd name="connsiteX4" fmla="*/ 588748 w 722096"/>
                <a:gd name="connsiteY4" fmla="*/ 2779 h 703979"/>
                <a:gd name="connsiteX5" fmla="*/ 722096 w 722096"/>
                <a:gd name="connsiteY5" fmla="*/ 0 h 703979"/>
                <a:gd name="connsiteX6" fmla="*/ 722096 w 722096"/>
                <a:gd name="connsiteY6" fmla="*/ 703979 h 703979"/>
                <a:gd name="connsiteX7" fmla="*/ 0 w 722096"/>
                <a:gd name="connsiteY7" fmla="*/ 703979 h 703979"/>
                <a:gd name="connsiteX8" fmla="*/ 0 w 722096"/>
                <a:gd name="connsiteY8" fmla="*/ 0 h 703979"/>
                <a:gd name="connsiteX0" fmla="*/ 0 w 722096"/>
                <a:gd name="connsiteY0" fmla="*/ 0 h 703979"/>
                <a:gd name="connsiteX1" fmla="*/ 347448 w 722096"/>
                <a:gd name="connsiteY1" fmla="*/ 215504 h 703979"/>
                <a:gd name="connsiteX2" fmla="*/ 433173 w 722096"/>
                <a:gd name="connsiteY2" fmla="*/ 272654 h 703979"/>
                <a:gd name="connsiteX3" fmla="*/ 433173 w 722096"/>
                <a:gd name="connsiteY3" fmla="*/ 498079 h 703979"/>
                <a:gd name="connsiteX4" fmla="*/ 563348 w 722096"/>
                <a:gd name="connsiteY4" fmla="*/ 501254 h 703979"/>
                <a:gd name="connsiteX5" fmla="*/ 588748 w 722096"/>
                <a:gd name="connsiteY5" fmla="*/ 2779 h 703979"/>
                <a:gd name="connsiteX6" fmla="*/ 722096 w 722096"/>
                <a:gd name="connsiteY6" fmla="*/ 0 h 703979"/>
                <a:gd name="connsiteX7" fmla="*/ 722096 w 722096"/>
                <a:gd name="connsiteY7" fmla="*/ 703979 h 703979"/>
                <a:gd name="connsiteX8" fmla="*/ 0 w 722096"/>
                <a:gd name="connsiteY8" fmla="*/ 703979 h 703979"/>
                <a:gd name="connsiteX9" fmla="*/ 0 w 722096"/>
                <a:gd name="connsiteY9" fmla="*/ 0 h 703979"/>
                <a:gd name="connsiteX0" fmla="*/ 0 w 722096"/>
                <a:gd name="connsiteY0" fmla="*/ 0 h 703979"/>
                <a:gd name="connsiteX1" fmla="*/ 328398 w 722096"/>
                <a:gd name="connsiteY1" fmla="*/ 190104 h 703979"/>
                <a:gd name="connsiteX2" fmla="*/ 433173 w 722096"/>
                <a:gd name="connsiteY2" fmla="*/ 272654 h 703979"/>
                <a:gd name="connsiteX3" fmla="*/ 433173 w 722096"/>
                <a:gd name="connsiteY3" fmla="*/ 498079 h 703979"/>
                <a:gd name="connsiteX4" fmla="*/ 563348 w 722096"/>
                <a:gd name="connsiteY4" fmla="*/ 501254 h 703979"/>
                <a:gd name="connsiteX5" fmla="*/ 588748 w 722096"/>
                <a:gd name="connsiteY5" fmla="*/ 2779 h 703979"/>
                <a:gd name="connsiteX6" fmla="*/ 722096 w 722096"/>
                <a:gd name="connsiteY6" fmla="*/ 0 h 703979"/>
                <a:gd name="connsiteX7" fmla="*/ 722096 w 722096"/>
                <a:gd name="connsiteY7" fmla="*/ 703979 h 703979"/>
                <a:gd name="connsiteX8" fmla="*/ 0 w 722096"/>
                <a:gd name="connsiteY8" fmla="*/ 703979 h 703979"/>
                <a:gd name="connsiteX9" fmla="*/ 0 w 722096"/>
                <a:gd name="connsiteY9" fmla="*/ 0 h 703979"/>
                <a:gd name="connsiteX0" fmla="*/ 0 w 722096"/>
                <a:gd name="connsiteY0" fmla="*/ 0 h 703979"/>
                <a:gd name="connsiteX1" fmla="*/ 185523 w 722096"/>
                <a:gd name="connsiteY1" fmla="*/ 107554 h 703979"/>
                <a:gd name="connsiteX2" fmla="*/ 328398 w 722096"/>
                <a:gd name="connsiteY2" fmla="*/ 190104 h 703979"/>
                <a:gd name="connsiteX3" fmla="*/ 433173 w 722096"/>
                <a:gd name="connsiteY3" fmla="*/ 272654 h 703979"/>
                <a:gd name="connsiteX4" fmla="*/ 433173 w 722096"/>
                <a:gd name="connsiteY4" fmla="*/ 498079 h 703979"/>
                <a:gd name="connsiteX5" fmla="*/ 563348 w 722096"/>
                <a:gd name="connsiteY5" fmla="*/ 501254 h 703979"/>
                <a:gd name="connsiteX6" fmla="*/ 588748 w 722096"/>
                <a:gd name="connsiteY6" fmla="*/ 2779 h 703979"/>
                <a:gd name="connsiteX7" fmla="*/ 722096 w 722096"/>
                <a:gd name="connsiteY7" fmla="*/ 0 h 703979"/>
                <a:gd name="connsiteX8" fmla="*/ 722096 w 722096"/>
                <a:gd name="connsiteY8" fmla="*/ 703979 h 703979"/>
                <a:gd name="connsiteX9" fmla="*/ 0 w 722096"/>
                <a:gd name="connsiteY9" fmla="*/ 703979 h 703979"/>
                <a:gd name="connsiteX10" fmla="*/ 0 w 722096"/>
                <a:gd name="connsiteY10" fmla="*/ 0 h 703979"/>
                <a:gd name="connsiteX0" fmla="*/ 0 w 722096"/>
                <a:gd name="connsiteY0" fmla="*/ 0 h 703979"/>
                <a:gd name="connsiteX1" fmla="*/ 328398 w 722096"/>
                <a:gd name="connsiteY1" fmla="*/ 275829 h 703979"/>
                <a:gd name="connsiteX2" fmla="*/ 328398 w 722096"/>
                <a:gd name="connsiteY2" fmla="*/ 190104 h 703979"/>
                <a:gd name="connsiteX3" fmla="*/ 433173 w 722096"/>
                <a:gd name="connsiteY3" fmla="*/ 272654 h 703979"/>
                <a:gd name="connsiteX4" fmla="*/ 433173 w 722096"/>
                <a:gd name="connsiteY4" fmla="*/ 498079 h 703979"/>
                <a:gd name="connsiteX5" fmla="*/ 563348 w 722096"/>
                <a:gd name="connsiteY5" fmla="*/ 501254 h 703979"/>
                <a:gd name="connsiteX6" fmla="*/ 588748 w 722096"/>
                <a:gd name="connsiteY6" fmla="*/ 2779 h 703979"/>
                <a:gd name="connsiteX7" fmla="*/ 722096 w 722096"/>
                <a:gd name="connsiteY7" fmla="*/ 0 h 703979"/>
                <a:gd name="connsiteX8" fmla="*/ 722096 w 722096"/>
                <a:gd name="connsiteY8" fmla="*/ 703979 h 703979"/>
                <a:gd name="connsiteX9" fmla="*/ 0 w 722096"/>
                <a:gd name="connsiteY9" fmla="*/ 703979 h 703979"/>
                <a:gd name="connsiteX10" fmla="*/ 0 w 722096"/>
                <a:gd name="connsiteY10" fmla="*/ 0 h 703979"/>
                <a:gd name="connsiteX0" fmla="*/ 0 w 722096"/>
                <a:gd name="connsiteY0" fmla="*/ 0 h 703979"/>
                <a:gd name="connsiteX1" fmla="*/ 163298 w 722096"/>
                <a:gd name="connsiteY1" fmla="*/ 132954 h 703979"/>
                <a:gd name="connsiteX2" fmla="*/ 328398 w 722096"/>
                <a:gd name="connsiteY2" fmla="*/ 275829 h 703979"/>
                <a:gd name="connsiteX3" fmla="*/ 328398 w 722096"/>
                <a:gd name="connsiteY3" fmla="*/ 190104 h 703979"/>
                <a:gd name="connsiteX4" fmla="*/ 433173 w 722096"/>
                <a:gd name="connsiteY4" fmla="*/ 272654 h 703979"/>
                <a:gd name="connsiteX5" fmla="*/ 433173 w 722096"/>
                <a:gd name="connsiteY5" fmla="*/ 498079 h 703979"/>
                <a:gd name="connsiteX6" fmla="*/ 563348 w 722096"/>
                <a:gd name="connsiteY6" fmla="*/ 501254 h 703979"/>
                <a:gd name="connsiteX7" fmla="*/ 588748 w 722096"/>
                <a:gd name="connsiteY7" fmla="*/ 2779 h 703979"/>
                <a:gd name="connsiteX8" fmla="*/ 722096 w 722096"/>
                <a:gd name="connsiteY8" fmla="*/ 0 h 703979"/>
                <a:gd name="connsiteX9" fmla="*/ 722096 w 722096"/>
                <a:gd name="connsiteY9" fmla="*/ 703979 h 703979"/>
                <a:gd name="connsiteX10" fmla="*/ 0 w 722096"/>
                <a:gd name="connsiteY10" fmla="*/ 703979 h 703979"/>
                <a:gd name="connsiteX11" fmla="*/ 0 w 722096"/>
                <a:gd name="connsiteY11" fmla="*/ 0 h 703979"/>
                <a:gd name="connsiteX0" fmla="*/ 0 w 722096"/>
                <a:gd name="connsiteY0" fmla="*/ 0 h 703979"/>
                <a:gd name="connsiteX1" fmla="*/ 220448 w 722096"/>
                <a:gd name="connsiteY1" fmla="*/ 183754 h 703979"/>
                <a:gd name="connsiteX2" fmla="*/ 328398 w 722096"/>
                <a:gd name="connsiteY2" fmla="*/ 275829 h 703979"/>
                <a:gd name="connsiteX3" fmla="*/ 328398 w 722096"/>
                <a:gd name="connsiteY3" fmla="*/ 190104 h 703979"/>
                <a:gd name="connsiteX4" fmla="*/ 433173 w 722096"/>
                <a:gd name="connsiteY4" fmla="*/ 272654 h 703979"/>
                <a:gd name="connsiteX5" fmla="*/ 433173 w 722096"/>
                <a:gd name="connsiteY5" fmla="*/ 498079 h 703979"/>
                <a:gd name="connsiteX6" fmla="*/ 563348 w 722096"/>
                <a:gd name="connsiteY6" fmla="*/ 501254 h 703979"/>
                <a:gd name="connsiteX7" fmla="*/ 588748 w 722096"/>
                <a:gd name="connsiteY7" fmla="*/ 2779 h 703979"/>
                <a:gd name="connsiteX8" fmla="*/ 722096 w 722096"/>
                <a:gd name="connsiteY8" fmla="*/ 0 h 703979"/>
                <a:gd name="connsiteX9" fmla="*/ 722096 w 722096"/>
                <a:gd name="connsiteY9" fmla="*/ 703979 h 703979"/>
                <a:gd name="connsiteX10" fmla="*/ 0 w 722096"/>
                <a:gd name="connsiteY10" fmla="*/ 703979 h 703979"/>
                <a:gd name="connsiteX11" fmla="*/ 0 w 722096"/>
                <a:gd name="connsiteY11" fmla="*/ 0 h 703979"/>
                <a:gd name="connsiteX0" fmla="*/ 0 w 722096"/>
                <a:gd name="connsiteY0" fmla="*/ 0 h 703979"/>
                <a:gd name="connsiteX1" fmla="*/ 118848 w 722096"/>
                <a:gd name="connsiteY1" fmla="*/ 91679 h 703979"/>
                <a:gd name="connsiteX2" fmla="*/ 220448 w 722096"/>
                <a:gd name="connsiteY2" fmla="*/ 183754 h 703979"/>
                <a:gd name="connsiteX3" fmla="*/ 328398 w 722096"/>
                <a:gd name="connsiteY3" fmla="*/ 275829 h 703979"/>
                <a:gd name="connsiteX4" fmla="*/ 328398 w 722096"/>
                <a:gd name="connsiteY4" fmla="*/ 190104 h 703979"/>
                <a:gd name="connsiteX5" fmla="*/ 433173 w 722096"/>
                <a:gd name="connsiteY5" fmla="*/ 272654 h 703979"/>
                <a:gd name="connsiteX6" fmla="*/ 433173 w 722096"/>
                <a:gd name="connsiteY6" fmla="*/ 498079 h 703979"/>
                <a:gd name="connsiteX7" fmla="*/ 563348 w 722096"/>
                <a:gd name="connsiteY7" fmla="*/ 501254 h 703979"/>
                <a:gd name="connsiteX8" fmla="*/ 588748 w 722096"/>
                <a:gd name="connsiteY8" fmla="*/ 2779 h 703979"/>
                <a:gd name="connsiteX9" fmla="*/ 722096 w 722096"/>
                <a:gd name="connsiteY9" fmla="*/ 0 h 703979"/>
                <a:gd name="connsiteX10" fmla="*/ 722096 w 722096"/>
                <a:gd name="connsiteY10" fmla="*/ 703979 h 703979"/>
                <a:gd name="connsiteX11" fmla="*/ 0 w 722096"/>
                <a:gd name="connsiteY11" fmla="*/ 703979 h 703979"/>
                <a:gd name="connsiteX12" fmla="*/ 0 w 722096"/>
                <a:gd name="connsiteY12" fmla="*/ 0 h 703979"/>
                <a:gd name="connsiteX0" fmla="*/ 0 w 722096"/>
                <a:gd name="connsiteY0" fmla="*/ 0 h 703979"/>
                <a:gd name="connsiteX1" fmla="*/ 220448 w 722096"/>
                <a:gd name="connsiteY1" fmla="*/ 285354 h 703979"/>
                <a:gd name="connsiteX2" fmla="*/ 220448 w 722096"/>
                <a:gd name="connsiteY2" fmla="*/ 183754 h 703979"/>
                <a:gd name="connsiteX3" fmla="*/ 328398 w 722096"/>
                <a:gd name="connsiteY3" fmla="*/ 275829 h 703979"/>
                <a:gd name="connsiteX4" fmla="*/ 328398 w 722096"/>
                <a:gd name="connsiteY4" fmla="*/ 190104 h 703979"/>
                <a:gd name="connsiteX5" fmla="*/ 433173 w 722096"/>
                <a:gd name="connsiteY5" fmla="*/ 272654 h 703979"/>
                <a:gd name="connsiteX6" fmla="*/ 433173 w 722096"/>
                <a:gd name="connsiteY6" fmla="*/ 498079 h 703979"/>
                <a:gd name="connsiteX7" fmla="*/ 563348 w 722096"/>
                <a:gd name="connsiteY7" fmla="*/ 501254 h 703979"/>
                <a:gd name="connsiteX8" fmla="*/ 588748 w 722096"/>
                <a:gd name="connsiteY8" fmla="*/ 2779 h 703979"/>
                <a:gd name="connsiteX9" fmla="*/ 722096 w 722096"/>
                <a:gd name="connsiteY9" fmla="*/ 0 h 703979"/>
                <a:gd name="connsiteX10" fmla="*/ 722096 w 722096"/>
                <a:gd name="connsiteY10" fmla="*/ 703979 h 703979"/>
                <a:gd name="connsiteX11" fmla="*/ 0 w 722096"/>
                <a:gd name="connsiteY11" fmla="*/ 703979 h 703979"/>
                <a:gd name="connsiteX12" fmla="*/ 0 w 722096"/>
                <a:gd name="connsiteY12" fmla="*/ 0 h 703979"/>
                <a:gd name="connsiteX0" fmla="*/ 0 w 722096"/>
                <a:gd name="connsiteY0" fmla="*/ 0 h 703979"/>
                <a:gd name="connsiteX1" fmla="*/ 74398 w 722096"/>
                <a:gd name="connsiteY1" fmla="*/ 98029 h 703979"/>
                <a:gd name="connsiteX2" fmla="*/ 220448 w 722096"/>
                <a:gd name="connsiteY2" fmla="*/ 285354 h 703979"/>
                <a:gd name="connsiteX3" fmla="*/ 220448 w 722096"/>
                <a:gd name="connsiteY3" fmla="*/ 183754 h 703979"/>
                <a:gd name="connsiteX4" fmla="*/ 328398 w 722096"/>
                <a:gd name="connsiteY4" fmla="*/ 275829 h 703979"/>
                <a:gd name="connsiteX5" fmla="*/ 328398 w 722096"/>
                <a:gd name="connsiteY5" fmla="*/ 190104 h 703979"/>
                <a:gd name="connsiteX6" fmla="*/ 433173 w 722096"/>
                <a:gd name="connsiteY6" fmla="*/ 272654 h 703979"/>
                <a:gd name="connsiteX7" fmla="*/ 433173 w 722096"/>
                <a:gd name="connsiteY7" fmla="*/ 498079 h 703979"/>
                <a:gd name="connsiteX8" fmla="*/ 563348 w 722096"/>
                <a:gd name="connsiteY8" fmla="*/ 501254 h 703979"/>
                <a:gd name="connsiteX9" fmla="*/ 588748 w 722096"/>
                <a:gd name="connsiteY9" fmla="*/ 2779 h 703979"/>
                <a:gd name="connsiteX10" fmla="*/ 722096 w 722096"/>
                <a:gd name="connsiteY10" fmla="*/ 0 h 703979"/>
                <a:gd name="connsiteX11" fmla="*/ 722096 w 722096"/>
                <a:gd name="connsiteY11" fmla="*/ 703979 h 703979"/>
                <a:gd name="connsiteX12" fmla="*/ 0 w 722096"/>
                <a:gd name="connsiteY12" fmla="*/ 703979 h 703979"/>
                <a:gd name="connsiteX13" fmla="*/ 0 w 722096"/>
                <a:gd name="connsiteY13" fmla="*/ 0 h 703979"/>
                <a:gd name="connsiteX0" fmla="*/ 0 w 722096"/>
                <a:gd name="connsiteY0" fmla="*/ 0 h 703979"/>
                <a:gd name="connsiteX1" fmla="*/ 109323 w 722096"/>
                <a:gd name="connsiteY1" fmla="*/ 174229 h 703979"/>
                <a:gd name="connsiteX2" fmla="*/ 220448 w 722096"/>
                <a:gd name="connsiteY2" fmla="*/ 285354 h 703979"/>
                <a:gd name="connsiteX3" fmla="*/ 220448 w 722096"/>
                <a:gd name="connsiteY3" fmla="*/ 183754 h 703979"/>
                <a:gd name="connsiteX4" fmla="*/ 328398 w 722096"/>
                <a:gd name="connsiteY4" fmla="*/ 275829 h 703979"/>
                <a:gd name="connsiteX5" fmla="*/ 328398 w 722096"/>
                <a:gd name="connsiteY5" fmla="*/ 190104 h 703979"/>
                <a:gd name="connsiteX6" fmla="*/ 433173 w 722096"/>
                <a:gd name="connsiteY6" fmla="*/ 272654 h 703979"/>
                <a:gd name="connsiteX7" fmla="*/ 433173 w 722096"/>
                <a:gd name="connsiteY7" fmla="*/ 498079 h 703979"/>
                <a:gd name="connsiteX8" fmla="*/ 563348 w 722096"/>
                <a:gd name="connsiteY8" fmla="*/ 501254 h 703979"/>
                <a:gd name="connsiteX9" fmla="*/ 588748 w 722096"/>
                <a:gd name="connsiteY9" fmla="*/ 2779 h 703979"/>
                <a:gd name="connsiteX10" fmla="*/ 722096 w 722096"/>
                <a:gd name="connsiteY10" fmla="*/ 0 h 703979"/>
                <a:gd name="connsiteX11" fmla="*/ 722096 w 722096"/>
                <a:gd name="connsiteY11" fmla="*/ 703979 h 703979"/>
                <a:gd name="connsiteX12" fmla="*/ 0 w 722096"/>
                <a:gd name="connsiteY12" fmla="*/ 703979 h 703979"/>
                <a:gd name="connsiteX13" fmla="*/ 0 w 722096"/>
                <a:gd name="connsiteY13" fmla="*/ 0 h 703979"/>
                <a:gd name="connsiteX0" fmla="*/ 0 w 722096"/>
                <a:gd name="connsiteY0" fmla="*/ 0 h 703979"/>
                <a:gd name="connsiteX1" fmla="*/ 45823 w 722096"/>
                <a:gd name="connsiteY1" fmla="*/ 69454 h 703979"/>
                <a:gd name="connsiteX2" fmla="*/ 109323 w 722096"/>
                <a:gd name="connsiteY2" fmla="*/ 174229 h 703979"/>
                <a:gd name="connsiteX3" fmla="*/ 220448 w 722096"/>
                <a:gd name="connsiteY3" fmla="*/ 285354 h 703979"/>
                <a:gd name="connsiteX4" fmla="*/ 220448 w 722096"/>
                <a:gd name="connsiteY4" fmla="*/ 183754 h 703979"/>
                <a:gd name="connsiteX5" fmla="*/ 328398 w 722096"/>
                <a:gd name="connsiteY5" fmla="*/ 275829 h 703979"/>
                <a:gd name="connsiteX6" fmla="*/ 328398 w 722096"/>
                <a:gd name="connsiteY6" fmla="*/ 190104 h 703979"/>
                <a:gd name="connsiteX7" fmla="*/ 433173 w 722096"/>
                <a:gd name="connsiteY7" fmla="*/ 272654 h 703979"/>
                <a:gd name="connsiteX8" fmla="*/ 433173 w 722096"/>
                <a:gd name="connsiteY8" fmla="*/ 498079 h 703979"/>
                <a:gd name="connsiteX9" fmla="*/ 563348 w 722096"/>
                <a:gd name="connsiteY9" fmla="*/ 501254 h 703979"/>
                <a:gd name="connsiteX10" fmla="*/ 588748 w 722096"/>
                <a:gd name="connsiteY10" fmla="*/ 2779 h 703979"/>
                <a:gd name="connsiteX11" fmla="*/ 722096 w 722096"/>
                <a:gd name="connsiteY11" fmla="*/ 0 h 703979"/>
                <a:gd name="connsiteX12" fmla="*/ 722096 w 722096"/>
                <a:gd name="connsiteY12" fmla="*/ 703979 h 703979"/>
                <a:gd name="connsiteX13" fmla="*/ 0 w 722096"/>
                <a:gd name="connsiteY13" fmla="*/ 703979 h 703979"/>
                <a:gd name="connsiteX14" fmla="*/ 0 w 722096"/>
                <a:gd name="connsiteY14" fmla="*/ 0 h 703979"/>
                <a:gd name="connsiteX0" fmla="*/ 0 w 722096"/>
                <a:gd name="connsiteY0" fmla="*/ 0 h 703979"/>
                <a:gd name="connsiteX1" fmla="*/ 99798 w 722096"/>
                <a:gd name="connsiteY1" fmla="*/ 282179 h 703979"/>
                <a:gd name="connsiteX2" fmla="*/ 109323 w 722096"/>
                <a:gd name="connsiteY2" fmla="*/ 174229 h 703979"/>
                <a:gd name="connsiteX3" fmla="*/ 220448 w 722096"/>
                <a:gd name="connsiteY3" fmla="*/ 285354 h 703979"/>
                <a:gd name="connsiteX4" fmla="*/ 220448 w 722096"/>
                <a:gd name="connsiteY4" fmla="*/ 183754 h 703979"/>
                <a:gd name="connsiteX5" fmla="*/ 328398 w 722096"/>
                <a:gd name="connsiteY5" fmla="*/ 275829 h 703979"/>
                <a:gd name="connsiteX6" fmla="*/ 328398 w 722096"/>
                <a:gd name="connsiteY6" fmla="*/ 190104 h 703979"/>
                <a:gd name="connsiteX7" fmla="*/ 433173 w 722096"/>
                <a:gd name="connsiteY7" fmla="*/ 272654 h 703979"/>
                <a:gd name="connsiteX8" fmla="*/ 433173 w 722096"/>
                <a:gd name="connsiteY8" fmla="*/ 498079 h 703979"/>
                <a:gd name="connsiteX9" fmla="*/ 563348 w 722096"/>
                <a:gd name="connsiteY9" fmla="*/ 501254 h 703979"/>
                <a:gd name="connsiteX10" fmla="*/ 588748 w 722096"/>
                <a:gd name="connsiteY10" fmla="*/ 2779 h 703979"/>
                <a:gd name="connsiteX11" fmla="*/ 722096 w 722096"/>
                <a:gd name="connsiteY11" fmla="*/ 0 h 703979"/>
                <a:gd name="connsiteX12" fmla="*/ 722096 w 722096"/>
                <a:gd name="connsiteY12" fmla="*/ 703979 h 703979"/>
                <a:gd name="connsiteX13" fmla="*/ 0 w 722096"/>
                <a:gd name="connsiteY13" fmla="*/ 703979 h 703979"/>
                <a:gd name="connsiteX14" fmla="*/ 0 w 722096"/>
                <a:gd name="connsiteY14" fmla="*/ 0 h 703979"/>
                <a:gd name="connsiteX0" fmla="*/ 3175 w 722096"/>
                <a:gd name="connsiteY0" fmla="*/ 180975 h 703979"/>
                <a:gd name="connsiteX1" fmla="*/ 99798 w 722096"/>
                <a:gd name="connsiteY1" fmla="*/ 282179 h 703979"/>
                <a:gd name="connsiteX2" fmla="*/ 109323 w 722096"/>
                <a:gd name="connsiteY2" fmla="*/ 174229 h 703979"/>
                <a:gd name="connsiteX3" fmla="*/ 220448 w 722096"/>
                <a:gd name="connsiteY3" fmla="*/ 285354 h 703979"/>
                <a:gd name="connsiteX4" fmla="*/ 220448 w 722096"/>
                <a:gd name="connsiteY4" fmla="*/ 183754 h 703979"/>
                <a:gd name="connsiteX5" fmla="*/ 328398 w 722096"/>
                <a:gd name="connsiteY5" fmla="*/ 275829 h 703979"/>
                <a:gd name="connsiteX6" fmla="*/ 328398 w 722096"/>
                <a:gd name="connsiteY6" fmla="*/ 190104 h 703979"/>
                <a:gd name="connsiteX7" fmla="*/ 433173 w 722096"/>
                <a:gd name="connsiteY7" fmla="*/ 272654 h 703979"/>
                <a:gd name="connsiteX8" fmla="*/ 433173 w 722096"/>
                <a:gd name="connsiteY8" fmla="*/ 498079 h 703979"/>
                <a:gd name="connsiteX9" fmla="*/ 563348 w 722096"/>
                <a:gd name="connsiteY9" fmla="*/ 501254 h 703979"/>
                <a:gd name="connsiteX10" fmla="*/ 588748 w 722096"/>
                <a:gd name="connsiteY10" fmla="*/ 2779 h 703979"/>
                <a:gd name="connsiteX11" fmla="*/ 722096 w 722096"/>
                <a:gd name="connsiteY11" fmla="*/ 0 h 703979"/>
                <a:gd name="connsiteX12" fmla="*/ 722096 w 722096"/>
                <a:gd name="connsiteY12" fmla="*/ 703979 h 703979"/>
                <a:gd name="connsiteX13" fmla="*/ 0 w 722096"/>
                <a:gd name="connsiteY13" fmla="*/ 703979 h 703979"/>
                <a:gd name="connsiteX14" fmla="*/ 3175 w 722096"/>
                <a:gd name="connsiteY14" fmla="*/ 180975 h 703979"/>
                <a:gd name="connsiteX0" fmla="*/ 3175 w 722096"/>
                <a:gd name="connsiteY0" fmla="*/ 180975 h 703979"/>
                <a:gd name="connsiteX1" fmla="*/ 99798 w 722096"/>
                <a:gd name="connsiteY1" fmla="*/ 282179 h 703979"/>
                <a:gd name="connsiteX2" fmla="*/ 109323 w 722096"/>
                <a:gd name="connsiteY2" fmla="*/ 174229 h 703979"/>
                <a:gd name="connsiteX3" fmla="*/ 220448 w 722096"/>
                <a:gd name="connsiteY3" fmla="*/ 285354 h 703979"/>
                <a:gd name="connsiteX4" fmla="*/ 220448 w 722096"/>
                <a:gd name="connsiteY4" fmla="*/ 183754 h 703979"/>
                <a:gd name="connsiteX5" fmla="*/ 328398 w 722096"/>
                <a:gd name="connsiteY5" fmla="*/ 275829 h 703979"/>
                <a:gd name="connsiteX6" fmla="*/ 328398 w 722096"/>
                <a:gd name="connsiteY6" fmla="*/ 190104 h 703979"/>
                <a:gd name="connsiteX7" fmla="*/ 433173 w 722096"/>
                <a:gd name="connsiteY7" fmla="*/ 272654 h 703979"/>
                <a:gd name="connsiteX8" fmla="*/ 433173 w 722096"/>
                <a:gd name="connsiteY8" fmla="*/ 498079 h 703979"/>
                <a:gd name="connsiteX9" fmla="*/ 563348 w 722096"/>
                <a:gd name="connsiteY9" fmla="*/ 501254 h 703979"/>
                <a:gd name="connsiteX10" fmla="*/ 588748 w 722096"/>
                <a:gd name="connsiteY10" fmla="*/ 2779 h 703979"/>
                <a:gd name="connsiteX11" fmla="*/ 722096 w 722096"/>
                <a:gd name="connsiteY11" fmla="*/ 0 h 703979"/>
                <a:gd name="connsiteX12" fmla="*/ 722096 w 722096"/>
                <a:gd name="connsiteY12" fmla="*/ 703979 h 703979"/>
                <a:gd name="connsiteX13" fmla="*/ 0 w 722096"/>
                <a:gd name="connsiteY13" fmla="*/ 703979 h 703979"/>
                <a:gd name="connsiteX14" fmla="*/ 3175 w 722096"/>
                <a:gd name="connsiteY14" fmla="*/ 180975 h 703979"/>
                <a:gd name="connsiteX0" fmla="*/ 140 w 725411"/>
                <a:gd name="connsiteY0" fmla="*/ 180975 h 703979"/>
                <a:gd name="connsiteX1" fmla="*/ 103113 w 725411"/>
                <a:gd name="connsiteY1" fmla="*/ 282179 h 703979"/>
                <a:gd name="connsiteX2" fmla="*/ 112638 w 725411"/>
                <a:gd name="connsiteY2" fmla="*/ 174229 h 703979"/>
                <a:gd name="connsiteX3" fmla="*/ 223763 w 725411"/>
                <a:gd name="connsiteY3" fmla="*/ 285354 h 703979"/>
                <a:gd name="connsiteX4" fmla="*/ 223763 w 725411"/>
                <a:gd name="connsiteY4" fmla="*/ 183754 h 703979"/>
                <a:gd name="connsiteX5" fmla="*/ 331713 w 725411"/>
                <a:gd name="connsiteY5" fmla="*/ 275829 h 703979"/>
                <a:gd name="connsiteX6" fmla="*/ 331713 w 725411"/>
                <a:gd name="connsiteY6" fmla="*/ 190104 h 703979"/>
                <a:gd name="connsiteX7" fmla="*/ 436488 w 725411"/>
                <a:gd name="connsiteY7" fmla="*/ 272654 h 703979"/>
                <a:gd name="connsiteX8" fmla="*/ 436488 w 725411"/>
                <a:gd name="connsiteY8" fmla="*/ 498079 h 703979"/>
                <a:gd name="connsiteX9" fmla="*/ 566663 w 725411"/>
                <a:gd name="connsiteY9" fmla="*/ 501254 h 703979"/>
                <a:gd name="connsiteX10" fmla="*/ 592063 w 725411"/>
                <a:gd name="connsiteY10" fmla="*/ 2779 h 703979"/>
                <a:gd name="connsiteX11" fmla="*/ 725411 w 725411"/>
                <a:gd name="connsiteY11" fmla="*/ 0 h 703979"/>
                <a:gd name="connsiteX12" fmla="*/ 725411 w 725411"/>
                <a:gd name="connsiteY12" fmla="*/ 703979 h 703979"/>
                <a:gd name="connsiteX13" fmla="*/ 3315 w 725411"/>
                <a:gd name="connsiteY13" fmla="*/ 703979 h 703979"/>
                <a:gd name="connsiteX14" fmla="*/ 140 w 725411"/>
                <a:gd name="connsiteY14" fmla="*/ 180975 h 703979"/>
                <a:gd name="connsiteX0" fmla="*/ 140 w 725411"/>
                <a:gd name="connsiteY0" fmla="*/ 180975 h 703979"/>
                <a:gd name="connsiteX1" fmla="*/ 103113 w 725411"/>
                <a:gd name="connsiteY1" fmla="*/ 282179 h 703979"/>
                <a:gd name="connsiteX2" fmla="*/ 112638 w 725411"/>
                <a:gd name="connsiteY2" fmla="*/ 174229 h 703979"/>
                <a:gd name="connsiteX3" fmla="*/ 223763 w 725411"/>
                <a:gd name="connsiteY3" fmla="*/ 275829 h 703979"/>
                <a:gd name="connsiteX4" fmla="*/ 223763 w 725411"/>
                <a:gd name="connsiteY4" fmla="*/ 183754 h 703979"/>
                <a:gd name="connsiteX5" fmla="*/ 331713 w 725411"/>
                <a:gd name="connsiteY5" fmla="*/ 275829 h 703979"/>
                <a:gd name="connsiteX6" fmla="*/ 331713 w 725411"/>
                <a:gd name="connsiteY6" fmla="*/ 190104 h 703979"/>
                <a:gd name="connsiteX7" fmla="*/ 436488 w 725411"/>
                <a:gd name="connsiteY7" fmla="*/ 272654 h 703979"/>
                <a:gd name="connsiteX8" fmla="*/ 436488 w 725411"/>
                <a:gd name="connsiteY8" fmla="*/ 498079 h 703979"/>
                <a:gd name="connsiteX9" fmla="*/ 566663 w 725411"/>
                <a:gd name="connsiteY9" fmla="*/ 501254 h 703979"/>
                <a:gd name="connsiteX10" fmla="*/ 592063 w 725411"/>
                <a:gd name="connsiteY10" fmla="*/ 2779 h 703979"/>
                <a:gd name="connsiteX11" fmla="*/ 725411 w 725411"/>
                <a:gd name="connsiteY11" fmla="*/ 0 h 703979"/>
                <a:gd name="connsiteX12" fmla="*/ 725411 w 725411"/>
                <a:gd name="connsiteY12" fmla="*/ 703979 h 703979"/>
                <a:gd name="connsiteX13" fmla="*/ 3315 w 725411"/>
                <a:gd name="connsiteY13" fmla="*/ 703979 h 703979"/>
                <a:gd name="connsiteX14" fmla="*/ 140 w 725411"/>
                <a:gd name="connsiteY14" fmla="*/ 180975 h 703979"/>
                <a:gd name="connsiteX0" fmla="*/ 140 w 725411"/>
                <a:gd name="connsiteY0" fmla="*/ 180975 h 703979"/>
                <a:gd name="connsiteX1" fmla="*/ 103113 w 725411"/>
                <a:gd name="connsiteY1" fmla="*/ 272654 h 703979"/>
                <a:gd name="connsiteX2" fmla="*/ 112638 w 725411"/>
                <a:gd name="connsiteY2" fmla="*/ 174229 h 703979"/>
                <a:gd name="connsiteX3" fmla="*/ 223763 w 725411"/>
                <a:gd name="connsiteY3" fmla="*/ 275829 h 703979"/>
                <a:gd name="connsiteX4" fmla="*/ 223763 w 725411"/>
                <a:gd name="connsiteY4" fmla="*/ 183754 h 703979"/>
                <a:gd name="connsiteX5" fmla="*/ 331713 w 725411"/>
                <a:gd name="connsiteY5" fmla="*/ 275829 h 703979"/>
                <a:gd name="connsiteX6" fmla="*/ 331713 w 725411"/>
                <a:gd name="connsiteY6" fmla="*/ 190104 h 703979"/>
                <a:gd name="connsiteX7" fmla="*/ 436488 w 725411"/>
                <a:gd name="connsiteY7" fmla="*/ 272654 h 703979"/>
                <a:gd name="connsiteX8" fmla="*/ 436488 w 725411"/>
                <a:gd name="connsiteY8" fmla="*/ 498079 h 703979"/>
                <a:gd name="connsiteX9" fmla="*/ 566663 w 725411"/>
                <a:gd name="connsiteY9" fmla="*/ 501254 h 703979"/>
                <a:gd name="connsiteX10" fmla="*/ 592063 w 725411"/>
                <a:gd name="connsiteY10" fmla="*/ 2779 h 703979"/>
                <a:gd name="connsiteX11" fmla="*/ 725411 w 725411"/>
                <a:gd name="connsiteY11" fmla="*/ 0 h 703979"/>
                <a:gd name="connsiteX12" fmla="*/ 725411 w 725411"/>
                <a:gd name="connsiteY12" fmla="*/ 703979 h 703979"/>
                <a:gd name="connsiteX13" fmla="*/ 3315 w 725411"/>
                <a:gd name="connsiteY13" fmla="*/ 703979 h 703979"/>
                <a:gd name="connsiteX14" fmla="*/ 140 w 725411"/>
                <a:gd name="connsiteY14" fmla="*/ 180975 h 703979"/>
                <a:gd name="connsiteX0" fmla="*/ 140 w 725411"/>
                <a:gd name="connsiteY0" fmla="*/ 180975 h 703979"/>
                <a:gd name="connsiteX1" fmla="*/ 103113 w 725411"/>
                <a:gd name="connsiteY1" fmla="*/ 272654 h 703979"/>
                <a:gd name="connsiteX2" fmla="*/ 112638 w 725411"/>
                <a:gd name="connsiteY2" fmla="*/ 174229 h 703979"/>
                <a:gd name="connsiteX3" fmla="*/ 223763 w 725411"/>
                <a:gd name="connsiteY3" fmla="*/ 275829 h 703979"/>
                <a:gd name="connsiteX4" fmla="*/ 223763 w 725411"/>
                <a:gd name="connsiteY4" fmla="*/ 183754 h 703979"/>
                <a:gd name="connsiteX5" fmla="*/ 331713 w 725411"/>
                <a:gd name="connsiteY5" fmla="*/ 275829 h 703979"/>
                <a:gd name="connsiteX6" fmla="*/ 329332 w 725411"/>
                <a:gd name="connsiteY6" fmla="*/ 178197 h 703979"/>
                <a:gd name="connsiteX7" fmla="*/ 436488 w 725411"/>
                <a:gd name="connsiteY7" fmla="*/ 272654 h 703979"/>
                <a:gd name="connsiteX8" fmla="*/ 436488 w 725411"/>
                <a:gd name="connsiteY8" fmla="*/ 498079 h 703979"/>
                <a:gd name="connsiteX9" fmla="*/ 566663 w 725411"/>
                <a:gd name="connsiteY9" fmla="*/ 501254 h 703979"/>
                <a:gd name="connsiteX10" fmla="*/ 592063 w 725411"/>
                <a:gd name="connsiteY10" fmla="*/ 2779 h 703979"/>
                <a:gd name="connsiteX11" fmla="*/ 725411 w 725411"/>
                <a:gd name="connsiteY11" fmla="*/ 0 h 703979"/>
                <a:gd name="connsiteX12" fmla="*/ 725411 w 725411"/>
                <a:gd name="connsiteY12" fmla="*/ 703979 h 703979"/>
                <a:gd name="connsiteX13" fmla="*/ 3315 w 725411"/>
                <a:gd name="connsiteY13" fmla="*/ 703979 h 703979"/>
                <a:gd name="connsiteX14" fmla="*/ 140 w 725411"/>
                <a:gd name="connsiteY14" fmla="*/ 180975 h 703979"/>
                <a:gd name="connsiteX0" fmla="*/ 140 w 725411"/>
                <a:gd name="connsiteY0" fmla="*/ 180975 h 703979"/>
                <a:gd name="connsiteX1" fmla="*/ 112638 w 725411"/>
                <a:gd name="connsiteY1" fmla="*/ 277416 h 703979"/>
                <a:gd name="connsiteX2" fmla="*/ 112638 w 725411"/>
                <a:gd name="connsiteY2" fmla="*/ 174229 h 703979"/>
                <a:gd name="connsiteX3" fmla="*/ 223763 w 725411"/>
                <a:gd name="connsiteY3" fmla="*/ 275829 h 703979"/>
                <a:gd name="connsiteX4" fmla="*/ 223763 w 725411"/>
                <a:gd name="connsiteY4" fmla="*/ 183754 h 703979"/>
                <a:gd name="connsiteX5" fmla="*/ 331713 w 725411"/>
                <a:gd name="connsiteY5" fmla="*/ 275829 h 703979"/>
                <a:gd name="connsiteX6" fmla="*/ 329332 w 725411"/>
                <a:gd name="connsiteY6" fmla="*/ 178197 h 703979"/>
                <a:gd name="connsiteX7" fmla="*/ 436488 w 725411"/>
                <a:gd name="connsiteY7" fmla="*/ 272654 h 703979"/>
                <a:gd name="connsiteX8" fmla="*/ 436488 w 725411"/>
                <a:gd name="connsiteY8" fmla="*/ 498079 h 703979"/>
                <a:gd name="connsiteX9" fmla="*/ 566663 w 725411"/>
                <a:gd name="connsiteY9" fmla="*/ 501254 h 703979"/>
                <a:gd name="connsiteX10" fmla="*/ 592063 w 725411"/>
                <a:gd name="connsiteY10" fmla="*/ 2779 h 703979"/>
                <a:gd name="connsiteX11" fmla="*/ 725411 w 725411"/>
                <a:gd name="connsiteY11" fmla="*/ 0 h 703979"/>
                <a:gd name="connsiteX12" fmla="*/ 725411 w 725411"/>
                <a:gd name="connsiteY12" fmla="*/ 703979 h 703979"/>
                <a:gd name="connsiteX13" fmla="*/ 3315 w 725411"/>
                <a:gd name="connsiteY13" fmla="*/ 703979 h 703979"/>
                <a:gd name="connsiteX14" fmla="*/ 140 w 725411"/>
                <a:gd name="connsiteY14" fmla="*/ 180975 h 703979"/>
                <a:gd name="connsiteX0" fmla="*/ 140 w 725411"/>
                <a:gd name="connsiteY0" fmla="*/ 185737 h 708741"/>
                <a:gd name="connsiteX1" fmla="*/ 112638 w 725411"/>
                <a:gd name="connsiteY1" fmla="*/ 282178 h 708741"/>
                <a:gd name="connsiteX2" fmla="*/ 112638 w 725411"/>
                <a:gd name="connsiteY2" fmla="*/ 178991 h 708741"/>
                <a:gd name="connsiteX3" fmla="*/ 223763 w 725411"/>
                <a:gd name="connsiteY3" fmla="*/ 280591 h 708741"/>
                <a:gd name="connsiteX4" fmla="*/ 223763 w 725411"/>
                <a:gd name="connsiteY4" fmla="*/ 188516 h 708741"/>
                <a:gd name="connsiteX5" fmla="*/ 331713 w 725411"/>
                <a:gd name="connsiteY5" fmla="*/ 280591 h 708741"/>
                <a:gd name="connsiteX6" fmla="*/ 329332 w 725411"/>
                <a:gd name="connsiteY6" fmla="*/ 182959 h 708741"/>
                <a:gd name="connsiteX7" fmla="*/ 436488 w 725411"/>
                <a:gd name="connsiteY7" fmla="*/ 277416 h 708741"/>
                <a:gd name="connsiteX8" fmla="*/ 436488 w 725411"/>
                <a:gd name="connsiteY8" fmla="*/ 502841 h 708741"/>
                <a:gd name="connsiteX9" fmla="*/ 566663 w 725411"/>
                <a:gd name="connsiteY9" fmla="*/ 506016 h 708741"/>
                <a:gd name="connsiteX10" fmla="*/ 592063 w 725411"/>
                <a:gd name="connsiteY10" fmla="*/ 7541 h 708741"/>
                <a:gd name="connsiteX11" fmla="*/ 680167 w 725411"/>
                <a:gd name="connsiteY11" fmla="*/ 0 h 708741"/>
                <a:gd name="connsiteX12" fmla="*/ 725411 w 725411"/>
                <a:gd name="connsiteY12" fmla="*/ 708741 h 708741"/>
                <a:gd name="connsiteX13" fmla="*/ 3315 w 725411"/>
                <a:gd name="connsiteY13" fmla="*/ 708741 h 708741"/>
                <a:gd name="connsiteX14" fmla="*/ 140 w 725411"/>
                <a:gd name="connsiteY14" fmla="*/ 185737 h 708741"/>
                <a:gd name="connsiteX0" fmla="*/ 140 w 725411"/>
                <a:gd name="connsiteY0" fmla="*/ 178196 h 701200"/>
                <a:gd name="connsiteX1" fmla="*/ 112638 w 725411"/>
                <a:gd name="connsiteY1" fmla="*/ 274637 h 701200"/>
                <a:gd name="connsiteX2" fmla="*/ 112638 w 725411"/>
                <a:gd name="connsiteY2" fmla="*/ 171450 h 701200"/>
                <a:gd name="connsiteX3" fmla="*/ 223763 w 725411"/>
                <a:gd name="connsiteY3" fmla="*/ 273050 h 701200"/>
                <a:gd name="connsiteX4" fmla="*/ 223763 w 725411"/>
                <a:gd name="connsiteY4" fmla="*/ 180975 h 701200"/>
                <a:gd name="connsiteX5" fmla="*/ 331713 w 725411"/>
                <a:gd name="connsiteY5" fmla="*/ 273050 h 701200"/>
                <a:gd name="connsiteX6" fmla="*/ 329332 w 725411"/>
                <a:gd name="connsiteY6" fmla="*/ 175418 h 701200"/>
                <a:gd name="connsiteX7" fmla="*/ 436488 w 725411"/>
                <a:gd name="connsiteY7" fmla="*/ 269875 h 701200"/>
                <a:gd name="connsiteX8" fmla="*/ 436488 w 725411"/>
                <a:gd name="connsiteY8" fmla="*/ 495300 h 701200"/>
                <a:gd name="connsiteX9" fmla="*/ 566663 w 725411"/>
                <a:gd name="connsiteY9" fmla="*/ 498475 h 701200"/>
                <a:gd name="connsiteX10" fmla="*/ 592063 w 725411"/>
                <a:gd name="connsiteY10" fmla="*/ 0 h 701200"/>
                <a:gd name="connsiteX11" fmla="*/ 680167 w 725411"/>
                <a:gd name="connsiteY11" fmla="*/ 4365 h 701200"/>
                <a:gd name="connsiteX12" fmla="*/ 725411 w 725411"/>
                <a:gd name="connsiteY12" fmla="*/ 701200 h 701200"/>
                <a:gd name="connsiteX13" fmla="*/ 3315 w 725411"/>
                <a:gd name="connsiteY13" fmla="*/ 701200 h 701200"/>
                <a:gd name="connsiteX14" fmla="*/ 140 w 725411"/>
                <a:gd name="connsiteY14" fmla="*/ 178196 h 701200"/>
                <a:gd name="connsiteX0" fmla="*/ 140 w 725411"/>
                <a:gd name="connsiteY0" fmla="*/ 173831 h 696835"/>
                <a:gd name="connsiteX1" fmla="*/ 112638 w 725411"/>
                <a:gd name="connsiteY1" fmla="*/ 270272 h 696835"/>
                <a:gd name="connsiteX2" fmla="*/ 112638 w 725411"/>
                <a:gd name="connsiteY2" fmla="*/ 167085 h 696835"/>
                <a:gd name="connsiteX3" fmla="*/ 223763 w 725411"/>
                <a:gd name="connsiteY3" fmla="*/ 268685 h 696835"/>
                <a:gd name="connsiteX4" fmla="*/ 223763 w 725411"/>
                <a:gd name="connsiteY4" fmla="*/ 176610 h 696835"/>
                <a:gd name="connsiteX5" fmla="*/ 331713 w 725411"/>
                <a:gd name="connsiteY5" fmla="*/ 268685 h 696835"/>
                <a:gd name="connsiteX6" fmla="*/ 329332 w 725411"/>
                <a:gd name="connsiteY6" fmla="*/ 171053 h 696835"/>
                <a:gd name="connsiteX7" fmla="*/ 436488 w 725411"/>
                <a:gd name="connsiteY7" fmla="*/ 265510 h 696835"/>
                <a:gd name="connsiteX8" fmla="*/ 436488 w 725411"/>
                <a:gd name="connsiteY8" fmla="*/ 490935 h 696835"/>
                <a:gd name="connsiteX9" fmla="*/ 566663 w 725411"/>
                <a:gd name="connsiteY9" fmla="*/ 494110 h 696835"/>
                <a:gd name="connsiteX10" fmla="*/ 592063 w 725411"/>
                <a:gd name="connsiteY10" fmla="*/ 2779 h 696835"/>
                <a:gd name="connsiteX11" fmla="*/ 680167 w 725411"/>
                <a:gd name="connsiteY11" fmla="*/ 0 h 696835"/>
                <a:gd name="connsiteX12" fmla="*/ 725411 w 725411"/>
                <a:gd name="connsiteY12" fmla="*/ 696835 h 696835"/>
                <a:gd name="connsiteX13" fmla="*/ 3315 w 725411"/>
                <a:gd name="connsiteY13" fmla="*/ 696835 h 696835"/>
                <a:gd name="connsiteX14" fmla="*/ 140 w 725411"/>
                <a:gd name="connsiteY14" fmla="*/ 173831 h 696835"/>
                <a:gd name="connsiteX0" fmla="*/ 140 w 725411"/>
                <a:gd name="connsiteY0" fmla="*/ 178196 h 701200"/>
                <a:gd name="connsiteX1" fmla="*/ 112638 w 725411"/>
                <a:gd name="connsiteY1" fmla="*/ 274637 h 701200"/>
                <a:gd name="connsiteX2" fmla="*/ 112638 w 725411"/>
                <a:gd name="connsiteY2" fmla="*/ 171450 h 701200"/>
                <a:gd name="connsiteX3" fmla="*/ 223763 w 725411"/>
                <a:gd name="connsiteY3" fmla="*/ 273050 h 701200"/>
                <a:gd name="connsiteX4" fmla="*/ 223763 w 725411"/>
                <a:gd name="connsiteY4" fmla="*/ 180975 h 701200"/>
                <a:gd name="connsiteX5" fmla="*/ 331713 w 725411"/>
                <a:gd name="connsiteY5" fmla="*/ 273050 h 701200"/>
                <a:gd name="connsiteX6" fmla="*/ 329332 w 725411"/>
                <a:gd name="connsiteY6" fmla="*/ 175418 h 701200"/>
                <a:gd name="connsiteX7" fmla="*/ 436488 w 725411"/>
                <a:gd name="connsiteY7" fmla="*/ 269875 h 701200"/>
                <a:gd name="connsiteX8" fmla="*/ 436488 w 725411"/>
                <a:gd name="connsiteY8" fmla="*/ 495300 h 701200"/>
                <a:gd name="connsiteX9" fmla="*/ 566663 w 725411"/>
                <a:gd name="connsiteY9" fmla="*/ 498475 h 701200"/>
                <a:gd name="connsiteX10" fmla="*/ 589681 w 725411"/>
                <a:gd name="connsiteY10" fmla="*/ 0 h 701200"/>
                <a:gd name="connsiteX11" fmla="*/ 680167 w 725411"/>
                <a:gd name="connsiteY11" fmla="*/ 4365 h 701200"/>
                <a:gd name="connsiteX12" fmla="*/ 725411 w 725411"/>
                <a:gd name="connsiteY12" fmla="*/ 701200 h 701200"/>
                <a:gd name="connsiteX13" fmla="*/ 3315 w 725411"/>
                <a:gd name="connsiteY13" fmla="*/ 701200 h 701200"/>
                <a:gd name="connsiteX14" fmla="*/ 140 w 725411"/>
                <a:gd name="connsiteY14" fmla="*/ 178196 h 701200"/>
                <a:gd name="connsiteX0" fmla="*/ 140 w 725411"/>
                <a:gd name="connsiteY0" fmla="*/ 173831 h 696835"/>
                <a:gd name="connsiteX1" fmla="*/ 112638 w 725411"/>
                <a:gd name="connsiteY1" fmla="*/ 270272 h 696835"/>
                <a:gd name="connsiteX2" fmla="*/ 112638 w 725411"/>
                <a:gd name="connsiteY2" fmla="*/ 167085 h 696835"/>
                <a:gd name="connsiteX3" fmla="*/ 223763 w 725411"/>
                <a:gd name="connsiteY3" fmla="*/ 268685 h 696835"/>
                <a:gd name="connsiteX4" fmla="*/ 223763 w 725411"/>
                <a:gd name="connsiteY4" fmla="*/ 176610 h 696835"/>
                <a:gd name="connsiteX5" fmla="*/ 331713 w 725411"/>
                <a:gd name="connsiteY5" fmla="*/ 268685 h 696835"/>
                <a:gd name="connsiteX6" fmla="*/ 329332 w 725411"/>
                <a:gd name="connsiteY6" fmla="*/ 171053 h 696835"/>
                <a:gd name="connsiteX7" fmla="*/ 436488 w 725411"/>
                <a:gd name="connsiteY7" fmla="*/ 265510 h 696835"/>
                <a:gd name="connsiteX8" fmla="*/ 436488 w 725411"/>
                <a:gd name="connsiteY8" fmla="*/ 490935 h 696835"/>
                <a:gd name="connsiteX9" fmla="*/ 566663 w 725411"/>
                <a:gd name="connsiteY9" fmla="*/ 494110 h 696835"/>
                <a:gd name="connsiteX10" fmla="*/ 589681 w 725411"/>
                <a:gd name="connsiteY10" fmla="*/ 2779 h 696835"/>
                <a:gd name="connsiteX11" fmla="*/ 680167 w 725411"/>
                <a:gd name="connsiteY11" fmla="*/ 0 h 696835"/>
                <a:gd name="connsiteX12" fmla="*/ 725411 w 725411"/>
                <a:gd name="connsiteY12" fmla="*/ 696835 h 696835"/>
                <a:gd name="connsiteX13" fmla="*/ 3315 w 725411"/>
                <a:gd name="connsiteY13" fmla="*/ 696835 h 696835"/>
                <a:gd name="connsiteX14" fmla="*/ 140 w 725411"/>
                <a:gd name="connsiteY14" fmla="*/ 173831 h 696835"/>
                <a:gd name="connsiteX0" fmla="*/ 140 w 725411"/>
                <a:gd name="connsiteY0" fmla="*/ 171052 h 694056"/>
                <a:gd name="connsiteX1" fmla="*/ 112638 w 725411"/>
                <a:gd name="connsiteY1" fmla="*/ 267493 h 694056"/>
                <a:gd name="connsiteX2" fmla="*/ 112638 w 725411"/>
                <a:gd name="connsiteY2" fmla="*/ 164306 h 694056"/>
                <a:gd name="connsiteX3" fmla="*/ 223763 w 725411"/>
                <a:gd name="connsiteY3" fmla="*/ 265906 h 694056"/>
                <a:gd name="connsiteX4" fmla="*/ 223763 w 725411"/>
                <a:gd name="connsiteY4" fmla="*/ 173831 h 694056"/>
                <a:gd name="connsiteX5" fmla="*/ 331713 w 725411"/>
                <a:gd name="connsiteY5" fmla="*/ 265906 h 694056"/>
                <a:gd name="connsiteX6" fmla="*/ 329332 w 725411"/>
                <a:gd name="connsiteY6" fmla="*/ 168274 h 694056"/>
                <a:gd name="connsiteX7" fmla="*/ 436488 w 725411"/>
                <a:gd name="connsiteY7" fmla="*/ 262731 h 694056"/>
                <a:gd name="connsiteX8" fmla="*/ 436488 w 725411"/>
                <a:gd name="connsiteY8" fmla="*/ 488156 h 694056"/>
                <a:gd name="connsiteX9" fmla="*/ 566663 w 725411"/>
                <a:gd name="connsiteY9" fmla="*/ 491331 h 694056"/>
                <a:gd name="connsiteX10" fmla="*/ 589681 w 725411"/>
                <a:gd name="connsiteY10" fmla="*/ 0 h 694056"/>
                <a:gd name="connsiteX11" fmla="*/ 680167 w 725411"/>
                <a:gd name="connsiteY11" fmla="*/ 4364 h 694056"/>
                <a:gd name="connsiteX12" fmla="*/ 725411 w 725411"/>
                <a:gd name="connsiteY12" fmla="*/ 694056 h 694056"/>
                <a:gd name="connsiteX13" fmla="*/ 3315 w 725411"/>
                <a:gd name="connsiteY13" fmla="*/ 694056 h 694056"/>
                <a:gd name="connsiteX14" fmla="*/ 140 w 725411"/>
                <a:gd name="connsiteY14" fmla="*/ 171052 h 694056"/>
                <a:gd name="connsiteX0" fmla="*/ 140 w 725411"/>
                <a:gd name="connsiteY0" fmla="*/ 171450 h 694454"/>
                <a:gd name="connsiteX1" fmla="*/ 112638 w 725411"/>
                <a:gd name="connsiteY1" fmla="*/ 267891 h 694454"/>
                <a:gd name="connsiteX2" fmla="*/ 112638 w 725411"/>
                <a:gd name="connsiteY2" fmla="*/ 164704 h 694454"/>
                <a:gd name="connsiteX3" fmla="*/ 223763 w 725411"/>
                <a:gd name="connsiteY3" fmla="*/ 266304 h 694454"/>
                <a:gd name="connsiteX4" fmla="*/ 223763 w 725411"/>
                <a:gd name="connsiteY4" fmla="*/ 174229 h 694454"/>
                <a:gd name="connsiteX5" fmla="*/ 331713 w 725411"/>
                <a:gd name="connsiteY5" fmla="*/ 266304 h 694454"/>
                <a:gd name="connsiteX6" fmla="*/ 329332 w 725411"/>
                <a:gd name="connsiteY6" fmla="*/ 168672 h 694454"/>
                <a:gd name="connsiteX7" fmla="*/ 436488 w 725411"/>
                <a:gd name="connsiteY7" fmla="*/ 263129 h 694454"/>
                <a:gd name="connsiteX8" fmla="*/ 436488 w 725411"/>
                <a:gd name="connsiteY8" fmla="*/ 488554 h 694454"/>
                <a:gd name="connsiteX9" fmla="*/ 566663 w 725411"/>
                <a:gd name="connsiteY9" fmla="*/ 491729 h 694454"/>
                <a:gd name="connsiteX10" fmla="*/ 589681 w 725411"/>
                <a:gd name="connsiteY10" fmla="*/ 398 h 694454"/>
                <a:gd name="connsiteX11" fmla="*/ 680167 w 725411"/>
                <a:gd name="connsiteY11" fmla="*/ 0 h 694454"/>
                <a:gd name="connsiteX12" fmla="*/ 725411 w 725411"/>
                <a:gd name="connsiteY12" fmla="*/ 694454 h 694454"/>
                <a:gd name="connsiteX13" fmla="*/ 3315 w 725411"/>
                <a:gd name="connsiteY13" fmla="*/ 694454 h 694454"/>
                <a:gd name="connsiteX14" fmla="*/ 140 w 725411"/>
                <a:gd name="connsiteY14" fmla="*/ 171450 h 69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5411" h="694454">
                  <a:moveTo>
                    <a:pt x="140" y="171450"/>
                  </a:moveTo>
                  <a:lnTo>
                    <a:pt x="112638" y="267891"/>
                  </a:lnTo>
                  <a:lnTo>
                    <a:pt x="112638" y="164704"/>
                  </a:lnTo>
                  <a:lnTo>
                    <a:pt x="223763" y="266304"/>
                  </a:lnTo>
                  <a:lnTo>
                    <a:pt x="223763" y="174229"/>
                  </a:lnTo>
                  <a:lnTo>
                    <a:pt x="331713" y="266304"/>
                  </a:lnTo>
                  <a:cubicBezTo>
                    <a:pt x="330919" y="233760"/>
                    <a:pt x="330126" y="201216"/>
                    <a:pt x="329332" y="168672"/>
                  </a:cubicBezTo>
                  <a:lnTo>
                    <a:pt x="436488" y="263129"/>
                  </a:lnTo>
                  <a:lnTo>
                    <a:pt x="436488" y="488554"/>
                  </a:lnTo>
                  <a:lnTo>
                    <a:pt x="566663" y="491729"/>
                  </a:lnTo>
                  <a:lnTo>
                    <a:pt x="589681" y="398"/>
                  </a:lnTo>
                  <a:lnTo>
                    <a:pt x="680167" y="0"/>
                  </a:lnTo>
                  <a:lnTo>
                    <a:pt x="725411" y="694454"/>
                  </a:lnTo>
                  <a:lnTo>
                    <a:pt x="3315" y="694454"/>
                  </a:lnTo>
                  <a:cubicBezTo>
                    <a:pt x="4373" y="520119"/>
                    <a:pt x="-918" y="345785"/>
                    <a:pt x="140" y="171450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defRPr/>
              </a:pPr>
              <a:endParaRPr lang="en-US" kern="0" dirty="0" smtClean="0">
                <a:solidFill>
                  <a:srgbClr val="40404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4018229" y="1714464"/>
            <a:ext cx="348063" cy="991700"/>
            <a:chOff x="4588854" y="1714464"/>
            <a:chExt cx="348063" cy="991700"/>
          </a:xfrm>
        </p:grpSpPr>
        <p:cxnSp>
          <p:nvCxnSpPr>
            <p:cNvPr id="231" name="Gerade Verbindung mit Pfeil 230"/>
            <p:cNvCxnSpPr/>
            <p:nvPr/>
          </p:nvCxnSpPr>
          <p:spPr bwMode="auto">
            <a:xfrm>
              <a:off x="4588854" y="1727165"/>
              <a:ext cx="0" cy="978999"/>
            </a:xfrm>
            <a:prstGeom prst="straightConnector1">
              <a:avLst/>
            </a:prstGeom>
            <a:noFill/>
            <a:ln w="127000" cap="flat" cmpd="sng" algn="ctr">
              <a:solidFill>
                <a:srgbClr val="539A7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mit Pfeil 231"/>
            <p:cNvCxnSpPr/>
            <p:nvPr/>
          </p:nvCxnSpPr>
          <p:spPr bwMode="auto">
            <a:xfrm>
              <a:off x="4936917" y="1714464"/>
              <a:ext cx="0" cy="978999"/>
            </a:xfrm>
            <a:prstGeom prst="straightConnector1">
              <a:avLst/>
            </a:prstGeom>
            <a:noFill/>
            <a:ln w="127000" cap="flat" cmpd="sng" algn="ctr">
              <a:solidFill>
                <a:srgbClr val="539A7A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33" name="Gruppieren 232"/>
          <p:cNvGrpSpPr/>
          <p:nvPr/>
        </p:nvGrpSpPr>
        <p:grpSpPr>
          <a:xfrm rot="1809802">
            <a:off x="5604376" y="4326410"/>
            <a:ext cx="1280781" cy="300707"/>
            <a:chOff x="5654301" y="4326410"/>
            <a:chExt cx="1280781" cy="300707"/>
          </a:xfrm>
        </p:grpSpPr>
        <p:cxnSp>
          <p:nvCxnSpPr>
            <p:cNvPr id="234" name="Gerade Verbindung mit Pfeil 233"/>
            <p:cNvCxnSpPr/>
            <p:nvPr/>
          </p:nvCxnSpPr>
          <p:spPr bwMode="auto">
            <a:xfrm>
              <a:off x="5693128" y="4627116"/>
              <a:ext cx="1241954" cy="1"/>
            </a:xfrm>
            <a:prstGeom prst="straightConnector1">
              <a:avLst/>
            </a:prstGeom>
            <a:noFill/>
            <a:ln w="127000" cap="flat" cmpd="sng" algn="ctr">
              <a:solidFill>
                <a:srgbClr val="539A7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5" name="Gerade Verbindung mit Pfeil 234"/>
            <p:cNvCxnSpPr/>
            <p:nvPr/>
          </p:nvCxnSpPr>
          <p:spPr bwMode="auto">
            <a:xfrm flipH="1">
              <a:off x="5654301" y="4326410"/>
              <a:ext cx="1280781" cy="1"/>
            </a:xfrm>
            <a:prstGeom prst="straightConnector1">
              <a:avLst/>
            </a:prstGeom>
            <a:noFill/>
            <a:ln w="127000" cap="flat" cmpd="sng" algn="ctr">
              <a:solidFill>
                <a:srgbClr val="539A7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36" name="Gruppieren 235"/>
          <p:cNvGrpSpPr/>
          <p:nvPr/>
        </p:nvGrpSpPr>
        <p:grpSpPr>
          <a:xfrm rot="20392858">
            <a:off x="5545614" y="2857505"/>
            <a:ext cx="1280781" cy="300707"/>
            <a:chOff x="5654301" y="4326410"/>
            <a:chExt cx="1280781" cy="300707"/>
          </a:xfrm>
        </p:grpSpPr>
        <p:cxnSp>
          <p:nvCxnSpPr>
            <p:cNvPr id="237" name="Gerade Verbindung mit Pfeil 236"/>
            <p:cNvCxnSpPr/>
            <p:nvPr/>
          </p:nvCxnSpPr>
          <p:spPr bwMode="auto">
            <a:xfrm>
              <a:off x="5693128" y="4627116"/>
              <a:ext cx="1241954" cy="1"/>
            </a:xfrm>
            <a:prstGeom prst="straightConnector1">
              <a:avLst/>
            </a:prstGeom>
            <a:noFill/>
            <a:ln w="127000" cap="flat" cmpd="sng" algn="ctr">
              <a:solidFill>
                <a:srgbClr val="539A7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8" name="Gerade Verbindung mit Pfeil 237"/>
            <p:cNvCxnSpPr/>
            <p:nvPr/>
          </p:nvCxnSpPr>
          <p:spPr bwMode="auto">
            <a:xfrm flipH="1">
              <a:off x="5654301" y="4326410"/>
              <a:ext cx="1280781" cy="1"/>
            </a:xfrm>
            <a:prstGeom prst="straightConnector1">
              <a:avLst/>
            </a:prstGeom>
            <a:noFill/>
            <a:ln w="127000" cap="flat" cmpd="sng" algn="ctr">
              <a:solidFill>
                <a:srgbClr val="539A7A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39" name="Textfeld 238"/>
          <p:cNvSpPr txBox="1"/>
          <p:nvPr/>
        </p:nvSpPr>
        <p:spPr>
          <a:xfrm>
            <a:off x="7008729" y="4291988"/>
            <a:ext cx="139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Flexibilization of conventional power plants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6913270" y="2631967"/>
            <a:ext cx="1392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Utilization of industrial waste heat, supply of cold, utilization and supply of pressurized air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4470634" y="1667680"/>
            <a:ext cx="1853149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Utilization of LNG regasification cold to avoid cold storage in LAES system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4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Project - Content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2" name="Tabel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79035"/>
              </p:ext>
            </p:extLst>
          </p:nvPr>
        </p:nvGraphicFramePr>
        <p:xfrm>
          <a:off x="599431" y="730796"/>
          <a:ext cx="7960524" cy="44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52">
                  <a:extLst>
                    <a:ext uri="{9D8B030D-6E8A-4147-A177-3AD203B41FA5}">
                      <a16:colId xmlns="" xmlns:a16="http://schemas.microsoft.com/office/drawing/2014/main" val="1829484455"/>
                    </a:ext>
                  </a:extLst>
                </a:gridCol>
                <a:gridCol w="421248">
                  <a:extLst>
                    <a:ext uri="{9D8B030D-6E8A-4147-A177-3AD203B41FA5}">
                      <a16:colId xmlns="" xmlns:a16="http://schemas.microsoft.com/office/drawing/2014/main" val="3611027193"/>
                    </a:ext>
                  </a:extLst>
                </a:gridCol>
                <a:gridCol w="2603088">
                  <a:extLst>
                    <a:ext uri="{9D8B030D-6E8A-4147-A177-3AD203B41FA5}">
                      <a16:colId xmlns="" xmlns:a16="http://schemas.microsoft.com/office/drawing/2014/main" val="1775337703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4229945866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1984756425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2037319103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2650296350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1274519683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2489144956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3203646422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593689166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3084475947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574498768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3881511499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987615920"/>
                    </a:ext>
                  </a:extLst>
                </a:gridCol>
                <a:gridCol w="292878">
                  <a:extLst>
                    <a:ext uri="{9D8B030D-6E8A-4147-A177-3AD203B41FA5}">
                      <a16:colId xmlns="" xmlns:a16="http://schemas.microsoft.com/office/drawing/2014/main" val="3477111808"/>
                    </a:ext>
                  </a:extLst>
                </a:gridCol>
              </a:tblGrid>
              <a:tr h="185420">
                <a:tc rowSpan="2" gridSpan="3"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Work</a:t>
                      </a:r>
                      <a:r>
                        <a:rPr lang="de-DE" sz="1100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baseline="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packages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16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/>
                </a:tc>
                <a:extLst>
                  <a:ext uri="{0D108BD9-81ED-4DB2-BD59-A6C34878D82A}">
                    <a16:rowId xmlns="" xmlns:a16="http://schemas.microsoft.com/office/drawing/2014/main" val="3429502126"/>
                  </a:ext>
                </a:extLst>
              </a:tr>
              <a:tr h="185420">
                <a:tc gridSpan="3"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Q4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Q1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Q2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Q3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Q4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Q1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Q2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Q3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Q4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Q1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Q2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Q3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44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AP 1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Project</a:t>
                      </a:r>
                      <a:r>
                        <a:rPr lang="de-DE" sz="1100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baseline="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management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Linde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209317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AP</a:t>
                      </a:r>
                      <a:r>
                        <a:rPr lang="de-DE" sz="1100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2</a:t>
                      </a:r>
                      <a:r>
                        <a:rPr lang="de-DE" sz="1100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de-DE" sz="110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Process</a:t>
                      </a:r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analysis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T="36000" marB="36000" vert="vert270"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2.1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Definition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applications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variants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MHPSE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183481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2.2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Technical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boundary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conditions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interfaces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MHPSE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532940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analysis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LEAT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11205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2.4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behaviour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LEAT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3364047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AP </a:t>
                      </a:r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3 </a:t>
                      </a:r>
                      <a:r>
                        <a:rPr lang="de-DE" sz="110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Component</a:t>
                      </a:r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analysis</a:t>
                      </a:r>
                      <a:r>
                        <a:rPr lang="de-DE" sz="110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T="36000" marB="36000" vert="vert27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3.1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Hot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plant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MHPSE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60378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3.2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plant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section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Linde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80005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Turbomachinery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TTM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672448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3.4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Thermal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Storage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1924253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AP 4 </a:t>
                      </a:r>
                      <a:r>
                        <a:rPr lang="de-DE" sz="110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Economic</a:t>
                      </a:r>
                      <a:r>
                        <a:rPr lang="de-DE" sz="1100" baseline="0" dirty="0" smtClean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de-DE" sz="1100" baseline="0" dirty="0" err="1" smtClean="0">
                          <a:solidFill>
                            <a:schemeClr val="accent3"/>
                          </a:solidFill>
                          <a:latin typeface="+mn-lt"/>
                        </a:rPr>
                        <a:t>analysis</a:t>
                      </a:r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T="36000" marB="36000" vert="vert270"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4.1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Analysis </a:t>
                      </a:r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plant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boundary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conditions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economics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u="none" dirty="0">
                          <a:solidFill>
                            <a:schemeClr val="accent3"/>
                          </a:solidFill>
                          <a:latin typeface="+mn-lt"/>
                        </a:rPr>
                        <a:t>LEE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12649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4.2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Economic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analysis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LEE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36000" marR="3600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74536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4.3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Life Cycle Approach</a:t>
                      </a:r>
                      <a:endParaRPr lang="de-DE" sz="1100" b="0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LEE</a:t>
                      </a:r>
                    </a:p>
                  </a:txBody>
                  <a:tcPr anchor="ctr">
                    <a:solidFill>
                      <a:srgbClr val="CB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accent3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36000" marR="3600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4726188"/>
                  </a:ext>
                </a:extLst>
              </a:tr>
            </a:tbl>
          </a:graphicData>
        </a:graphic>
      </p:graphicFrame>
      <p:sp>
        <p:nvSpPr>
          <p:cNvPr id="63" name="Textfeld 62"/>
          <p:cNvSpPr txBox="1"/>
          <p:nvPr/>
        </p:nvSpPr>
        <p:spPr>
          <a:xfrm>
            <a:off x="123826" y="539296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chemeClr val="accent3"/>
                </a:solidFill>
                <a:cs typeface="Arial" panose="020B0604020202020204" pitchFamily="34" charset="0"/>
              </a:rPr>
              <a:t>Milestones</a:t>
            </a:r>
          </a:p>
          <a:p>
            <a:pPr defTabSz="542925"/>
            <a:r>
              <a:rPr lang="en-US" sz="11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MS 1</a:t>
            </a:r>
            <a:r>
              <a:rPr lang="en-US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	State of the art imaged</a:t>
            </a: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; Most promising markets defined; Revenue potential of SOTA determined</a:t>
            </a:r>
          </a:p>
          <a:p>
            <a:pPr defTabSz="542925"/>
            <a:r>
              <a:rPr lang="en-US" altLang="de-DE" sz="11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MS 2</a:t>
            </a: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	Preferred process variants defined; First economic assessment finished; Technical potential of core components</a:t>
            </a:r>
            <a:b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</a:b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           defined; Process calculation for basis processes finished; Design and order of cold storage test facility finished</a:t>
            </a:r>
          </a:p>
          <a:p>
            <a:pPr defTabSz="542925"/>
            <a:r>
              <a:rPr lang="en-US" altLang="de-DE" sz="11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MS 3</a:t>
            </a: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	Conceptual design of core components finished; Experimental investigations finished</a:t>
            </a:r>
          </a:p>
          <a:p>
            <a:pPr defTabSz="542925"/>
            <a:r>
              <a:rPr lang="en-US" altLang="de-DE" sz="11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MS 4</a:t>
            </a: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	Balance of plant and operational </a:t>
            </a:r>
            <a:r>
              <a:rPr lang="en-US" altLang="de-DE" sz="1100" dirty="0" err="1" smtClean="0">
                <a:solidFill>
                  <a:schemeClr val="accent3"/>
                </a:solidFill>
                <a:cs typeface="Arial" panose="020B0604020202020204" pitchFamily="34" charset="0"/>
              </a:rPr>
              <a:t>behaviour</a:t>
            </a: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en-US" altLang="de-DE" sz="1100" dirty="0" err="1" smtClean="0">
                <a:solidFill>
                  <a:schemeClr val="accent3"/>
                </a:solidFill>
                <a:cs typeface="Arial" panose="020B0604020202020204" pitchFamily="34" charset="0"/>
              </a:rPr>
              <a:t>analysed</a:t>
            </a:r>
            <a:r>
              <a:rPr lang="en-US" altLang="de-DE" sz="1100" dirty="0" smtClean="0">
                <a:solidFill>
                  <a:schemeClr val="accent3"/>
                </a:solidFill>
                <a:cs typeface="Arial" panose="020B0604020202020204" pitchFamily="34" charset="0"/>
              </a:rPr>
              <a:t>; Economic assessment finished; Overall assessment available</a:t>
            </a:r>
            <a:endParaRPr lang="en-US" sz="11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64" name="Freeform 699"/>
          <p:cNvSpPr>
            <a:spLocks noEditPoints="1"/>
          </p:cNvSpPr>
          <p:nvPr/>
        </p:nvSpPr>
        <p:spPr bwMode="auto">
          <a:xfrm>
            <a:off x="6169909" y="1218751"/>
            <a:ext cx="84138" cy="3996000"/>
          </a:xfrm>
          <a:custGeom>
            <a:avLst/>
            <a:gdLst>
              <a:gd name="T0" fmla="*/ 18 w 53"/>
              <a:gd name="T1" fmla="*/ 2690 h 2690"/>
              <a:gd name="T2" fmla="*/ 18 w 53"/>
              <a:gd name="T3" fmla="*/ 44 h 2690"/>
              <a:gd name="T4" fmla="*/ 35 w 53"/>
              <a:gd name="T5" fmla="*/ 44 h 2690"/>
              <a:gd name="T6" fmla="*/ 35 w 53"/>
              <a:gd name="T7" fmla="*/ 2690 h 2690"/>
              <a:gd name="T8" fmla="*/ 18 w 53"/>
              <a:gd name="T9" fmla="*/ 2690 h 2690"/>
              <a:gd name="T10" fmla="*/ 0 w 53"/>
              <a:gd name="T11" fmla="*/ 53 h 2690"/>
              <a:gd name="T12" fmla="*/ 26 w 53"/>
              <a:gd name="T13" fmla="*/ 0 h 2690"/>
              <a:gd name="T14" fmla="*/ 53 w 53"/>
              <a:gd name="T15" fmla="*/ 53 h 2690"/>
              <a:gd name="T16" fmla="*/ 0 w 53"/>
              <a:gd name="T17" fmla="*/ 53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690">
                <a:moveTo>
                  <a:pt x="18" y="2690"/>
                </a:moveTo>
                <a:lnTo>
                  <a:pt x="18" y="44"/>
                </a:lnTo>
                <a:lnTo>
                  <a:pt x="35" y="44"/>
                </a:lnTo>
                <a:lnTo>
                  <a:pt x="35" y="2690"/>
                </a:lnTo>
                <a:lnTo>
                  <a:pt x="18" y="2690"/>
                </a:lnTo>
                <a:close/>
                <a:moveTo>
                  <a:pt x="0" y="53"/>
                </a:moveTo>
                <a:lnTo>
                  <a:pt x="26" y="0"/>
                </a:lnTo>
                <a:lnTo>
                  <a:pt x="53" y="53"/>
                </a:lnTo>
                <a:lnTo>
                  <a:pt x="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Freeform 699"/>
          <p:cNvSpPr>
            <a:spLocks noEditPoints="1"/>
          </p:cNvSpPr>
          <p:nvPr/>
        </p:nvSpPr>
        <p:spPr bwMode="auto">
          <a:xfrm>
            <a:off x="7056948" y="1217209"/>
            <a:ext cx="84138" cy="3996000"/>
          </a:xfrm>
          <a:custGeom>
            <a:avLst/>
            <a:gdLst>
              <a:gd name="T0" fmla="*/ 18 w 53"/>
              <a:gd name="T1" fmla="*/ 2690 h 2690"/>
              <a:gd name="T2" fmla="*/ 18 w 53"/>
              <a:gd name="T3" fmla="*/ 44 h 2690"/>
              <a:gd name="T4" fmla="*/ 35 w 53"/>
              <a:gd name="T5" fmla="*/ 44 h 2690"/>
              <a:gd name="T6" fmla="*/ 35 w 53"/>
              <a:gd name="T7" fmla="*/ 2690 h 2690"/>
              <a:gd name="T8" fmla="*/ 18 w 53"/>
              <a:gd name="T9" fmla="*/ 2690 h 2690"/>
              <a:gd name="T10" fmla="*/ 0 w 53"/>
              <a:gd name="T11" fmla="*/ 53 h 2690"/>
              <a:gd name="T12" fmla="*/ 26 w 53"/>
              <a:gd name="T13" fmla="*/ 0 h 2690"/>
              <a:gd name="T14" fmla="*/ 53 w 53"/>
              <a:gd name="T15" fmla="*/ 53 h 2690"/>
              <a:gd name="T16" fmla="*/ 0 w 53"/>
              <a:gd name="T17" fmla="*/ 53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690">
                <a:moveTo>
                  <a:pt x="18" y="2690"/>
                </a:moveTo>
                <a:lnTo>
                  <a:pt x="18" y="44"/>
                </a:lnTo>
                <a:lnTo>
                  <a:pt x="35" y="44"/>
                </a:lnTo>
                <a:lnTo>
                  <a:pt x="35" y="2690"/>
                </a:lnTo>
                <a:lnTo>
                  <a:pt x="18" y="2690"/>
                </a:lnTo>
                <a:close/>
                <a:moveTo>
                  <a:pt x="0" y="53"/>
                </a:moveTo>
                <a:lnTo>
                  <a:pt x="26" y="0"/>
                </a:lnTo>
                <a:lnTo>
                  <a:pt x="53" y="53"/>
                </a:lnTo>
                <a:lnTo>
                  <a:pt x="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Freeform 699"/>
          <p:cNvSpPr>
            <a:spLocks noEditPoints="1"/>
          </p:cNvSpPr>
          <p:nvPr/>
        </p:nvSpPr>
        <p:spPr bwMode="auto">
          <a:xfrm>
            <a:off x="7929404" y="1217209"/>
            <a:ext cx="84138" cy="3996000"/>
          </a:xfrm>
          <a:custGeom>
            <a:avLst/>
            <a:gdLst>
              <a:gd name="T0" fmla="*/ 18 w 53"/>
              <a:gd name="T1" fmla="*/ 2690 h 2690"/>
              <a:gd name="T2" fmla="*/ 18 w 53"/>
              <a:gd name="T3" fmla="*/ 44 h 2690"/>
              <a:gd name="T4" fmla="*/ 35 w 53"/>
              <a:gd name="T5" fmla="*/ 44 h 2690"/>
              <a:gd name="T6" fmla="*/ 35 w 53"/>
              <a:gd name="T7" fmla="*/ 2690 h 2690"/>
              <a:gd name="T8" fmla="*/ 18 w 53"/>
              <a:gd name="T9" fmla="*/ 2690 h 2690"/>
              <a:gd name="T10" fmla="*/ 0 w 53"/>
              <a:gd name="T11" fmla="*/ 53 h 2690"/>
              <a:gd name="T12" fmla="*/ 26 w 53"/>
              <a:gd name="T13" fmla="*/ 0 h 2690"/>
              <a:gd name="T14" fmla="*/ 53 w 53"/>
              <a:gd name="T15" fmla="*/ 53 h 2690"/>
              <a:gd name="T16" fmla="*/ 0 w 53"/>
              <a:gd name="T17" fmla="*/ 53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690">
                <a:moveTo>
                  <a:pt x="18" y="2690"/>
                </a:moveTo>
                <a:lnTo>
                  <a:pt x="18" y="44"/>
                </a:lnTo>
                <a:lnTo>
                  <a:pt x="35" y="44"/>
                </a:lnTo>
                <a:lnTo>
                  <a:pt x="35" y="2690"/>
                </a:lnTo>
                <a:lnTo>
                  <a:pt x="18" y="2690"/>
                </a:lnTo>
                <a:close/>
                <a:moveTo>
                  <a:pt x="0" y="53"/>
                </a:moveTo>
                <a:lnTo>
                  <a:pt x="26" y="0"/>
                </a:lnTo>
                <a:lnTo>
                  <a:pt x="53" y="53"/>
                </a:lnTo>
                <a:lnTo>
                  <a:pt x="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Freeform 699"/>
          <p:cNvSpPr>
            <a:spLocks noEditPoints="1"/>
          </p:cNvSpPr>
          <p:nvPr/>
        </p:nvSpPr>
        <p:spPr bwMode="auto">
          <a:xfrm>
            <a:off x="8499496" y="1217209"/>
            <a:ext cx="84138" cy="3996000"/>
          </a:xfrm>
          <a:custGeom>
            <a:avLst/>
            <a:gdLst>
              <a:gd name="T0" fmla="*/ 18 w 53"/>
              <a:gd name="T1" fmla="*/ 2690 h 2690"/>
              <a:gd name="T2" fmla="*/ 18 w 53"/>
              <a:gd name="T3" fmla="*/ 44 h 2690"/>
              <a:gd name="T4" fmla="*/ 35 w 53"/>
              <a:gd name="T5" fmla="*/ 44 h 2690"/>
              <a:gd name="T6" fmla="*/ 35 w 53"/>
              <a:gd name="T7" fmla="*/ 2690 h 2690"/>
              <a:gd name="T8" fmla="*/ 18 w 53"/>
              <a:gd name="T9" fmla="*/ 2690 h 2690"/>
              <a:gd name="T10" fmla="*/ 0 w 53"/>
              <a:gd name="T11" fmla="*/ 53 h 2690"/>
              <a:gd name="T12" fmla="*/ 26 w 53"/>
              <a:gd name="T13" fmla="*/ 0 h 2690"/>
              <a:gd name="T14" fmla="*/ 53 w 53"/>
              <a:gd name="T15" fmla="*/ 53 h 2690"/>
              <a:gd name="T16" fmla="*/ 0 w 53"/>
              <a:gd name="T17" fmla="*/ 53 h 2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690">
                <a:moveTo>
                  <a:pt x="18" y="2690"/>
                </a:moveTo>
                <a:lnTo>
                  <a:pt x="18" y="44"/>
                </a:lnTo>
                <a:lnTo>
                  <a:pt x="35" y="44"/>
                </a:lnTo>
                <a:lnTo>
                  <a:pt x="35" y="2690"/>
                </a:lnTo>
                <a:lnTo>
                  <a:pt x="18" y="2690"/>
                </a:lnTo>
                <a:close/>
                <a:moveTo>
                  <a:pt x="0" y="53"/>
                </a:moveTo>
                <a:lnTo>
                  <a:pt x="26" y="0"/>
                </a:lnTo>
                <a:lnTo>
                  <a:pt x="53" y="53"/>
                </a:lnTo>
                <a:lnTo>
                  <a:pt x="0" y="53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Textfeld 67"/>
          <p:cNvSpPr txBox="1"/>
          <p:nvPr/>
        </p:nvSpPr>
        <p:spPr>
          <a:xfrm>
            <a:off x="5960947" y="5224132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MS 1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853542" y="5220511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MS 2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731697" y="5218799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MS 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8274978" y="5222624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MS 4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6182464" y="1218751"/>
            <a:ext cx="0" cy="4044361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5868144" y="5254612"/>
            <a:ext cx="306521" cy="0"/>
          </a:xfrm>
          <a:prstGeom prst="line">
            <a:avLst/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03812" y="5168525"/>
            <a:ext cx="78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B050"/>
                </a:solidFill>
              </a:rPr>
              <a:t>today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18761" y="1815151"/>
            <a:ext cx="53623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</a:t>
            </a:r>
            <a:r>
              <a:rPr lang="de-DE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</a:t>
            </a:r>
            <a:endParaRPr lang="de-DE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301773" y="3006188"/>
            <a:ext cx="6622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</a:t>
            </a:r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design</a:t>
            </a:r>
            <a:endParaRPr lang="de-DE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75104" y="4005064"/>
            <a:ext cx="5849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Economics </a:t>
            </a:r>
            <a:r>
              <a:rPr lang="de-DE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de-DE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de-DE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Life Cycle Approach</a:t>
            </a:r>
            <a:endParaRPr lang="de-D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4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 2: Process Analysis</a:t>
            </a:r>
            <a:br>
              <a:rPr lang="en-US" dirty="0" smtClean="0"/>
            </a:br>
            <a:r>
              <a:rPr lang="en-US" i="1" dirty="0" smtClean="0"/>
              <a:t>Definition of p</a:t>
            </a:r>
            <a:r>
              <a:rPr lang="en-US" altLang="de-DE" i="1" dirty="0" smtClean="0">
                <a:solidFill>
                  <a:schemeClr val="accent3"/>
                </a:solidFill>
                <a:cs typeface="Arial" panose="020B0604020202020204" pitchFamily="34" charset="0"/>
              </a:rPr>
              <a:t>referred Process Variants – Flex-LAES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7</a:t>
            </a:fld>
            <a:endParaRPr lang="en-US" dirty="0"/>
          </a:p>
        </p:txBody>
      </p:sp>
      <p:sp>
        <p:nvSpPr>
          <p:cNvPr id="104" name="Rechteck 103"/>
          <p:cNvSpPr/>
          <p:nvPr/>
        </p:nvSpPr>
        <p:spPr bwMode="auto">
          <a:xfrm>
            <a:off x="62533" y="748813"/>
            <a:ext cx="8991599" cy="5602365"/>
          </a:xfrm>
          <a:prstGeom prst="rect">
            <a:avLst/>
          </a:prstGeom>
          <a:solidFill>
            <a:srgbClr val="E5EB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05" name="Gerade Verbindung mit Pfeil 104"/>
          <p:cNvCxnSpPr/>
          <p:nvPr/>
        </p:nvCxnSpPr>
        <p:spPr bwMode="auto">
          <a:xfrm flipH="1">
            <a:off x="5468631" y="5281857"/>
            <a:ext cx="2615406" cy="0"/>
          </a:xfrm>
          <a:prstGeom prst="straightConnector1">
            <a:avLst/>
          </a:prstGeom>
          <a:noFill/>
          <a:ln w="349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6" name="Freihandform 105"/>
          <p:cNvSpPr/>
          <p:nvPr/>
        </p:nvSpPr>
        <p:spPr bwMode="auto">
          <a:xfrm flipH="1">
            <a:off x="2128097" y="5294882"/>
            <a:ext cx="849235" cy="42011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  <a:gd name="connsiteX0" fmla="*/ 0 w 148209"/>
              <a:gd name="connsiteY0" fmla="*/ 1624181 h 1624181"/>
              <a:gd name="connsiteX1" fmla="*/ 719 w 148209"/>
              <a:gd name="connsiteY1" fmla="*/ 11963 h 1624181"/>
              <a:gd name="connsiteX2" fmla="*/ 135809 w 148209"/>
              <a:gd name="connsiteY2" fmla="*/ 9692 h 1624181"/>
              <a:gd name="connsiteX3" fmla="*/ 143150 w 148209"/>
              <a:gd name="connsiteY3" fmla="*/ 0 h 1624181"/>
              <a:gd name="connsiteX0" fmla="*/ 0 w 337687"/>
              <a:gd name="connsiteY0" fmla="*/ 1614734 h 1614734"/>
              <a:gd name="connsiteX1" fmla="*/ 719 w 337687"/>
              <a:gd name="connsiteY1" fmla="*/ 2516 h 1614734"/>
              <a:gd name="connsiteX2" fmla="*/ 135809 w 337687"/>
              <a:gd name="connsiteY2" fmla="*/ 245 h 1614734"/>
              <a:gd name="connsiteX3" fmla="*/ 337687 w 337687"/>
              <a:gd name="connsiteY3" fmla="*/ 7169 h 1614734"/>
              <a:gd name="connsiteX0" fmla="*/ 0 w 367051"/>
              <a:gd name="connsiteY0" fmla="*/ 1614501 h 1614501"/>
              <a:gd name="connsiteX1" fmla="*/ 719 w 367051"/>
              <a:gd name="connsiteY1" fmla="*/ 2283 h 1614501"/>
              <a:gd name="connsiteX2" fmla="*/ 135809 w 367051"/>
              <a:gd name="connsiteY2" fmla="*/ 12 h 1614501"/>
              <a:gd name="connsiteX3" fmla="*/ 367051 w 367051"/>
              <a:gd name="connsiteY3" fmla="*/ 256171 h 1614501"/>
              <a:gd name="connsiteX0" fmla="*/ 0 w 371985"/>
              <a:gd name="connsiteY0" fmla="*/ 1620563 h 1620563"/>
              <a:gd name="connsiteX1" fmla="*/ 719 w 371985"/>
              <a:gd name="connsiteY1" fmla="*/ 8345 h 1620563"/>
              <a:gd name="connsiteX2" fmla="*/ 135809 w 371985"/>
              <a:gd name="connsiteY2" fmla="*/ 6074 h 1620563"/>
              <a:gd name="connsiteX3" fmla="*/ 359711 w 371985"/>
              <a:gd name="connsiteY3" fmla="*/ 25458 h 1620563"/>
              <a:gd name="connsiteX4" fmla="*/ 367051 w 371985"/>
              <a:gd name="connsiteY4" fmla="*/ 262233 h 1620563"/>
              <a:gd name="connsiteX0" fmla="*/ 0 w 367051"/>
              <a:gd name="connsiteY0" fmla="*/ 1620563 h 1620563"/>
              <a:gd name="connsiteX1" fmla="*/ 719 w 367051"/>
              <a:gd name="connsiteY1" fmla="*/ 8345 h 1620563"/>
              <a:gd name="connsiteX2" fmla="*/ 135809 w 367051"/>
              <a:gd name="connsiteY2" fmla="*/ 6074 h 1620563"/>
              <a:gd name="connsiteX3" fmla="*/ 359711 w 367051"/>
              <a:gd name="connsiteY3" fmla="*/ 25458 h 1620563"/>
              <a:gd name="connsiteX4" fmla="*/ 367051 w 367051"/>
              <a:gd name="connsiteY4" fmla="*/ 262233 h 1620563"/>
              <a:gd name="connsiteX0" fmla="*/ 0 w 367051"/>
              <a:gd name="connsiteY0" fmla="*/ 1614489 h 1614489"/>
              <a:gd name="connsiteX1" fmla="*/ 719 w 367051"/>
              <a:gd name="connsiteY1" fmla="*/ 2271 h 1614489"/>
              <a:gd name="connsiteX2" fmla="*/ 135809 w 367051"/>
              <a:gd name="connsiteY2" fmla="*/ 0 h 1614489"/>
              <a:gd name="connsiteX3" fmla="*/ 359711 w 367051"/>
              <a:gd name="connsiteY3" fmla="*/ 19384 h 1614489"/>
              <a:gd name="connsiteX4" fmla="*/ 367051 w 367051"/>
              <a:gd name="connsiteY4" fmla="*/ 256159 h 1614489"/>
              <a:gd name="connsiteX0" fmla="*/ 0 w 367051"/>
              <a:gd name="connsiteY0" fmla="*/ 1623060 h 1623060"/>
              <a:gd name="connsiteX1" fmla="*/ 719 w 367051"/>
              <a:gd name="connsiteY1" fmla="*/ 10842 h 1623060"/>
              <a:gd name="connsiteX2" fmla="*/ 135809 w 367051"/>
              <a:gd name="connsiteY2" fmla="*/ 8571 h 1623060"/>
              <a:gd name="connsiteX3" fmla="*/ 359711 w 367051"/>
              <a:gd name="connsiteY3" fmla="*/ 3032 h 1623060"/>
              <a:gd name="connsiteX4" fmla="*/ 367051 w 367051"/>
              <a:gd name="connsiteY4" fmla="*/ 264730 h 1623060"/>
              <a:gd name="connsiteX0" fmla="*/ 0 w 367051"/>
              <a:gd name="connsiteY0" fmla="*/ 1644488 h 1644488"/>
              <a:gd name="connsiteX1" fmla="*/ 719 w 367051"/>
              <a:gd name="connsiteY1" fmla="*/ 32270 h 1644488"/>
              <a:gd name="connsiteX2" fmla="*/ 135809 w 367051"/>
              <a:gd name="connsiteY2" fmla="*/ 29999 h 1644488"/>
              <a:gd name="connsiteX3" fmla="*/ 359711 w 367051"/>
              <a:gd name="connsiteY3" fmla="*/ 24460 h 1644488"/>
              <a:gd name="connsiteX4" fmla="*/ 367051 w 367051"/>
              <a:gd name="connsiteY4" fmla="*/ 286158 h 164448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135809 w 367051"/>
              <a:gd name="connsiteY2" fmla="*/ 5539 h 1620028"/>
              <a:gd name="connsiteX3" fmla="*/ 359711 w 367051"/>
              <a:gd name="connsiteY3" fmla="*/ 0 h 1620028"/>
              <a:gd name="connsiteX4" fmla="*/ 367051 w 367051"/>
              <a:gd name="connsiteY4" fmla="*/ 261698 h 162002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135809 w 367051"/>
              <a:gd name="connsiteY2" fmla="*/ 5539 h 1620028"/>
              <a:gd name="connsiteX3" fmla="*/ 359711 w 367051"/>
              <a:gd name="connsiteY3" fmla="*/ 0 h 1620028"/>
              <a:gd name="connsiteX4" fmla="*/ 367051 w 367051"/>
              <a:gd name="connsiteY4" fmla="*/ 261698 h 162002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359711 w 367051"/>
              <a:gd name="connsiteY2" fmla="*/ 0 h 1620028"/>
              <a:gd name="connsiteX3" fmla="*/ 367051 w 367051"/>
              <a:gd name="connsiteY3" fmla="*/ 261698 h 1620028"/>
              <a:gd name="connsiteX0" fmla="*/ 0 w 367051"/>
              <a:gd name="connsiteY0" fmla="*/ 1613583 h 1613583"/>
              <a:gd name="connsiteX1" fmla="*/ 719 w 367051"/>
              <a:gd name="connsiteY1" fmla="*/ 1365 h 1613583"/>
              <a:gd name="connsiteX2" fmla="*/ 361546 w 367051"/>
              <a:gd name="connsiteY2" fmla="*/ 0 h 1613583"/>
              <a:gd name="connsiteX3" fmla="*/ 367051 w 367051"/>
              <a:gd name="connsiteY3" fmla="*/ 255253 h 1613583"/>
              <a:gd name="connsiteX0" fmla="*/ 0 w 367051"/>
              <a:gd name="connsiteY0" fmla="*/ 1613583 h 1613583"/>
              <a:gd name="connsiteX1" fmla="*/ 719 w 367051"/>
              <a:gd name="connsiteY1" fmla="*/ 1365 h 1613583"/>
              <a:gd name="connsiteX2" fmla="*/ 361546 w 367051"/>
              <a:gd name="connsiteY2" fmla="*/ 0 h 1613583"/>
              <a:gd name="connsiteX3" fmla="*/ 367051 w 367051"/>
              <a:gd name="connsiteY3" fmla="*/ 255253 h 1613583"/>
              <a:gd name="connsiteX0" fmla="*/ 0 w 370721"/>
              <a:gd name="connsiteY0" fmla="*/ 1613583 h 1613583"/>
              <a:gd name="connsiteX1" fmla="*/ 719 w 370721"/>
              <a:gd name="connsiteY1" fmla="*/ 1365 h 1613583"/>
              <a:gd name="connsiteX2" fmla="*/ 361546 w 370721"/>
              <a:gd name="connsiteY2" fmla="*/ 0 h 1613583"/>
              <a:gd name="connsiteX3" fmla="*/ 370721 w 370721"/>
              <a:gd name="connsiteY3" fmla="*/ 201539 h 1613583"/>
              <a:gd name="connsiteX0" fmla="*/ 0 w 370721"/>
              <a:gd name="connsiteY0" fmla="*/ 1613583 h 1613583"/>
              <a:gd name="connsiteX1" fmla="*/ 719 w 370721"/>
              <a:gd name="connsiteY1" fmla="*/ 1365 h 1613583"/>
              <a:gd name="connsiteX2" fmla="*/ 361546 w 370721"/>
              <a:gd name="connsiteY2" fmla="*/ 0 h 1613583"/>
              <a:gd name="connsiteX3" fmla="*/ 370721 w 370721"/>
              <a:gd name="connsiteY3" fmla="*/ 201539 h 1613583"/>
              <a:gd name="connsiteX0" fmla="*/ 0 w 370936"/>
              <a:gd name="connsiteY0" fmla="*/ 1613583 h 1613583"/>
              <a:gd name="connsiteX1" fmla="*/ 719 w 370936"/>
              <a:gd name="connsiteY1" fmla="*/ 1365 h 1613583"/>
              <a:gd name="connsiteX2" fmla="*/ 361546 w 370936"/>
              <a:gd name="connsiteY2" fmla="*/ 0 h 1613583"/>
              <a:gd name="connsiteX3" fmla="*/ 370721 w 370936"/>
              <a:gd name="connsiteY3" fmla="*/ 201539 h 1613583"/>
              <a:gd name="connsiteX0" fmla="*/ 0 w 367870"/>
              <a:gd name="connsiteY0" fmla="*/ 1613583 h 1613583"/>
              <a:gd name="connsiteX1" fmla="*/ 719 w 367870"/>
              <a:gd name="connsiteY1" fmla="*/ 1365 h 1613583"/>
              <a:gd name="connsiteX2" fmla="*/ 361546 w 367870"/>
              <a:gd name="connsiteY2" fmla="*/ 0 h 1613583"/>
              <a:gd name="connsiteX3" fmla="*/ 365215 w 367870"/>
              <a:gd name="connsiteY3" fmla="*/ 207985 h 1613583"/>
              <a:gd name="connsiteX0" fmla="*/ 0 w 366859"/>
              <a:gd name="connsiteY0" fmla="*/ 1613583 h 1613583"/>
              <a:gd name="connsiteX1" fmla="*/ 719 w 366859"/>
              <a:gd name="connsiteY1" fmla="*/ 1365 h 1613583"/>
              <a:gd name="connsiteX2" fmla="*/ 361546 w 366859"/>
              <a:gd name="connsiteY2" fmla="*/ 0 h 1613583"/>
              <a:gd name="connsiteX3" fmla="*/ 365215 w 366859"/>
              <a:gd name="connsiteY3" fmla="*/ 207985 h 1613583"/>
              <a:gd name="connsiteX0" fmla="*/ 0 w 366383"/>
              <a:gd name="connsiteY0" fmla="*/ 1613583 h 1613583"/>
              <a:gd name="connsiteX1" fmla="*/ 719 w 366383"/>
              <a:gd name="connsiteY1" fmla="*/ 1365 h 1613583"/>
              <a:gd name="connsiteX2" fmla="*/ 361546 w 366383"/>
              <a:gd name="connsiteY2" fmla="*/ 0 h 1613583"/>
              <a:gd name="connsiteX3" fmla="*/ 363380 w 366383"/>
              <a:gd name="connsiteY3" fmla="*/ 210134 h 1613583"/>
              <a:gd name="connsiteX0" fmla="*/ 0 w 363380"/>
              <a:gd name="connsiteY0" fmla="*/ 1613583 h 1613583"/>
              <a:gd name="connsiteX1" fmla="*/ 719 w 363380"/>
              <a:gd name="connsiteY1" fmla="*/ 1365 h 1613583"/>
              <a:gd name="connsiteX2" fmla="*/ 361546 w 363380"/>
              <a:gd name="connsiteY2" fmla="*/ 0 h 1613583"/>
              <a:gd name="connsiteX3" fmla="*/ 363380 w 363380"/>
              <a:gd name="connsiteY3" fmla="*/ 210134 h 1613583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08769 h 1612218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28106 h 1612218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28106 h 1612218"/>
              <a:gd name="connsiteX0" fmla="*/ 0 w 368886"/>
              <a:gd name="connsiteY0" fmla="*/ 1612218 h 1612218"/>
              <a:gd name="connsiteX1" fmla="*/ 719 w 368886"/>
              <a:gd name="connsiteY1" fmla="*/ 0 h 1612218"/>
              <a:gd name="connsiteX2" fmla="*/ 361546 w 368886"/>
              <a:gd name="connsiteY2" fmla="*/ 783 h 1612218"/>
              <a:gd name="connsiteX3" fmla="*/ 368886 w 368886"/>
              <a:gd name="connsiteY3" fmla="*/ 296861 h 1612218"/>
              <a:gd name="connsiteX0" fmla="*/ 0 w 368886"/>
              <a:gd name="connsiteY0" fmla="*/ 1615732 h 1615732"/>
              <a:gd name="connsiteX1" fmla="*/ 719 w 368886"/>
              <a:gd name="connsiteY1" fmla="*/ 3514 h 1615732"/>
              <a:gd name="connsiteX2" fmla="*/ 367052 w 368886"/>
              <a:gd name="connsiteY2" fmla="*/ 0 h 1615732"/>
              <a:gd name="connsiteX3" fmla="*/ 368886 w 368886"/>
              <a:gd name="connsiteY3" fmla="*/ 300375 h 1615732"/>
              <a:gd name="connsiteX0" fmla="*/ 0 w 374436"/>
              <a:gd name="connsiteY0" fmla="*/ 1615732 h 1615732"/>
              <a:gd name="connsiteX1" fmla="*/ 719 w 374436"/>
              <a:gd name="connsiteY1" fmla="*/ 3514 h 1615732"/>
              <a:gd name="connsiteX2" fmla="*/ 374393 w 374436"/>
              <a:gd name="connsiteY2" fmla="*/ 0 h 1615732"/>
              <a:gd name="connsiteX3" fmla="*/ 368886 w 374436"/>
              <a:gd name="connsiteY3" fmla="*/ 300375 h 1615732"/>
              <a:gd name="connsiteX0" fmla="*/ 0 w 376227"/>
              <a:gd name="connsiteY0" fmla="*/ 1615732 h 1615732"/>
              <a:gd name="connsiteX1" fmla="*/ 719 w 376227"/>
              <a:gd name="connsiteY1" fmla="*/ 3514 h 1615732"/>
              <a:gd name="connsiteX2" fmla="*/ 374393 w 376227"/>
              <a:gd name="connsiteY2" fmla="*/ 0 h 1615732"/>
              <a:gd name="connsiteX3" fmla="*/ 376227 w 376227"/>
              <a:gd name="connsiteY3" fmla="*/ 300375 h 1615732"/>
              <a:gd name="connsiteX0" fmla="*/ 0 w 376499"/>
              <a:gd name="connsiteY0" fmla="*/ 1612218 h 1612218"/>
              <a:gd name="connsiteX1" fmla="*/ 719 w 376499"/>
              <a:gd name="connsiteY1" fmla="*/ 0 h 1612218"/>
              <a:gd name="connsiteX2" fmla="*/ 376228 w 376499"/>
              <a:gd name="connsiteY2" fmla="*/ 2932 h 1612218"/>
              <a:gd name="connsiteX3" fmla="*/ 376227 w 376499"/>
              <a:gd name="connsiteY3" fmla="*/ 296861 h 1612218"/>
              <a:gd name="connsiteX0" fmla="*/ 0 w 971124"/>
              <a:gd name="connsiteY0" fmla="*/ 166111 h 371948"/>
              <a:gd name="connsiteX1" fmla="*/ 595344 w 971124"/>
              <a:gd name="connsiteY1" fmla="*/ 75087 h 371948"/>
              <a:gd name="connsiteX2" fmla="*/ 970853 w 971124"/>
              <a:gd name="connsiteY2" fmla="*/ 78019 h 371948"/>
              <a:gd name="connsiteX3" fmla="*/ 970852 w 971124"/>
              <a:gd name="connsiteY3" fmla="*/ 371948 h 371948"/>
              <a:gd name="connsiteX0" fmla="*/ 0 w 971124"/>
              <a:gd name="connsiteY0" fmla="*/ 91024 h 352311"/>
              <a:gd name="connsiteX1" fmla="*/ 595344 w 971124"/>
              <a:gd name="connsiteY1" fmla="*/ 0 h 352311"/>
              <a:gd name="connsiteX2" fmla="*/ 970853 w 971124"/>
              <a:gd name="connsiteY2" fmla="*/ 2932 h 352311"/>
              <a:gd name="connsiteX3" fmla="*/ 970852 w 971124"/>
              <a:gd name="connsiteY3" fmla="*/ 296861 h 352311"/>
              <a:gd name="connsiteX0" fmla="*/ 0 w 971124"/>
              <a:gd name="connsiteY0" fmla="*/ 94980 h 300816"/>
              <a:gd name="connsiteX1" fmla="*/ 970853 w 971124"/>
              <a:gd name="connsiteY1" fmla="*/ 6888 h 300816"/>
              <a:gd name="connsiteX2" fmla="*/ 970852 w 971124"/>
              <a:gd name="connsiteY2" fmla="*/ 300817 h 300816"/>
              <a:gd name="connsiteX0" fmla="*/ 0 w 809621"/>
              <a:gd name="connsiteY0" fmla="*/ 16540 h 316915"/>
              <a:gd name="connsiteX1" fmla="*/ 809350 w 809621"/>
              <a:gd name="connsiteY1" fmla="*/ 22986 h 316915"/>
              <a:gd name="connsiteX2" fmla="*/ 809349 w 809621"/>
              <a:gd name="connsiteY2" fmla="*/ 316915 h 316915"/>
              <a:gd name="connsiteX0" fmla="*/ 0 w 809621"/>
              <a:gd name="connsiteY0" fmla="*/ 8825 h 309200"/>
              <a:gd name="connsiteX1" fmla="*/ 809350 w 809621"/>
              <a:gd name="connsiteY1" fmla="*/ 15271 h 309200"/>
              <a:gd name="connsiteX2" fmla="*/ 809349 w 809621"/>
              <a:gd name="connsiteY2" fmla="*/ 309200 h 309200"/>
              <a:gd name="connsiteX0" fmla="*/ 0 w 809621"/>
              <a:gd name="connsiteY0" fmla="*/ 11597 h 311972"/>
              <a:gd name="connsiteX1" fmla="*/ 809350 w 809621"/>
              <a:gd name="connsiteY1" fmla="*/ 18043 h 311972"/>
              <a:gd name="connsiteX2" fmla="*/ 809349 w 809621"/>
              <a:gd name="connsiteY2" fmla="*/ 311972 h 311972"/>
              <a:gd name="connsiteX0" fmla="*/ 0 w 194808"/>
              <a:gd name="connsiteY0" fmla="*/ 19180 h 308812"/>
              <a:gd name="connsiteX1" fmla="*/ 194537 w 194808"/>
              <a:gd name="connsiteY1" fmla="*/ 14883 h 308812"/>
              <a:gd name="connsiteX2" fmla="*/ 194536 w 194808"/>
              <a:gd name="connsiteY2" fmla="*/ 308812 h 308812"/>
              <a:gd name="connsiteX0" fmla="*/ 0 w 194808"/>
              <a:gd name="connsiteY0" fmla="*/ 10397 h 300029"/>
              <a:gd name="connsiteX1" fmla="*/ 194537 w 194808"/>
              <a:gd name="connsiteY1" fmla="*/ 6100 h 300029"/>
              <a:gd name="connsiteX2" fmla="*/ 194536 w 194808"/>
              <a:gd name="connsiteY2" fmla="*/ 300029 h 300029"/>
              <a:gd name="connsiteX0" fmla="*/ 0 w 1046370"/>
              <a:gd name="connsiteY0" fmla="*/ 8342 h 300123"/>
              <a:gd name="connsiteX1" fmla="*/ 1046099 w 1046370"/>
              <a:gd name="connsiteY1" fmla="*/ 6194 h 300123"/>
              <a:gd name="connsiteX2" fmla="*/ 1046098 w 1046370"/>
              <a:gd name="connsiteY2" fmla="*/ 300123 h 300123"/>
              <a:gd name="connsiteX0" fmla="*/ 0 w 1046370"/>
              <a:gd name="connsiteY0" fmla="*/ 19122 h 310903"/>
              <a:gd name="connsiteX1" fmla="*/ 1046099 w 1046370"/>
              <a:gd name="connsiteY1" fmla="*/ 16974 h 310903"/>
              <a:gd name="connsiteX2" fmla="*/ 1046098 w 1046370"/>
              <a:gd name="connsiteY2" fmla="*/ 310903 h 310903"/>
              <a:gd name="connsiteX0" fmla="*/ 0 w 1039029"/>
              <a:gd name="connsiteY0" fmla="*/ 8142 h 319261"/>
              <a:gd name="connsiteX1" fmla="*/ 1038758 w 1039029"/>
              <a:gd name="connsiteY1" fmla="*/ 25332 h 319261"/>
              <a:gd name="connsiteX2" fmla="*/ 1038757 w 1039029"/>
              <a:gd name="connsiteY2" fmla="*/ 319261 h 319261"/>
              <a:gd name="connsiteX0" fmla="*/ 0 w 1039029"/>
              <a:gd name="connsiteY0" fmla="*/ 3903 h 315022"/>
              <a:gd name="connsiteX1" fmla="*/ 1038758 w 1039029"/>
              <a:gd name="connsiteY1" fmla="*/ 21093 h 315022"/>
              <a:gd name="connsiteX2" fmla="*/ 1038757 w 1039029"/>
              <a:gd name="connsiteY2" fmla="*/ 315022 h 315022"/>
              <a:gd name="connsiteX0" fmla="*/ 72615 w 1111644"/>
              <a:gd name="connsiteY0" fmla="*/ 4320 h 315439"/>
              <a:gd name="connsiteX1" fmla="*/ 78118 w 1111644"/>
              <a:gd name="connsiteY1" fmla="*/ 26524 h 315439"/>
              <a:gd name="connsiteX2" fmla="*/ 1111373 w 1111644"/>
              <a:gd name="connsiteY2" fmla="*/ 21510 h 315439"/>
              <a:gd name="connsiteX3" fmla="*/ 1111372 w 1111644"/>
              <a:gd name="connsiteY3" fmla="*/ 315439 h 315439"/>
              <a:gd name="connsiteX0" fmla="*/ 1183 w 1179692"/>
              <a:gd name="connsiteY0" fmla="*/ 3 h 360540"/>
              <a:gd name="connsiteX1" fmla="*/ 146166 w 1179692"/>
              <a:gd name="connsiteY1" fmla="*/ 71625 h 360540"/>
              <a:gd name="connsiteX2" fmla="*/ 1179421 w 1179692"/>
              <a:gd name="connsiteY2" fmla="*/ 66611 h 360540"/>
              <a:gd name="connsiteX3" fmla="*/ 1179420 w 1179692"/>
              <a:gd name="connsiteY3" fmla="*/ 360540 h 360540"/>
              <a:gd name="connsiteX0" fmla="*/ 0 w 1191356"/>
              <a:gd name="connsiteY0" fmla="*/ 2171 h 315440"/>
              <a:gd name="connsiteX1" fmla="*/ 157830 w 1191356"/>
              <a:gd name="connsiteY1" fmla="*/ 26525 h 315440"/>
              <a:gd name="connsiteX2" fmla="*/ 1191085 w 1191356"/>
              <a:gd name="connsiteY2" fmla="*/ 21511 h 315440"/>
              <a:gd name="connsiteX3" fmla="*/ 1191084 w 1191356"/>
              <a:gd name="connsiteY3" fmla="*/ 315440 h 315440"/>
              <a:gd name="connsiteX0" fmla="*/ 0 w 1191356"/>
              <a:gd name="connsiteY0" fmla="*/ 8924 h 322193"/>
              <a:gd name="connsiteX1" fmla="*/ 1191085 w 1191356"/>
              <a:gd name="connsiteY1" fmla="*/ 28264 h 322193"/>
              <a:gd name="connsiteX2" fmla="*/ 1191084 w 1191356"/>
              <a:gd name="connsiteY2" fmla="*/ 322193 h 322193"/>
              <a:gd name="connsiteX0" fmla="*/ 0 w 1191356"/>
              <a:gd name="connsiteY0" fmla="*/ 10895 h 324164"/>
              <a:gd name="connsiteX1" fmla="*/ 383567 w 1191356"/>
              <a:gd name="connsiteY1" fmla="*/ 7317 h 324164"/>
              <a:gd name="connsiteX2" fmla="*/ 1191085 w 1191356"/>
              <a:gd name="connsiteY2" fmla="*/ 30235 h 324164"/>
              <a:gd name="connsiteX3" fmla="*/ 1191084 w 1191356"/>
              <a:gd name="connsiteY3" fmla="*/ 324164 h 324164"/>
              <a:gd name="connsiteX0" fmla="*/ 0 w 1191356"/>
              <a:gd name="connsiteY0" fmla="*/ 4932 h 318201"/>
              <a:gd name="connsiteX1" fmla="*/ 1007556 w 1191356"/>
              <a:gd name="connsiteY1" fmla="*/ 18542 h 318201"/>
              <a:gd name="connsiteX2" fmla="*/ 1191085 w 1191356"/>
              <a:gd name="connsiteY2" fmla="*/ 24272 h 318201"/>
              <a:gd name="connsiteX3" fmla="*/ 1191084 w 1191356"/>
              <a:gd name="connsiteY3" fmla="*/ 318201 h 318201"/>
              <a:gd name="connsiteX0" fmla="*/ 0 w 1191356"/>
              <a:gd name="connsiteY0" fmla="*/ 24 h 313293"/>
              <a:gd name="connsiteX1" fmla="*/ 1007556 w 1191356"/>
              <a:gd name="connsiteY1" fmla="*/ 13634 h 313293"/>
              <a:gd name="connsiteX2" fmla="*/ 1191085 w 1191356"/>
              <a:gd name="connsiteY2" fmla="*/ 19364 h 313293"/>
              <a:gd name="connsiteX3" fmla="*/ 1191084 w 1191356"/>
              <a:gd name="connsiteY3" fmla="*/ 313293 h 313293"/>
              <a:gd name="connsiteX0" fmla="*/ 0 w 1191356"/>
              <a:gd name="connsiteY0" fmla="*/ 24 h 313293"/>
              <a:gd name="connsiteX1" fmla="*/ 1007556 w 1191356"/>
              <a:gd name="connsiteY1" fmla="*/ 13634 h 313293"/>
              <a:gd name="connsiteX2" fmla="*/ 1191085 w 1191356"/>
              <a:gd name="connsiteY2" fmla="*/ 19364 h 313293"/>
              <a:gd name="connsiteX3" fmla="*/ 1191084 w 1191356"/>
              <a:gd name="connsiteY3" fmla="*/ 313293 h 313293"/>
              <a:gd name="connsiteX0" fmla="*/ 0 w 1191356"/>
              <a:gd name="connsiteY0" fmla="*/ 3 h 313272"/>
              <a:gd name="connsiteX1" fmla="*/ 1007556 w 1191356"/>
              <a:gd name="connsiteY1" fmla="*/ 13613 h 313272"/>
              <a:gd name="connsiteX2" fmla="*/ 1191085 w 1191356"/>
              <a:gd name="connsiteY2" fmla="*/ 19343 h 313272"/>
              <a:gd name="connsiteX3" fmla="*/ 1191084 w 1191356"/>
              <a:gd name="connsiteY3" fmla="*/ 313272 h 313272"/>
              <a:gd name="connsiteX0" fmla="*/ 0 w 1191356"/>
              <a:gd name="connsiteY0" fmla="*/ 8924 h 322193"/>
              <a:gd name="connsiteX1" fmla="*/ 1191085 w 1191356"/>
              <a:gd name="connsiteY1" fmla="*/ 28264 h 322193"/>
              <a:gd name="connsiteX2" fmla="*/ 1191084 w 1191356"/>
              <a:gd name="connsiteY2" fmla="*/ 322193 h 322193"/>
              <a:gd name="connsiteX0" fmla="*/ 0 w 1193019"/>
              <a:gd name="connsiteY0" fmla="*/ 20717 h 333986"/>
              <a:gd name="connsiteX1" fmla="*/ 1192921 w 1193019"/>
              <a:gd name="connsiteY1" fmla="*/ 22869 h 333986"/>
              <a:gd name="connsiteX2" fmla="*/ 1191084 w 1193019"/>
              <a:gd name="connsiteY2" fmla="*/ 333986 h 333986"/>
              <a:gd name="connsiteX0" fmla="*/ 0 w 1193019"/>
              <a:gd name="connsiteY0" fmla="*/ 0 h 313269"/>
              <a:gd name="connsiteX1" fmla="*/ 1192921 w 1193019"/>
              <a:gd name="connsiteY1" fmla="*/ 2152 h 313269"/>
              <a:gd name="connsiteX2" fmla="*/ 1191084 w 1193019"/>
              <a:gd name="connsiteY2" fmla="*/ 313269 h 313269"/>
              <a:gd name="connsiteX0" fmla="*/ 0 w 1193019"/>
              <a:gd name="connsiteY0" fmla="*/ 0 h 313269"/>
              <a:gd name="connsiteX1" fmla="*/ 1192921 w 1193019"/>
              <a:gd name="connsiteY1" fmla="*/ 2152 h 313269"/>
              <a:gd name="connsiteX2" fmla="*/ 1191084 w 1193019"/>
              <a:gd name="connsiteY2" fmla="*/ 313269 h 313269"/>
              <a:gd name="connsiteX0" fmla="*/ 0 w 1193019"/>
              <a:gd name="connsiteY0" fmla="*/ 0 h 313269"/>
              <a:gd name="connsiteX1" fmla="*/ 1192921 w 1193019"/>
              <a:gd name="connsiteY1" fmla="*/ 2152 h 313269"/>
              <a:gd name="connsiteX2" fmla="*/ 1191084 w 1193019"/>
              <a:gd name="connsiteY2" fmla="*/ 313269 h 31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019" h="313269">
                <a:moveTo>
                  <a:pt x="0" y="0"/>
                </a:moveTo>
                <a:lnTo>
                  <a:pt x="1192921" y="2152"/>
                </a:lnTo>
                <a:cubicBezTo>
                  <a:pt x="1193533" y="165261"/>
                  <a:pt x="1191085" y="41832"/>
                  <a:pt x="1191084" y="313269"/>
                </a:cubicBez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Freihandform 106"/>
          <p:cNvSpPr/>
          <p:nvPr/>
        </p:nvSpPr>
        <p:spPr bwMode="auto">
          <a:xfrm rot="10800000">
            <a:off x="4658614" y="5839879"/>
            <a:ext cx="682580" cy="261713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872 w 133089"/>
              <a:gd name="connsiteY0" fmla="*/ 1644410 h 1644410"/>
              <a:gd name="connsiteX1" fmla="*/ 225 w 133089"/>
              <a:gd name="connsiteY1" fmla="*/ 5446 h 1644410"/>
              <a:gd name="connsiteX2" fmla="*/ 133089 w 133089"/>
              <a:gd name="connsiteY2" fmla="*/ 0 h 1644410"/>
              <a:gd name="connsiteX0" fmla="*/ 1405 w 133622"/>
              <a:gd name="connsiteY0" fmla="*/ 1644410 h 1644410"/>
              <a:gd name="connsiteX1" fmla="*/ 758 w 133622"/>
              <a:gd name="connsiteY1" fmla="*/ 5446 h 1644410"/>
              <a:gd name="connsiteX2" fmla="*/ 133622 w 133622"/>
              <a:gd name="connsiteY2" fmla="*/ 0 h 1644410"/>
              <a:gd name="connsiteX0" fmla="*/ 932 w 133149"/>
              <a:gd name="connsiteY0" fmla="*/ 1644410 h 1644410"/>
              <a:gd name="connsiteX1" fmla="*/ 285 w 133149"/>
              <a:gd name="connsiteY1" fmla="*/ 5446 h 1644410"/>
              <a:gd name="connsiteX2" fmla="*/ 133149 w 133149"/>
              <a:gd name="connsiteY2" fmla="*/ 0 h 16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149" h="1644410">
                <a:moveTo>
                  <a:pt x="932" y="1644410"/>
                </a:moveTo>
                <a:cubicBezTo>
                  <a:pt x="1195" y="662613"/>
                  <a:pt x="-696" y="508456"/>
                  <a:pt x="285" y="5446"/>
                </a:cubicBezTo>
                <a:lnTo>
                  <a:pt x="13314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Freihandform 107"/>
          <p:cNvSpPr/>
          <p:nvPr/>
        </p:nvSpPr>
        <p:spPr bwMode="auto">
          <a:xfrm rot="5400000" flipH="1" flipV="1">
            <a:off x="3552016" y="5505416"/>
            <a:ext cx="249957" cy="918883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184 w 135993"/>
              <a:gd name="connsiteY0" fmla="*/ 1614489 h 1614489"/>
              <a:gd name="connsiteX1" fmla="*/ 296 w 135993"/>
              <a:gd name="connsiteY1" fmla="*/ 5445 h 1614489"/>
              <a:gd name="connsiteX2" fmla="*/ 135993 w 135993"/>
              <a:gd name="connsiteY2" fmla="*/ 0 h 1614489"/>
              <a:gd name="connsiteX0" fmla="*/ 0 w 135809"/>
              <a:gd name="connsiteY0" fmla="*/ 1614489 h 1614489"/>
              <a:gd name="connsiteX1" fmla="*/ 112 w 135809"/>
              <a:gd name="connsiteY1" fmla="*/ 5445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37" y="1078141"/>
                  <a:pt x="75" y="541793"/>
                  <a:pt x="112" y="5445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Rechteck 108"/>
          <p:cNvSpPr/>
          <p:nvPr/>
        </p:nvSpPr>
        <p:spPr bwMode="auto">
          <a:xfrm>
            <a:off x="2977333" y="4494673"/>
            <a:ext cx="556895" cy="1345207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10" name="Gruppieren 109"/>
          <p:cNvGrpSpPr/>
          <p:nvPr/>
        </p:nvGrpSpPr>
        <p:grpSpPr bwMode="auto">
          <a:xfrm rot="16200000">
            <a:off x="3397564" y="5947752"/>
            <a:ext cx="273328" cy="273334"/>
            <a:chOff x="683716" y="4307558"/>
            <a:chExt cx="432000" cy="432000"/>
          </a:xfrm>
          <a:solidFill>
            <a:srgbClr val="539A7A">
              <a:lumMod val="40000"/>
              <a:lumOff val="60000"/>
            </a:srgbClr>
          </a:solidFill>
        </p:grpSpPr>
        <p:sp>
          <p:nvSpPr>
            <p:cNvPr id="111" name="Ellipse 110"/>
            <p:cNvSpPr/>
            <p:nvPr/>
          </p:nvSpPr>
          <p:spPr>
            <a:xfrm rot="16200000">
              <a:off x="683716" y="4307558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683716" y="4314825"/>
              <a:ext cx="216000" cy="21614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3" name="Freihandform 112"/>
            <p:cNvSpPr/>
            <p:nvPr/>
          </p:nvSpPr>
          <p:spPr>
            <a:xfrm flipH="1">
              <a:off x="899713" y="4321317"/>
              <a:ext cx="216002" cy="209656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14" name="Freihandform 113"/>
          <p:cNvSpPr/>
          <p:nvPr/>
        </p:nvSpPr>
        <p:spPr bwMode="auto">
          <a:xfrm flipH="1">
            <a:off x="527600" y="5277449"/>
            <a:ext cx="269427" cy="152826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15" name="Gerade Verbindung 114"/>
          <p:cNvCxnSpPr/>
          <p:nvPr/>
        </p:nvCxnSpPr>
        <p:spPr bwMode="auto">
          <a:xfrm>
            <a:off x="449277" y="5808118"/>
            <a:ext cx="1562247" cy="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6" name="Freihandform 115"/>
          <p:cNvSpPr/>
          <p:nvPr/>
        </p:nvSpPr>
        <p:spPr bwMode="auto">
          <a:xfrm rot="5400000" flipV="1">
            <a:off x="1093247" y="5402738"/>
            <a:ext cx="349887" cy="91069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Freihandform 116"/>
          <p:cNvSpPr/>
          <p:nvPr/>
        </p:nvSpPr>
        <p:spPr bwMode="auto">
          <a:xfrm flipH="1">
            <a:off x="1633269" y="5273567"/>
            <a:ext cx="197622" cy="28213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Trapezoid 117"/>
          <p:cNvSpPr/>
          <p:nvPr/>
        </p:nvSpPr>
        <p:spPr bwMode="auto">
          <a:xfrm rot="5400000">
            <a:off x="634294" y="5565669"/>
            <a:ext cx="752475" cy="439738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Rechteck 118"/>
          <p:cNvSpPr/>
          <p:nvPr/>
        </p:nvSpPr>
        <p:spPr bwMode="auto">
          <a:xfrm rot="16200000">
            <a:off x="1304443" y="5077976"/>
            <a:ext cx="430213" cy="373062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Trapezoid 119"/>
          <p:cNvSpPr/>
          <p:nvPr/>
        </p:nvSpPr>
        <p:spPr bwMode="auto">
          <a:xfrm rot="5400000">
            <a:off x="1725207" y="5656749"/>
            <a:ext cx="508576" cy="297206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192713" y="5555705"/>
            <a:ext cx="504825" cy="504825"/>
          </a:xfrm>
          <a:prstGeom prst="ellipse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 tIns="144000" anchor="ctr"/>
          <a:lstStyle/>
          <a:p>
            <a:pPr marL="0" marR="0" lvl="0" indent="0" algn="ctr" defTabSz="457200" eaLnBrk="1" fontAlgn="base" latinLnBrk="0" hangingPunct="1">
              <a:lnSpc>
                <a:spcPts val="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</a:t>
            </a:r>
            <a:endParaRPr kumimoji="1" lang="en-U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Rechteck 121"/>
          <p:cNvSpPr/>
          <p:nvPr/>
        </p:nvSpPr>
        <p:spPr bwMode="auto">
          <a:xfrm rot="16200000">
            <a:off x="6911284" y="5101301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Rechteck 122"/>
          <p:cNvSpPr/>
          <p:nvPr/>
        </p:nvSpPr>
        <p:spPr bwMode="auto">
          <a:xfrm rot="16200000">
            <a:off x="5753272" y="5101302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24" name="Gerade Verbindung 123"/>
          <p:cNvCxnSpPr/>
          <p:nvPr/>
        </p:nvCxnSpPr>
        <p:spPr bwMode="auto">
          <a:xfrm>
            <a:off x="7100251" y="4265409"/>
            <a:ext cx="130621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25" name="Rechteck 124"/>
          <p:cNvSpPr/>
          <p:nvPr/>
        </p:nvSpPr>
        <p:spPr bwMode="auto">
          <a:xfrm rot="16200000">
            <a:off x="2331531" y="5104578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Freihandform 125"/>
          <p:cNvSpPr/>
          <p:nvPr/>
        </p:nvSpPr>
        <p:spPr bwMode="auto">
          <a:xfrm rot="16200000">
            <a:off x="6445353" y="4732208"/>
            <a:ext cx="1276349" cy="857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497113 w 1497113"/>
              <a:gd name="connsiteY0" fmla="*/ 9176 h 123825"/>
              <a:gd name="connsiteX1" fmla="*/ 0 w 1497113"/>
              <a:gd name="connsiteY1" fmla="*/ 0 h 123825"/>
              <a:gd name="connsiteX2" fmla="*/ 171450 w 1497113"/>
              <a:gd name="connsiteY2" fmla="*/ 123825 h 123825"/>
              <a:gd name="connsiteX0" fmla="*/ 1497112 w 1497112"/>
              <a:gd name="connsiteY0" fmla="*/ 8 h 123825"/>
              <a:gd name="connsiteX1" fmla="*/ 0 w 1497112"/>
              <a:gd name="connsiteY1" fmla="*/ 0 h 123825"/>
              <a:gd name="connsiteX2" fmla="*/ 171450 w 1497112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112" h="123825">
                <a:moveTo>
                  <a:pt x="1497112" y="8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Freihandform 126"/>
          <p:cNvSpPr/>
          <p:nvPr/>
        </p:nvSpPr>
        <p:spPr bwMode="auto">
          <a:xfrm rot="16200000" flipV="1">
            <a:off x="6605692" y="4792532"/>
            <a:ext cx="1146174" cy="95251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344422 w 1344422"/>
              <a:gd name="connsiteY0" fmla="*/ 0 h 143378"/>
              <a:gd name="connsiteX1" fmla="*/ 0 w 1344422"/>
              <a:gd name="connsiteY1" fmla="*/ 19553 h 143378"/>
              <a:gd name="connsiteX2" fmla="*/ 171450 w 1344422"/>
              <a:gd name="connsiteY2" fmla="*/ 143378 h 143378"/>
              <a:gd name="connsiteX0" fmla="*/ 1344422 w 1344422"/>
              <a:gd name="connsiteY0" fmla="*/ 0 h 130344"/>
              <a:gd name="connsiteX1" fmla="*/ 0 w 1344422"/>
              <a:gd name="connsiteY1" fmla="*/ 6519 h 130344"/>
              <a:gd name="connsiteX2" fmla="*/ 171450 w 1344422"/>
              <a:gd name="connsiteY2" fmla="*/ 130344 h 1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422" h="130344">
                <a:moveTo>
                  <a:pt x="1344422" y="0"/>
                </a:moveTo>
                <a:lnTo>
                  <a:pt x="0" y="6519"/>
                </a:lnTo>
                <a:lnTo>
                  <a:pt x="171450" y="130344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Freihandform 127"/>
          <p:cNvSpPr/>
          <p:nvPr/>
        </p:nvSpPr>
        <p:spPr bwMode="auto">
          <a:xfrm rot="16200000">
            <a:off x="5288136" y="4733002"/>
            <a:ext cx="1270000" cy="9048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489665 w 1489665"/>
              <a:gd name="connsiteY0" fmla="*/ 8693 h 123825"/>
              <a:gd name="connsiteX1" fmla="*/ 0 w 1489665"/>
              <a:gd name="connsiteY1" fmla="*/ 0 h 123825"/>
              <a:gd name="connsiteX2" fmla="*/ 171450 w 1489665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9665" h="123825">
                <a:moveTo>
                  <a:pt x="1489665" y="8693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Freihandform 128"/>
          <p:cNvSpPr/>
          <p:nvPr/>
        </p:nvSpPr>
        <p:spPr bwMode="auto">
          <a:xfrm rot="16200000" flipV="1">
            <a:off x="5450060" y="4793326"/>
            <a:ext cx="1143000" cy="9683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340698 w 1340697"/>
              <a:gd name="connsiteY0" fmla="*/ 8689 h 123825"/>
              <a:gd name="connsiteX1" fmla="*/ 0 w 1340697"/>
              <a:gd name="connsiteY1" fmla="*/ 0 h 123825"/>
              <a:gd name="connsiteX2" fmla="*/ 171450 w 1340697"/>
              <a:gd name="connsiteY2" fmla="*/ 123825 h 123825"/>
              <a:gd name="connsiteX0" fmla="*/ 1340698 w 1340698"/>
              <a:gd name="connsiteY0" fmla="*/ 0 h 132515"/>
              <a:gd name="connsiteX1" fmla="*/ 0 w 1340698"/>
              <a:gd name="connsiteY1" fmla="*/ 8690 h 132515"/>
              <a:gd name="connsiteX2" fmla="*/ 171450 w 1340698"/>
              <a:gd name="connsiteY2" fmla="*/ 132515 h 1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698" h="132515">
                <a:moveTo>
                  <a:pt x="1340698" y="0"/>
                </a:moveTo>
                <a:lnTo>
                  <a:pt x="0" y="8690"/>
                </a:lnTo>
                <a:lnTo>
                  <a:pt x="171450" y="13251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30" name="Gruppieren 129"/>
          <p:cNvGrpSpPr>
            <a:grpSpLocks/>
          </p:cNvGrpSpPr>
          <p:nvPr/>
        </p:nvGrpSpPr>
        <p:grpSpPr bwMode="auto">
          <a:xfrm>
            <a:off x="3130380" y="4866149"/>
            <a:ext cx="723253" cy="388998"/>
            <a:chOff x="1313302" y="3219735"/>
            <a:chExt cx="484848" cy="252752"/>
          </a:xfrm>
        </p:grpSpPr>
        <p:sp>
          <p:nvSpPr>
            <p:cNvPr id="131" name="Freihandform 130"/>
            <p:cNvSpPr/>
            <p:nvPr/>
          </p:nvSpPr>
          <p:spPr>
            <a:xfrm>
              <a:off x="1313302" y="3219735"/>
              <a:ext cx="484846" cy="12329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23825">
                  <a:moveTo>
                    <a:pt x="640556" y="0"/>
                  </a:moveTo>
                  <a:lnTo>
                    <a:pt x="0" y="0"/>
                  </a:lnTo>
                  <a:lnTo>
                    <a:pt x="171450" y="12382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2" name="Freihandform 131"/>
            <p:cNvSpPr/>
            <p:nvPr/>
          </p:nvSpPr>
          <p:spPr>
            <a:xfrm flipV="1">
              <a:off x="1313303" y="3349193"/>
              <a:ext cx="484847" cy="12329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23825">
                  <a:moveTo>
                    <a:pt x="640556" y="0"/>
                  </a:moveTo>
                  <a:lnTo>
                    <a:pt x="0" y="0"/>
                  </a:lnTo>
                  <a:lnTo>
                    <a:pt x="171450" y="12382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3789652" y="5515927"/>
            <a:ext cx="868962" cy="704174"/>
            <a:chOff x="3646488" y="4706938"/>
            <a:chExt cx="1149350" cy="1243012"/>
          </a:xfrm>
        </p:grpSpPr>
        <p:sp>
          <p:nvSpPr>
            <p:cNvPr id="134" name="Zylinder 133"/>
            <p:cNvSpPr/>
            <p:nvPr/>
          </p:nvSpPr>
          <p:spPr bwMode="auto">
            <a:xfrm>
              <a:off x="3646488" y="4706938"/>
              <a:ext cx="1149350" cy="1243012"/>
            </a:xfrm>
            <a:prstGeom prst="can">
              <a:avLst>
                <a:gd name="adj" fmla="val 21677"/>
              </a:avLst>
            </a:prstGeom>
            <a:solidFill>
              <a:srgbClr val="E8E8E8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5" name="Zylinder 134"/>
            <p:cNvSpPr/>
            <p:nvPr/>
          </p:nvSpPr>
          <p:spPr bwMode="auto">
            <a:xfrm>
              <a:off x="3649663" y="4975225"/>
              <a:ext cx="1146175" cy="974725"/>
            </a:xfrm>
            <a:prstGeom prst="can">
              <a:avLst>
                <a:gd name="adj" fmla="val 23340"/>
              </a:avLst>
            </a:prstGeom>
            <a:solidFill>
              <a:srgbClr val="99CC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36" name="Gruppieren 135"/>
          <p:cNvGrpSpPr/>
          <p:nvPr/>
        </p:nvGrpSpPr>
        <p:grpSpPr>
          <a:xfrm>
            <a:off x="127794" y="998549"/>
            <a:ext cx="908957" cy="1578525"/>
            <a:chOff x="1679121" y="2764741"/>
            <a:chExt cx="908957" cy="1578525"/>
          </a:xfrm>
        </p:grpSpPr>
        <p:grpSp>
          <p:nvGrpSpPr>
            <p:cNvPr id="137" name="Group 318"/>
            <p:cNvGrpSpPr>
              <a:grpSpLocks/>
            </p:cNvGrpSpPr>
            <p:nvPr/>
          </p:nvGrpSpPr>
          <p:grpSpPr bwMode="auto">
            <a:xfrm>
              <a:off x="1679121" y="2764741"/>
              <a:ext cx="908957" cy="1093785"/>
              <a:chOff x="0" y="0"/>
              <a:chExt cx="20832" cy="17864"/>
            </a:xfrm>
          </p:grpSpPr>
          <p:sp>
            <p:nvSpPr>
              <p:cNvPr id="143" name="Rectangle 267"/>
              <p:cNvSpPr>
                <a:spLocks noChangeArrowheads="1"/>
              </p:cNvSpPr>
              <p:nvPr/>
            </p:nvSpPr>
            <p:spPr bwMode="auto">
              <a:xfrm>
                <a:off x="5642" y="6776"/>
                <a:ext cx="15190" cy="11088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9"/>
              </a:solidFill>
              <a:ln w="2476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44" name="Line 268"/>
              <p:cNvSpPr>
                <a:spLocks noChangeShapeType="1"/>
              </p:cNvSpPr>
              <p:nvPr/>
            </p:nvSpPr>
            <p:spPr bwMode="auto">
              <a:xfrm flipV="1">
                <a:off x="8672" y="3388"/>
                <a:ext cx="2821" cy="3388"/>
              </a:xfrm>
              <a:prstGeom prst="line">
                <a:avLst/>
              </a:prstGeom>
              <a:noFill/>
              <a:ln w="2476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45" name="Line 269"/>
              <p:cNvSpPr>
                <a:spLocks noChangeShapeType="1"/>
              </p:cNvSpPr>
              <p:nvPr/>
            </p:nvSpPr>
            <p:spPr bwMode="auto">
              <a:xfrm>
                <a:off x="6285" y="3388"/>
                <a:ext cx="5208" cy="0"/>
              </a:xfrm>
              <a:prstGeom prst="line">
                <a:avLst/>
              </a:prstGeom>
              <a:noFill/>
              <a:ln w="2476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V="1">
                <a:off x="6285" y="0"/>
                <a:ext cx="2604" cy="3388"/>
              </a:xfrm>
              <a:prstGeom prst="line">
                <a:avLst/>
              </a:prstGeom>
              <a:noFill/>
              <a:ln w="2476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47" name="Line 275"/>
              <p:cNvSpPr>
                <a:spLocks noChangeShapeType="1"/>
              </p:cNvSpPr>
              <p:nvPr/>
            </p:nvSpPr>
            <p:spPr bwMode="auto">
              <a:xfrm flipH="1">
                <a:off x="0" y="12012"/>
                <a:ext cx="5642" cy="0"/>
              </a:xfrm>
              <a:prstGeom prst="line">
                <a:avLst/>
              </a:prstGeom>
              <a:noFill/>
              <a:ln w="508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48" name="Line 276"/>
              <p:cNvSpPr>
                <a:spLocks noChangeShapeType="1"/>
              </p:cNvSpPr>
              <p:nvPr/>
            </p:nvSpPr>
            <p:spPr bwMode="auto">
              <a:xfrm flipH="1">
                <a:off x="0" y="12394"/>
                <a:ext cx="5642" cy="0"/>
              </a:xfrm>
              <a:prstGeom prst="line">
                <a:avLst/>
              </a:prstGeom>
              <a:noFill/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Arial" pitchFamily="34" charset="0"/>
                  <a:ea typeface="ＭＳ Ｐゴシック"/>
                </a:endParaRPr>
              </a:p>
            </p:txBody>
          </p:sp>
        </p:grpSp>
        <p:sp>
          <p:nvSpPr>
            <p:cNvPr id="138" name="Line 276"/>
            <p:cNvSpPr>
              <a:spLocks noChangeShapeType="1"/>
            </p:cNvSpPr>
            <p:nvPr/>
          </p:nvSpPr>
          <p:spPr bwMode="auto">
            <a:xfrm flipH="1">
              <a:off x="1679121" y="3478183"/>
              <a:ext cx="246176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39" name="Line 268"/>
            <p:cNvSpPr>
              <a:spLocks noChangeShapeType="1"/>
            </p:cNvSpPr>
            <p:nvPr/>
          </p:nvSpPr>
          <p:spPr bwMode="auto">
            <a:xfrm flipV="1">
              <a:off x="2429501" y="2972199"/>
              <a:ext cx="123088" cy="207442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40" name="Line 269"/>
            <p:cNvSpPr>
              <a:spLocks noChangeShapeType="1"/>
            </p:cNvSpPr>
            <p:nvPr/>
          </p:nvSpPr>
          <p:spPr bwMode="auto">
            <a:xfrm>
              <a:off x="2325350" y="2972199"/>
              <a:ext cx="227239" cy="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41" name="Line 270"/>
            <p:cNvSpPr>
              <a:spLocks noChangeShapeType="1"/>
            </p:cNvSpPr>
            <p:nvPr/>
          </p:nvSpPr>
          <p:spPr bwMode="auto">
            <a:xfrm flipV="1">
              <a:off x="2325350" y="2764757"/>
              <a:ext cx="113620" cy="207442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42" name="Line 274"/>
            <p:cNvSpPr>
              <a:spLocks noChangeShapeType="1"/>
            </p:cNvSpPr>
            <p:nvPr/>
          </p:nvSpPr>
          <p:spPr bwMode="auto">
            <a:xfrm>
              <a:off x="2427262" y="3858525"/>
              <a:ext cx="0" cy="484741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grpSp>
        <p:nvGrpSpPr>
          <p:cNvPr id="149" name="Group 325"/>
          <p:cNvGrpSpPr>
            <a:grpSpLocks/>
          </p:cNvGrpSpPr>
          <p:nvPr/>
        </p:nvGrpSpPr>
        <p:grpSpPr bwMode="auto">
          <a:xfrm>
            <a:off x="1576053" y="1558431"/>
            <a:ext cx="754913" cy="388904"/>
            <a:chOff x="0" y="0"/>
            <a:chExt cx="57825" cy="19776"/>
          </a:xfrm>
        </p:grpSpPr>
        <p:sp>
          <p:nvSpPr>
            <p:cNvPr id="150" name="Zeichnung 170"/>
            <p:cNvSpPr>
              <a:spLocks/>
            </p:cNvSpPr>
            <p:nvPr/>
          </p:nvSpPr>
          <p:spPr bwMode="auto">
            <a:xfrm>
              <a:off x="0" y="0"/>
              <a:ext cx="15660" cy="19776"/>
            </a:xfrm>
            <a:custGeom>
              <a:avLst/>
              <a:gdLst>
                <a:gd name="T0" fmla="*/ 14307 w 16384"/>
                <a:gd name="T1" fmla="*/ 28812 h 16384"/>
                <a:gd name="T2" fmla="*/ 0 w 16384"/>
                <a:gd name="T3" fmla="*/ 19794 h 16384"/>
                <a:gd name="T4" fmla="*/ 0 w 16384"/>
                <a:gd name="T5" fmla="*/ 8359 h 16384"/>
                <a:gd name="T6" fmla="*/ 14307 w 16384"/>
                <a:gd name="T7" fmla="*/ 0 h 16384"/>
                <a:gd name="T8" fmla="*/ 14307 w 16384"/>
                <a:gd name="T9" fmla="*/ 28812 h 16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84" h="16384">
                  <a:moveTo>
                    <a:pt x="16384" y="16384"/>
                  </a:moveTo>
                  <a:lnTo>
                    <a:pt x="0" y="11256"/>
                  </a:lnTo>
                  <a:lnTo>
                    <a:pt x="0" y="4753"/>
                  </a:lnTo>
                  <a:lnTo>
                    <a:pt x="16384" y="0"/>
                  </a:lnTo>
                  <a:lnTo>
                    <a:pt x="16384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 cap="flat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51" name="Line 171"/>
            <p:cNvSpPr>
              <a:spLocks noChangeShapeType="1"/>
            </p:cNvSpPr>
            <p:nvPr/>
          </p:nvSpPr>
          <p:spPr bwMode="auto">
            <a:xfrm>
              <a:off x="15660" y="9792"/>
              <a:ext cx="42165" cy="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grpSp>
        <p:nvGrpSpPr>
          <p:cNvPr id="152" name="Group 325"/>
          <p:cNvGrpSpPr>
            <a:grpSpLocks/>
          </p:cNvGrpSpPr>
          <p:nvPr/>
        </p:nvGrpSpPr>
        <p:grpSpPr bwMode="auto">
          <a:xfrm>
            <a:off x="2330959" y="1394711"/>
            <a:ext cx="1268370" cy="678627"/>
            <a:chOff x="0" y="0"/>
            <a:chExt cx="55677" cy="19776"/>
          </a:xfrm>
        </p:grpSpPr>
        <p:sp>
          <p:nvSpPr>
            <p:cNvPr id="153" name="Zeichnung 170"/>
            <p:cNvSpPr>
              <a:spLocks/>
            </p:cNvSpPr>
            <p:nvPr/>
          </p:nvSpPr>
          <p:spPr bwMode="auto">
            <a:xfrm>
              <a:off x="0" y="0"/>
              <a:ext cx="15660" cy="19776"/>
            </a:xfrm>
            <a:custGeom>
              <a:avLst/>
              <a:gdLst>
                <a:gd name="T0" fmla="*/ 14307 w 16384"/>
                <a:gd name="T1" fmla="*/ 28812 h 16384"/>
                <a:gd name="T2" fmla="*/ 0 w 16384"/>
                <a:gd name="T3" fmla="*/ 19794 h 16384"/>
                <a:gd name="T4" fmla="*/ 0 w 16384"/>
                <a:gd name="T5" fmla="*/ 8359 h 16384"/>
                <a:gd name="T6" fmla="*/ 14307 w 16384"/>
                <a:gd name="T7" fmla="*/ 0 h 16384"/>
                <a:gd name="T8" fmla="*/ 14307 w 16384"/>
                <a:gd name="T9" fmla="*/ 28812 h 16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84" h="16384">
                  <a:moveTo>
                    <a:pt x="16384" y="16384"/>
                  </a:moveTo>
                  <a:lnTo>
                    <a:pt x="0" y="11256"/>
                  </a:lnTo>
                  <a:lnTo>
                    <a:pt x="0" y="4753"/>
                  </a:lnTo>
                  <a:lnTo>
                    <a:pt x="16384" y="0"/>
                  </a:lnTo>
                  <a:lnTo>
                    <a:pt x="16384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 cap="flat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54" name="Line 171"/>
            <p:cNvSpPr>
              <a:spLocks noChangeShapeType="1"/>
            </p:cNvSpPr>
            <p:nvPr/>
          </p:nvSpPr>
          <p:spPr bwMode="auto">
            <a:xfrm>
              <a:off x="15660" y="9792"/>
              <a:ext cx="40017" cy="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55" name="Line 218"/>
          <p:cNvSpPr>
            <a:spLocks noChangeShapeType="1"/>
          </p:cNvSpPr>
          <p:nvPr/>
        </p:nvSpPr>
        <p:spPr bwMode="auto">
          <a:xfrm flipV="1">
            <a:off x="1576053" y="817723"/>
            <a:ext cx="0" cy="86415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6" name="Line 218"/>
          <p:cNvSpPr>
            <a:spLocks noChangeShapeType="1"/>
          </p:cNvSpPr>
          <p:nvPr/>
        </p:nvSpPr>
        <p:spPr bwMode="auto">
          <a:xfrm flipV="1">
            <a:off x="495689" y="817723"/>
            <a:ext cx="1089194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7" name="Line 218"/>
          <p:cNvSpPr>
            <a:spLocks noChangeShapeType="1"/>
          </p:cNvSpPr>
          <p:nvPr/>
        </p:nvSpPr>
        <p:spPr bwMode="auto">
          <a:xfrm flipV="1">
            <a:off x="505434" y="817723"/>
            <a:ext cx="0" cy="19778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8" name="Line 218"/>
          <p:cNvSpPr>
            <a:spLocks noChangeShapeType="1"/>
          </p:cNvSpPr>
          <p:nvPr/>
        </p:nvSpPr>
        <p:spPr bwMode="auto">
          <a:xfrm flipV="1">
            <a:off x="1780496" y="1944156"/>
            <a:ext cx="0" cy="62940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9" name="Line 218"/>
          <p:cNvSpPr>
            <a:spLocks noChangeShapeType="1"/>
          </p:cNvSpPr>
          <p:nvPr/>
        </p:nvSpPr>
        <p:spPr bwMode="auto">
          <a:xfrm flipV="1">
            <a:off x="875935" y="1002807"/>
            <a:ext cx="626964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60" name="Line 218"/>
          <p:cNvSpPr>
            <a:spLocks noChangeShapeType="1"/>
          </p:cNvSpPr>
          <p:nvPr/>
        </p:nvSpPr>
        <p:spPr bwMode="auto">
          <a:xfrm flipV="1">
            <a:off x="1665901" y="1009297"/>
            <a:ext cx="674582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61" name="Line 218"/>
          <p:cNvSpPr>
            <a:spLocks noChangeShapeType="1"/>
          </p:cNvSpPr>
          <p:nvPr/>
        </p:nvSpPr>
        <p:spPr bwMode="auto">
          <a:xfrm flipV="1">
            <a:off x="2330966" y="1015506"/>
            <a:ext cx="0" cy="602831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62" name="Line 218"/>
          <p:cNvSpPr>
            <a:spLocks noChangeShapeType="1"/>
          </p:cNvSpPr>
          <p:nvPr/>
        </p:nvSpPr>
        <p:spPr bwMode="auto">
          <a:xfrm flipV="1">
            <a:off x="2687707" y="996262"/>
            <a:ext cx="0" cy="498207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63" name="Line 218"/>
          <p:cNvSpPr>
            <a:spLocks noChangeShapeType="1"/>
          </p:cNvSpPr>
          <p:nvPr/>
        </p:nvSpPr>
        <p:spPr bwMode="auto">
          <a:xfrm flipV="1">
            <a:off x="2683083" y="1009297"/>
            <a:ext cx="1575481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164" name="Group 393"/>
          <p:cNvGrpSpPr>
            <a:grpSpLocks/>
          </p:cNvGrpSpPr>
          <p:nvPr/>
        </p:nvGrpSpPr>
        <p:grpSpPr bwMode="auto">
          <a:xfrm>
            <a:off x="5202048" y="1572486"/>
            <a:ext cx="327236" cy="331617"/>
            <a:chOff x="460000" y="0"/>
            <a:chExt cx="1540000" cy="1520000"/>
          </a:xfrm>
        </p:grpSpPr>
        <p:sp>
          <p:nvSpPr>
            <p:cNvPr id="165" name="Oval 352"/>
            <p:cNvSpPr>
              <a:spLocks noChangeArrowheads="1"/>
            </p:cNvSpPr>
            <p:nvPr/>
          </p:nvSpPr>
          <p:spPr bwMode="auto">
            <a:xfrm>
              <a:off x="460000" y="0"/>
              <a:ext cx="1540000" cy="1520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66" name="Zeichnung 353"/>
            <p:cNvSpPr>
              <a:spLocks/>
            </p:cNvSpPr>
            <p:nvPr/>
          </p:nvSpPr>
          <p:spPr bwMode="auto">
            <a:xfrm>
              <a:off x="900000" y="360000"/>
              <a:ext cx="600000" cy="740000"/>
            </a:xfrm>
            <a:custGeom>
              <a:avLst/>
              <a:gdLst>
                <a:gd name="T0" fmla="*/ 453899487 w 16384"/>
                <a:gd name="T1" fmla="*/ 853282284 h 16384"/>
                <a:gd name="T2" fmla="*/ 804662695 w 16384"/>
                <a:gd name="T3" fmla="*/ 853282284 h 16384"/>
                <a:gd name="T4" fmla="*/ 804662695 w 16384"/>
                <a:gd name="T5" fmla="*/ 1312679243 h 16384"/>
                <a:gd name="T6" fmla="*/ 701476794 w 16384"/>
                <a:gd name="T7" fmla="*/ 1443975721 h 16384"/>
                <a:gd name="T8" fmla="*/ 557085425 w 16384"/>
                <a:gd name="T9" fmla="*/ 1509577056 h 16384"/>
                <a:gd name="T10" fmla="*/ 453899487 w 16384"/>
                <a:gd name="T11" fmla="*/ 1509577056 h 16384"/>
                <a:gd name="T12" fmla="*/ 371390735 w 16384"/>
                <a:gd name="T13" fmla="*/ 1509577056 h 16384"/>
                <a:gd name="T14" fmla="*/ 247577271 w 16384"/>
                <a:gd name="T15" fmla="*/ 1443975721 h 16384"/>
                <a:gd name="T16" fmla="*/ 103185938 w 16384"/>
                <a:gd name="T17" fmla="*/ 1279878553 h 16384"/>
                <a:gd name="T18" fmla="*/ 41255054 w 16384"/>
                <a:gd name="T19" fmla="*/ 1115781431 h 16384"/>
                <a:gd name="T20" fmla="*/ 20627527 w 16384"/>
                <a:gd name="T21" fmla="*/ 951686340 h 16384"/>
                <a:gd name="T22" fmla="*/ 0 w 16384"/>
                <a:gd name="T23" fmla="*/ 787589172 h 16384"/>
                <a:gd name="T24" fmla="*/ 0 w 16384"/>
                <a:gd name="T25" fmla="*/ 590691360 h 16384"/>
                <a:gd name="T26" fmla="*/ 41255054 w 16384"/>
                <a:gd name="T27" fmla="*/ 393795625 h 16384"/>
                <a:gd name="T28" fmla="*/ 82508789 w 16384"/>
                <a:gd name="T29" fmla="*/ 295391569 h 16384"/>
                <a:gd name="T30" fmla="*/ 165067163 w 16384"/>
                <a:gd name="T31" fmla="*/ 131296478 h 16384"/>
                <a:gd name="T32" fmla="*/ 247577271 w 16384"/>
                <a:gd name="T33" fmla="*/ 32800645 h 16384"/>
                <a:gd name="T34" fmla="*/ 309508154 w 16384"/>
                <a:gd name="T35" fmla="*/ 0 h 16384"/>
                <a:gd name="T36" fmla="*/ 392018262 w 16384"/>
                <a:gd name="T37" fmla="*/ 0 h 16384"/>
                <a:gd name="T38" fmla="*/ 453899487 w 16384"/>
                <a:gd name="T39" fmla="*/ 0 h 16384"/>
                <a:gd name="T40" fmla="*/ 515830371 w 16384"/>
                <a:gd name="T41" fmla="*/ 0 h 16384"/>
                <a:gd name="T42" fmla="*/ 577712952 w 16384"/>
                <a:gd name="T43" fmla="*/ 0 h 16384"/>
                <a:gd name="T44" fmla="*/ 680849268 w 16384"/>
                <a:gd name="T45" fmla="*/ 65601334 h 16384"/>
                <a:gd name="T46" fmla="*/ 722153943 w 16384"/>
                <a:gd name="T47" fmla="*/ 98493801 h 16384"/>
                <a:gd name="T48" fmla="*/ 763407642 w 16384"/>
                <a:gd name="T49" fmla="*/ 164097123 h 16384"/>
                <a:gd name="T50" fmla="*/ 784035168 w 16384"/>
                <a:gd name="T51" fmla="*/ 229698457 h 16384"/>
                <a:gd name="T52" fmla="*/ 804662695 w 16384"/>
                <a:gd name="T53" fmla="*/ 426596270 h 16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384" h="16384">
                  <a:moveTo>
                    <a:pt x="9242" y="9261"/>
                  </a:moveTo>
                  <a:lnTo>
                    <a:pt x="16384" y="9261"/>
                  </a:lnTo>
                  <a:lnTo>
                    <a:pt x="16384" y="14247"/>
                  </a:lnTo>
                  <a:lnTo>
                    <a:pt x="14283" y="15672"/>
                  </a:lnTo>
                  <a:lnTo>
                    <a:pt x="11343" y="16384"/>
                  </a:lnTo>
                  <a:lnTo>
                    <a:pt x="9242" y="16384"/>
                  </a:lnTo>
                  <a:lnTo>
                    <a:pt x="7562" y="16384"/>
                  </a:lnTo>
                  <a:lnTo>
                    <a:pt x="5041" y="15672"/>
                  </a:lnTo>
                  <a:lnTo>
                    <a:pt x="2101" y="13891"/>
                  </a:lnTo>
                  <a:lnTo>
                    <a:pt x="840" y="12110"/>
                  </a:lnTo>
                  <a:lnTo>
                    <a:pt x="420" y="10329"/>
                  </a:lnTo>
                  <a:lnTo>
                    <a:pt x="0" y="8548"/>
                  </a:lnTo>
                  <a:lnTo>
                    <a:pt x="0" y="6411"/>
                  </a:lnTo>
                  <a:lnTo>
                    <a:pt x="840" y="4274"/>
                  </a:lnTo>
                  <a:lnTo>
                    <a:pt x="1680" y="3206"/>
                  </a:lnTo>
                  <a:lnTo>
                    <a:pt x="3361" y="1425"/>
                  </a:lnTo>
                  <a:lnTo>
                    <a:pt x="5041" y="356"/>
                  </a:lnTo>
                  <a:lnTo>
                    <a:pt x="6302" y="0"/>
                  </a:lnTo>
                  <a:lnTo>
                    <a:pt x="7982" y="0"/>
                  </a:lnTo>
                  <a:lnTo>
                    <a:pt x="9242" y="0"/>
                  </a:lnTo>
                  <a:lnTo>
                    <a:pt x="10503" y="0"/>
                  </a:lnTo>
                  <a:lnTo>
                    <a:pt x="11763" y="0"/>
                  </a:lnTo>
                  <a:lnTo>
                    <a:pt x="13863" y="712"/>
                  </a:lnTo>
                  <a:lnTo>
                    <a:pt x="14704" y="1069"/>
                  </a:lnTo>
                  <a:lnTo>
                    <a:pt x="15544" y="1781"/>
                  </a:lnTo>
                  <a:lnTo>
                    <a:pt x="15964" y="2493"/>
                  </a:lnTo>
                  <a:lnTo>
                    <a:pt x="16384" y="4630"/>
                  </a:lnTo>
                </a:path>
              </a:pathLst>
            </a:custGeom>
            <a:noFill/>
            <a:ln w="24765" cap="flat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grpSp>
        <p:nvGrpSpPr>
          <p:cNvPr id="167" name="Group 469"/>
          <p:cNvGrpSpPr>
            <a:grpSpLocks/>
          </p:cNvGrpSpPr>
          <p:nvPr/>
        </p:nvGrpSpPr>
        <p:grpSpPr bwMode="auto">
          <a:xfrm>
            <a:off x="6142826" y="3080594"/>
            <a:ext cx="266602" cy="333879"/>
            <a:chOff x="0" y="0"/>
            <a:chExt cx="23219" cy="18225"/>
          </a:xfrm>
        </p:grpSpPr>
        <p:sp>
          <p:nvSpPr>
            <p:cNvPr id="168" name="Rectangle 335"/>
            <p:cNvSpPr>
              <a:spLocks noChangeArrowheads="1"/>
            </p:cNvSpPr>
            <p:nvPr/>
          </p:nvSpPr>
          <p:spPr bwMode="auto">
            <a:xfrm>
              <a:off x="0" y="0"/>
              <a:ext cx="23219" cy="1485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69" name="Line 336"/>
            <p:cNvSpPr>
              <a:spLocks noChangeShapeType="1"/>
            </p:cNvSpPr>
            <p:nvPr/>
          </p:nvSpPr>
          <p:spPr bwMode="auto">
            <a:xfrm flipH="1">
              <a:off x="5859" y="3375"/>
              <a:ext cx="17360" cy="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70" name="Line 337"/>
            <p:cNvSpPr>
              <a:spLocks noChangeShapeType="1"/>
            </p:cNvSpPr>
            <p:nvPr/>
          </p:nvSpPr>
          <p:spPr bwMode="auto">
            <a:xfrm flipH="1">
              <a:off x="5859" y="11475"/>
              <a:ext cx="17360" cy="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71" name="Line 338"/>
            <p:cNvSpPr>
              <a:spLocks noChangeShapeType="1"/>
            </p:cNvSpPr>
            <p:nvPr/>
          </p:nvSpPr>
          <p:spPr bwMode="auto">
            <a:xfrm flipV="1">
              <a:off x="5859" y="7425"/>
              <a:ext cx="10850" cy="405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72" name="Line 339"/>
            <p:cNvSpPr>
              <a:spLocks noChangeShapeType="1"/>
            </p:cNvSpPr>
            <p:nvPr/>
          </p:nvSpPr>
          <p:spPr bwMode="auto">
            <a:xfrm>
              <a:off x="5859" y="3375"/>
              <a:ext cx="10850" cy="405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73" name="Rectangle 350"/>
            <p:cNvSpPr>
              <a:spLocks noChangeArrowheads="1"/>
            </p:cNvSpPr>
            <p:nvPr/>
          </p:nvSpPr>
          <p:spPr bwMode="auto">
            <a:xfrm>
              <a:off x="5859" y="14850"/>
              <a:ext cx="11501" cy="337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74" name="Line 218"/>
          <p:cNvSpPr>
            <a:spLocks noChangeShapeType="1"/>
          </p:cNvSpPr>
          <p:nvPr/>
        </p:nvSpPr>
        <p:spPr bwMode="auto">
          <a:xfrm flipV="1">
            <a:off x="3592882" y="2663955"/>
            <a:ext cx="1302162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75" name="Line 218"/>
          <p:cNvSpPr>
            <a:spLocks noChangeShapeType="1"/>
          </p:cNvSpPr>
          <p:nvPr/>
        </p:nvSpPr>
        <p:spPr bwMode="auto">
          <a:xfrm flipV="1">
            <a:off x="4821229" y="2663955"/>
            <a:ext cx="0" cy="170729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76" name="Line 218"/>
          <p:cNvSpPr>
            <a:spLocks noChangeShapeType="1"/>
          </p:cNvSpPr>
          <p:nvPr/>
        </p:nvSpPr>
        <p:spPr bwMode="auto">
          <a:xfrm flipV="1">
            <a:off x="6259608" y="2944189"/>
            <a:ext cx="0" cy="136405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77" name="Line 274"/>
          <p:cNvSpPr>
            <a:spLocks noChangeShapeType="1"/>
          </p:cNvSpPr>
          <p:nvPr/>
        </p:nvSpPr>
        <p:spPr bwMode="auto">
          <a:xfrm>
            <a:off x="6271513" y="3414473"/>
            <a:ext cx="0" cy="110748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178" name="Group 340"/>
          <p:cNvGrpSpPr>
            <a:grpSpLocks/>
          </p:cNvGrpSpPr>
          <p:nvPr/>
        </p:nvGrpSpPr>
        <p:grpSpPr bwMode="auto">
          <a:xfrm rot="16200000">
            <a:off x="5810552" y="3396071"/>
            <a:ext cx="262824" cy="268720"/>
            <a:chOff x="0" y="0"/>
            <a:chExt cx="16709" cy="20303"/>
          </a:xfrm>
        </p:grpSpPr>
        <p:sp>
          <p:nvSpPr>
            <p:cNvPr id="179" name="Oval 153"/>
            <p:cNvSpPr>
              <a:spLocks noChangeArrowheads="1"/>
            </p:cNvSpPr>
            <p:nvPr/>
          </p:nvSpPr>
          <p:spPr bwMode="auto">
            <a:xfrm>
              <a:off x="0" y="0"/>
              <a:ext cx="16709" cy="20303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80" name="Line 159"/>
            <p:cNvSpPr>
              <a:spLocks noChangeShapeType="1"/>
            </p:cNvSpPr>
            <p:nvPr/>
          </p:nvSpPr>
          <p:spPr bwMode="auto">
            <a:xfrm flipH="1">
              <a:off x="0" y="0"/>
              <a:ext cx="8463" cy="1028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81" name="Line 160"/>
            <p:cNvSpPr>
              <a:spLocks noChangeShapeType="1"/>
            </p:cNvSpPr>
            <p:nvPr/>
          </p:nvSpPr>
          <p:spPr bwMode="auto">
            <a:xfrm>
              <a:off x="8463" y="0"/>
              <a:ext cx="8246" cy="1028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82" name="Line 274"/>
          <p:cNvSpPr>
            <a:spLocks noChangeShapeType="1"/>
          </p:cNvSpPr>
          <p:nvPr/>
        </p:nvSpPr>
        <p:spPr bwMode="auto">
          <a:xfrm flipH="1" flipV="1">
            <a:off x="4952998" y="3525220"/>
            <a:ext cx="871859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3" name="Line 274"/>
          <p:cNvSpPr>
            <a:spLocks noChangeShapeType="1"/>
          </p:cNvSpPr>
          <p:nvPr/>
        </p:nvSpPr>
        <p:spPr bwMode="auto">
          <a:xfrm>
            <a:off x="6090291" y="3527072"/>
            <a:ext cx="182098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4" name="Line 217"/>
          <p:cNvSpPr>
            <a:spLocks noChangeShapeType="1"/>
          </p:cNvSpPr>
          <p:nvPr/>
        </p:nvSpPr>
        <p:spPr bwMode="auto">
          <a:xfrm flipV="1">
            <a:off x="4710002" y="2114114"/>
            <a:ext cx="0" cy="35366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5" name="Line 217"/>
          <p:cNvSpPr>
            <a:spLocks noChangeShapeType="1"/>
          </p:cNvSpPr>
          <p:nvPr/>
        </p:nvSpPr>
        <p:spPr bwMode="auto">
          <a:xfrm flipV="1">
            <a:off x="4553807" y="2037089"/>
            <a:ext cx="0" cy="25593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6" name="Line 217"/>
          <p:cNvSpPr>
            <a:spLocks noChangeShapeType="1"/>
          </p:cNvSpPr>
          <p:nvPr/>
        </p:nvSpPr>
        <p:spPr bwMode="auto">
          <a:xfrm flipV="1">
            <a:off x="4388535" y="1964418"/>
            <a:ext cx="0" cy="15975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7" name="Line 217"/>
          <p:cNvSpPr>
            <a:spLocks noChangeShapeType="1"/>
          </p:cNvSpPr>
          <p:nvPr/>
        </p:nvSpPr>
        <p:spPr bwMode="auto">
          <a:xfrm flipV="1">
            <a:off x="3795602" y="2124170"/>
            <a:ext cx="0" cy="343605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8" name="Line 217"/>
          <p:cNvSpPr>
            <a:spLocks noChangeShapeType="1"/>
          </p:cNvSpPr>
          <p:nvPr/>
        </p:nvSpPr>
        <p:spPr bwMode="auto">
          <a:xfrm flipV="1">
            <a:off x="3960450" y="2043123"/>
            <a:ext cx="0" cy="249898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9" name="Line 217"/>
          <p:cNvSpPr>
            <a:spLocks noChangeShapeType="1"/>
          </p:cNvSpPr>
          <p:nvPr/>
        </p:nvSpPr>
        <p:spPr bwMode="auto">
          <a:xfrm flipV="1">
            <a:off x="4114691" y="1974477"/>
            <a:ext cx="0" cy="14969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90" name="Line 217"/>
          <p:cNvSpPr>
            <a:spLocks noChangeShapeType="1"/>
          </p:cNvSpPr>
          <p:nvPr/>
        </p:nvSpPr>
        <p:spPr bwMode="auto">
          <a:xfrm flipV="1">
            <a:off x="4587148" y="2467775"/>
            <a:ext cx="0" cy="159155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91" name="Zeichnung 196"/>
          <p:cNvSpPr>
            <a:spLocks/>
          </p:cNvSpPr>
          <p:nvPr/>
        </p:nvSpPr>
        <p:spPr bwMode="auto">
          <a:xfrm>
            <a:off x="2909075" y="3273971"/>
            <a:ext cx="743259" cy="379800"/>
          </a:xfrm>
          <a:custGeom>
            <a:avLst/>
            <a:gdLst>
              <a:gd name="T0" fmla="*/ 2070 w 16384"/>
              <a:gd name="T1" fmla="*/ 14274 h 16384"/>
              <a:gd name="T2" fmla="*/ 27983 w 16384"/>
              <a:gd name="T3" fmla="*/ 14274 h 16384"/>
              <a:gd name="T4" fmla="*/ 28271 w 16384"/>
              <a:gd name="T5" fmla="*/ 14274 h 16384"/>
              <a:gd name="T6" fmla="*/ 28484 w 16384"/>
              <a:gd name="T7" fmla="*/ 14205 h 16384"/>
              <a:gd name="T8" fmla="*/ 29056 w 16384"/>
              <a:gd name="T9" fmla="*/ 13791 h 16384"/>
              <a:gd name="T10" fmla="*/ 29555 w 16384"/>
              <a:gd name="T11" fmla="*/ 12964 h 16384"/>
              <a:gd name="T12" fmla="*/ 29911 w 16384"/>
              <a:gd name="T13" fmla="*/ 11930 h 16384"/>
              <a:gd name="T14" fmla="*/ 30197 w 16384"/>
              <a:gd name="T15" fmla="*/ 10412 h 16384"/>
              <a:gd name="T16" fmla="*/ 30197 w 16384"/>
              <a:gd name="T17" fmla="*/ 9448 h 16384"/>
              <a:gd name="T18" fmla="*/ 30197 w 16384"/>
              <a:gd name="T19" fmla="*/ 8688 h 16384"/>
              <a:gd name="T20" fmla="*/ 29984 w 16384"/>
              <a:gd name="T21" fmla="*/ 7724 h 16384"/>
              <a:gd name="T22" fmla="*/ 29698 w 16384"/>
              <a:gd name="T23" fmla="*/ 6895 h 16384"/>
              <a:gd name="T24" fmla="*/ 29198 w 16384"/>
              <a:gd name="T25" fmla="*/ 5930 h 16384"/>
              <a:gd name="T26" fmla="*/ 28841 w 16384"/>
              <a:gd name="T27" fmla="*/ 5517 h 16384"/>
              <a:gd name="T28" fmla="*/ 28484 w 16384"/>
              <a:gd name="T29" fmla="*/ 5310 h 16384"/>
              <a:gd name="T30" fmla="*/ 28341 w 16384"/>
              <a:gd name="T31" fmla="*/ 5241 h 16384"/>
              <a:gd name="T32" fmla="*/ 28127 w 16384"/>
              <a:gd name="T33" fmla="*/ 5171 h 16384"/>
              <a:gd name="T34" fmla="*/ 27914 w 16384"/>
              <a:gd name="T35" fmla="*/ 5171 h 16384"/>
              <a:gd name="T36" fmla="*/ 18277 w 16384"/>
              <a:gd name="T37" fmla="*/ 5171 h 16384"/>
              <a:gd name="T38" fmla="*/ 18277 w 16384"/>
              <a:gd name="T39" fmla="*/ 2551 h 16384"/>
              <a:gd name="T40" fmla="*/ 18205 w 16384"/>
              <a:gd name="T41" fmla="*/ 2138 h 16384"/>
              <a:gd name="T42" fmla="*/ 17991 w 16384"/>
              <a:gd name="T43" fmla="*/ 1655 h 16384"/>
              <a:gd name="T44" fmla="*/ 17706 w 16384"/>
              <a:gd name="T45" fmla="*/ 1173 h 16384"/>
              <a:gd name="T46" fmla="*/ 17561 w 16384"/>
              <a:gd name="T47" fmla="*/ 1034 h 16384"/>
              <a:gd name="T48" fmla="*/ 17420 w 16384"/>
              <a:gd name="T49" fmla="*/ 827 h 16384"/>
              <a:gd name="T50" fmla="*/ 17204 w 16384"/>
              <a:gd name="T51" fmla="*/ 620 h 16384"/>
              <a:gd name="T52" fmla="*/ 16919 w 16384"/>
              <a:gd name="T53" fmla="*/ 415 h 16384"/>
              <a:gd name="T54" fmla="*/ 16563 w 16384"/>
              <a:gd name="T55" fmla="*/ 206 h 16384"/>
              <a:gd name="T56" fmla="*/ 16348 w 16384"/>
              <a:gd name="T57" fmla="*/ 138 h 16384"/>
              <a:gd name="T58" fmla="*/ 16063 w 16384"/>
              <a:gd name="T59" fmla="*/ 69 h 16384"/>
              <a:gd name="T60" fmla="*/ 15634 w 16384"/>
              <a:gd name="T61" fmla="*/ 0 h 16384"/>
              <a:gd name="T62" fmla="*/ 15064 w 16384"/>
              <a:gd name="T63" fmla="*/ 0 h 16384"/>
              <a:gd name="T64" fmla="*/ 14493 w 16384"/>
              <a:gd name="T65" fmla="*/ 0 h 16384"/>
              <a:gd name="T66" fmla="*/ 14063 w 16384"/>
              <a:gd name="T67" fmla="*/ 69 h 16384"/>
              <a:gd name="T68" fmla="*/ 13777 w 16384"/>
              <a:gd name="T69" fmla="*/ 138 h 16384"/>
              <a:gd name="T70" fmla="*/ 13493 w 16384"/>
              <a:gd name="T71" fmla="*/ 276 h 16384"/>
              <a:gd name="T72" fmla="*/ 13278 w 16384"/>
              <a:gd name="T73" fmla="*/ 415 h 16384"/>
              <a:gd name="T74" fmla="*/ 12849 w 16384"/>
              <a:gd name="T75" fmla="*/ 689 h 16384"/>
              <a:gd name="T76" fmla="*/ 12279 w 16384"/>
              <a:gd name="T77" fmla="*/ 1309 h 16384"/>
              <a:gd name="T78" fmla="*/ 11993 w 16384"/>
              <a:gd name="T79" fmla="*/ 1794 h 16384"/>
              <a:gd name="T80" fmla="*/ 11851 w 16384"/>
              <a:gd name="T81" fmla="*/ 2276 h 16384"/>
              <a:gd name="T82" fmla="*/ 11851 w 16384"/>
              <a:gd name="T83" fmla="*/ 2551 h 16384"/>
              <a:gd name="T84" fmla="*/ 11851 w 16384"/>
              <a:gd name="T85" fmla="*/ 2621 h 16384"/>
              <a:gd name="T86" fmla="*/ 11851 w 16384"/>
              <a:gd name="T87" fmla="*/ 5171 h 16384"/>
              <a:gd name="T88" fmla="*/ 2070 w 16384"/>
              <a:gd name="T89" fmla="*/ 5171 h 16384"/>
              <a:gd name="T90" fmla="*/ 1714 w 16384"/>
              <a:gd name="T91" fmla="*/ 5241 h 16384"/>
              <a:gd name="T92" fmla="*/ 1143 w 16384"/>
              <a:gd name="T93" fmla="*/ 5654 h 16384"/>
              <a:gd name="T94" fmla="*/ 712 w 16384"/>
              <a:gd name="T95" fmla="*/ 6275 h 16384"/>
              <a:gd name="T96" fmla="*/ 358 w 16384"/>
              <a:gd name="T97" fmla="*/ 6964 h 16384"/>
              <a:gd name="T98" fmla="*/ 141 w 16384"/>
              <a:gd name="T99" fmla="*/ 7792 h 16384"/>
              <a:gd name="T100" fmla="*/ 0 w 16384"/>
              <a:gd name="T101" fmla="*/ 8688 h 16384"/>
              <a:gd name="T102" fmla="*/ 0 w 16384"/>
              <a:gd name="T103" fmla="*/ 9999 h 16384"/>
              <a:gd name="T104" fmla="*/ 0 w 16384"/>
              <a:gd name="T105" fmla="*/ 10756 h 16384"/>
              <a:gd name="T106" fmla="*/ 213 w 16384"/>
              <a:gd name="T107" fmla="*/ 11860 h 16384"/>
              <a:gd name="T108" fmla="*/ 644 w 16384"/>
              <a:gd name="T109" fmla="*/ 13032 h 16384"/>
              <a:gd name="T110" fmla="*/ 1285 w 16384"/>
              <a:gd name="T111" fmla="*/ 13859 h 16384"/>
              <a:gd name="T112" fmla="*/ 1714 w 16384"/>
              <a:gd name="T113" fmla="*/ 14205 h 16384"/>
              <a:gd name="T114" fmla="*/ 1927 w 16384"/>
              <a:gd name="T115" fmla="*/ 14274 h 16384"/>
              <a:gd name="T116" fmla="*/ 2070 w 16384"/>
              <a:gd name="T117" fmla="*/ 14274 h 163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384" h="16384">
                <a:moveTo>
                  <a:pt x="1123" y="16384"/>
                </a:moveTo>
                <a:lnTo>
                  <a:pt x="15183" y="16384"/>
                </a:lnTo>
                <a:lnTo>
                  <a:pt x="15338" y="16384"/>
                </a:lnTo>
                <a:lnTo>
                  <a:pt x="15454" y="16305"/>
                </a:lnTo>
                <a:lnTo>
                  <a:pt x="15764" y="15830"/>
                </a:lnTo>
                <a:lnTo>
                  <a:pt x="16035" y="14880"/>
                </a:lnTo>
                <a:lnTo>
                  <a:pt x="16229" y="13693"/>
                </a:lnTo>
                <a:lnTo>
                  <a:pt x="16384" y="11952"/>
                </a:lnTo>
                <a:lnTo>
                  <a:pt x="16384" y="10844"/>
                </a:lnTo>
                <a:lnTo>
                  <a:pt x="16384" y="9973"/>
                </a:lnTo>
                <a:lnTo>
                  <a:pt x="16268" y="8865"/>
                </a:lnTo>
                <a:lnTo>
                  <a:pt x="16113" y="7915"/>
                </a:lnTo>
                <a:lnTo>
                  <a:pt x="15842" y="6807"/>
                </a:lnTo>
                <a:lnTo>
                  <a:pt x="15648" y="6332"/>
                </a:lnTo>
                <a:lnTo>
                  <a:pt x="15454" y="6095"/>
                </a:lnTo>
                <a:lnTo>
                  <a:pt x="15377" y="6015"/>
                </a:lnTo>
                <a:lnTo>
                  <a:pt x="15261" y="5936"/>
                </a:lnTo>
                <a:lnTo>
                  <a:pt x="15145" y="5936"/>
                </a:lnTo>
                <a:lnTo>
                  <a:pt x="9916" y="5936"/>
                </a:lnTo>
                <a:lnTo>
                  <a:pt x="9916" y="2929"/>
                </a:lnTo>
                <a:lnTo>
                  <a:pt x="9877" y="2454"/>
                </a:lnTo>
                <a:lnTo>
                  <a:pt x="9761" y="1900"/>
                </a:lnTo>
                <a:lnTo>
                  <a:pt x="9606" y="1346"/>
                </a:lnTo>
                <a:lnTo>
                  <a:pt x="9528" y="1187"/>
                </a:lnTo>
                <a:lnTo>
                  <a:pt x="9451" y="950"/>
                </a:lnTo>
                <a:lnTo>
                  <a:pt x="9335" y="712"/>
                </a:lnTo>
                <a:lnTo>
                  <a:pt x="9180" y="475"/>
                </a:lnTo>
                <a:lnTo>
                  <a:pt x="8986" y="237"/>
                </a:lnTo>
                <a:lnTo>
                  <a:pt x="8870" y="158"/>
                </a:lnTo>
                <a:lnTo>
                  <a:pt x="8715" y="79"/>
                </a:lnTo>
                <a:lnTo>
                  <a:pt x="8482" y="0"/>
                </a:lnTo>
                <a:lnTo>
                  <a:pt x="8173" y="0"/>
                </a:lnTo>
                <a:lnTo>
                  <a:pt x="7863" y="0"/>
                </a:lnTo>
                <a:lnTo>
                  <a:pt x="7630" y="79"/>
                </a:lnTo>
                <a:lnTo>
                  <a:pt x="7475" y="158"/>
                </a:lnTo>
                <a:lnTo>
                  <a:pt x="7321" y="317"/>
                </a:lnTo>
                <a:lnTo>
                  <a:pt x="7204" y="475"/>
                </a:lnTo>
                <a:lnTo>
                  <a:pt x="6972" y="791"/>
                </a:lnTo>
                <a:lnTo>
                  <a:pt x="6662" y="1504"/>
                </a:lnTo>
                <a:lnTo>
                  <a:pt x="6507" y="2058"/>
                </a:lnTo>
                <a:lnTo>
                  <a:pt x="6430" y="2612"/>
                </a:lnTo>
                <a:lnTo>
                  <a:pt x="6430" y="2929"/>
                </a:lnTo>
                <a:lnTo>
                  <a:pt x="6430" y="3008"/>
                </a:lnTo>
                <a:lnTo>
                  <a:pt x="6430" y="5936"/>
                </a:lnTo>
                <a:lnTo>
                  <a:pt x="1123" y="5936"/>
                </a:lnTo>
                <a:lnTo>
                  <a:pt x="930" y="6015"/>
                </a:lnTo>
                <a:lnTo>
                  <a:pt x="620" y="6490"/>
                </a:lnTo>
                <a:lnTo>
                  <a:pt x="387" y="7203"/>
                </a:lnTo>
                <a:lnTo>
                  <a:pt x="194" y="7994"/>
                </a:lnTo>
                <a:lnTo>
                  <a:pt x="77" y="8944"/>
                </a:lnTo>
                <a:lnTo>
                  <a:pt x="0" y="9973"/>
                </a:lnTo>
                <a:lnTo>
                  <a:pt x="0" y="11477"/>
                </a:lnTo>
                <a:lnTo>
                  <a:pt x="0" y="12347"/>
                </a:lnTo>
                <a:lnTo>
                  <a:pt x="116" y="13614"/>
                </a:lnTo>
                <a:lnTo>
                  <a:pt x="349" y="14959"/>
                </a:lnTo>
                <a:lnTo>
                  <a:pt x="697" y="15909"/>
                </a:lnTo>
                <a:lnTo>
                  <a:pt x="930" y="16305"/>
                </a:lnTo>
                <a:lnTo>
                  <a:pt x="1046" y="16384"/>
                </a:lnTo>
                <a:lnTo>
                  <a:pt x="1123" y="16384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92" name="Line 274"/>
          <p:cNvSpPr>
            <a:spLocks noChangeShapeType="1"/>
          </p:cNvSpPr>
          <p:nvPr/>
        </p:nvSpPr>
        <p:spPr bwMode="auto">
          <a:xfrm>
            <a:off x="3652334" y="3533682"/>
            <a:ext cx="334948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193" name="Group 340"/>
          <p:cNvGrpSpPr>
            <a:grpSpLocks/>
          </p:cNvGrpSpPr>
          <p:nvPr/>
        </p:nvGrpSpPr>
        <p:grpSpPr bwMode="auto">
          <a:xfrm rot="16200000">
            <a:off x="2377921" y="3386129"/>
            <a:ext cx="262824" cy="268720"/>
            <a:chOff x="0" y="0"/>
            <a:chExt cx="16709" cy="20303"/>
          </a:xfrm>
        </p:grpSpPr>
        <p:sp>
          <p:nvSpPr>
            <p:cNvPr id="194" name="Oval 153"/>
            <p:cNvSpPr>
              <a:spLocks noChangeArrowheads="1"/>
            </p:cNvSpPr>
            <p:nvPr/>
          </p:nvSpPr>
          <p:spPr bwMode="auto">
            <a:xfrm>
              <a:off x="0" y="0"/>
              <a:ext cx="16709" cy="20303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95" name="Line 159"/>
            <p:cNvSpPr>
              <a:spLocks noChangeShapeType="1"/>
            </p:cNvSpPr>
            <p:nvPr/>
          </p:nvSpPr>
          <p:spPr bwMode="auto">
            <a:xfrm flipH="1">
              <a:off x="0" y="0"/>
              <a:ext cx="8463" cy="1028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96" name="Line 160"/>
            <p:cNvSpPr>
              <a:spLocks noChangeShapeType="1"/>
            </p:cNvSpPr>
            <p:nvPr/>
          </p:nvSpPr>
          <p:spPr bwMode="auto">
            <a:xfrm>
              <a:off x="8463" y="0"/>
              <a:ext cx="8246" cy="10280"/>
            </a:xfrm>
            <a:prstGeom prst="line">
              <a:avLst/>
            </a:prstGeom>
            <a:noFill/>
            <a:ln w="2476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97" name="Line 218"/>
          <p:cNvSpPr>
            <a:spLocks noChangeShapeType="1"/>
          </p:cNvSpPr>
          <p:nvPr/>
        </p:nvSpPr>
        <p:spPr bwMode="auto">
          <a:xfrm flipV="1">
            <a:off x="4110432" y="2121734"/>
            <a:ext cx="278104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98" name="Line 218"/>
          <p:cNvSpPr>
            <a:spLocks noChangeShapeType="1"/>
          </p:cNvSpPr>
          <p:nvPr/>
        </p:nvSpPr>
        <p:spPr bwMode="auto">
          <a:xfrm flipV="1">
            <a:off x="3951692" y="2293021"/>
            <a:ext cx="612290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99" name="Line 218"/>
          <p:cNvSpPr>
            <a:spLocks noChangeShapeType="1"/>
          </p:cNvSpPr>
          <p:nvPr/>
        </p:nvSpPr>
        <p:spPr bwMode="auto">
          <a:xfrm flipV="1">
            <a:off x="3793786" y="2467776"/>
            <a:ext cx="916216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0" name="Line 218"/>
          <p:cNvSpPr>
            <a:spLocks noChangeShapeType="1"/>
          </p:cNvSpPr>
          <p:nvPr/>
        </p:nvSpPr>
        <p:spPr bwMode="auto">
          <a:xfrm flipV="1">
            <a:off x="4587148" y="2909888"/>
            <a:ext cx="0" cy="61718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1" name="Line 217"/>
          <p:cNvSpPr>
            <a:spLocks noChangeShapeType="1"/>
          </p:cNvSpPr>
          <p:nvPr/>
        </p:nvSpPr>
        <p:spPr bwMode="auto">
          <a:xfrm flipV="1">
            <a:off x="4357590" y="2510817"/>
            <a:ext cx="0" cy="11604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2" name="Line 218"/>
          <p:cNvSpPr>
            <a:spLocks noChangeShapeType="1"/>
          </p:cNvSpPr>
          <p:nvPr/>
        </p:nvSpPr>
        <p:spPr bwMode="auto">
          <a:xfrm flipH="1" flipV="1">
            <a:off x="4357604" y="2909888"/>
            <a:ext cx="0" cy="61718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3" name="Line 217"/>
          <p:cNvSpPr>
            <a:spLocks noChangeShapeType="1"/>
          </p:cNvSpPr>
          <p:nvPr/>
        </p:nvSpPr>
        <p:spPr bwMode="auto">
          <a:xfrm flipV="1">
            <a:off x="4140777" y="2116200"/>
            <a:ext cx="0" cy="13159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4" name="Line 217"/>
          <p:cNvSpPr>
            <a:spLocks noChangeShapeType="1"/>
          </p:cNvSpPr>
          <p:nvPr/>
        </p:nvSpPr>
        <p:spPr bwMode="auto">
          <a:xfrm flipV="1">
            <a:off x="4141198" y="2324864"/>
            <a:ext cx="0" cy="105557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5" name="Line 217"/>
          <p:cNvSpPr>
            <a:spLocks noChangeShapeType="1"/>
          </p:cNvSpPr>
          <p:nvPr/>
        </p:nvSpPr>
        <p:spPr bwMode="auto">
          <a:xfrm flipV="1">
            <a:off x="4141198" y="2510815"/>
            <a:ext cx="0" cy="11611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6" name="Line 218"/>
          <p:cNvSpPr>
            <a:spLocks noChangeShapeType="1"/>
          </p:cNvSpPr>
          <p:nvPr/>
        </p:nvSpPr>
        <p:spPr bwMode="auto">
          <a:xfrm flipV="1">
            <a:off x="4140201" y="2909888"/>
            <a:ext cx="0" cy="61718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7" name="Rectangle 267"/>
          <p:cNvSpPr>
            <a:spLocks noChangeArrowheads="1"/>
          </p:cNvSpPr>
          <p:nvPr/>
        </p:nvSpPr>
        <p:spPr bwMode="auto">
          <a:xfrm>
            <a:off x="3987282" y="3124421"/>
            <a:ext cx="965718" cy="60741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8" name="Line 218"/>
          <p:cNvSpPr>
            <a:spLocks noChangeShapeType="1"/>
          </p:cNvSpPr>
          <p:nvPr/>
        </p:nvSpPr>
        <p:spPr bwMode="auto">
          <a:xfrm flipV="1">
            <a:off x="4490307" y="3135418"/>
            <a:ext cx="0" cy="59642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09" name="Line 218"/>
          <p:cNvSpPr>
            <a:spLocks noChangeShapeType="1"/>
          </p:cNvSpPr>
          <p:nvPr/>
        </p:nvSpPr>
        <p:spPr bwMode="auto">
          <a:xfrm flipV="1">
            <a:off x="4243963" y="3135418"/>
            <a:ext cx="0" cy="59642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10" name="Line 274"/>
          <p:cNvSpPr>
            <a:spLocks noChangeShapeType="1"/>
          </p:cNvSpPr>
          <p:nvPr/>
        </p:nvSpPr>
        <p:spPr bwMode="auto">
          <a:xfrm>
            <a:off x="2643694" y="3533682"/>
            <a:ext cx="265381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11" name="Line 274"/>
          <p:cNvSpPr>
            <a:spLocks noChangeShapeType="1"/>
          </p:cNvSpPr>
          <p:nvPr/>
        </p:nvSpPr>
        <p:spPr bwMode="auto">
          <a:xfrm>
            <a:off x="1999518" y="3528724"/>
            <a:ext cx="371347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12" name="Line 274"/>
          <p:cNvSpPr>
            <a:spLocks noChangeShapeType="1"/>
          </p:cNvSpPr>
          <p:nvPr/>
        </p:nvSpPr>
        <p:spPr bwMode="auto">
          <a:xfrm>
            <a:off x="505434" y="3528920"/>
            <a:ext cx="715568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13" name="Line 274"/>
          <p:cNvSpPr>
            <a:spLocks noChangeShapeType="1"/>
          </p:cNvSpPr>
          <p:nvPr/>
        </p:nvSpPr>
        <p:spPr bwMode="auto">
          <a:xfrm>
            <a:off x="506177" y="2092335"/>
            <a:ext cx="0" cy="1441348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14" name="Rechteck 213"/>
          <p:cNvSpPr/>
          <p:nvPr/>
        </p:nvSpPr>
        <p:spPr bwMode="auto">
          <a:xfrm>
            <a:off x="4911736" y="4494673"/>
            <a:ext cx="556895" cy="1345207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15" name="Gruppieren 120"/>
          <p:cNvGrpSpPr>
            <a:grpSpLocks/>
          </p:cNvGrpSpPr>
          <p:nvPr/>
        </p:nvGrpSpPr>
        <p:grpSpPr bwMode="auto">
          <a:xfrm>
            <a:off x="4558333" y="4866149"/>
            <a:ext cx="720535" cy="388998"/>
            <a:chOff x="3927543" y="3907648"/>
            <a:chExt cx="1423012" cy="219312"/>
          </a:xfrm>
        </p:grpSpPr>
        <p:sp>
          <p:nvSpPr>
            <p:cNvPr id="216" name="Freihandform 215"/>
            <p:cNvSpPr/>
            <p:nvPr/>
          </p:nvSpPr>
          <p:spPr>
            <a:xfrm rot="10800000">
              <a:off x="3927544" y="4020571"/>
              <a:ext cx="1423011" cy="106389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81655 w 640556"/>
                <a:gd name="connsiteY2" fmla="*/ 123825 h 123825"/>
                <a:gd name="connsiteX0" fmla="*/ 640556 w 640556"/>
                <a:gd name="connsiteY0" fmla="*/ 0 h 130175"/>
                <a:gd name="connsiteX1" fmla="*/ 0 w 640556"/>
                <a:gd name="connsiteY1" fmla="*/ 0 h 130175"/>
                <a:gd name="connsiteX2" fmla="*/ 73958 w 640556"/>
                <a:gd name="connsiteY2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30175">
                  <a:moveTo>
                    <a:pt x="640556" y="0"/>
                  </a:moveTo>
                  <a:lnTo>
                    <a:pt x="0" y="0"/>
                  </a:lnTo>
                  <a:lnTo>
                    <a:pt x="73958" y="13017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7" name="Freihandform 216"/>
            <p:cNvSpPr/>
            <p:nvPr/>
          </p:nvSpPr>
          <p:spPr>
            <a:xfrm rot="10800000" flipV="1">
              <a:off x="3927543" y="3907648"/>
              <a:ext cx="1423012" cy="112922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  <a:gd name="connsiteX0" fmla="*/ 640556 w 640556"/>
                <a:gd name="connsiteY0" fmla="*/ 0 h 114300"/>
                <a:gd name="connsiteX1" fmla="*/ 0 w 640556"/>
                <a:gd name="connsiteY1" fmla="*/ 0 h 114300"/>
                <a:gd name="connsiteX2" fmla="*/ 77807 w 640556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14300">
                  <a:moveTo>
                    <a:pt x="640556" y="0"/>
                  </a:moveTo>
                  <a:lnTo>
                    <a:pt x="0" y="0"/>
                  </a:lnTo>
                  <a:lnTo>
                    <a:pt x="77807" y="114300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18" name="Line 274"/>
          <p:cNvSpPr>
            <a:spLocks noChangeShapeType="1"/>
          </p:cNvSpPr>
          <p:nvPr/>
        </p:nvSpPr>
        <p:spPr bwMode="auto">
          <a:xfrm>
            <a:off x="7040665" y="3876977"/>
            <a:ext cx="0" cy="267308"/>
          </a:xfrm>
          <a:prstGeom prst="line">
            <a:avLst/>
          </a:prstGeom>
          <a:noFill/>
          <a:ln w="25400">
            <a:solidFill>
              <a:srgbClr val="00192E">
                <a:lumMod val="90000"/>
                <a:lumOff val="1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219" name="Line 274"/>
          <p:cNvSpPr>
            <a:spLocks noChangeShapeType="1"/>
          </p:cNvSpPr>
          <p:nvPr/>
        </p:nvSpPr>
        <p:spPr bwMode="auto">
          <a:xfrm>
            <a:off x="5883904" y="3876977"/>
            <a:ext cx="0" cy="267308"/>
          </a:xfrm>
          <a:prstGeom prst="line">
            <a:avLst/>
          </a:prstGeom>
          <a:noFill/>
          <a:ln w="25400">
            <a:solidFill>
              <a:srgbClr val="00192E">
                <a:lumMod val="90000"/>
                <a:lumOff val="1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cxnSp>
        <p:nvCxnSpPr>
          <p:cNvPr id="220" name="Gerade Verbindung 219"/>
          <p:cNvCxnSpPr/>
          <p:nvPr/>
        </p:nvCxnSpPr>
        <p:spPr bwMode="auto">
          <a:xfrm>
            <a:off x="5922574" y="4265665"/>
            <a:ext cx="1075793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1" name="Gerade Verbindung 220"/>
          <p:cNvCxnSpPr/>
          <p:nvPr/>
        </p:nvCxnSpPr>
        <p:spPr bwMode="auto">
          <a:xfrm>
            <a:off x="3795602" y="4265665"/>
            <a:ext cx="2048578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2" name="Gerade Verbindung 221"/>
          <p:cNvCxnSpPr/>
          <p:nvPr/>
        </p:nvCxnSpPr>
        <p:spPr bwMode="auto">
          <a:xfrm>
            <a:off x="3812036" y="3533683"/>
            <a:ext cx="0" cy="743633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23" name="Freihandform 222"/>
          <p:cNvSpPr/>
          <p:nvPr/>
        </p:nvSpPr>
        <p:spPr bwMode="auto">
          <a:xfrm rot="16200000">
            <a:off x="1915239" y="4791615"/>
            <a:ext cx="1165217" cy="9365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377937 w 1377937"/>
              <a:gd name="connsiteY0" fmla="*/ -1 h 132510"/>
              <a:gd name="connsiteX1" fmla="*/ 0 w 1377937"/>
              <a:gd name="connsiteY1" fmla="*/ 8685 h 132510"/>
              <a:gd name="connsiteX2" fmla="*/ 171450 w 1377937"/>
              <a:gd name="connsiteY2" fmla="*/ 132510 h 132510"/>
              <a:gd name="connsiteX0" fmla="*/ 1344417 w 1344417"/>
              <a:gd name="connsiteY0" fmla="*/ 0 h 128163"/>
              <a:gd name="connsiteX1" fmla="*/ 0 w 1344417"/>
              <a:gd name="connsiteY1" fmla="*/ 4338 h 128163"/>
              <a:gd name="connsiteX2" fmla="*/ 171450 w 1344417"/>
              <a:gd name="connsiteY2" fmla="*/ 128163 h 128163"/>
              <a:gd name="connsiteX0" fmla="*/ 1366759 w 1366758"/>
              <a:gd name="connsiteY0" fmla="*/ 0 h 128160"/>
              <a:gd name="connsiteX1" fmla="*/ 0 w 1366758"/>
              <a:gd name="connsiteY1" fmla="*/ 4335 h 128160"/>
              <a:gd name="connsiteX2" fmla="*/ 171450 w 1366758"/>
              <a:gd name="connsiteY2" fmla="*/ 128160 h 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758" h="128160">
                <a:moveTo>
                  <a:pt x="1366759" y="0"/>
                </a:moveTo>
                <a:lnTo>
                  <a:pt x="0" y="4335"/>
                </a:lnTo>
                <a:lnTo>
                  <a:pt x="171450" y="128160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Freihandform 223"/>
          <p:cNvSpPr/>
          <p:nvPr/>
        </p:nvSpPr>
        <p:spPr bwMode="auto">
          <a:xfrm rot="16200000" flipV="1">
            <a:off x="2093031" y="4874158"/>
            <a:ext cx="1003300" cy="9048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176835 w 1176835"/>
              <a:gd name="connsiteY0" fmla="*/ 6517 h 123825"/>
              <a:gd name="connsiteX1" fmla="*/ 0 w 1176835"/>
              <a:gd name="connsiteY1" fmla="*/ 0 h 123825"/>
              <a:gd name="connsiteX2" fmla="*/ 171450 w 1176835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835" h="123825">
                <a:moveTo>
                  <a:pt x="1176835" y="6517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Line 218"/>
          <p:cNvSpPr>
            <a:spLocks noChangeShapeType="1"/>
          </p:cNvSpPr>
          <p:nvPr/>
        </p:nvSpPr>
        <p:spPr bwMode="auto">
          <a:xfrm flipV="1">
            <a:off x="1254814" y="3139863"/>
            <a:ext cx="378454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26" name="Line 218"/>
          <p:cNvSpPr>
            <a:spLocks noChangeShapeType="1"/>
          </p:cNvSpPr>
          <p:nvPr/>
        </p:nvSpPr>
        <p:spPr bwMode="auto">
          <a:xfrm flipV="1">
            <a:off x="1678274" y="1885686"/>
            <a:ext cx="0" cy="152031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27" name="Line 274"/>
          <p:cNvSpPr>
            <a:spLocks noChangeShapeType="1"/>
          </p:cNvSpPr>
          <p:nvPr/>
        </p:nvSpPr>
        <p:spPr bwMode="auto">
          <a:xfrm>
            <a:off x="1329047" y="3527890"/>
            <a:ext cx="304221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28" name="Line 217"/>
          <p:cNvSpPr>
            <a:spLocks noChangeShapeType="1"/>
          </p:cNvSpPr>
          <p:nvPr/>
        </p:nvSpPr>
        <p:spPr bwMode="auto">
          <a:xfrm flipV="1">
            <a:off x="4883835" y="2182353"/>
            <a:ext cx="0" cy="47588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29" name="Line 218"/>
          <p:cNvSpPr>
            <a:spLocks noChangeShapeType="1"/>
          </p:cNvSpPr>
          <p:nvPr/>
        </p:nvSpPr>
        <p:spPr bwMode="auto">
          <a:xfrm flipV="1">
            <a:off x="3599337" y="2199978"/>
            <a:ext cx="0" cy="47588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230" name="Gerade Verbindung 229"/>
          <p:cNvCxnSpPr/>
          <p:nvPr/>
        </p:nvCxnSpPr>
        <p:spPr bwMode="auto">
          <a:xfrm>
            <a:off x="1264340" y="4265692"/>
            <a:ext cx="1178663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31" name="Gerade Verbindung 230"/>
          <p:cNvCxnSpPr/>
          <p:nvPr/>
        </p:nvCxnSpPr>
        <p:spPr bwMode="auto">
          <a:xfrm>
            <a:off x="1264340" y="4146666"/>
            <a:ext cx="0" cy="13065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2" name="Freihandform 231"/>
          <p:cNvSpPr/>
          <p:nvPr/>
        </p:nvSpPr>
        <p:spPr bwMode="auto">
          <a:xfrm rot="16200000">
            <a:off x="913840" y="4785368"/>
            <a:ext cx="1117593" cy="9048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377937 w 1377937"/>
              <a:gd name="connsiteY0" fmla="*/ -1 h 132510"/>
              <a:gd name="connsiteX1" fmla="*/ 0 w 1377937"/>
              <a:gd name="connsiteY1" fmla="*/ 8685 h 132510"/>
              <a:gd name="connsiteX2" fmla="*/ 171450 w 1377937"/>
              <a:gd name="connsiteY2" fmla="*/ 132510 h 132510"/>
              <a:gd name="connsiteX0" fmla="*/ 1344417 w 1344417"/>
              <a:gd name="connsiteY0" fmla="*/ 0 h 128163"/>
              <a:gd name="connsiteX1" fmla="*/ 0 w 1344417"/>
              <a:gd name="connsiteY1" fmla="*/ 4338 h 128163"/>
              <a:gd name="connsiteX2" fmla="*/ 171450 w 1344417"/>
              <a:gd name="connsiteY2" fmla="*/ 128163 h 128163"/>
              <a:gd name="connsiteX0" fmla="*/ 1366759 w 1366758"/>
              <a:gd name="connsiteY0" fmla="*/ 0 h 128160"/>
              <a:gd name="connsiteX1" fmla="*/ 0 w 1366758"/>
              <a:gd name="connsiteY1" fmla="*/ 4335 h 128160"/>
              <a:gd name="connsiteX2" fmla="*/ 171450 w 1366758"/>
              <a:gd name="connsiteY2" fmla="*/ 128160 h 128160"/>
              <a:gd name="connsiteX0" fmla="*/ 1310897 w 1310897"/>
              <a:gd name="connsiteY0" fmla="*/ 2181 h 123825"/>
              <a:gd name="connsiteX1" fmla="*/ 0 w 1310897"/>
              <a:gd name="connsiteY1" fmla="*/ 0 h 123825"/>
              <a:gd name="connsiteX2" fmla="*/ 171450 w 1310897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897" h="123825">
                <a:moveTo>
                  <a:pt x="1310897" y="2181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490859" y="4422855"/>
            <a:ext cx="151290" cy="0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34" name="Gerade Verbindung 233"/>
          <p:cNvCxnSpPr/>
          <p:nvPr/>
        </p:nvCxnSpPr>
        <p:spPr bwMode="auto">
          <a:xfrm>
            <a:off x="1604042" y="4422855"/>
            <a:ext cx="811497" cy="0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5" name="Freihandform 234"/>
          <p:cNvSpPr/>
          <p:nvPr/>
        </p:nvSpPr>
        <p:spPr bwMode="auto">
          <a:xfrm rot="16200000" flipV="1">
            <a:off x="1089336" y="4863948"/>
            <a:ext cx="955673" cy="9524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176835 w 1176835"/>
              <a:gd name="connsiteY0" fmla="*/ 6517 h 123825"/>
              <a:gd name="connsiteX1" fmla="*/ 0 w 1176835"/>
              <a:gd name="connsiteY1" fmla="*/ 0 h 123825"/>
              <a:gd name="connsiteX2" fmla="*/ 171450 w 1176835"/>
              <a:gd name="connsiteY2" fmla="*/ 123825 h 123825"/>
              <a:gd name="connsiteX0" fmla="*/ 1120970 w 1120970"/>
              <a:gd name="connsiteY0" fmla="*/ 0 h 130339"/>
              <a:gd name="connsiteX1" fmla="*/ 0 w 1120970"/>
              <a:gd name="connsiteY1" fmla="*/ 6514 h 130339"/>
              <a:gd name="connsiteX2" fmla="*/ 171450 w 1120970"/>
              <a:gd name="connsiteY2" fmla="*/ 130339 h 13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970" h="130339">
                <a:moveTo>
                  <a:pt x="1120970" y="0"/>
                </a:moveTo>
                <a:lnTo>
                  <a:pt x="0" y="6514"/>
                </a:lnTo>
                <a:lnTo>
                  <a:pt x="171450" y="130339"/>
                </a:lnTo>
              </a:path>
            </a:pathLst>
          </a:cu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36" name="Gerade Verbindung 235"/>
          <p:cNvCxnSpPr/>
          <p:nvPr/>
        </p:nvCxnSpPr>
        <p:spPr bwMode="auto">
          <a:xfrm>
            <a:off x="2639925" y="4422855"/>
            <a:ext cx="517237" cy="0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7" name="Line 215"/>
          <p:cNvSpPr>
            <a:spLocks noChangeShapeType="1"/>
          </p:cNvSpPr>
          <p:nvPr/>
        </p:nvSpPr>
        <p:spPr bwMode="auto">
          <a:xfrm>
            <a:off x="4883835" y="1741722"/>
            <a:ext cx="318248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38" name="Line 216"/>
          <p:cNvSpPr>
            <a:spLocks noChangeShapeType="1"/>
          </p:cNvSpPr>
          <p:nvPr/>
        </p:nvSpPr>
        <p:spPr bwMode="auto">
          <a:xfrm flipV="1">
            <a:off x="4247589" y="1002824"/>
            <a:ext cx="0" cy="536208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239" name="Gruppieren 238"/>
          <p:cNvGrpSpPr/>
          <p:nvPr/>
        </p:nvGrpSpPr>
        <p:grpSpPr>
          <a:xfrm>
            <a:off x="3448027" y="1185177"/>
            <a:ext cx="1592042" cy="1097693"/>
            <a:chOff x="3599337" y="1265841"/>
            <a:chExt cx="1284499" cy="934138"/>
          </a:xfrm>
        </p:grpSpPr>
        <p:sp>
          <p:nvSpPr>
            <p:cNvPr id="240" name="Zeichnung 212"/>
            <p:cNvSpPr>
              <a:spLocks/>
            </p:cNvSpPr>
            <p:nvPr/>
          </p:nvSpPr>
          <p:spPr bwMode="auto">
            <a:xfrm>
              <a:off x="3599337" y="1265841"/>
              <a:ext cx="648252" cy="934138"/>
            </a:xfrm>
            <a:custGeom>
              <a:avLst/>
              <a:gdLst>
                <a:gd name="T0" fmla="*/ 0 w 16384"/>
                <a:gd name="T1" fmla="*/ 5905 h 16384"/>
                <a:gd name="T2" fmla="*/ 0 w 16384"/>
                <a:gd name="T3" fmla="*/ 0 h 16384"/>
                <a:gd name="T4" fmla="*/ 1788 w 16384"/>
                <a:gd name="T5" fmla="*/ 1807 h 16384"/>
                <a:gd name="T6" fmla="*/ 1788 w 16384"/>
                <a:gd name="T7" fmla="*/ 4099 h 16384"/>
                <a:gd name="T8" fmla="*/ 0 w 16384"/>
                <a:gd name="T9" fmla="*/ 5905 h 16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84" h="16384">
                  <a:moveTo>
                    <a:pt x="0" y="16384"/>
                  </a:moveTo>
                  <a:lnTo>
                    <a:pt x="0" y="0"/>
                  </a:lnTo>
                  <a:lnTo>
                    <a:pt x="16384" y="5013"/>
                  </a:lnTo>
                  <a:lnTo>
                    <a:pt x="16384" y="11371"/>
                  </a:lnTo>
                  <a:lnTo>
                    <a:pt x="0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24765" cap="flat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41" name="Zeichnung 214"/>
            <p:cNvSpPr>
              <a:spLocks/>
            </p:cNvSpPr>
            <p:nvPr/>
          </p:nvSpPr>
          <p:spPr bwMode="auto">
            <a:xfrm>
              <a:off x="4247589" y="1283466"/>
              <a:ext cx="636247" cy="907700"/>
            </a:xfrm>
            <a:custGeom>
              <a:avLst/>
              <a:gdLst>
                <a:gd name="T0" fmla="*/ 1691 w 16384"/>
                <a:gd name="T1" fmla="*/ 5418 h 16384"/>
                <a:gd name="T2" fmla="*/ 0 w 16384"/>
                <a:gd name="T3" fmla="*/ 3722 h 16384"/>
                <a:gd name="T4" fmla="*/ 0 w 16384"/>
                <a:gd name="T5" fmla="*/ 1572 h 16384"/>
                <a:gd name="T6" fmla="*/ 1691 w 16384"/>
                <a:gd name="T7" fmla="*/ 0 h 16384"/>
                <a:gd name="T8" fmla="*/ 1691 w 16384"/>
                <a:gd name="T9" fmla="*/ 5418 h 16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84" h="16384">
                  <a:moveTo>
                    <a:pt x="16384" y="16384"/>
                  </a:moveTo>
                  <a:lnTo>
                    <a:pt x="0" y="11256"/>
                  </a:lnTo>
                  <a:lnTo>
                    <a:pt x="0" y="4753"/>
                  </a:lnTo>
                  <a:lnTo>
                    <a:pt x="16384" y="0"/>
                  </a:lnTo>
                  <a:lnTo>
                    <a:pt x="16384" y="16384"/>
                  </a:lnTo>
                  <a:close/>
                </a:path>
              </a:pathLst>
            </a:custGeom>
            <a:solidFill>
              <a:srgbClr val="FFFFFF"/>
            </a:solidFill>
            <a:ln w="24765" cap="flat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242" name="Line 218"/>
          <p:cNvSpPr>
            <a:spLocks noChangeShapeType="1"/>
          </p:cNvSpPr>
          <p:nvPr/>
        </p:nvSpPr>
        <p:spPr bwMode="auto">
          <a:xfrm flipV="1">
            <a:off x="3450376" y="2287036"/>
            <a:ext cx="0" cy="580077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3" name="Line 218"/>
          <p:cNvSpPr>
            <a:spLocks noChangeShapeType="1"/>
          </p:cNvSpPr>
          <p:nvPr/>
        </p:nvSpPr>
        <p:spPr bwMode="auto">
          <a:xfrm flipV="1">
            <a:off x="5040069" y="2274934"/>
            <a:ext cx="0" cy="592179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4" name="Line 218"/>
          <p:cNvSpPr>
            <a:spLocks noChangeShapeType="1"/>
          </p:cNvSpPr>
          <p:nvPr/>
        </p:nvSpPr>
        <p:spPr bwMode="auto">
          <a:xfrm flipV="1">
            <a:off x="3443265" y="2867114"/>
            <a:ext cx="1604553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5" name="Line 218"/>
          <p:cNvSpPr>
            <a:spLocks noChangeShapeType="1"/>
          </p:cNvSpPr>
          <p:nvPr/>
        </p:nvSpPr>
        <p:spPr bwMode="auto">
          <a:xfrm flipV="1">
            <a:off x="4587148" y="2708243"/>
            <a:ext cx="0" cy="126439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6" name="Line 218"/>
          <p:cNvSpPr>
            <a:spLocks noChangeShapeType="1"/>
          </p:cNvSpPr>
          <p:nvPr/>
        </p:nvSpPr>
        <p:spPr bwMode="auto">
          <a:xfrm flipV="1">
            <a:off x="4710002" y="3129919"/>
            <a:ext cx="0" cy="59642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7" name="Line 218"/>
          <p:cNvSpPr>
            <a:spLocks noChangeShapeType="1"/>
          </p:cNvSpPr>
          <p:nvPr/>
        </p:nvSpPr>
        <p:spPr bwMode="auto">
          <a:xfrm flipV="1">
            <a:off x="4821655" y="2909888"/>
            <a:ext cx="0" cy="21453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8" name="Line 218"/>
          <p:cNvSpPr>
            <a:spLocks noChangeShapeType="1"/>
          </p:cNvSpPr>
          <p:nvPr/>
        </p:nvSpPr>
        <p:spPr bwMode="auto">
          <a:xfrm flipV="1">
            <a:off x="4357674" y="2708242"/>
            <a:ext cx="0" cy="126439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49" name="Line 218"/>
          <p:cNvSpPr>
            <a:spLocks noChangeShapeType="1"/>
          </p:cNvSpPr>
          <p:nvPr/>
        </p:nvSpPr>
        <p:spPr bwMode="auto">
          <a:xfrm flipV="1">
            <a:off x="4141198" y="2708242"/>
            <a:ext cx="0" cy="126439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50" name="Line 217"/>
          <p:cNvSpPr>
            <a:spLocks noChangeShapeType="1"/>
          </p:cNvSpPr>
          <p:nvPr/>
        </p:nvSpPr>
        <p:spPr bwMode="auto">
          <a:xfrm flipV="1">
            <a:off x="4357866" y="2287035"/>
            <a:ext cx="0" cy="143317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51" name="Line 218"/>
          <p:cNvSpPr>
            <a:spLocks noChangeShapeType="1"/>
          </p:cNvSpPr>
          <p:nvPr/>
        </p:nvSpPr>
        <p:spPr bwMode="auto">
          <a:xfrm flipV="1">
            <a:off x="4996719" y="2871877"/>
            <a:ext cx="0" cy="85364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52" name="Line 218"/>
          <p:cNvSpPr>
            <a:spLocks noChangeShapeType="1"/>
          </p:cNvSpPr>
          <p:nvPr/>
        </p:nvSpPr>
        <p:spPr bwMode="auto">
          <a:xfrm flipV="1">
            <a:off x="4991080" y="2951096"/>
            <a:ext cx="1280433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253" name="Gerade Verbindung 252"/>
          <p:cNvCxnSpPr/>
          <p:nvPr/>
        </p:nvCxnSpPr>
        <p:spPr bwMode="auto">
          <a:xfrm>
            <a:off x="6549333" y="5667913"/>
            <a:ext cx="116583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 flipV="1">
            <a:off x="6549333" y="5492603"/>
            <a:ext cx="0" cy="181122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 flipV="1">
            <a:off x="7715165" y="5505423"/>
            <a:ext cx="0" cy="238152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6" name="Gruppieren 32"/>
          <p:cNvGrpSpPr>
            <a:grpSpLocks/>
          </p:cNvGrpSpPr>
          <p:nvPr/>
        </p:nvGrpSpPr>
        <p:grpSpPr bwMode="auto">
          <a:xfrm rot="16200000">
            <a:off x="6333662" y="5071937"/>
            <a:ext cx="431988" cy="431978"/>
            <a:chOff x="683716" y="4307558"/>
            <a:chExt cx="432000" cy="432000"/>
          </a:xfrm>
        </p:grpSpPr>
        <p:sp>
          <p:nvSpPr>
            <p:cNvPr id="257" name="Ellipse 256"/>
            <p:cNvSpPr/>
            <p:nvPr/>
          </p:nvSpPr>
          <p:spPr>
            <a:xfrm rot="16200000">
              <a:off x="683647" y="4307330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8" name="Freihandform 257"/>
            <p:cNvSpPr/>
            <p:nvPr/>
          </p:nvSpPr>
          <p:spPr>
            <a:xfrm>
              <a:off x="728104" y="4315264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9" name="Freihandform 258"/>
            <p:cNvSpPr/>
            <p:nvPr/>
          </p:nvSpPr>
          <p:spPr>
            <a:xfrm flipH="1">
              <a:off x="955122" y="4321614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60" name="Gruppieren 46"/>
          <p:cNvGrpSpPr>
            <a:grpSpLocks/>
          </p:cNvGrpSpPr>
          <p:nvPr/>
        </p:nvGrpSpPr>
        <p:grpSpPr bwMode="auto">
          <a:xfrm rot="16200000">
            <a:off x="7498928" y="5066014"/>
            <a:ext cx="431988" cy="431978"/>
            <a:chOff x="683716" y="4307558"/>
            <a:chExt cx="432000" cy="432000"/>
          </a:xfrm>
        </p:grpSpPr>
        <p:sp>
          <p:nvSpPr>
            <p:cNvPr id="261" name="Ellipse 260"/>
            <p:cNvSpPr/>
            <p:nvPr/>
          </p:nvSpPr>
          <p:spPr>
            <a:xfrm rot="16200000">
              <a:off x="684349" y="4307896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2" name="Freihandform 261"/>
            <p:cNvSpPr/>
            <p:nvPr/>
          </p:nvSpPr>
          <p:spPr>
            <a:xfrm>
              <a:off x="728805" y="4315829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3" name="Freihandform 262"/>
            <p:cNvSpPr/>
            <p:nvPr/>
          </p:nvSpPr>
          <p:spPr>
            <a:xfrm flipH="1">
              <a:off x="955825" y="4322180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64" name="Ellipse 263"/>
          <p:cNvSpPr/>
          <p:nvPr/>
        </p:nvSpPr>
        <p:spPr bwMode="auto">
          <a:xfrm>
            <a:off x="7555223" y="5747727"/>
            <a:ext cx="319884" cy="319884"/>
          </a:xfrm>
          <a:prstGeom prst="ellipse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 tIns="144000" anchor="ctr"/>
          <a:lstStyle/>
          <a:p>
            <a:pPr marL="0" marR="0" lvl="0" indent="0" algn="ctr" defTabSz="457200" eaLnBrk="1" fontAlgn="base" latinLnBrk="0" hangingPunct="1">
              <a:lnSpc>
                <a:spcPts val="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</a:t>
            </a:r>
            <a:endParaRPr kumimoji="1" lang="en-U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65" name="Gerade Verbindung mit Pfeil 264"/>
          <p:cNvCxnSpPr/>
          <p:nvPr/>
        </p:nvCxnSpPr>
        <p:spPr bwMode="auto">
          <a:xfrm rot="5400000" flipH="1">
            <a:off x="1245427" y="3731838"/>
            <a:ext cx="360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" name="Rectangle 267"/>
          <p:cNvSpPr>
            <a:spLocks noChangeArrowheads="1"/>
          </p:cNvSpPr>
          <p:nvPr/>
        </p:nvSpPr>
        <p:spPr bwMode="auto">
          <a:xfrm>
            <a:off x="1633269" y="3405997"/>
            <a:ext cx="366249" cy="23036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67" name="Line 218"/>
          <p:cNvSpPr>
            <a:spLocks noChangeShapeType="1"/>
          </p:cNvSpPr>
          <p:nvPr/>
        </p:nvSpPr>
        <p:spPr bwMode="auto">
          <a:xfrm flipV="1">
            <a:off x="1263427" y="3147186"/>
            <a:ext cx="0" cy="1001862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268" name="Gerade Verbindung 267"/>
          <p:cNvCxnSpPr/>
          <p:nvPr/>
        </p:nvCxnSpPr>
        <p:spPr bwMode="auto">
          <a:xfrm>
            <a:off x="3144788" y="3866638"/>
            <a:ext cx="0" cy="567097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69" name="Gerade Verbindung 268"/>
          <p:cNvCxnSpPr/>
          <p:nvPr/>
        </p:nvCxnSpPr>
        <p:spPr bwMode="auto">
          <a:xfrm>
            <a:off x="3853633" y="3880232"/>
            <a:ext cx="3187031" cy="0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70" name="Gerade Verbindung 269"/>
          <p:cNvCxnSpPr/>
          <p:nvPr/>
        </p:nvCxnSpPr>
        <p:spPr bwMode="auto">
          <a:xfrm>
            <a:off x="5427802" y="3559730"/>
            <a:ext cx="0" cy="262175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71" name="Gerade Verbindung 270"/>
          <p:cNvCxnSpPr/>
          <p:nvPr/>
        </p:nvCxnSpPr>
        <p:spPr bwMode="auto">
          <a:xfrm>
            <a:off x="3138189" y="3878995"/>
            <a:ext cx="626203" cy="0"/>
          </a:xfrm>
          <a:prstGeom prst="line">
            <a:avLst/>
          </a:prstGeom>
          <a:noFill/>
          <a:ln w="25400" cap="flat" cmpd="sng" algn="ctr">
            <a:solidFill>
              <a:srgbClr val="00192E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72" name="Gerade Verbindung mit Pfeil 271"/>
          <p:cNvCxnSpPr/>
          <p:nvPr/>
        </p:nvCxnSpPr>
        <p:spPr bwMode="auto">
          <a:xfrm rot="16200000" flipH="1">
            <a:off x="3125380" y="3994952"/>
            <a:ext cx="360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3" name="Line 218"/>
          <p:cNvSpPr>
            <a:spLocks noChangeShapeType="1"/>
          </p:cNvSpPr>
          <p:nvPr/>
        </p:nvSpPr>
        <p:spPr bwMode="auto">
          <a:xfrm flipV="1">
            <a:off x="871526" y="2570949"/>
            <a:ext cx="761743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74" name="Line 218"/>
          <p:cNvSpPr>
            <a:spLocks noChangeShapeType="1"/>
          </p:cNvSpPr>
          <p:nvPr/>
        </p:nvSpPr>
        <p:spPr bwMode="auto">
          <a:xfrm flipV="1">
            <a:off x="1705589" y="2577074"/>
            <a:ext cx="74908" cy="0"/>
          </a:xfrm>
          <a:prstGeom prst="line">
            <a:avLst/>
          </a:prstGeom>
          <a:noFill/>
          <a:ln w="2476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n-US" sz="12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275" name="Gerade Verbindung mit Pfeil 274"/>
          <p:cNvCxnSpPr/>
          <p:nvPr/>
        </p:nvCxnSpPr>
        <p:spPr bwMode="auto">
          <a:xfrm rot="16200000" flipH="1">
            <a:off x="3792230" y="3997153"/>
            <a:ext cx="360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6" name="Gerade Verbindung mit Pfeil 275"/>
          <p:cNvCxnSpPr/>
          <p:nvPr/>
        </p:nvCxnSpPr>
        <p:spPr bwMode="auto">
          <a:xfrm flipH="1" flipV="1">
            <a:off x="5642354" y="3884803"/>
            <a:ext cx="109516" cy="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77" name="Group 790"/>
          <p:cNvGrpSpPr>
            <a:grpSpLocks/>
          </p:cNvGrpSpPr>
          <p:nvPr/>
        </p:nvGrpSpPr>
        <p:grpSpPr bwMode="auto">
          <a:xfrm rot="16200000" flipH="1">
            <a:off x="3743982" y="3464827"/>
            <a:ext cx="137259" cy="166227"/>
            <a:chOff x="0" y="0"/>
            <a:chExt cx="15841" cy="18048"/>
          </a:xfrm>
        </p:grpSpPr>
        <p:sp>
          <p:nvSpPr>
            <p:cNvPr id="278" name="Zeichnung 21"/>
            <p:cNvSpPr>
              <a:spLocks/>
            </p:cNvSpPr>
            <p:nvPr/>
          </p:nvSpPr>
          <p:spPr bwMode="auto">
            <a:xfrm>
              <a:off x="0" y="9024"/>
              <a:ext cx="11935" cy="9024"/>
            </a:xfrm>
            <a:custGeom>
              <a:avLst/>
              <a:gdLst>
                <a:gd name="T0" fmla="*/ 0 w 16384"/>
                <a:gd name="T1" fmla="*/ 2737 h 16384"/>
                <a:gd name="T2" fmla="*/ 6333 w 16384"/>
                <a:gd name="T3" fmla="*/ 2737 h 16384"/>
                <a:gd name="T4" fmla="*/ 3189 w 16384"/>
                <a:gd name="T5" fmla="*/ 0 h 16384"/>
                <a:gd name="T6" fmla="*/ 0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0" y="16384"/>
                  </a:moveTo>
                  <a:lnTo>
                    <a:pt x="16384" y="16384"/>
                  </a:lnTo>
                  <a:lnTo>
                    <a:pt x="8251" y="0"/>
                  </a:lnTo>
                  <a:lnTo>
                    <a:pt x="0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79" name="Zeichnung 537"/>
            <p:cNvSpPr>
              <a:spLocks/>
            </p:cNvSpPr>
            <p:nvPr/>
          </p:nvSpPr>
          <p:spPr bwMode="auto">
            <a:xfrm>
              <a:off x="0" y="0"/>
              <a:ext cx="11935" cy="9024"/>
            </a:xfrm>
            <a:custGeom>
              <a:avLst/>
              <a:gdLst>
                <a:gd name="T0" fmla="*/ 3211 w 16384"/>
                <a:gd name="T1" fmla="*/ 2737 h 16384"/>
                <a:gd name="T2" fmla="*/ 6333 w 16384"/>
                <a:gd name="T3" fmla="*/ 0 h 16384"/>
                <a:gd name="T4" fmla="*/ 0 w 16384"/>
                <a:gd name="T5" fmla="*/ 0 h 16384"/>
                <a:gd name="T6" fmla="*/ 3211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8307" y="16384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8307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80" name="Zeichnung 23"/>
            <p:cNvSpPr>
              <a:spLocks/>
            </p:cNvSpPr>
            <p:nvPr/>
          </p:nvSpPr>
          <p:spPr bwMode="auto">
            <a:xfrm>
              <a:off x="5859" y="3840"/>
              <a:ext cx="9982" cy="10368"/>
            </a:xfrm>
            <a:custGeom>
              <a:avLst/>
              <a:gdLst>
                <a:gd name="T0" fmla="*/ 3705 w 16384"/>
                <a:gd name="T1" fmla="*/ 0 h 16384"/>
                <a:gd name="T2" fmla="*/ 0 w 16384"/>
                <a:gd name="T3" fmla="*/ 2076 h 16384"/>
                <a:gd name="T4" fmla="*/ 3705 w 16384"/>
                <a:gd name="T5" fmla="*/ 4152 h 16384"/>
                <a:gd name="T6" fmla="*/ 3705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16384" y="0"/>
                  </a:moveTo>
                  <a:lnTo>
                    <a:pt x="0" y="8192"/>
                  </a:lnTo>
                  <a:lnTo>
                    <a:pt x="16384" y="16384"/>
                  </a:lnTo>
                  <a:lnTo>
                    <a:pt x="16384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81" name="Oval 540"/>
            <p:cNvSpPr>
              <a:spLocks noChangeArrowheads="1"/>
            </p:cNvSpPr>
            <p:nvPr/>
          </p:nvSpPr>
          <p:spPr bwMode="auto">
            <a:xfrm>
              <a:off x="3906" y="7104"/>
              <a:ext cx="4123" cy="384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grpSp>
        <p:nvGrpSpPr>
          <p:cNvPr id="282" name="Group 790"/>
          <p:cNvGrpSpPr>
            <a:grpSpLocks/>
          </p:cNvGrpSpPr>
          <p:nvPr/>
        </p:nvGrpSpPr>
        <p:grpSpPr bwMode="auto">
          <a:xfrm rot="16200000" flipH="1">
            <a:off x="5360240" y="3455363"/>
            <a:ext cx="137259" cy="166227"/>
            <a:chOff x="0" y="0"/>
            <a:chExt cx="15841" cy="18048"/>
          </a:xfrm>
        </p:grpSpPr>
        <p:sp>
          <p:nvSpPr>
            <p:cNvPr id="283" name="Zeichnung 21"/>
            <p:cNvSpPr>
              <a:spLocks/>
            </p:cNvSpPr>
            <p:nvPr/>
          </p:nvSpPr>
          <p:spPr bwMode="auto">
            <a:xfrm>
              <a:off x="0" y="9024"/>
              <a:ext cx="11935" cy="9024"/>
            </a:xfrm>
            <a:custGeom>
              <a:avLst/>
              <a:gdLst>
                <a:gd name="T0" fmla="*/ 0 w 16384"/>
                <a:gd name="T1" fmla="*/ 2737 h 16384"/>
                <a:gd name="T2" fmla="*/ 6333 w 16384"/>
                <a:gd name="T3" fmla="*/ 2737 h 16384"/>
                <a:gd name="T4" fmla="*/ 3189 w 16384"/>
                <a:gd name="T5" fmla="*/ 0 h 16384"/>
                <a:gd name="T6" fmla="*/ 0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0" y="16384"/>
                  </a:moveTo>
                  <a:lnTo>
                    <a:pt x="16384" y="16384"/>
                  </a:lnTo>
                  <a:lnTo>
                    <a:pt x="8251" y="0"/>
                  </a:lnTo>
                  <a:lnTo>
                    <a:pt x="0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84" name="Zeichnung 537"/>
            <p:cNvSpPr>
              <a:spLocks/>
            </p:cNvSpPr>
            <p:nvPr/>
          </p:nvSpPr>
          <p:spPr bwMode="auto">
            <a:xfrm>
              <a:off x="0" y="0"/>
              <a:ext cx="11935" cy="9024"/>
            </a:xfrm>
            <a:custGeom>
              <a:avLst/>
              <a:gdLst>
                <a:gd name="T0" fmla="*/ 3211 w 16384"/>
                <a:gd name="T1" fmla="*/ 2737 h 16384"/>
                <a:gd name="T2" fmla="*/ 6333 w 16384"/>
                <a:gd name="T3" fmla="*/ 0 h 16384"/>
                <a:gd name="T4" fmla="*/ 0 w 16384"/>
                <a:gd name="T5" fmla="*/ 0 h 16384"/>
                <a:gd name="T6" fmla="*/ 3211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8307" y="16384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8307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85" name="Zeichnung 23"/>
            <p:cNvSpPr>
              <a:spLocks/>
            </p:cNvSpPr>
            <p:nvPr/>
          </p:nvSpPr>
          <p:spPr bwMode="auto">
            <a:xfrm>
              <a:off x="5859" y="3840"/>
              <a:ext cx="9982" cy="10368"/>
            </a:xfrm>
            <a:custGeom>
              <a:avLst/>
              <a:gdLst>
                <a:gd name="T0" fmla="*/ 3705 w 16384"/>
                <a:gd name="T1" fmla="*/ 0 h 16384"/>
                <a:gd name="T2" fmla="*/ 0 w 16384"/>
                <a:gd name="T3" fmla="*/ 2076 h 16384"/>
                <a:gd name="T4" fmla="*/ 3705 w 16384"/>
                <a:gd name="T5" fmla="*/ 4152 h 16384"/>
                <a:gd name="T6" fmla="*/ 3705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16384" y="0"/>
                  </a:moveTo>
                  <a:lnTo>
                    <a:pt x="0" y="8192"/>
                  </a:lnTo>
                  <a:lnTo>
                    <a:pt x="16384" y="16384"/>
                  </a:lnTo>
                  <a:lnTo>
                    <a:pt x="16384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86" name="Oval 540"/>
            <p:cNvSpPr>
              <a:spLocks noChangeArrowheads="1"/>
            </p:cNvSpPr>
            <p:nvPr/>
          </p:nvSpPr>
          <p:spPr bwMode="auto">
            <a:xfrm>
              <a:off x="3906" y="7104"/>
              <a:ext cx="4123" cy="384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grpSp>
        <p:nvGrpSpPr>
          <p:cNvPr id="287" name="Group 790"/>
          <p:cNvGrpSpPr>
            <a:grpSpLocks/>
          </p:cNvGrpSpPr>
          <p:nvPr/>
        </p:nvGrpSpPr>
        <p:grpSpPr bwMode="auto">
          <a:xfrm rot="5400000" flipH="1">
            <a:off x="5362441" y="3783524"/>
            <a:ext cx="137259" cy="166227"/>
            <a:chOff x="0" y="0"/>
            <a:chExt cx="15841" cy="18048"/>
          </a:xfrm>
        </p:grpSpPr>
        <p:sp>
          <p:nvSpPr>
            <p:cNvPr id="288" name="Zeichnung 21"/>
            <p:cNvSpPr>
              <a:spLocks/>
            </p:cNvSpPr>
            <p:nvPr/>
          </p:nvSpPr>
          <p:spPr bwMode="auto">
            <a:xfrm>
              <a:off x="0" y="9024"/>
              <a:ext cx="11935" cy="9024"/>
            </a:xfrm>
            <a:custGeom>
              <a:avLst/>
              <a:gdLst>
                <a:gd name="T0" fmla="*/ 0 w 16384"/>
                <a:gd name="T1" fmla="*/ 2737 h 16384"/>
                <a:gd name="T2" fmla="*/ 6333 w 16384"/>
                <a:gd name="T3" fmla="*/ 2737 h 16384"/>
                <a:gd name="T4" fmla="*/ 3189 w 16384"/>
                <a:gd name="T5" fmla="*/ 0 h 16384"/>
                <a:gd name="T6" fmla="*/ 0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0" y="16384"/>
                  </a:moveTo>
                  <a:lnTo>
                    <a:pt x="16384" y="16384"/>
                  </a:lnTo>
                  <a:lnTo>
                    <a:pt x="8251" y="0"/>
                  </a:lnTo>
                  <a:lnTo>
                    <a:pt x="0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89" name="Zeichnung 537"/>
            <p:cNvSpPr>
              <a:spLocks/>
            </p:cNvSpPr>
            <p:nvPr/>
          </p:nvSpPr>
          <p:spPr bwMode="auto">
            <a:xfrm>
              <a:off x="0" y="0"/>
              <a:ext cx="11935" cy="9024"/>
            </a:xfrm>
            <a:custGeom>
              <a:avLst/>
              <a:gdLst>
                <a:gd name="T0" fmla="*/ 3211 w 16384"/>
                <a:gd name="T1" fmla="*/ 2737 h 16384"/>
                <a:gd name="T2" fmla="*/ 6333 w 16384"/>
                <a:gd name="T3" fmla="*/ 0 h 16384"/>
                <a:gd name="T4" fmla="*/ 0 w 16384"/>
                <a:gd name="T5" fmla="*/ 0 h 16384"/>
                <a:gd name="T6" fmla="*/ 3211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8307" y="16384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8307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90" name="Zeichnung 23"/>
            <p:cNvSpPr>
              <a:spLocks/>
            </p:cNvSpPr>
            <p:nvPr/>
          </p:nvSpPr>
          <p:spPr bwMode="auto">
            <a:xfrm>
              <a:off x="5859" y="3840"/>
              <a:ext cx="9982" cy="10368"/>
            </a:xfrm>
            <a:custGeom>
              <a:avLst/>
              <a:gdLst>
                <a:gd name="T0" fmla="*/ 3705 w 16384"/>
                <a:gd name="T1" fmla="*/ 0 h 16384"/>
                <a:gd name="T2" fmla="*/ 0 w 16384"/>
                <a:gd name="T3" fmla="*/ 2076 h 16384"/>
                <a:gd name="T4" fmla="*/ 3705 w 16384"/>
                <a:gd name="T5" fmla="*/ 4152 h 16384"/>
                <a:gd name="T6" fmla="*/ 3705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16384" y="0"/>
                  </a:moveTo>
                  <a:lnTo>
                    <a:pt x="0" y="8192"/>
                  </a:lnTo>
                  <a:lnTo>
                    <a:pt x="16384" y="16384"/>
                  </a:lnTo>
                  <a:lnTo>
                    <a:pt x="16384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91" name="Oval 540"/>
            <p:cNvSpPr>
              <a:spLocks noChangeArrowheads="1"/>
            </p:cNvSpPr>
            <p:nvPr/>
          </p:nvSpPr>
          <p:spPr bwMode="auto">
            <a:xfrm>
              <a:off x="3906" y="7104"/>
              <a:ext cx="4123" cy="384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grpSp>
        <p:nvGrpSpPr>
          <p:cNvPr id="292" name="Group 790"/>
          <p:cNvGrpSpPr>
            <a:grpSpLocks/>
          </p:cNvGrpSpPr>
          <p:nvPr/>
        </p:nvGrpSpPr>
        <p:grpSpPr bwMode="auto">
          <a:xfrm flipH="1">
            <a:off x="1602141" y="3064733"/>
            <a:ext cx="137259" cy="166227"/>
            <a:chOff x="0" y="0"/>
            <a:chExt cx="15841" cy="18048"/>
          </a:xfrm>
        </p:grpSpPr>
        <p:sp>
          <p:nvSpPr>
            <p:cNvPr id="293" name="Zeichnung 21"/>
            <p:cNvSpPr>
              <a:spLocks/>
            </p:cNvSpPr>
            <p:nvPr/>
          </p:nvSpPr>
          <p:spPr bwMode="auto">
            <a:xfrm>
              <a:off x="0" y="9024"/>
              <a:ext cx="11935" cy="9024"/>
            </a:xfrm>
            <a:custGeom>
              <a:avLst/>
              <a:gdLst>
                <a:gd name="T0" fmla="*/ 0 w 16384"/>
                <a:gd name="T1" fmla="*/ 2737 h 16384"/>
                <a:gd name="T2" fmla="*/ 6333 w 16384"/>
                <a:gd name="T3" fmla="*/ 2737 h 16384"/>
                <a:gd name="T4" fmla="*/ 3189 w 16384"/>
                <a:gd name="T5" fmla="*/ 0 h 16384"/>
                <a:gd name="T6" fmla="*/ 0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0" y="16384"/>
                  </a:moveTo>
                  <a:lnTo>
                    <a:pt x="16384" y="16384"/>
                  </a:lnTo>
                  <a:lnTo>
                    <a:pt x="8251" y="0"/>
                  </a:lnTo>
                  <a:lnTo>
                    <a:pt x="0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94" name="Zeichnung 537"/>
            <p:cNvSpPr>
              <a:spLocks/>
            </p:cNvSpPr>
            <p:nvPr/>
          </p:nvSpPr>
          <p:spPr bwMode="auto">
            <a:xfrm>
              <a:off x="0" y="0"/>
              <a:ext cx="11935" cy="9024"/>
            </a:xfrm>
            <a:custGeom>
              <a:avLst/>
              <a:gdLst>
                <a:gd name="T0" fmla="*/ 3211 w 16384"/>
                <a:gd name="T1" fmla="*/ 2737 h 16384"/>
                <a:gd name="T2" fmla="*/ 6333 w 16384"/>
                <a:gd name="T3" fmla="*/ 0 h 16384"/>
                <a:gd name="T4" fmla="*/ 0 w 16384"/>
                <a:gd name="T5" fmla="*/ 0 h 16384"/>
                <a:gd name="T6" fmla="*/ 3211 w 16384"/>
                <a:gd name="T7" fmla="*/ 2737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8307" y="16384"/>
                  </a:moveTo>
                  <a:lnTo>
                    <a:pt x="16384" y="0"/>
                  </a:lnTo>
                  <a:lnTo>
                    <a:pt x="0" y="0"/>
                  </a:lnTo>
                  <a:lnTo>
                    <a:pt x="8307" y="1638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95" name="Zeichnung 23"/>
            <p:cNvSpPr>
              <a:spLocks/>
            </p:cNvSpPr>
            <p:nvPr/>
          </p:nvSpPr>
          <p:spPr bwMode="auto">
            <a:xfrm>
              <a:off x="5859" y="3840"/>
              <a:ext cx="9982" cy="10368"/>
            </a:xfrm>
            <a:custGeom>
              <a:avLst/>
              <a:gdLst>
                <a:gd name="T0" fmla="*/ 3705 w 16384"/>
                <a:gd name="T1" fmla="*/ 0 h 16384"/>
                <a:gd name="T2" fmla="*/ 0 w 16384"/>
                <a:gd name="T3" fmla="*/ 2076 h 16384"/>
                <a:gd name="T4" fmla="*/ 3705 w 16384"/>
                <a:gd name="T5" fmla="*/ 4152 h 16384"/>
                <a:gd name="T6" fmla="*/ 3705 w 16384"/>
                <a:gd name="T7" fmla="*/ 0 h 16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84" h="16384">
                  <a:moveTo>
                    <a:pt x="16384" y="0"/>
                  </a:moveTo>
                  <a:lnTo>
                    <a:pt x="0" y="8192"/>
                  </a:lnTo>
                  <a:lnTo>
                    <a:pt x="16384" y="16384"/>
                  </a:lnTo>
                  <a:lnTo>
                    <a:pt x="16384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296" name="Oval 540"/>
            <p:cNvSpPr>
              <a:spLocks noChangeArrowheads="1"/>
            </p:cNvSpPr>
            <p:nvPr/>
          </p:nvSpPr>
          <p:spPr bwMode="auto">
            <a:xfrm>
              <a:off x="3906" y="7104"/>
              <a:ext cx="4123" cy="384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kumimoji="1" lang="en-US" sz="120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297" name="Textfeld 296"/>
          <p:cNvSpPr txBox="1"/>
          <p:nvPr/>
        </p:nvSpPr>
        <p:spPr>
          <a:xfrm>
            <a:off x="6267352" y="3613344"/>
            <a:ext cx="186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LP Pre-Heating Bypass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298" name="Gruppieren 297"/>
          <p:cNvGrpSpPr/>
          <p:nvPr/>
        </p:nvGrpSpPr>
        <p:grpSpPr>
          <a:xfrm>
            <a:off x="5357889" y="2825900"/>
            <a:ext cx="814311" cy="392580"/>
            <a:chOff x="7186689" y="2753229"/>
            <a:chExt cx="814311" cy="392580"/>
          </a:xfrm>
        </p:grpSpPr>
        <p:sp>
          <p:nvSpPr>
            <p:cNvPr id="299" name="Textfeld 298"/>
            <p:cNvSpPr txBox="1"/>
            <p:nvPr/>
          </p:nvSpPr>
          <p:spPr>
            <a:xfrm>
              <a:off x="7186689" y="2868810"/>
              <a:ext cx="814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en-US" sz="1200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m const.</a:t>
              </a:r>
              <a:endParaRPr kumimoji="1" lang="en-US" sz="1200" dirty="0">
                <a:solidFill>
                  <a:srgbClr val="C20018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300" name="Textfeld 299"/>
            <p:cNvSpPr txBox="1"/>
            <p:nvPr/>
          </p:nvSpPr>
          <p:spPr>
            <a:xfrm>
              <a:off x="7229514" y="2753229"/>
              <a:ext cx="173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kumimoji="1" lang="en-US" sz="1200" b="1" dirty="0" smtClean="0">
                  <a:solidFill>
                    <a:srgbClr val="000000"/>
                  </a:solidFill>
                  <a:latin typeface="Arial" pitchFamily="34" charset="0"/>
                  <a:ea typeface="ＭＳ Ｐゴシック"/>
                </a:rPr>
                <a:t>.</a:t>
              </a:r>
              <a:endParaRPr kumimoji="1" lang="en-US" sz="1200" b="1" dirty="0">
                <a:solidFill>
                  <a:srgbClr val="C20018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302" name="Pfeil nach rechts 301"/>
          <p:cNvSpPr/>
          <p:nvPr/>
        </p:nvSpPr>
        <p:spPr bwMode="auto">
          <a:xfrm flipH="1">
            <a:off x="7931066" y="5715000"/>
            <a:ext cx="787632" cy="404812"/>
          </a:xfrm>
          <a:prstGeom prst="rightArrow">
            <a:avLst/>
          </a:prstGeom>
          <a:solidFill>
            <a:srgbClr val="539A7A">
              <a:lumMod val="75000"/>
            </a:srgbClr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Power in</a:t>
            </a:r>
            <a:endParaRPr kumimoji="1" lang="en-US" sz="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Pfeil nach rechts 302"/>
          <p:cNvSpPr/>
          <p:nvPr/>
        </p:nvSpPr>
        <p:spPr bwMode="auto">
          <a:xfrm>
            <a:off x="5091089" y="1891160"/>
            <a:ext cx="754455" cy="404812"/>
          </a:xfrm>
          <a:prstGeom prst="rightArrow">
            <a:avLst/>
          </a:prstGeom>
          <a:solidFill>
            <a:srgbClr val="539A7A">
              <a:lumMod val="75000"/>
            </a:srgbClr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Power out</a:t>
            </a:r>
            <a:endParaRPr kumimoji="1" lang="en-US" sz="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Textfeld 303"/>
          <p:cNvSpPr txBox="1"/>
          <p:nvPr/>
        </p:nvSpPr>
        <p:spPr>
          <a:xfrm>
            <a:off x="6328090" y="6009103"/>
            <a:ext cx="1424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LAES Charging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05" name="Textfeld 304"/>
          <p:cNvSpPr txBox="1"/>
          <p:nvPr/>
        </p:nvSpPr>
        <p:spPr>
          <a:xfrm>
            <a:off x="950400" y="6000365"/>
            <a:ext cx="1836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LAES Discharging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06" name="Textfeld 305"/>
          <p:cNvSpPr txBox="1"/>
          <p:nvPr/>
        </p:nvSpPr>
        <p:spPr>
          <a:xfrm>
            <a:off x="2016840" y="719263"/>
            <a:ext cx="2332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(coal-fired) Power Plant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10166" y="4127202"/>
            <a:ext cx="129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Air heating with steam (PP max. load / LAES discharging)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08" name="Textfeld 307"/>
          <p:cNvSpPr txBox="1"/>
          <p:nvPr/>
        </p:nvSpPr>
        <p:spPr>
          <a:xfrm>
            <a:off x="7479292" y="4126602"/>
            <a:ext cx="1533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Compression heat for feed-water pre-heating (PP min. load / LAES charging)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09" name="Textfeld 308"/>
          <p:cNvSpPr txBox="1"/>
          <p:nvPr/>
        </p:nvSpPr>
        <p:spPr>
          <a:xfrm>
            <a:off x="1687678" y="2985625"/>
            <a:ext cx="12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HP</a:t>
            </a:r>
            <a:b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</a:b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Pre-Heating</a:t>
            </a:r>
            <a:endParaRPr kumimoji="1" lang="en-US" sz="1200" b="1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310" name="Gruppieren 309"/>
          <p:cNvGrpSpPr/>
          <p:nvPr/>
        </p:nvGrpSpPr>
        <p:grpSpPr>
          <a:xfrm>
            <a:off x="3789652" y="5515927"/>
            <a:ext cx="868962" cy="704174"/>
            <a:chOff x="3646488" y="4706938"/>
            <a:chExt cx="1149350" cy="1243012"/>
          </a:xfrm>
        </p:grpSpPr>
        <p:sp>
          <p:nvSpPr>
            <p:cNvPr id="311" name="Zylinder 310"/>
            <p:cNvSpPr/>
            <p:nvPr/>
          </p:nvSpPr>
          <p:spPr bwMode="auto">
            <a:xfrm>
              <a:off x="3646488" y="4706938"/>
              <a:ext cx="1149350" cy="1243012"/>
            </a:xfrm>
            <a:prstGeom prst="can">
              <a:avLst>
                <a:gd name="adj" fmla="val 21677"/>
              </a:avLst>
            </a:prstGeom>
            <a:solidFill>
              <a:srgbClr val="E8E8E8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2" name="Zylinder 311"/>
            <p:cNvSpPr/>
            <p:nvPr/>
          </p:nvSpPr>
          <p:spPr bwMode="auto">
            <a:xfrm>
              <a:off x="3649663" y="4975225"/>
              <a:ext cx="1146175" cy="974725"/>
            </a:xfrm>
            <a:prstGeom prst="can">
              <a:avLst>
                <a:gd name="adj" fmla="val 23340"/>
              </a:avLst>
            </a:prstGeom>
            <a:solidFill>
              <a:srgbClr val="99CC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en-US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3" name="Textfeld 118"/>
            <p:cNvSpPr txBox="1">
              <a:spLocks noChangeArrowheads="1"/>
            </p:cNvSpPr>
            <p:nvPr/>
          </p:nvSpPr>
          <p:spPr bwMode="auto">
            <a:xfrm>
              <a:off x="3676095" y="5201017"/>
              <a:ext cx="1094347" cy="70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sz="10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/>
                </a:rPr>
                <a:t>LAIR Storage</a:t>
              </a:r>
              <a:endParaRPr kumimoji="1" lang="en-US" sz="10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314" name="Zylinder 313"/>
          <p:cNvSpPr/>
          <p:nvPr/>
        </p:nvSpPr>
        <p:spPr bwMode="auto">
          <a:xfrm>
            <a:off x="3853633" y="4494673"/>
            <a:ext cx="694690" cy="924251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sz="11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Cold Storage</a:t>
            </a:r>
            <a:endParaRPr kumimoji="1" lang="en-US" sz="11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Rechteck 314"/>
          <p:cNvSpPr/>
          <p:nvPr/>
        </p:nvSpPr>
        <p:spPr bwMode="auto">
          <a:xfrm>
            <a:off x="121986" y="4146666"/>
            <a:ext cx="8879770" cy="2142487"/>
          </a:xfrm>
          <a:prstGeom prst="rect">
            <a:avLst/>
          </a:prstGeom>
          <a:noFill/>
          <a:ln w="38100">
            <a:solidFill>
              <a:srgbClr val="539A7A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316" name="Line 274"/>
          <p:cNvSpPr>
            <a:spLocks noChangeShapeType="1"/>
          </p:cNvSpPr>
          <p:nvPr/>
        </p:nvSpPr>
        <p:spPr bwMode="auto">
          <a:xfrm flipH="1" flipV="1">
            <a:off x="4225724" y="4136895"/>
            <a:ext cx="0" cy="2136498"/>
          </a:xfrm>
          <a:prstGeom prst="line">
            <a:avLst/>
          </a:prstGeom>
          <a:noFill/>
          <a:ln w="38100">
            <a:solidFill>
              <a:srgbClr val="539A7A">
                <a:alpha val="67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317" name="Textfeld 316"/>
          <p:cNvSpPr txBox="1"/>
          <p:nvPr/>
        </p:nvSpPr>
        <p:spPr>
          <a:xfrm>
            <a:off x="5864249" y="783754"/>
            <a:ext cx="3179675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smtClean="0"/>
              <a:t>Priority 1: Flex-LAES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>
                <a:sym typeface="Wingdings" panose="05000000000000000000" pitchFamily="2" charset="2"/>
              </a:rPr>
              <a:t>Flexibilisation</a:t>
            </a:r>
            <a:r>
              <a:rPr lang="en-US" sz="1600" dirty="0" smtClean="0">
                <a:sym typeface="Wingdings" panose="05000000000000000000" pitchFamily="2" charset="2"/>
              </a:rPr>
              <a:t> of existing and new power plant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ym typeface="Wingdings" panose="05000000000000000000" pitchFamily="2" charset="2"/>
              </a:rPr>
              <a:t>Time shifted power generation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ym typeface="Wingdings" panose="05000000000000000000" pitchFamily="2" charset="2"/>
              </a:rPr>
              <a:t>Peak power supply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34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Flex-LAES: Efficiency </a:t>
            </a:r>
            <a:r>
              <a:rPr lang="en-GB" sz="2400" dirty="0"/>
              <a:t>&amp; Load Range for PCPP + LAES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2771800" y="1267897"/>
            <a:ext cx="0" cy="3849057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4181506" y="1276380"/>
            <a:ext cx="0" cy="3849057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5582172" y="1284023"/>
            <a:ext cx="0" cy="3849057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6994858" y="1292340"/>
            <a:ext cx="0" cy="3849057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"/>
          <p:cNvSpPr/>
          <p:nvPr/>
        </p:nvSpPr>
        <p:spPr bwMode="auto">
          <a:xfrm>
            <a:off x="4252700" y="1368027"/>
            <a:ext cx="2807750" cy="442968"/>
          </a:xfrm>
          <a:custGeom>
            <a:avLst/>
            <a:gdLst>
              <a:gd name="connsiteX0" fmla="*/ 0 w 2740374"/>
              <a:gd name="connsiteY0" fmla="*/ 0 h 1122128"/>
              <a:gd name="connsiteX1" fmla="*/ 2740374 w 2740374"/>
              <a:gd name="connsiteY1" fmla="*/ 0 h 1122128"/>
              <a:gd name="connsiteX2" fmla="*/ 2740374 w 2740374"/>
              <a:gd name="connsiteY2" fmla="*/ 1122128 h 1122128"/>
              <a:gd name="connsiteX3" fmla="*/ 0 w 2740374"/>
              <a:gd name="connsiteY3" fmla="*/ 1122128 h 1122128"/>
              <a:gd name="connsiteX4" fmla="*/ 0 w 2740374"/>
              <a:gd name="connsiteY4" fmla="*/ 0 h 1122128"/>
              <a:gd name="connsiteX0" fmla="*/ 0 w 2740374"/>
              <a:gd name="connsiteY0" fmla="*/ 196850 h 1122128"/>
              <a:gd name="connsiteX1" fmla="*/ 2740374 w 2740374"/>
              <a:gd name="connsiteY1" fmla="*/ 0 h 1122128"/>
              <a:gd name="connsiteX2" fmla="*/ 2740374 w 2740374"/>
              <a:gd name="connsiteY2" fmla="*/ 1122128 h 1122128"/>
              <a:gd name="connsiteX3" fmla="*/ 0 w 2740374"/>
              <a:gd name="connsiteY3" fmla="*/ 1122128 h 1122128"/>
              <a:gd name="connsiteX4" fmla="*/ 0 w 2740374"/>
              <a:gd name="connsiteY4" fmla="*/ 196850 h 1122128"/>
              <a:gd name="connsiteX0" fmla="*/ 0 w 2740374"/>
              <a:gd name="connsiteY0" fmla="*/ 196850 h 1122128"/>
              <a:gd name="connsiteX1" fmla="*/ 1432993 w 2740374"/>
              <a:gd name="connsiteY1" fmla="*/ 92192 h 1122128"/>
              <a:gd name="connsiteX2" fmla="*/ 2740374 w 2740374"/>
              <a:gd name="connsiteY2" fmla="*/ 0 h 1122128"/>
              <a:gd name="connsiteX3" fmla="*/ 2740374 w 2740374"/>
              <a:gd name="connsiteY3" fmla="*/ 1122128 h 1122128"/>
              <a:gd name="connsiteX4" fmla="*/ 0 w 2740374"/>
              <a:gd name="connsiteY4" fmla="*/ 1122128 h 1122128"/>
              <a:gd name="connsiteX5" fmla="*/ 0 w 2740374"/>
              <a:gd name="connsiteY5" fmla="*/ 196850 h 1122128"/>
              <a:gd name="connsiteX0" fmla="*/ 0 w 2740374"/>
              <a:gd name="connsiteY0" fmla="*/ 196850 h 1122128"/>
              <a:gd name="connsiteX1" fmla="*/ 1410768 w 2740374"/>
              <a:gd name="connsiteY1" fmla="*/ 60442 h 1122128"/>
              <a:gd name="connsiteX2" fmla="*/ 2740374 w 2740374"/>
              <a:gd name="connsiteY2" fmla="*/ 0 h 1122128"/>
              <a:gd name="connsiteX3" fmla="*/ 2740374 w 2740374"/>
              <a:gd name="connsiteY3" fmla="*/ 1122128 h 1122128"/>
              <a:gd name="connsiteX4" fmla="*/ 0 w 2740374"/>
              <a:gd name="connsiteY4" fmla="*/ 1122128 h 1122128"/>
              <a:gd name="connsiteX5" fmla="*/ 0 w 2740374"/>
              <a:gd name="connsiteY5" fmla="*/ 196850 h 1122128"/>
              <a:gd name="connsiteX0" fmla="*/ 0 w 2740374"/>
              <a:gd name="connsiteY0" fmla="*/ 196850 h 1122128"/>
              <a:gd name="connsiteX1" fmla="*/ 1410768 w 2740374"/>
              <a:gd name="connsiteY1" fmla="*/ 60442 h 1122128"/>
              <a:gd name="connsiteX2" fmla="*/ 2740374 w 2740374"/>
              <a:gd name="connsiteY2" fmla="*/ 0 h 1122128"/>
              <a:gd name="connsiteX3" fmla="*/ 2740374 w 2740374"/>
              <a:gd name="connsiteY3" fmla="*/ 1122128 h 1122128"/>
              <a:gd name="connsiteX4" fmla="*/ 0 w 2740374"/>
              <a:gd name="connsiteY4" fmla="*/ 341078 h 1122128"/>
              <a:gd name="connsiteX5" fmla="*/ 0 w 2740374"/>
              <a:gd name="connsiteY5" fmla="*/ 196850 h 1122128"/>
              <a:gd name="connsiteX0" fmla="*/ 0 w 2753074"/>
              <a:gd name="connsiteY0" fmla="*/ 196850 h 341078"/>
              <a:gd name="connsiteX1" fmla="*/ 1410768 w 2753074"/>
              <a:gd name="connsiteY1" fmla="*/ 60442 h 341078"/>
              <a:gd name="connsiteX2" fmla="*/ 2740374 w 2753074"/>
              <a:gd name="connsiteY2" fmla="*/ 0 h 341078"/>
              <a:gd name="connsiteX3" fmla="*/ 2753074 w 2753074"/>
              <a:gd name="connsiteY3" fmla="*/ 185503 h 341078"/>
              <a:gd name="connsiteX4" fmla="*/ 0 w 2753074"/>
              <a:gd name="connsiteY4" fmla="*/ 341078 h 341078"/>
              <a:gd name="connsiteX5" fmla="*/ 0 w 2753074"/>
              <a:gd name="connsiteY5" fmla="*/ 196850 h 341078"/>
              <a:gd name="connsiteX0" fmla="*/ 0 w 2841061"/>
              <a:gd name="connsiteY0" fmla="*/ 316923 h 461151"/>
              <a:gd name="connsiteX1" fmla="*/ 1410768 w 2841061"/>
              <a:gd name="connsiteY1" fmla="*/ 180515 h 461151"/>
              <a:gd name="connsiteX2" fmla="*/ 2841061 w 2841061"/>
              <a:gd name="connsiteY2" fmla="*/ 0 h 461151"/>
              <a:gd name="connsiteX3" fmla="*/ 2753074 w 2841061"/>
              <a:gd name="connsiteY3" fmla="*/ 305576 h 461151"/>
              <a:gd name="connsiteX4" fmla="*/ 0 w 2841061"/>
              <a:gd name="connsiteY4" fmla="*/ 461151 h 461151"/>
              <a:gd name="connsiteX5" fmla="*/ 0 w 2841061"/>
              <a:gd name="connsiteY5" fmla="*/ 316923 h 461151"/>
              <a:gd name="connsiteX0" fmla="*/ 0 w 2841061"/>
              <a:gd name="connsiteY0" fmla="*/ 316923 h 461151"/>
              <a:gd name="connsiteX1" fmla="*/ 1570190 w 2841061"/>
              <a:gd name="connsiteY1" fmla="*/ 97388 h 461151"/>
              <a:gd name="connsiteX2" fmla="*/ 2841061 w 2841061"/>
              <a:gd name="connsiteY2" fmla="*/ 0 h 461151"/>
              <a:gd name="connsiteX3" fmla="*/ 2753074 w 2841061"/>
              <a:gd name="connsiteY3" fmla="*/ 305576 h 461151"/>
              <a:gd name="connsiteX4" fmla="*/ 0 w 2841061"/>
              <a:gd name="connsiteY4" fmla="*/ 461151 h 461151"/>
              <a:gd name="connsiteX5" fmla="*/ 0 w 2841061"/>
              <a:gd name="connsiteY5" fmla="*/ 316923 h 461151"/>
              <a:gd name="connsiteX0" fmla="*/ 0 w 2841061"/>
              <a:gd name="connsiteY0" fmla="*/ 316923 h 461151"/>
              <a:gd name="connsiteX1" fmla="*/ 283367 w 2841061"/>
              <a:gd name="connsiteY1" fmla="*/ 231893 h 461151"/>
              <a:gd name="connsiteX2" fmla="*/ 1570190 w 2841061"/>
              <a:gd name="connsiteY2" fmla="*/ 97388 h 461151"/>
              <a:gd name="connsiteX3" fmla="*/ 2841061 w 2841061"/>
              <a:gd name="connsiteY3" fmla="*/ 0 h 461151"/>
              <a:gd name="connsiteX4" fmla="*/ 2753074 w 2841061"/>
              <a:gd name="connsiteY4" fmla="*/ 305576 h 461151"/>
              <a:gd name="connsiteX5" fmla="*/ 0 w 2841061"/>
              <a:gd name="connsiteY5" fmla="*/ 461151 h 461151"/>
              <a:gd name="connsiteX6" fmla="*/ 0 w 2841061"/>
              <a:gd name="connsiteY6" fmla="*/ 316923 h 461151"/>
              <a:gd name="connsiteX0" fmla="*/ 0 w 2841061"/>
              <a:gd name="connsiteY0" fmla="*/ 316923 h 461151"/>
              <a:gd name="connsiteX1" fmla="*/ 283367 w 2841061"/>
              <a:gd name="connsiteY1" fmla="*/ 231893 h 461151"/>
              <a:gd name="connsiteX2" fmla="*/ 1486284 w 2841061"/>
              <a:gd name="connsiteY2" fmla="*/ 106624 h 461151"/>
              <a:gd name="connsiteX3" fmla="*/ 2841061 w 2841061"/>
              <a:gd name="connsiteY3" fmla="*/ 0 h 461151"/>
              <a:gd name="connsiteX4" fmla="*/ 2753074 w 2841061"/>
              <a:gd name="connsiteY4" fmla="*/ 305576 h 461151"/>
              <a:gd name="connsiteX5" fmla="*/ 0 w 2841061"/>
              <a:gd name="connsiteY5" fmla="*/ 461151 h 461151"/>
              <a:gd name="connsiteX6" fmla="*/ 0 w 2841061"/>
              <a:gd name="connsiteY6" fmla="*/ 316923 h 461151"/>
              <a:gd name="connsiteX0" fmla="*/ 268499 w 2841061"/>
              <a:gd name="connsiteY0" fmla="*/ 326159 h 461151"/>
              <a:gd name="connsiteX1" fmla="*/ 283367 w 2841061"/>
              <a:gd name="connsiteY1" fmla="*/ 231893 h 461151"/>
              <a:gd name="connsiteX2" fmla="*/ 1486284 w 2841061"/>
              <a:gd name="connsiteY2" fmla="*/ 106624 h 461151"/>
              <a:gd name="connsiteX3" fmla="*/ 2841061 w 2841061"/>
              <a:gd name="connsiteY3" fmla="*/ 0 h 461151"/>
              <a:gd name="connsiteX4" fmla="*/ 2753074 w 2841061"/>
              <a:gd name="connsiteY4" fmla="*/ 305576 h 461151"/>
              <a:gd name="connsiteX5" fmla="*/ 0 w 2841061"/>
              <a:gd name="connsiteY5" fmla="*/ 461151 h 461151"/>
              <a:gd name="connsiteX6" fmla="*/ 268499 w 2841061"/>
              <a:gd name="connsiteY6" fmla="*/ 326159 h 461151"/>
              <a:gd name="connsiteX0" fmla="*/ 0 w 2572562"/>
              <a:gd name="connsiteY0" fmla="*/ 326159 h 414969"/>
              <a:gd name="connsiteX1" fmla="*/ 14868 w 2572562"/>
              <a:gd name="connsiteY1" fmla="*/ 231893 h 414969"/>
              <a:gd name="connsiteX2" fmla="*/ 1217785 w 2572562"/>
              <a:gd name="connsiteY2" fmla="*/ 106624 h 414969"/>
              <a:gd name="connsiteX3" fmla="*/ 2572562 w 2572562"/>
              <a:gd name="connsiteY3" fmla="*/ 0 h 414969"/>
              <a:gd name="connsiteX4" fmla="*/ 2484575 w 2572562"/>
              <a:gd name="connsiteY4" fmla="*/ 305576 h 414969"/>
              <a:gd name="connsiteX5" fmla="*/ 1 w 2572562"/>
              <a:gd name="connsiteY5" fmla="*/ 414969 h 414969"/>
              <a:gd name="connsiteX6" fmla="*/ 0 w 2572562"/>
              <a:gd name="connsiteY6" fmla="*/ 326159 h 414969"/>
              <a:gd name="connsiteX0" fmla="*/ 0 w 2538999"/>
              <a:gd name="connsiteY0" fmla="*/ 316923 h 405733"/>
              <a:gd name="connsiteX1" fmla="*/ 14868 w 2538999"/>
              <a:gd name="connsiteY1" fmla="*/ 222657 h 405733"/>
              <a:gd name="connsiteX2" fmla="*/ 1217785 w 2538999"/>
              <a:gd name="connsiteY2" fmla="*/ 97388 h 405733"/>
              <a:gd name="connsiteX3" fmla="*/ 2538999 w 2538999"/>
              <a:gd name="connsiteY3" fmla="*/ 0 h 405733"/>
              <a:gd name="connsiteX4" fmla="*/ 2484575 w 2538999"/>
              <a:gd name="connsiteY4" fmla="*/ 296340 h 405733"/>
              <a:gd name="connsiteX5" fmla="*/ 1 w 2538999"/>
              <a:gd name="connsiteY5" fmla="*/ 405733 h 405733"/>
              <a:gd name="connsiteX6" fmla="*/ 0 w 2538999"/>
              <a:gd name="connsiteY6" fmla="*/ 316923 h 405733"/>
              <a:gd name="connsiteX0" fmla="*/ 0 w 2572562"/>
              <a:gd name="connsiteY0" fmla="*/ 316923 h 405733"/>
              <a:gd name="connsiteX1" fmla="*/ 14868 w 2572562"/>
              <a:gd name="connsiteY1" fmla="*/ 222657 h 405733"/>
              <a:gd name="connsiteX2" fmla="*/ 1217785 w 2572562"/>
              <a:gd name="connsiteY2" fmla="*/ 97388 h 405733"/>
              <a:gd name="connsiteX3" fmla="*/ 2572562 w 2572562"/>
              <a:gd name="connsiteY3" fmla="*/ 0 h 405733"/>
              <a:gd name="connsiteX4" fmla="*/ 2484575 w 2572562"/>
              <a:gd name="connsiteY4" fmla="*/ 296340 h 405733"/>
              <a:gd name="connsiteX5" fmla="*/ 1 w 2572562"/>
              <a:gd name="connsiteY5" fmla="*/ 405733 h 405733"/>
              <a:gd name="connsiteX6" fmla="*/ 0 w 2572562"/>
              <a:gd name="connsiteY6" fmla="*/ 316923 h 405733"/>
              <a:gd name="connsiteX0" fmla="*/ 0 w 2585262"/>
              <a:gd name="connsiteY0" fmla="*/ 316923 h 405733"/>
              <a:gd name="connsiteX1" fmla="*/ 14868 w 2585262"/>
              <a:gd name="connsiteY1" fmla="*/ 222657 h 405733"/>
              <a:gd name="connsiteX2" fmla="*/ 1217785 w 2585262"/>
              <a:gd name="connsiteY2" fmla="*/ 97388 h 405733"/>
              <a:gd name="connsiteX3" fmla="*/ 2572562 w 2585262"/>
              <a:gd name="connsiteY3" fmla="*/ 0 h 405733"/>
              <a:gd name="connsiteX4" fmla="*/ 2585262 w 2585262"/>
              <a:gd name="connsiteY4" fmla="*/ 287103 h 405733"/>
              <a:gd name="connsiteX5" fmla="*/ 1 w 2585262"/>
              <a:gd name="connsiteY5" fmla="*/ 405733 h 405733"/>
              <a:gd name="connsiteX6" fmla="*/ 0 w 2585262"/>
              <a:gd name="connsiteY6" fmla="*/ 316923 h 405733"/>
              <a:gd name="connsiteX0" fmla="*/ 0 w 2585262"/>
              <a:gd name="connsiteY0" fmla="*/ 316923 h 405733"/>
              <a:gd name="connsiteX1" fmla="*/ 14868 w 2585262"/>
              <a:gd name="connsiteY1" fmla="*/ 222657 h 405733"/>
              <a:gd name="connsiteX2" fmla="*/ 1226176 w 2585262"/>
              <a:gd name="connsiteY2" fmla="*/ 60442 h 405733"/>
              <a:gd name="connsiteX3" fmla="*/ 2572562 w 2585262"/>
              <a:gd name="connsiteY3" fmla="*/ 0 h 405733"/>
              <a:gd name="connsiteX4" fmla="*/ 2585262 w 2585262"/>
              <a:gd name="connsiteY4" fmla="*/ 287103 h 405733"/>
              <a:gd name="connsiteX5" fmla="*/ 1 w 2585262"/>
              <a:gd name="connsiteY5" fmla="*/ 405733 h 405733"/>
              <a:gd name="connsiteX6" fmla="*/ 0 w 2585262"/>
              <a:gd name="connsiteY6" fmla="*/ 316923 h 405733"/>
              <a:gd name="connsiteX0" fmla="*/ 0 w 2585262"/>
              <a:gd name="connsiteY0" fmla="*/ 344633 h 433443"/>
              <a:gd name="connsiteX1" fmla="*/ 14868 w 2585262"/>
              <a:gd name="connsiteY1" fmla="*/ 250367 h 433443"/>
              <a:gd name="connsiteX2" fmla="*/ 1226176 w 2585262"/>
              <a:gd name="connsiteY2" fmla="*/ 88152 h 433443"/>
              <a:gd name="connsiteX3" fmla="*/ 2572562 w 2585262"/>
              <a:gd name="connsiteY3" fmla="*/ 0 h 433443"/>
              <a:gd name="connsiteX4" fmla="*/ 2585262 w 2585262"/>
              <a:gd name="connsiteY4" fmla="*/ 314813 h 433443"/>
              <a:gd name="connsiteX5" fmla="*/ 1 w 2585262"/>
              <a:gd name="connsiteY5" fmla="*/ 433443 h 433443"/>
              <a:gd name="connsiteX6" fmla="*/ 0 w 2585262"/>
              <a:gd name="connsiteY6" fmla="*/ 344633 h 433443"/>
              <a:gd name="connsiteX0" fmla="*/ 0 w 2585262"/>
              <a:gd name="connsiteY0" fmla="*/ 325583 h 414393"/>
              <a:gd name="connsiteX1" fmla="*/ 14868 w 2585262"/>
              <a:gd name="connsiteY1" fmla="*/ 231317 h 414393"/>
              <a:gd name="connsiteX2" fmla="*/ 1226176 w 2585262"/>
              <a:gd name="connsiteY2" fmla="*/ 69102 h 414393"/>
              <a:gd name="connsiteX3" fmla="*/ 2537951 w 2585262"/>
              <a:gd name="connsiteY3" fmla="*/ 0 h 414393"/>
              <a:gd name="connsiteX4" fmla="*/ 2585262 w 2585262"/>
              <a:gd name="connsiteY4" fmla="*/ 295763 h 414393"/>
              <a:gd name="connsiteX5" fmla="*/ 1 w 2585262"/>
              <a:gd name="connsiteY5" fmla="*/ 414393 h 414393"/>
              <a:gd name="connsiteX6" fmla="*/ 0 w 2585262"/>
              <a:gd name="connsiteY6" fmla="*/ 325583 h 414393"/>
              <a:gd name="connsiteX0" fmla="*/ 0 w 2537951"/>
              <a:gd name="connsiteY0" fmla="*/ 325583 h 414393"/>
              <a:gd name="connsiteX1" fmla="*/ 14868 w 2537951"/>
              <a:gd name="connsiteY1" fmla="*/ 231317 h 414393"/>
              <a:gd name="connsiteX2" fmla="*/ 1226176 w 2537951"/>
              <a:gd name="connsiteY2" fmla="*/ 69102 h 414393"/>
              <a:gd name="connsiteX3" fmla="*/ 2537951 w 2537951"/>
              <a:gd name="connsiteY3" fmla="*/ 0 h 414393"/>
              <a:gd name="connsiteX4" fmla="*/ 2524692 w 2537951"/>
              <a:gd name="connsiteY4" fmla="*/ 286238 h 414393"/>
              <a:gd name="connsiteX5" fmla="*/ 1 w 2537951"/>
              <a:gd name="connsiteY5" fmla="*/ 414393 h 414393"/>
              <a:gd name="connsiteX6" fmla="*/ 0 w 2537951"/>
              <a:gd name="connsiteY6" fmla="*/ 325583 h 414393"/>
              <a:gd name="connsiteX0" fmla="*/ 0 w 2550651"/>
              <a:gd name="connsiteY0" fmla="*/ 325583 h 414393"/>
              <a:gd name="connsiteX1" fmla="*/ 14868 w 2550651"/>
              <a:gd name="connsiteY1" fmla="*/ 231317 h 414393"/>
              <a:gd name="connsiteX2" fmla="*/ 1226176 w 2550651"/>
              <a:gd name="connsiteY2" fmla="*/ 69102 h 414393"/>
              <a:gd name="connsiteX3" fmla="*/ 2537951 w 2550651"/>
              <a:gd name="connsiteY3" fmla="*/ 0 h 414393"/>
              <a:gd name="connsiteX4" fmla="*/ 2550651 w 2550651"/>
              <a:gd name="connsiteY4" fmla="*/ 286238 h 414393"/>
              <a:gd name="connsiteX5" fmla="*/ 1 w 2550651"/>
              <a:gd name="connsiteY5" fmla="*/ 414393 h 414393"/>
              <a:gd name="connsiteX6" fmla="*/ 0 w 2550651"/>
              <a:gd name="connsiteY6" fmla="*/ 325583 h 414393"/>
              <a:gd name="connsiteX0" fmla="*/ 0 w 2550651"/>
              <a:gd name="connsiteY0" fmla="*/ 325583 h 442968"/>
              <a:gd name="connsiteX1" fmla="*/ 14868 w 2550651"/>
              <a:gd name="connsiteY1" fmla="*/ 231317 h 442968"/>
              <a:gd name="connsiteX2" fmla="*/ 1226176 w 2550651"/>
              <a:gd name="connsiteY2" fmla="*/ 69102 h 442968"/>
              <a:gd name="connsiteX3" fmla="*/ 2537951 w 2550651"/>
              <a:gd name="connsiteY3" fmla="*/ 0 h 442968"/>
              <a:gd name="connsiteX4" fmla="*/ 2550651 w 2550651"/>
              <a:gd name="connsiteY4" fmla="*/ 286238 h 442968"/>
              <a:gd name="connsiteX5" fmla="*/ 1 w 2550651"/>
              <a:gd name="connsiteY5" fmla="*/ 442968 h 442968"/>
              <a:gd name="connsiteX6" fmla="*/ 0 w 2550651"/>
              <a:gd name="connsiteY6" fmla="*/ 325583 h 442968"/>
              <a:gd name="connsiteX0" fmla="*/ 0 w 2550651"/>
              <a:gd name="connsiteY0" fmla="*/ 325583 h 442968"/>
              <a:gd name="connsiteX1" fmla="*/ 14868 w 2550651"/>
              <a:gd name="connsiteY1" fmla="*/ 202742 h 442968"/>
              <a:gd name="connsiteX2" fmla="*/ 1226176 w 2550651"/>
              <a:gd name="connsiteY2" fmla="*/ 69102 h 442968"/>
              <a:gd name="connsiteX3" fmla="*/ 2537951 w 2550651"/>
              <a:gd name="connsiteY3" fmla="*/ 0 h 442968"/>
              <a:gd name="connsiteX4" fmla="*/ 2550651 w 2550651"/>
              <a:gd name="connsiteY4" fmla="*/ 286238 h 442968"/>
              <a:gd name="connsiteX5" fmla="*/ 1 w 2550651"/>
              <a:gd name="connsiteY5" fmla="*/ 442968 h 442968"/>
              <a:gd name="connsiteX6" fmla="*/ 0 w 2550651"/>
              <a:gd name="connsiteY6" fmla="*/ 325583 h 4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651" h="442968">
                <a:moveTo>
                  <a:pt x="0" y="325583"/>
                </a:moveTo>
                <a:cubicBezTo>
                  <a:pt x="10550" y="324949"/>
                  <a:pt x="4318" y="203376"/>
                  <a:pt x="14868" y="202742"/>
                </a:cubicBezTo>
                <a:lnTo>
                  <a:pt x="1226176" y="69102"/>
                </a:lnTo>
                <a:lnTo>
                  <a:pt x="2537951" y="0"/>
                </a:lnTo>
                <a:lnTo>
                  <a:pt x="2550651" y="286238"/>
                </a:lnTo>
                <a:lnTo>
                  <a:pt x="1" y="442968"/>
                </a:lnTo>
                <a:cubicBezTo>
                  <a:pt x="1" y="413365"/>
                  <a:pt x="0" y="355186"/>
                  <a:pt x="0" y="3255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GB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893301" y="1115496"/>
            <a:ext cx="304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0,5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893301" y="2082284"/>
            <a:ext cx="304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0,4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893301" y="3049071"/>
            <a:ext cx="304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0,3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893301" y="4022209"/>
            <a:ext cx="304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0,2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93301" y="4996934"/>
            <a:ext cx="304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0,1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6" y="1253609"/>
            <a:ext cx="95250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6" y="2220396"/>
            <a:ext cx="95250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6" y="3193534"/>
            <a:ext cx="95250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6" y="4160322"/>
            <a:ext cx="95250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6" y="5127109"/>
            <a:ext cx="95250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89" y="5135047"/>
            <a:ext cx="14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76" y="5135047"/>
            <a:ext cx="14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76" y="5135047"/>
            <a:ext cx="14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26" y="5135047"/>
            <a:ext cx="14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4" y="5135047"/>
            <a:ext cx="14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1301289" y="5250934"/>
            <a:ext cx="69272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0	       200	              400 	       600	       	800       900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49201" y="5559901"/>
            <a:ext cx="145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</a:t>
            </a:r>
            <a:endParaRPr lang="en-GB" sz="120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3744451" y="5758934"/>
            <a:ext cx="2308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Net</a:t>
            </a:r>
            <a:endParaRPr lang="en-GB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4217526" y="5622409"/>
            <a:ext cx="5321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[MW]</a:t>
            </a:r>
            <a:endParaRPr lang="en-GB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59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72" y="5116954"/>
            <a:ext cx="6369260" cy="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89" y="1259959"/>
            <a:ext cx="1428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97"/>
          <p:cNvSpPr>
            <a:spLocks noChangeArrowheads="1"/>
          </p:cNvSpPr>
          <p:nvPr/>
        </p:nvSpPr>
        <p:spPr bwMode="auto">
          <a:xfrm>
            <a:off x="4270586" y="1862173"/>
            <a:ext cx="1237518" cy="2616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 smtClean="0">
                <a:solidFill>
                  <a:srgbClr val="000000"/>
                </a:solidFill>
                <a:latin typeface="AvantGarde Bk BT" pitchFamily="34" charset="0"/>
                <a:cs typeface="Arial" pitchFamily="34" charset="0"/>
              </a:rPr>
              <a:t>Steam Cycle</a:t>
            </a: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reihandform 61"/>
          <p:cNvSpPr/>
          <p:nvPr/>
        </p:nvSpPr>
        <p:spPr>
          <a:xfrm>
            <a:off x="2302205" y="1695252"/>
            <a:ext cx="4030900" cy="750470"/>
          </a:xfrm>
          <a:custGeom>
            <a:avLst/>
            <a:gdLst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192405 w 876300"/>
              <a:gd name="connsiteY1" fmla="*/ 1012508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30480 w 876300"/>
              <a:gd name="connsiteY1" fmla="*/ 979170 h 1805940"/>
              <a:gd name="connsiteX2" fmla="*/ 192405 w 876300"/>
              <a:gd name="connsiteY2" fmla="*/ 1012508 h 1805940"/>
              <a:gd name="connsiteX3" fmla="*/ 396240 w 876300"/>
              <a:gd name="connsiteY3" fmla="*/ 266700 h 1805940"/>
              <a:gd name="connsiteX4" fmla="*/ 876300 w 876300"/>
              <a:gd name="connsiteY4" fmla="*/ 0 h 1805940"/>
              <a:gd name="connsiteX0" fmla="*/ 0 w 876300"/>
              <a:gd name="connsiteY0" fmla="*/ 1805940 h 1805940"/>
              <a:gd name="connsiteX1" fmla="*/ 30480 w 876300"/>
              <a:gd name="connsiteY1" fmla="*/ 979170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42661 w 876300"/>
              <a:gd name="connsiteY1" fmla="*/ 1197528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500011 w 876300"/>
              <a:gd name="connsiteY2" fmla="*/ 622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500011 w 876300"/>
              <a:gd name="connsiteY2" fmla="*/ 62200 h 1805940"/>
              <a:gd name="connsiteX3" fmla="*/ 717806 w 876300"/>
              <a:gd name="connsiteY3" fmla="*/ 14749 h 1805940"/>
              <a:gd name="connsiteX4" fmla="*/ 876300 w 876300"/>
              <a:gd name="connsiteY4" fmla="*/ 0 h 1805940"/>
              <a:gd name="connsiteX0" fmla="*/ 0 w 876300"/>
              <a:gd name="connsiteY0" fmla="*/ 1866533 h 1866533"/>
              <a:gd name="connsiteX1" fmla="*/ 276499 w 876300"/>
              <a:gd name="connsiteY1" fmla="*/ 590807 h 1866533"/>
              <a:gd name="connsiteX2" fmla="*/ 500011 w 876300"/>
              <a:gd name="connsiteY2" fmla="*/ 122793 h 1866533"/>
              <a:gd name="connsiteX3" fmla="*/ 714422 w 876300"/>
              <a:gd name="connsiteY3" fmla="*/ 0 h 1866533"/>
              <a:gd name="connsiteX4" fmla="*/ 876300 w 876300"/>
              <a:gd name="connsiteY4" fmla="*/ 60593 h 1866533"/>
              <a:gd name="connsiteX0" fmla="*/ 0 w 876300"/>
              <a:gd name="connsiteY0" fmla="*/ 1845007 h 1845007"/>
              <a:gd name="connsiteX1" fmla="*/ 276499 w 876300"/>
              <a:gd name="connsiteY1" fmla="*/ 569281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1113169"/>
              <a:gd name="connsiteY0" fmla="*/ 1845007 h 1845007"/>
              <a:gd name="connsiteX1" fmla="*/ 276499 w 1113169"/>
              <a:gd name="connsiteY1" fmla="*/ 569281 h 1845007"/>
              <a:gd name="connsiteX2" fmla="*/ 500011 w 1113169"/>
              <a:gd name="connsiteY2" fmla="*/ 101267 h 1845007"/>
              <a:gd name="connsiteX3" fmla="*/ 714422 w 1113169"/>
              <a:gd name="connsiteY3" fmla="*/ 0 h 1845007"/>
              <a:gd name="connsiteX4" fmla="*/ 1113169 w 1113169"/>
              <a:gd name="connsiteY4" fmla="*/ 39067 h 1845007"/>
              <a:gd name="connsiteX0" fmla="*/ 0 w 1119937"/>
              <a:gd name="connsiteY0" fmla="*/ 2290545 h 2290545"/>
              <a:gd name="connsiteX1" fmla="*/ 276499 w 1119937"/>
              <a:gd name="connsiteY1" fmla="*/ 1014819 h 2290545"/>
              <a:gd name="connsiteX2" fmla="*/ 500011 w 1119937"/>
              <a:gd name="connsiteY2" fmla="*/ 546805 h 2290545"/>
              <a:gd name="connsiteX3" fmla="*/ 714422 w 1119937"/>
              <a:gd name="connsiteY3" fmla="*/ 445538 h 2290545"/>
              <a:gd name="connsiteX4" fmla="*/ 1119937 w 1119937"/>
              <a:gd name="connsiteY4" fmla="*/ 264 h 2290545"/>
              <a:gd name="connsiteX0" fmla="*/ 0 w 1119937"/>
              <a:gd name="connsiteY0" fmla="*/ 2290545 h 2290545"/>
              <a:gd name="connsiteX1" fmla="*/ 276499 w 1119937"/>
              <a:gd name="connsiteY1" fmla="*/ 1014819 h 2290545"/>
              <a:gd name="connsiteX2" fmla="*/ 511291 w 1119937"/>
              <a:gd name="connsiteY2" fmla="*/ 353069 h 2290545"/>
              <a:gd name="connsiteX3" fmla="*/ 714422 w 1119937"/>
              <a:gd name="connsiteY3" fmla="*/ 445538 h 2290545"/>
              <a:gd name="connsiteX4" fmla="*/ 1119937 w 1119937"/>
              <a:gd name="connsiteY4" fmla="*/ 264 h 2290545"/>
              <a:gd name="connsiteX0" fmla="*/ 0 w 1160543"/>
              <a:gd name="connsiteY0" fmla="*/ 2312060 h 2312060"/>
              <a:gd name="connsiteX1" fmla="*/ 276499 w 1160543"/>
              <a:gd name="connsiteY1" fmla="*/ 1036334 h 2312060"/>
              <a:gd name="connsiteX2" fmla="*/ 511291 w 1160543"/>
              <a:gd name="connsiteY2" fmla="*/ 374584 h 2312060"/>
              <a:gd name="connsiteX3" fmla="*/ 714422 w 1160543"/>
              <a:gd name="connsiteY3" fmla="*/ 467053 h 2312060"/>
              <a:gd name="connsiteX4" fmla="*/ 1160543 w 1160543"/>
              <a:gd name="connsiteY4" fmla="*/ 253 h 2312060"/>
              <a:gd name="connsiteX0" fmla="*/ 0 w 1160543"/>
              <a:gd name="connsiteY0" fmla="*/ 2311807 h 2311807"/>
              <a:gd name="connsiteX1" fmla="*/ 276499 w 1160543"/>
              <a:gd name="connsiteY1" fmla="*/ 1036081 h 2311807"/>
              <a:gd name="connsiteX2" fmla="*/ 511291 w 1160543"/>
              <a:gd name="connsiteY2" fmla="*/ 374331 h 2311807"/>
              <a:gd name="connsiteX3" fmla="*/ 714422 w 1160543"/>
              <a:gd name="connsiteY3" fmla="*/ 466800 h 2311807"/>
              <a:gd name="connsiteX4" fmla="*/ 1160543 w 1160543"/>
              <a:gd name="connsiteY4" fmla="*/ 0 h 2311807"/>
              <a:gd name="connsiteX0" fmla="*/ 0 w 1160543"/>
              <a:gd name="connsiteY0" fmla="*/ 2311807 h 2311807"/>
              <a:gd name="connsiteX1" fmla="*/ 276499 w 1160543"/>
              <a:gd name="connsiteY1" fmla="*/ 1036081 h 2311807"/>
              <a:gd name="connsiteX2" fmla="*/ 511291 w 1160543"/>
              <a:gd name="connsiteY2" fmla="*/ 374331 h 2311807"/>
              <a:gd name="connsiteX3" fmla="*/ 849776 w 1160543"/>
              <a:gd name="connsiteY3" fmla="*/ 240774 h 2311807"/>
              <a:gd name="connsiteX4" fmla="*/ 1160543 w 1160543"/>
              <a:gd name="connsiteY4" fmla="*/ 0 h 2311807"/>
              <a:gd name="connsiteX0" fmla="*/ 0 w 1160543"/>
              <a:gd name="connsiteY0" fmla="*/ 2311807 h 2311807"/>
              <a:gd name="connsiteX1" fmla="*/ 276499 w 1160543"/>
              <a:gd name="connsiteY1" fmla="*/ 1036081 h 2311807"/>
              <a:gd name="connsiteX2" fmla="*/ 520315 w 1160543"/>
              <a:gd name="connsiteY2" fmla="*/ 191358 h 2311807"/>
              <a:gd name="connsiteX3" fmla="*/ 849776 w 1160543"/>
              <a:gd name="connsiteY3" fmla="*/ 240774 h 2311807"/>
              <a:gd name="connsiteX4" fmla="*/ 1160543 w 1160543"/>
              <a:gd name="connsiteY4" fmla="*/ 0 h 2311807"/>
              <a:gd name="connsiteX0" fmla="*/ 0 w 1160543"/>
              <a:gd name="connsiteY0" fmla="*/ 2311807 h 2311807"/>
              <a:gd name="connsiteX1" fmla="*/ 276499 w 1160543"/>
              <a:gd name="connsiteY1" fmla="*/ 1036081 h 2311807"/>
              <a:gd name="connsiteX2" fmla="*/ 520315 w 1160543"/>
              <a:gd name="connsiteY2" fmla="*/ 191358 h 2311807"/>
              <a:gd name="connsiteX3" fmla="*/ 849776 w 1160543"/>
              <a:gd name="connsiteY3" fmla="*/ 68564 h 2311807"/>
              <a:gd name="connsiteX4" fmla="*/ 1160543 w 1160543"/>
              <a:gd name="connsiteY4" fmla="*/ 0 h 2311807"/>
              <a:gd name="connsiteX0" fmla="*/ 0 w 1160543"/>
              <a:gd name="connsiteY0" fmla="*/ 2311807 h 2311807"/>
              <a:gd name="connsiteX1" fmla="*/ 276499 w 1160543"/>
              <a:gd name="connsiteY1" fmla="*/ 1036081 h 2311807"/>
              <a:gd name="connsiteX2" fmla="*/ 520315 w 1160543"/>
              <a:gd name="connsiteY2" fmla="*/ 191358 h 2311807"/>
              <a:gd name="connsiteX3" fmla="*/ 849776 w 1160543"/>
              <a:gd name="connsiteY3" fmla="*/ 68564 h 2311807"/>
              <a:gd name="connsiteX4" fmla="*/ 1160543 w 1160543"/>
              <a:gd name="connsiteY4" fmla="*/ 0 h 2311807"/>
              <a:gd name="connsiteX0" fmla="*/ 0 w 1160543"/>
              <a:gd name="connsiteY0" fmla="*/ 2311807 h 2311807"/>
              <a:gd name="connsiteX1" fmla="*/ 199799 w 1160543"/>
              <a:gd name="connsiteY1" fmla="*/ 670134 h 2311807"/>
              <a:gd name="connsiteX2" fmla="*/ 520315 w 1160543"/>
              <a:gd name="connsiteY2" fmla="*/ 191358 h 2311807"/>
              <a:gd name="connsiteX3" fmla="*/ 849776 w 1160543"/>
              <a:gd name="connsiteY3" fmla="*/ 68564 h 2311807"/>
              <a:gd name="connsiteX4" fmla="*/ 1160543 w 1160543"/>
              <a:gd name="connsiteY4" fmla="*/ 0 h 2311807"/>
              <a:gd name="connsiteX0" fmla="*/ 0 w 1160543"/>
              <a:gd name="connsiteY0" fmla="*/ 2311807 h 2311807"/>
              <a:gd name="connsiteX1" fmla="*/ 199799 w 1160543"/>
              <a:gd name="connsiteY1" fmla="*/ 670134 h 2311807"/>
              <a:gd name="connsiteX2" fmla="*/ 520315 w 1160543"/>
              <a:gd name="connsiteY2" fmla="*/ 191358 h 2311807"/>
              <a:gd name="connsiteX3" fmla="*/ 849776 w 1160543"/>
              <a:gd name="connsiteY3" fmla="*/ 68564 h 2311807"/>
              <a:gd name="connsiteX4" fmla="*/ 1160543 w 1160543"/>
              <a:gd name="connsiteY4" fmla="*/ 0 h 2311807"/>
              <a:gd name="connsiteX0" fmla="*/ 0 w 1031957"/>
              <a:gd name="connsiteY0" fmla="*/ 891074 h 891074"/>
              <a:gd name="connsiteX1" fmla="*/ 71213 w 1031957"/>
              <a:gd name="connsiteY1" fmla="*/ 670134 h 891074"/>
              <a:gd name="connsiteX2" fmla="*/ 391729 w 1031957"/>
              <a:gd name="connsiteY2" fmla="*/ 191358 h 891074"/>
              <a:gd name="connsiteX3" fmla="*/ 721190 w 1031957"/>
              <a:gd name="connsiteY3" fmla="*/ 68564 h 891074"/>
              <a:gd name="connsiteX4" fmla="*/ 1031957 w 1031957"/>
              <a:gd name="connsiteY4" fmla="*/ 0 h 891074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91729 w 939465"/>
              <a:gd name="connsiteY2" fmla="*/ 169832 h 869548"/>
              <a:gd name="connsiteX3" fmla="*/ 721190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668 h 869668"/>
              <a:gd name="connsiteX1" fmla="*/ 71213 w 939465"/>
              <a:gd name="connsiteY1" fmla="*/ 648728 h 869668"/>
              <a:gd name="connsiteX2" fmla="*/ 391729 w 939465"/>
              <a:gd name="connsiteY2" fmla="*/ 169952 h 869668"/>
              <a:gd name="connsiteX3" fmla="*/ 721190 w 939465"/>
              <a:gd name="connsiteY3" fmla="*/ 47158 h 869668"/>
              <a:gd name="connsiteX4" fmla="*/ 939465 w 939465"/>
              <a:gd name="connsiteY4" fmla="*/ 120 h 869668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91729 w 939465"/>
              <a:gd name="connsiteY2" fmla="*/ 169832 h 869548"/>
              <a:gd name="connsiteX3" fmla="*/ 721190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91729 w 939465"/>
              <a:gd name="connsiteY2" fmla="*/ 169832 h 869548"/>
              <a:gd name="connsiteX3" fmla="*/ 721190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33076 w 939465"/>
              <a:gd name="connsiteY2" fmla="*/ 169831 h 869548"/>
              <a:gd name="connsiteX3" fmla="*/ 721190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33076 w 939465"/>
              <a:gd name="connsiteY2" fmla="*/ 169831 h 869548"/>
              <a:gd name="connsiteX3" fmla="*/ 721190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33076 w 939465"/>
              <a:gd name="connsiteY2" fmla="*/ 169831 h 869548"/>
              <a:gd name="connsiteX3" fmla="*/ 714422 w 939465"/>
              <a:gd name="connsiteY3" fmla="*/ 57801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71213 w 939465"/>
              <a:gd name="connsiteY1" fmla="*/ 648608 h 869548"/>
              <a:gd name="connsiteX2" fmla="*/ 333076 w 939465"/>
              <a:gd name="connsiteY2" fmla="*/ 169831 h 869548"/>
              <a:gd name="connsiteX3" fmla="*/ 716678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41886 w 939465"/>
              <a:gd name="connsiteY1" fmla="*/ 659371 h 869548"/>
              <a:gd name="connsiteX2" fmla="*/ 333076 w 939465"/>
              <a:gd name="connsiteY2" fmla="*/ 169831 h 869548"/>
              <a:gd name="connsiteX3" fmla="*/ 716678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41886 w 939465"/>
              <a:gd name="connsiteY1" fmla="*/ 659371 h 869548"/>
              <a:gd name="connsiteX2" fmla="*/ 333076 w 939465"/>
              <a:gd name="connsiteY2" fmla="*/ 169831 h 869548"/>
              <a:gd name="connsiteX3" fmla="*/ 716678 w 939465"/>
              <a:gd name="connsiteY3" fmla="*/ 47038 h 869548"/>
              <a:gd name="connsiteX4" fmla="*/ 939465 w 939465"/>
              <a:gd name="connsiteY4" fmla="*/ 0 h 869548"/>
              <a:gd name="connsiteX0" fmla="*/ 0 w 939465"/>
              <a:gd name="connsiteY0" fmla="*/ 869548 h 869548"/>
              <a:gd name="connsiteX1" fmla="*/ 41886 w 939465"/>
              <a:gd name="connsiteY1" fmla="*/ 659371 h 869548"/>
              <a:gd name="connsiteX2" fmla="*/ 333076 w 939465"/>
              <a:gd name="connsiteY2" fmla="*/ 169831 h 869548"/>
              <a:gd name="connsiteX3" fmla="*/ 716678 w 939465"/>
              <a:gd name="connsiteY3" fmla="*/ 47038 h 869548"/>
              <a:gd name="connsiteX4" fmla="*/ 939465 w 939465"/>
              <a:gd name="connsiteY4" fmla="*/ 0 h 869548"/>
              <a:gd name="connsiteX0" fmla="*/ 0 w 968792"/>
              <a:gd name="connsiteY0" fmla="*/ 848022 h 848022"/>
              <a:gd name="connsiteX1" fmla="*/ 71213 w 968792"/>
              <a:gd name="connsiteY1" fmla="*/ 659371 h 848022"/>
              <a:gd name="connsiteX2" fmla="*/ 362403 w 968792"/>
              <a:gd name="connsiteY2" fmla="*/ 169831 h 848022"/>
              <a:gd name="connsiteX3" fmla="*/ 746005 w 968792"/>
              <a:gd name="connsiteY3" fmla="*/ 47038 h 848022"/>
              <a:gd name="connsiteX4" fmla="*/ 968792 w 968792"/>
              <a:gd name="connsiteY4" fmla="*/ 0 h 848022"/>
              <a:gd name="connsiteX0" fmla="*/ 0 w 968792"/>
              <a:gd name="connsiteY0" fmla="*/ 848022 h 848022"/>
              <a:gd name="connsiteX1" fmla="*/ 71213 w 968792"/>
              <a:gd name="connsiteY1" fmla="*/ 659371 h 848022"/>
              <a:gd name="connsiteX2" fmla="*/ 362403 w 968792"/>
              <a:gd name="connsiteY2" fmla="*/ 169831 h 848022"/>
              <a:gd name="connsiteX3" fmla="*/ 746005 w 968792"/>
              <a:gd name="connsiteY3" fmla="*/ 47038 h 848022"/>
              <a:gd name="connsiteX4" fmla="*/ 968792 w 968792"/>
              <a:gd name="connsiteY4" fmla="*/ 0 h 848022"/>
              <a:gd name="connsiteX0" fmla="*/ 0 w 968792"/>
              <a:gd name="connsiteY0" fmla="*/ 848022 h 848022"/>
              <a:gd name="connsiteX1" fmla="*/ 71213 w 968792"/>
              <a:gd name="connsiteY1" fmla="*/ 659371 h 848022"/>
              <a:gd name="connsiteX2" fmla="*/ 362403 w 968792"/>
              <a:gd name="connsiteY2" fmla="*/ 169831 h 848022"/>
              <a:gd name="connsiteX3" fmla="*/ 746005 w 968792"/>
              <a:gd name="connsiteY3" fmla="*/ 47038 h 848022"/>
              <a:gd name="connsiteX4" fmla="*/ 968792 w 968792"/>
              <a:gd name="connsiteY4" fmla="*/ 0 h 848022"/>
              <a:gd name="connsiteX0" fmla="*/ 0 w 968792"/>
              <a:gd name="connsiteY0" fmla="*/ 848022 h 848022"/>
              <a:gd name="connsiteX1" fmla="*/ 71213 w 968792"/>
              <a:gd name="connsiteY1" fmla="*/ 659371 h 848022"/>
              <a:gd name="connsiteX2" fmla="*/ 362403 w 968792"/>
              <a:gd name="connsiteY2" fmla="*/ 169831 h 848022"/>
              <a:gd name="connsiteX3" fmla="*/ 746005 w 968792"/>
              <a:gd name="connsiteY3" fmla="*/ 47038 h 848022"/>
              <a:gd name="connsiteX4" fmla="*/ 968792 w 968792"/>
              <a:gd name="connsiteY4" fmla="*/ 0 h 848022"/>
              <a:gd name="connsiteX0" fmla="*/ 0 w 968792"/>
              <a:gd name="connsiteY0" fmla="*/ 848022 h 848022"/>
              <a:gd name="connsiteX1" fmla="*/ 71213 w 968792"/>
              <a:gd name="connsiteY1" fmla="*/ 659371 h 848022"/>
              <a:gd name="connsiteX2" fmla="*/ 362403 w 968792"/>
              <a:gd name="connsiteY2" fmla="*/ 169831 h 848022"/>
              <a:gd name="connsiteX3" fmla="*/ 746005 w 968792"/>
              <a:gd name="connsiteY3" fmla="*/ 47038 h 848022"/>
              <a:gd name="connsiteX4" fmla="*/ 968792 w 968792"/>
              <a:gd name="connsiteY4" fmla="*/ 0 h 848022"/>
              <a:gd name="connsiteX0" fmla="*/ 0 w 968792"/>
              <a:gd name="connsiteY0" fmla="*/ 848022 h 848022"/>
              <a:gd name="connsiteX1" fmla="*/ 71213 w 968792"/>
              <a:gd name="connsiteY1" fmla="*/ 659371 h 848022"/>
              <a:gd name="connsiteX2" fmla="*/ 362403 w 968792"/>
              <a:gd name="connsiteY2" fmla="*/ 169831 h 848022"/>
              <a:gd name="connsiteX3" fmla="*/ 746005 w 968792"/>
              <a:gd name="connsiteY3" fmla="*/ 47038 h 848022"/>
              <a:gd name="connsiteX4" fmla="*/ 968792 w 968792"/>
              <a:gd name="connsiteY4" fmla="*/ 0 h 84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792" h="848022">
                <a:moveTo>
                  <a:pt x="0" y="848022"/>
                </a:moveTo>
                <a:lnTo>
                  <a:pt x="71213" y="659371"/>
                </a:lnTo>
                <a:cubicBezTo>
                  <a:pt x="220914" y="370621"/>
                  <a:pt x="305194" y="221792"/>
                  <a:pt x="362403" y="169831"/>
                </a:cubicBezTo>
                <a:cubicBezTo>
                  <a:pt x="426353" y="139663"/>
                  <a:pt x="616634" y="87969"/>
                  <a:pt x="746005" y="47038"/>
                </a:cubicBezTo>
                <a:cubicBezTo>
                  <a:pt x="876664" y="27771"/>
                  <a:pt x="910321" y="8504"/>
                  <a:pt x="968792" y="0"/>
                </a:cubicBezTo>
              </a:path>
            </a:pathLst>
          </a:custGeom>
          <a:ln w="38100">
            <a:solidFill>
              <a:srgbClr val="00192E">
                <a:lumMod val="75000"/>
              </a:srgb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Freihandform 62"/>
          <p:cNvSpPr/>
          <p:nvPr/>
        </p:nvSpPr>
        <p:spPr>
          <a:xfrm>
            <a:off x="4266101" y="1348979"/>
            <a:ext cx="2781236" cy="225406"/>
          </a:xfrm>
          <a:custGeom>
            <a:avLst/>
            <a:gdLst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192405 w 876300"/>
              <a:gd name="connsiteY1" fmla="*/ 1012508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30480 w 876300"/>
              <a:gd name="connsiteY1" fmla="*/ 979170 h 1805940"/>
              <a:gd name="connsiteX2" fmla="*/ 192405 w 876300"/>
              <a:gd name="connsiteY2" fmla="*/ 1012508 h 1805940"/>
              <a:gd name="connsiteX3" fmla="*/ 396240 w 876300"/>
              <a:gd name="connsiteY3" fmla="*/ 266700 h 1805940"/>
              <a:gd name="connsiteX4" fmla="*/ 876300 w 876300"/>
              <a:gd name="connsiteY4" fmla="*/ 0 h 1805940"/>
              <a:gd name="connsiteX0" fmla="*/ 0 w 876300"/>
              <a:gd name="connsiteY0" fmla="*/ 1805940 h 1805940"/>
              <a:gd name="connsiteX1" fmla="*/ 30480 w 876300"/>
              <a:gd name="connsiteY1" fmla="*/ 979170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42661 w 876300"/>
              <a:gd name="connsiteY1" fmla="*/ 1197528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500011 w 876300"/>
              <a:gd name="connsiteY2" fmla="*/ 622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500011 w 876300"/>
              <a:gd name="connsiteY2" fmla="*/ 62200 h 1805940"/>
              <a:gd name="connsiteX3" fmla="*/ 717806 w 876300"/>
              <a:gd name="connsiteY3" fmla="*/ 14749 h 1805940"/>
              <a:gd name="connsiteX4" fmla="*/ 876300 w 876300"/>
              <a:gd name="connsiteY4" fmla="*/ 0 h 1805940"/>
              <a:gd name="connsiteX0" fmla="*/ 0 w 876300"/>
              <a:gd name="connsiteY0" fmla="*/ 1866533 h 1866533"/>
              <a:gd name="connsiteX1" fmla="*/ 276499 w 876300"/>
              <a:gd name="connsiteY1" fmla="*/ 590807 h 1866533"/>
              <a:gd name="connsiteX2" fmla="*/ 500011 w 876300"/>
              <a:gd name="connsiteY2" fmla="*/ 122793 h 1866533"/>
              <a:gd name="connsiteX3" fmla="*/ 714422 w 876300"/>
              <a:gd name="connsiteY3" fmla="*/ 0 h 1866533"/>
              <a:gd name="connsiteX4" fmla="*/ 876300 w 876300"/>
              <a:gd name="connsiteY4" fmla="*/ 60593 h 1866533"/>
              <a:gd name="connsiteX0" fmla="*/ 0 w 876300"/>
              <a:gd name="connsiteY0" fmla="*/ 1845007 h 1845007"/>
              <a:gd name="connsiteX1" fmla="*/ 276499 w 876300"/>
              <a:gd name="connsiteY1" fmla="*/ 569281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876300"/>
              <a:gd name="connsiteY0" fmla="*/ 1845007 h 1845007"/>
              <a:gd name="connsiteX1" fmla="*/ 66057 w 876300"/>
              <a:gd name="connsiteY1" fmla="*/ 662936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876300"/>
              <a:gd name="connsiteY0" fmla="*/ 1845007 h 1845007"/>
              <a:gd name="connsiteX1" fmla="*/ 66057 w 876300"/>
              <a:gd name="connsiteY1" fmla="*/ 662936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344012 w 876300"/>
              <a:gd name="connsiteY2" fmla="*/ 0 h 1895929"/>
              <a:gd name="connsiteX3" fmla="*/ 714422 w 876300"/>
              <a:gd name="connsiteY3" fmla="*/ 50922 h 1895929"/>
              <a:gd name="connsiteX4" fmla="*/ 876300 w 876300"/>
              <a:gd name="connsiteY4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261621 w 876300"/>
              <a:gd name="connsiteY2" fmla="*/ 186249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261621 w 876300"/>
              <a:gd name="connsiteY2" fmla="*/ 186249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306641 w 876300"/>
              <a:gd name="connsiteY2" fmla="*/ 338437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306641 w 876300"/>
              <a:gd name="connsiteY2" fmla="*/ 338437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931051 h 1931051"/>
              <a:gd name="connsiteX1" fmla="*/ 66057 w 876300"/>
              <a:gd name="connsiteY1" fmla="*/ 748980 h 1931051"/>
              <a:gd name="connsiteX2" fmla="*/ 306641 w 876300"/>
              <a:gd name="connsiteY2" fmla="*/ 373559 h 1931051"/>
              <a:gd name="connsiteX3" fmla="*/ 339824 w 876300"/>
              <a:gd name="connsiteY3" fmla="*/ 0 h 1931051"/>
              <a:gd name="connsiteX4" fmla="*/ 714422 w 876300"/>
              <a:gd name="connsiteY4" fmla="*/ 86044 h 1931051"/>
              <a:gd name="connsiteX5" fmla="*/ 876300 w 876300"/>
              <a:gd name="connsiteY5" fmla="*/ 125111 h 1931051"/>
              <a:gd name="connsiteX0" fmla="*/ 0 w 876300"/>
              <a:gd name="connsiteY0" fmla="*/ 1938661 h 1938661"/>
              <a:gd name="connsiteX1" fmla="*/ 66057 w 876300"/>
              <a:gd name="connsiteY1" fmla="*/ 756590 h 1938661"/>
              <a:gd name="connsiteX2" fmla="*/ 306641 w 876300"/>
              <a:gd name="connsiteY2" fmla="*/ 381169 h 1938661"/>
              <a:gd name="connsiteX3" fmla="*/ 339824 w 876300"/>
              <a:gd name="connsiteY3" fmla="*/ 7610 h 1938661"/>
              <a:gd name="connsiteX4" fmla="*/ 728033 w 876300"/>
              <a:gd name="connsiteY4" fmla="*/ 0 h 1938661"/>
              <a:gd name="connsiteX5" fmla="*/ 876300 w 876300"/>
              <a:gd name="connsiteY5" fmla="*/ 132721 h 1938661"/>
              <a:gd name="connsiteX0" fmla="*/ 0 w 873159"/>
              <a:gd name="connsiteY0" fmla="*/ 1938661 h 1938661"/>
              <a:gd name="connsiteX1" fmla="*/ 66057 w 873159"/>
              <a:gd name="connsiteY1" fmla="*/ 756590 h 1938661"/>
              <a:gd name="connsiteX2" fmla="*/ 306641 w 873159"/>
              <a:gd name="connsiteY2" fmla="*/ 381169 h 1938661"/>
              <a:gd name="connsiteX3" fmla="*/ 339824 w 873159"/>
              <a:gd name="connsiteY3" fmla="*/ 7610 h 1938661"/>
              <a:gd name="connsiteX4" fmla="*/ 728033 w 873159"/>
              <a:gd name="connsiteY4" fmla="*/ 0 h 1938661"/>
              <a:gd name="connsiteX5" fmla="*/ 873159 w 873159"/>
              <a:gd name="connsiteY5" fmla="*/ 179549 h 1938661"/>
              <a:gd name="connsiteX0" fmla="*/ 0 w 898286"/>
              <a:gd name="connsiteY0" fmla="*/ 1938661 h 1938661"/>
              <a:gd name="connsiteX1" fmla="*/ 66057 w 898286"/>
              <a:gd name="connsiteY1" fmla="*/ 756590 h 1938661"/>
              <a:gd name="connsiteX2" fmla="*/ 306641 w 898286"/>
              <a:gd name="connsiteY2" fmla="*/ 381169 h 1938661"/>
              <a:gd name="connsiteX3" fmla="*/ 339824 w 898286"/>
              <a:gd name="connsiteY3" fmla="*/ 7610 h 1938661"/>
              <a:gd name="connsiteX4" fmla="*/ 728033 w 898286"/>
              <a:gd name="connsiteY4" fmla="*/ 0 h 1938661"/>
              <a:gd name="connsiteX5" fmla="*/ 898286 w 898286"/>
              <a:gd name="connsiteY5" fmla="*/ 179549 h 193866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6624 w 898286"/>
              <a:gd name="connsiteY4" fmla="*/ 156285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6624 w 898286"/>
              <a:gd name="connsiteY4" fmla="*/ 156285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6624 w 898286"/>
              <a:gd name="connsiteY4" fmla="*/ 156285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4530 w 898286"/>
              <a:gd name="connsiteY4" fmla="*/ 296767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4530 w 898286"/>
              <a:gd name="connsiteY4" fmla="*/ 296767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57508 w 898286"/>
              <a:gd name="connsiteY3" fmla="*/ 351730 h 1931051"/>
              <a:gd name="connsiteX4" fmla="*/ 339824 w 898286"/>
              <a:gd name="connsiteY4" fmla="*/ 0 h 1931051"/>
              <a:gd name="connsiteX5" fmla="*/ 692436 w 898286"/>
              <a:gd name="connsiteY5" fmla="*/ 226526 h 1931051"/>
              <a:gd name="connsiteX6" fmla="*/ 898286 w 898286"/>
              <a:gd name="connsiteY6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0287 w 898286"/>
              <a:gd name="connsiteY3" fmla="*/ 141008 h 1931051"/>
              <a:gd name="connsiteX4" fmla="*/ 339824 w 898286"/>
              <a:gd name="connsiteY4" fmla="*/ 0 h 1931051"/>
              <a:gd name="connsiteX5" fmla="*/ 692436 w 898286"/>
              <a:gd name="connsiteY5" fmla="*/ 226526 h 1931051"/>
              <a:gd name="connsiteX6" fmla="*/ 898286 w 898286"/>
              <a:gd name="connsiteY6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269563 w 898286"/>
              <a:gd name="connsiteY3" fmla="*/ 328317 h 1931051"/>
              <a:gd name="connsiteX4" fmla="*/ 339824 w 898286"/>
              <a:gd name="connsiteY4" fmla="*/ 0 h 1931051"/>
              <a:gd name="connsiteX5" fmla="*/ 692436 w 898286"/>
              <a:gd name="connsiteY5" fmla="*/ 226526 h 1931051"/>
              <a:gd name="connsiteX6" fmla="*/ 898286 w 898286"/>
              <a:gd name="connsiteY6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39824 w 898286"/>
              <a:gd name="connsiteY2" fmla="*/ 0 h 1931051"/>
              <a:gd name="connsiteX3" fmla="*/ 692436 w 898286"/>
              <a:gd name="connsiteY3" fmla="*/ 226526 h 1931051"/>
              <a:gd name="connsiteX4" fmla="*/ 898286 w 898286"/>
              <a:gd name="connsiteY4" fmla="*/ 171939 h 193105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95765 w 898286"/>
              <a:gd name="connsiteY2" fmla="*/ 874865 h 1775191"/>
              <a:gd name="connsiteX3" fmla="*/ 295851 w 898286"/>
              <a:gd name="connsiteY3" fmla="*/ 499721 h 1775191"/>
              <a:gd name="connsiteX4" fmla="*/ 692436 w 898286"/>
              <a:gd name="connsiteY4" fmla="*/ 70666 h 1775191"/>
              <a:gd name="connsiteX5" fmla="*/ 898286 w 898286"/>
              <a:gd name="connsiteY5" fmla="*/ 16079 h 1775191"/>
              <a:gd name="connsiteX0" fmla="*/ 0 w 898286"/>
              <a:gd name="connsiteY0" fmla="*/ 1775191 h 1775191"/>
              <a:gd name="connsiteX1" fmla="*/ 95765 w 898286"/>
              <a:gd name="connsiteY1" fmla="*/ 874865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295851 w 898286"/>
              <a:gd name="connsiteY1" fmla="*/ 499721 h 1775191"/>
              <a:gd name="connsiteX2" fmla="*/ 692436 w 898286"/>
              <a:gd name="connsiteY2" fmla="*/ 70666 h 1775191"/>
              <a:gd name="connsiteX3" fmla="*/ 898286 w 898286"/>
              <a:gd name="connsiteY3" fmla="*/ 16079 h 1775191"/>
              <a:gd name="connsiteX0" fmla="*/ 0 w 602435"/>
              <a:gd name="connsiteY0" fmla="*/ 499721 h 499721"/>
              <a:gd name="connsiteX1" fmla="*/ 396585 w 602435"/>
              <a:gd name="connsiteY1" fmla="*/ 70666 h 499721"/>
              <a:gd name="connsiteX2" fmla="*/ 602435 w 602435"/>
              <a:gd name="connsiteY2" fmla="*/ 16079 h 499721"/>
              <a:gd name="connsiteX0" fmla="*/ 0 w 602435"/>
              <a:gd name="connsiteY0" fmla="*/ 483642 h 483642"/>
              <a:gd name="connsiteX1" fmla="*/ 396585 w 602435"/>
              <a:gd name="connsiteY1" fmla="*/ 54587 h 483642"/>
              <a:gd name="connsiteX2" fmla="*/ 602435 w 602435"/>
              <a:gd name="connsiteY2" fmla="*/ 0 h 483642"/>
              <a:gd name="connsiteX0" fmla="*/ 0 w 634169"/>
              <a:gd name="connsiteY0" fmla="*/ 824202 h 824202"/>
              <a:gd name="connsiteX1" fmla="*/ 396585 w 634169"/>
              <a:gd name="connsiteY1" fmla="*/ 395147 h 824202"/>
              <a:gd name="connsiteX2" fmla="*/ 634169 w 634169"/>
              <a:gd name="connsiteY2" fmla="*/ 0 h 824202"/>
              <a:gd name="connsiteX0" fmla="*/ 0 w 634169"/>
              <a:gd name="connsiteY0" fmla="*/ 824202 h 824202"/>
              <a:gd name="connsiteX1" fmla="*/ 62443 w 634169"/>
              <a:gd name="connsiteY1" fmla="*/ 554075 h 824202"/>
              <a:gd name="connsiteX2" fmla="*/ 634169 w 634169"/>
              <a:gd name="connsiteY2" fmla="*/ 0 h 824202"/>
              <a:gd name="connsiteX0" fmla="*/ 0 w 571726"/>
              <a:gd name="connsiteY0" fmla="*/ 554075 h 554075"/>
              <a:gd name="connsiteX1" fmla="*/ 571726 w 571726"/>
              <a:gd name="connsiteY1" fmla="*/ 0 h 554075"/>
              <a:gd name="connsiteX0" fmla="*/ 0 w 571726"/>
              <a:gd name="connsiteY0" fmla="*/ 554075 h 554075"/>
              <a:gd name="connsiteX1" fmla="*/ 304874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304874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304874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181671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181671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263806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263806 w 571726"/>
              <a:gd name="connsiteY1" fmla="*/ 229456 h 554075"/>
              <a:gd name="connsiteX2" fmla="*/ 571726 w 571726"/>
              <a:gd name="connsiteY2" fmla="*/ 0 h 554075"/>
              <a:gd name="connsiteX0" fmla="*/ 0 w 571726"/>
              <a:gd name="connsiteY0" fmla="*/ 554075 h 554075"/>
              <a:gd name="connsiteX1" fmla="*/ 263806 w 571726"/>
              <a:gd name="connsiteY1" fmla="*/ 229456 h 554075"/>
              <a:gd name="connsiteX2" fmla="*/ 571726 w 571726"/>
              <a:gd name="connsiteY2" fmla="*/ 0 h 554075"/>
              <a:gd name="connsiteX0" fmla="*/ 0 w 562101"/>
              <a:gd name="connsiteY0" fmla="*/ 554075 h 554075"/>
              <a:gd name="connsiteX1" fmla="*/ 263806 w 562101"/>
              <a:gd name="connsiteY1" fmla="*/ 229456 h 554075"/>
              <a:gd name="connsiteX2" fmla="*/ 562101 w 562101"/>
              <a:gd name="connsiteY2" fmla="*/ 0 h 5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01" h="554075">
                <a:moveTo>
                  <a:pt x="0" y="554075"/>
                </a:moveTo>
                <a:cubicBezTo>
                  <a:pt x="101625" y="445869"/>
                  <a:pt x="165914" y="292253"/>
                  <a:pt x="263806" y="229456"/>
                </a:cubicBezTo>
                <a:cubicBezTo>
                  <a:pt x="397158" y="127205"/>
                  <a:pt x="493484" y="18196"/>
                  <a:pt x="562101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feld 63"/>
              <p:cNvSpPr txBox="1"/>
              <p:nvPr/>
            </p:nvSpPr>
            <p:spPr>
              <a:xfrm>
                <a:off x="300093" y="1532387"/>
                <a:ext cx="1002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GB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GB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Net</m:t>
                          </m:r>
                        </m:sub>
                      </m:sSub>
                      <m:r>
                        <a:rPr kumimoji="1" lang="en-GB" b="0" smtClean="0">
                          <a:solidFill>
                            <a:srgbClr val="000000"/>
                          </a:solidFill>
                          <a:latin typeface="Cambria Math"/>
                        </a:rPr>
                        <m:t>[−]</m:t>
                      </m:r>
                    </m:oMath>
                  </m:oMathPara>
                </a14:m>
                <a:endParaRPr kumimoji="1" lang="en-GB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3" y="1532387"/>
                <a:ext cx="100213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Gleichschenkliges Dreieck 2"/>
          <p:cNvSpPr/>
          <p:nvPr/>
        </p:nvSpPr>
        <p:spPr bwMode="auto">
          <a:xfrm>
            <a:off x="1897441" y="2458962"/>
            <a:ext cx="322886" cy="1219245"/>
          </a:xfrm>
          <a:custGeom>
            <a:avLst/>
            <a:gdLst>
              <a:gd name="connsiteX0" fmla="*/ 0 w 989804"/>
              <a:gd name="connsiteY0" fmla="*/ 680854 h 680854"/>
              <a:gd name="connsiteX1" fmla="*/ 494902 w 989804"/>
              <a:gd name="connsiteY1" fmla="*/ 0 h 680854"/>
              <a:gd name="connsiteX2" fmla="*/ 989804 w 989804"/>
              <a:gd name="connsiteY2" fmla="*/ 680854 h 680854"/>
              <a:gd name="connsiteX3" fmla="*/ 0 w 989804"/>
              <a:gd name="connsiteY3" fmla="*/ 680854 h 680854"/>
              <a:gd name="connsiteX0" fmla="*/ 0 w 989804"/>
              <a:gd name="connsiteY0" fmla="*/ 650374 h 650374"/>
              <a:gd name="connsiteX1" fmla="*/ 982582 w 989804"/>
              <a:gd name="connsiteY1" fmla="*/ 0 h 650374"/>
              <a:gd name="connsiteX2" fmla="*/ 989804 w 989804"/>
              <a:gd name="connsiteY2" fmla="*/ 650374 h 650374"/>
              <a:gd name="connsiteX3" fmla="*/ 0 w 989804"/>
              <a:gd name="connsiteY3" fmla="*/ 650374 h 650374"/>
              <a:gd name="connsiteX0" fmla="*/ 0 w 585944"/>
              <a:gd name="connsiteY0" fmla="*/ 391294 h 650374"/>
              <a:gd name="connsiteX1" fmla="*/ 578722 w 585944"/>
              <a:gd name="connsiteY1" fmla="*/ 0 h 650374"/>
              <a:gd name="connsiteX2" fmla="*/ 585944 w 585944"/>
              <a:gd name="connsiteY2" fmla="*/ 650374 h 650374"/>
              <a:gd name="connsiteX3" fmla="*/ 0 w 585944"/>
              <a:gd name="connsiteY3" fmla="*/ 391294 h 650374"/>
              <a:gd name="connsiteX0" fmla="*/ 803 w 579532"/>
              <a:gd name="connsiteY0" fmla="*/ 458258 h 458258"/>
              <a:gd name="connsiteX1" fmla="*/ 579525 w 579532"/>
              <a:gd name="connsiteY1" fmla="*/ 66964 h 458258"/>
              <a:gd name="connsiteX2" fmla="*/ 7 w 579532"/>
              <a:gd name="connsiteY2" fmla="*/ 62018 h 458258"/>
              <a:gd name="connsiteX3" fmla="*/ 803 w 579532"/>
              <a:gd name="connsiteY3" fmla="*/ 458258 h 458258"/>
              <a:gd name="connsiteX0" fmla="*/ 796 w 579518"/>
              <a:gd name="connsiteY0" fmla="*/ 396240 h 396240"/>
              <a:gd name="connsiteX1" fmla="*/ 579518 w 579518"/>
              <a:gd name="connsiteY1" fmla="*/ 4946 h 396240"/>
              <a:gd name="connsiteX2" fmla="*/ 0 w 579518"/>
              <a:gd name="connsiteY2" fmla="*/ 0 h 396240"/>
              <a:gd name="connsiteX3" fmla="*/ 796 w 579518"/>
              <a:gd name="connsiteY3" fmla="*/ 396240 h 396240"/>
              <a:gd name="connsiteX0" fmla="*/ 281396 w 579518"/>
              <a:gd name="connsiteY0" fmla="*/ 298427 h 298427"/>
              <a:gd name="connsiteX1" fmla="*/ 579518 w 579518"/>
              <a:gd name="connsiteY1" fmla="*/ 4946 h 298427"/>
              <a:gd name="connsiteX2" fmla="*/ 0 w 579518"/>
              <a:gd name="connsiteY2" fmla="*/ 0 h 298427"/>
              <a:gd name="connsiteX3" fmla="*/ 281396 w 579518"/>
              <a:gd name="connsiteY3" fmla="*/ 298427 h 298427"/>
              <a:gd name="connsiteX0" fmla="*/ 197216 w 579518"/>
              <a:gd name="connsiteY0" fmla="*/ 1089087 h 1089087"/>
              <a:gd name="connsiteX1" fmla="*/ 579518 w 579518"/>
              <a:gd name="connsiteY1" fmla="*/ 4946 h 1089087"/>
              <a:gd name="connsiteX2" fmla="*/ 0 w 579518"/>
              <a:gd name="connsiteY2" fmla="*/ 0 h 1089087"/>
              <a:gd name="connsiteX3" fmla="*/ 197216 w 579518"/>
              <a:gd name="connsiteY3" fmla="*/ 1089087 h 1089087"/>
              <a:gd name="connsiteX0" fmla="*/ 197216 w 485985"/>
              <a:gd name="connsiteY0" fmla="*/ 1089087 h 1089087"/>
              <a:gd name="connsiteX1" fmla="*/ 485985 w 485985"/>
              <a:gd name="connsiteY1" fmla="*/ 13098 h 1089087"/>
              <a:gd name="connsiteX2" fmla="*/ 0 w 485985"/>
              <a:gd name="connsiteY2" fmla="*/ 0 h 1089087"/>
              <a:gd name="connsiteX3" fmla="*/ 197216 w 485985"/>
              <a:gd name="connsiteY3" fmla="*/ 1089087 h 1089087"/>
              <a:gd name="connsiteX0" fmla="*/ 225276 w 485985"/>
              <a:gd name="connsiteY0" fmla="*/ 1097239 h 1097239"/>
              <a:gd name="connsiteX1" fmla="*/ 485985 w 485985"/>
              <a:gd name="connsiteY1" fmla="*/ 13098 h 1097239"/>
              <a:gd name="connsiteX2" fmla="*/ 0 w 485985"/>
              <a:gd name="connsiteY2" fmla="*/ 0 h 1097239"/>
              <a:gd name="connsiteX3" fmla="*/ 225276 w 485985"/>
              <a:gd name="connsiteY3" fmla="*/ 1097239 h 1097239"/>
              <a:gd name="connsiteX0" fmla="*/ 225276 w 485985"/>
              <a:gd name="connsiteY0" fmla="*/ 1097239 h 1097239"/>
              <a:gd name="connsiteX1" fmla="*/ 485985 w 485985"/>
              <a:gd name="connsiteY1" fmla="*/ 13098 h 1097239"/>
              <a:gd name="connsiteX2" fmla="*/ 0 w 485985"/>
              <a:gd name="connsiteY2" fmla="*/ 0 h 1097239"/>
              <a:gd name="connsiteX3" fmla="*/ 225276 w 485985"/>
              <a:gd name="connsiteY3" fmla="*/ 1097239 h 1097239"/>
              <a:gd name="connsiteX0" fmla="*/ 225276 w 514045"/>
              <a:gd name="connsiteY0" fmla="*/ 1097239 h 1097239"/>
              <a:gd name="connsiteX1" fmla="*/ 514045 w 514045"/>
              <a:gd name="connsiteY1" fmla="*/ 21249 h 1097239"/>
              <a:gd name="connsiteX2" fmla="*/ 0 w 514045"/>
              <a:gd name="connsiteY2" fmla="*/ 0 h 1097239"/>
              <a:gd name="connsiteX3" fmla="*/ 225276 w 514045"/>
              <a:gd name="connsiteY3" fmla="*/ 1097239 h 1097239"/>
              <a:gd name="connsiteX0" fmla="*/ 225276 w 514045"/>
              <a:gd name="connsiteY0" fmla="*/ 1097239 h 1097239"/>
              <a:gd name="connsiteX1" fmla="*/ 514045 w 514045"/>
              <a:gd name="connsiteY1" fmla="*/ 21249 h 1097239"/>
              <a:gd name="connsiteX2" fmla="*/ 0 w 514045"/>
              <a:gd name="connsiteY2" fmla="*/ 0 h 1097239"/>
              <a:gd name="connsiteX3" fmla="*/ 225276 w 514045"/>
              <a:gd name="connsiteY3" fmla="*/ 1097239 h 1097239"/>
              <a:gd name="connsiteX0" fmla="*/ 38208 w 326977"/>
              <a:gd name="connsiteY0" fmla="*/ 1075990 h 1075990"/>
              <a:gd name="connsiteX1" fmla="*/ 326977 w 326977"/>
              <a:gd name="connsiteY1" fmla="*/ 0 h 1075990"/>
              <a:gd name="connsiteX2" fmla="*/ 0 w 326977"/>
              <a:gd name="connsiteY2" fmla="*/ 3204 h 1075990"/>
              <a:gd name="connsiteX3" fmla="*/ 38208 w 326977"/>
              <a:gd name="connsiteY3" fmla="*/ 1075990 h 107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77" h="1075990">
                <a:moveTo>
                  <a:pt x="38208" y="1075990"/>
                </a:moveTo>
                <a:cubicBezTo>
                  <a:pt x="125111" y="641249"/>
                  <a:pt x="183954" y="304322"/>
                  <a:pt x="326977" y="0"/>
                </a:cubicBezTo>
                <a:lnTo>
                  <a:pt x="0" y="3204"/>
                </a:lnTo>
                <a:cubicBezTo>
                  <a:pt x="265" y="135284"/>
                  <a:pt x="37943" y="943910"/>
                  <a:pt x="38208" y="10759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GB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reihandform 65"/>
          <p:cNvSpPr/>
          <p:nvPr/>
        </p:nvSpPr>
        <p:spPr>
          <a:xfrm>
            <a:off x="1959974" y="2448773"/>
            <a:ext cx="328607" cy="1237989"/>
          </a:xfrm>
          <a:custGeom>
            <a:avLst/>
            <a:gdLst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396240 w 876300"/>
              <a:gd name="connsiteY1" fmla="*/ 266700 h 1805940"/>
              <a:gd name="connsiteX2" fmla="*/ 876300 w 876300"/>
              <a:gd name="connsiteY2" fmla="*/ 0 h 1805940"/>
              <a:gd name="connsiteX0" fmla="*/ 0 w 876300"/>
              <a:gd name="connsiteY0" fmla="*/ 1805940 h 1805940"/>
              <a:gd name="connsiteX1" fmla="*/ 192405 w 876300"/>
              <a:gd name="connsiteY1" fmla="*/ 1012508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30480 w 876300"/>
              <a:gd name="connsiteY1" fmla="*/ 979170 h 1805940"/>
              <a:gd name="connsiteX2" fmla="*/ 192405 w 876300"/>
              <a:gd name="connsiteY2" fmla="*/ 1012508 h 1805940"/>
              <a:gd name="connsiteX3" fmla="*/ 396240 w 876300"/>
              <a:gd name="connsiteY3" fmla="*/ 266700 h 1805940"/>
              <a:gd name="connsiteX4" fmla="*/ 876300 w 876300"/>
              <a:gd name="connsiteY4" fmla="*/ 0 h 1805940"/>
              <a:gd name="connsiteX0" fmla="*/ 0 w 876300"/>
              <a:gd name="connsiteY0" fmla="*/ 1805940 h 1805940"/>
              <a:gd name="connsiteX1" fmla="*/ 30480 w 876300"/>
              <a:gd name="connsiteY1" fmla="*/ 979170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182880 w 876300"/>
              <a:gd name="connsiteY1" fmla="*/ 955357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42661 w 876300"/>
              <a:gd name="connsiteY1" fmla="*/ 1197528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396240 w 876300"/>
              <a:gd name="connsiteY2" fmla="*/ 2667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500011 w 876300"/>
              <a:gd name="connsiteY2" fmla="*/ 62200 h 1805940"/>
              <a:gd name="connsiteX3" fmla="*/ 876300 w 876300"/>
              <a:gd name="connsiteY3" fmla="*/ 0 h 1805940"/>
              <a:gd name="connsiteX0" fmla="*/ 0 w 876300"/>
              <a:gd name="connsiteY0" fmla="*/ 1805940 h 1805940"/>
              <a:gd name="connsiteX1" fmla="*/ 276499 w 876300"/>
              <a:gd name="connsiteY1" fmla="*/ 530214 h 1805940"/>
              <a:gd name="connsiteX2" fmla="*/ 500011 w 876300"/>
              <a:gd name="connsiteY2" fmla="*/ 62200 h 1805940"/>
              <a:gd name="connsiteX3" fmla="*/ 717806 w 876300"/>
              <a:gd name="connsiteY3" fmla="*/ 14749 h 1805940"/>
              <a:gd name="connsiteX4" fmla="*/ 876300 w 876300"/>
              <a:gd name="connsiteY4" fmla="*/ 0 h 1805940"/>
              <a:gd name="connsiteX0" fmla="*/ 0 w 876300"/>
              <a:gd name="connsiteY0" fmla="*/ 1866533 h 1866533"/>
              <a:gd name="connsiteX1" fmla="*/ 276499 w 876300"/>
              <a:gd name="connsiteY1" fmla="*/ 590807 h 1866533"/>
              <a:gd name="connsiteX2" fmla="*/ 500011 w 876300"/>
              <a:gd name="connsiteY2" fmla="*/ 122793 h 1866533"/>
              <a:gd name="connsiteX3" fmla="*/ 714422 w 876300"/>
              <a:gd name="connsiteY3" fmla="*/ 0 h 1866533"/>
              <a:gd name="connsiteX4" fmla="*/ 876300 w 876300"/>
              <a:gd name="connsiteY4" fmla="*/ 60593 h 1866533"/>
              <a:gd name="connsiteX0" fmla="*/ 0 w 876300"/>
              <a:gd name="connsiteY0" fmla="*/ 1845007 h 1845007"/>
              <a:gd name="connsiteX1" fmla="*/ 276499 w 876300"/>
              <a:gd name="connsiteY1" fmla="*/ 569281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876300"/>
              <a:gd name="connsiteY0" fmla="*/ 1845007 h 1845007"/>
              <a:gd name="connsiteX1" fmla="*/ 66057 w 876300"/>
              <a:gd name="connsiteY1" fmla="*/ 662936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876300"/>
              <a:gd name="connsiteY0" fmla="*/ 1845007 h 1845007"/>
              <a:gd name="connsiteX1" fmla="*/ 66057 w 876300"/>
              <a:gd name="connsiteY1" fmla="*/ 662936 h 1845007"/>
              <a:gd name="connsiteX2" fmla="*/ 500011 w 876300"/>
              <a:gd name="connsiteY2" fmla="*/ 101267 h 1845007"/>
              <a:gd name="connsiteX3" fmla="*/ 714422 w 876300"/>
              <a:gd name="connsiteY3" fmla="*/ 0 h 1845007"/>
              <a:gd name="connsiteX4" fmla="*/ 876300 w 876300"/>
              <a:gd name="connsiteY4" fmla="*/ 39067 h 1845007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344012 w 876300"/>
              <a:gd name="connsiteY2" fmla="*/ 0 h 1895929"/>
              <a:gd name="connsiteX3" fmla="*/ 714422 w 876300"/>
              <a:gd name="connsiteY3" fmla="*/ 50922 h 1895929"/>
              <a:gd name="connsiteX4" fmla="*/ 876300 w 876300"/>
              <a:gd name="connsiteY4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261621 w 876300"/>
              <a:gd name="connsiteY2" fmla="*/ 186249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261621 w 876300"/>
              <a:gd name="connsiteY2" fmla="*/ 186249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306641 w 876300"/>
              <a:gd name="connsiteY2" fmla="*/ 338437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895929 h 1895929"/>
              <a:gd name="connsiteX1" fmla="*/ 66057 w 876300"/>
              <a:gd name="connsiteY1" fmla="*/ 713858 h 1895929"/>
              <a:gd name="connsiteX2" fmla="*/ 306641 w 876300"/>
              <a:gd name="connsiteY2" fmla="*/ 338437 h 1895929"/>
              <a:gd name="connsiteX3" fmla="*/ 344012 w 876300"/>
              <a:gd name="connsiteY3" fmla="*/ 0 h 1895929"/>
              <a:gd name="connsiteX4" fmla="*/ 714422 w 876300"/>
              <a:gd name="connsiteY4" fmla="*/ 50922 h 1895929"/>
              <a:gd name="connsiteX5" fmla="*/ 876300 w 876300"/>
              <a:gd name="connsiteY5" fmla="*/ 89989 h 1895929"/>
              <a:gd name="connsiteX0" fmla="*/ 0 w 876300"/>
              <a:gd name="connsiteY0" fmla="*/ 1931051 h 1931051"/>
              <a:gd name="connsiteX1" fmla="*/ 66057 w 876300"/>
              <a:gd name="connsiteY1" fmla="*/ 748980 h 1931051"/>
              <a:gd name="connsiteX2" fmla="*/ 306641 w 876300"/>
              <a:gd name="connsiteY2" fmla="*/ 373559 h 1931051"/>
              <a:gd name="connsiteX3" fmla="*/ 339824 w 876300"/>
              <a:gd name="connsiteY3" fmla="*/ 0 h 1931051"/>
              <a:gd name="connsiteX4" fmla="*/ 714422 w 876300"/>
              <a:gd name="connsiteY4" fmla="*/ 86044 h 1931051"/>
              <a:gd name="connsiteX5" fmla="*/ 876300 w 876300"/>
              <a:gd name="connsiteY5" fmla="*/ 125111 h 1931051"/>
              <a:gd name="connsiteX0" fmla="*/ 0 w 876300"/>
              <a:gd name="connsiteY0" fmla="*/ 1938661 h 1938661"/>
              <a:gd name="connsiteX1" fmla="*/ 66057 w 876300"/>
              <a:gd name="connsiteY1" fmla="*/ 756590 h 1938661"/>
              <a:gd name="connsiteX2" fmla="*/ 306641 w 876300"/>
              <a:gd name="connsiteY2" fmla="*/ 381169 h 1938661"/>
              <a:gd name="connsiteX3" fmla="*/ 339824 w 876300"/>
              <a:gd name="connsiteY3" fmla="*/ 7610 h 1938661"/>
              <a:gd name="connsiteX4" fmla="*/ 728033 w 876300"/>
              <a:gd name="connsiteY4" fmla="*/ 0 h 1938661"/>
              <a:gd name="connsiteX5" fmla="*/ 876300 w 876300"/>
              <a:gd name="connsiteY5" fmla="*/ 132721 h 1938661"/>
              <a:gd name="connsiteX0" fmla="*/ 0 w 873159"/>
              <a:gd name="connsiteY0" fmla="*/ 1938661 h 1938661"/>
              <a:gd name="connsiteX1" fmla="*/ 66057 w 873159"/>
              <a:gd name="connsiteY1" fmla="*/ 756590 h 1938661"/>
              <a:gd name="connsiteX2" fmla="*/ 306641 w 873159"/>
              <a:gd name="connsiteY2" fmla="*/ 381169 h 1938661"/>
              <a:gd name="connsiteX3" fmla="*/ 339824 w 873159"/>
              <a:gd name="connsiteY3" fmla="*/ 7610 h 1938661"/>
              <a:gd name="connsiteX4" fmla="*/ 728033 w 873159"/>
              <a:gd name="connsiteY4" fmla="*/ 0 h 1938661"/>
              <a:gd name="connsiteX5" fmla="*/ 873159 w 873159"/>
              <a:gd name="connsiteY5" fmla="*/ 179549 h 1938661"/>
              <a:gd name="connsiteX0" fmla="*/ 0 w 898286"/>
              <a:gd name="connsiteY0" fmla="*/ 1938661 h 1938661"/>
              <a:gd name="connsiteX1" fmla="*/ 66057 w 898286"/>
              <a:gd name="connsiteY1" fmla="*/ 756590 h 1938661"/>
              <a:gd name="connsiteX2" fmla="*/ 306641 w 898286"/>
              <a:gd name="connsiteY2" fmla="*/ 381169 h 1938661"/>
              <a:gd name="connsiteX3" fmla="*/ 339824 w 898286"/>
              <a:gd name="connsiteY3" fmla="*/ 7610 h 1938661"/>
              <a:gd name="connsiteX4" fmla="*/ 728033 w 898286"/>
              <a:gd name="connsiteY4" fmla="*/ 0 h 1938661"/>
              <a:gd name="connsiteX5" fmla="*/ 898286 w 898286"/>
              <a:gd name="connsiteY5" fmla="*/ 179549 h 193866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6624 w 898286"/>
              <a:gd name="connsiteY4" fmla="*/ 156285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6624 w 898286"/>
              <a:gd name="connsiteY4" fmla="*/ 156285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6624 w 898286"/>
              <a:gd name="connsiteY4" fmla="*/ 156285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4530 w 898286"/>
              <a:gd name="connsiteY4" fmla="*/ 296767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4530 w 898286"/>
              <a:gd name="connsiteY4" fmla="*/ 296767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57508 w 898286"/>
              <a:gd name="connsiteY3" fmla="*/ 351730 h 1931051"/>
              <a:gd name="connsiteX4" fmla="*/ 339824 w 898286"/>
              <a:gd name="connsiteY4" fmla="*/ 0 h 1931051"/>
              <a:gd name="connsiteX5" fmla="*/ 692436 w 898286"/>
              <a:gd name="connsiteY5" fmla="*/ 226526 h 1931051"/>
              <a:gd name="connsiteX6" fmla="*/ 898286 w 898286"/>
              <a:gd name="connsiteY6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0287 w 898286"/>
              <a:gd name="connsiteY3" fmla="*/ 141008 h 1931051"/>
              <a:gd name="connsiteX4" fmla="*/ 339824 w 898286"/>
              <a:gd name="connsiteY4" fmla="*/ 0 h 1931051"/>
              <a:gd name="connsiteX5" fmla="*/ 692436 w 898286"/>
              <a:gd name="connsiteY5" fmla="*/ 226526 h 1931051"/>
              <a:gd name="connsiteX6" fmla="*/ 898286 w 898286"/>
              <a:gd name="connsiteY6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269563 w 898286"/>
              <a:gd name="connsiteY3" fmla="*/ 328317 h 1931051"/>
              <a:gd name="connsiteX4" fmla="*/ 339824 w 898286"/>
              <a:gd name="connsiteY4" fmla="*/ 0 h 1931051"/>
              <a:gd name="connsiteX5" fmla="*/ 692436 w 898286"/>
              <a:gd name="connsiteY5" fmla="*/ 226526 h 1931051"/>
              <a:gd name="connsiteX6" fmla="*/ 898286 w 898286"/>
              <a:gd name="connsiteY6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06641 w 898286"/>
              <a:gd name="connsiteY2" fmla="*/ 373559 h 1931051"/>
              <a:gd name="connsiteX3" fmla="*/ 339824 w 898286"/>
              <a:gd name="connsiteY3" fmla="*/ 0 h 1931051"/>
              <a:gd name="connsiteX4" fmla="*/ 692436 w 898286"/>
              <a:gd name="connsiteY4" fmla="*/ 226526 h 1931051"/>
              <a:gd name="connsiteX5" fmla="*/ 898286 w 898286"/>
              <a:gd name="connsiteY5" fmla="*/ 171939 h 1931051"/>
              <a:gd name="connsiteX0" fmla="*/ 0 w 898286"/>
              <a:gd name="connsiteY0" fmla="*/ 1931051 h 1931051"/>
              <a:gd name="connsiteX1" fmla="*/ 66057 w 898286"/>
              <a:gd name="connsiteY1" fmla="*/ 748980 h 1931051"/>
              <a:gd name="connsiteX2" fmla="*/ 339824 w 898286"/>
              <a:gd name="connsiteY2" fmla="*/ 0 h 1931051"/>
              <a:gd name="connsiteX3" fmla="*/ 692436 w 898286"/>
              <a:gd name="connsiteY3" fmla="*/ 226526 h 1931051"/>
              <a:gd name="connsiteX4" fmla="*/ 898286 w 898286"/>
              <a:gd name="connsiteY4" fmla="*/ 171939 h 193105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66057 w 898286"/>
              <a:gd name="connsiteY1" fmla="*/ 593120 h 1775191"/>
              <a:gd name="connsiteX2" fmla="*/ 95765 w 898286"/>
              <a:gd name="connsiteY2" fmla="*/ 874865 h 1775191"/>
              <a:gd name="connsiteX3" fmla="*/ 295851 w 898286"/>
              <a:gd name="connsiteY3" fmla="*/ 499721 h 1775191"/>
              <a:gd name="connsiteX4" fmla="*/ 692436 w 898286"/>
              <a:gd name="connsiteY4" fmla="*/ 70666 h 1775191"/>
              <a:gd name="connsiteX5" fmla="*/ 898286 w 898286"/>
              <a:gd name="connsiteY5" fmla="*/ 16079 h 1775191"/>
              <a:gd name="connsiteX0" fmla="*/ 0 w 898286"/>
              <a:gd name="connsiteY0" fmla="*/ 1775191 h 1775191"/>
              <a:gd name="connsiteX1" fmla="*/ 95765 w 898286"/>
              <a:gd name="connsiteY1" fmla="*/ 874865 h 1775191"/>
              <a:gd name="connsiteX2" fmla="*/ 295851 w 898286"/>
              <a:gd name="connsiteY2" fmla="*/ 499721 h 1775191"/>
              <a:gd name="connsiteX3" fmla="*/ 692436 w 898286"/>
              <a:gd name="connsiteY3" fmla="*/ 70666 h 1775191"/>
              <a:gd name="connsiteX4" fmla="*/ 898286 w 898286"/>
              <a:gd name="connsiteY4" fmla="*/ 16079 h 1775191"/>
              <a:gd name="connsiteX0" fmla="*/ 0 w 898286"/>
              <a:gd name="connsiteY0" fmla="*/ 1775191 h 1775191"/>
              <a:gd name="connsiteX1" fmla="*/ 295851 w 898286"/>
              <a:gd name="connsiteY1" fmla="*/ 499721 h 1775191"/>
              <a:gd name="connsiteX2" fmla="*/ 692436 w 898286"/>
              <a:gd name="connsiteY2" fmla="*/ 70666 h 1775191"/>
              <a:gd name="connsiteX3" fmla="*/ 898286 w 898286"/>
              <a:gd name="connsiteY3" fmla="*/ 16079 h 1775191"/>
              <a:gd name="connsiteX0" fmla="*/ 0 w 602435"/>
              <a:gd name="connsiteY0" fmla="*/ 499721 h 499721"/>
              <a:gd name="connsiteX1" fmla="*/ 396585 w 602435"/>
              <a:gd name="connsiteY1" fmla="*/ 70666 h 499721"/>
              <a:gd name="connsiteX2" fmla="*/ 602435 w 602435"/>
              <a:gd name="connsiteY2" fmla="*/ 16079 h 499721"/>
              <a:gd name="connsiteX0" fmla="*/ 0 w 602435"/>
              <a:gd name="connsiteY0" fmla="*/ 483642 h 483642"/>
              <a:gd name="connsiteX1" fmla="*/ 396585 w 602435"/>
              <a:gd name="connsiteY1" fmla="*/ 54587 h 483642"/>
              <a:gd name="connsiteX2" fmla="*/ 602435 w 602435"/>
              <a:gd name="connsiteY2" fmla="*/ 0 h 483642"/>
              <a:gd name="connsiteX0" fmla="*/ 0 w 696244"/>
              <a:gd name="connsiteY0" fmla="*/ 25318 h 428816"/>
              <a:gd name="connsiteX1" fmla="*/ 490394 w 696244"/>
              <a:gd name="connsiteY1" fmla="*/ 420421 h 428816"/>
              <a:gd name="connsiteX2" fmla="*/ 696244 w 696244"/>
              <a:gd name="connsiteY2" fmla="*/ 365834 h 428816"/>
              <a:gd name="connsiteX0" fmla="*/ 0 w 696244"/>
              <a:gd name="connsiteY0" fmla="*/ -1 h 340516"/>
              <a:gd name="connsiteX1" fmla="*/ 696244 w 696244"/>
              <a:gd name="connsiteY1" fmla="*/ 340515 h 340516"/>
              <a:gd name="connsiteX0" fmla="*/ 0 w 116640"/>
              <a:gd name="connsiteY0" fmla="*/ 895721 h 895722"/>
              <a:gd name="connsiteX1" fmla="*/ 116640 w 116640"/>
              <a:gd name="connsiteY1" fmla="*/ 0 h 895722"/>
              <a:gd name="connsiteX0" fmla="*/ 0 w 119990"/>
              <a:gd name="connsiteY0" fmla="*/ 951914 h 951915"/>
              <a:gd name="connsiteX1" fmla="*/ 119990 w 119990"/>
              <a:gd name="connsiteY1" fmla="*/ 0 h 951915"/>
              <a:gd name="connsiteX0" fmla="*/ 0 w 136742"/>
              <a:gd name="connsiteY0" fmla="*/ 1170441 h 1170442"/>
              <a:gd name="connsiteX1" fmla="*/ 136742 w 136742"/>
              <a:gd name="connsiteY1" fmla="*/ 0 h 1170442"/>
              <a:gd name="connsiteX0" fmla="*/ 0 w 140930"/>
              <a:gd name="connsiteY0" fmla="*/ 1006547 h 1006547"/>
              <a:gd name="connsiteX1" fmla="*/ 140930 w 140930"/>
              <a:gd name="connsiteY1" fmla="*/ 0 h 1006547"/>
              <a:gd name="connsiteX0" fmla="*/ 0 w 146514"/>
              <a:gd name="connsiteY0" fmla="*/ 1084592 h 1084592"/>
              <a:gd name="connsiteX1" fmla="*/ 146514 w 146514"/>
              <a:gd name="connsiteY1" fmla="*/ 0 h 1084592"/>
              <a:gd name="connsiteX0" fmla="*/ 0 w 147910"/>
              <a:gd name="connsiteY0" fmla="*/ 998742 h 998742"/>
              <a:gd name="connsiteX1" fmla="*/ 147910 w 147910"/>
              <a:gd name="connsiteY1" fmla="*/ 0 h 998742"/>
              <a:gd name="connsiteX0" fmla="*/ 0 w 184903"/>
              <a:gd name="connsiteY0" fmla="*/ 1248487 h 1248487"/>
              <a:gd name="connsiteX1" fmla="*/ 184903 w 184903"/>
              <a:gd name="connsiteY1" fmla="*/ 0 h 1248487"/>
              <a:gd name="connsiteX0" fmla="*/ 0 w 126273"/>
              <a:gd name="connsiteY0" fmla="*/ 756801 h 756801"/>
              <a:gd name="connsiteX1" fmla="*/ 126273 w 126273"/>
              <a:gd name="connsiteY1" fmla="*/ 0 h 756801"/>
              <a:gd name="connsiteX0" fmla="*/ 0 w 126273"/>
              <a:gd name="connsiteY0" fmla="*/ 756801 h 756801"/>
              <a:gd name="connsiteX1" fmla="*/ 94643 w 126273"/>
              <a:gd name="connsiteY1" fmla="*/ 498573 h 756801"/>
              <a:gd name="connsiteX2" fmla="*/ 126273 w 126273"/>
              <a:gd name="connsiteY2" fmla="*/ 0 h 756801"/>
              <a:gd name="connsiteX0" fmla="*/ 0 w 126273"/>
              <a:gd name="connsiteY0" fmla="*/ 756801 h 2155621"/>
              <a:gd name="connsiteX1" fmla="*/ 54033 w 126273"/>
              <a:gd name="connsiteY1" fmla="*/ 2153299 h 2155621"/>
              <a:gd name="connsiteX2" fmla="*/ 126273 w 126273"/>
              <a:gd name="connsiteY2" fmla="*/ 0 h 2155621"/>
              <a:gd name="connsiteX0" fmla="*/ 0 w 72240"/>
              <a:gd name="connsiteY0" fmla="*/ 2153299 h 2153299"/>
              <a:gd name="connsiteX1" fmla="*/ 72240 w 72240"/>
              <a:gd name="connsiteY1" fmla="*/ 0 h 215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40" h="2153299">
                <a:moveTo>
                  <a:pt x="0" y="2153299"/>
                </a:moveTo>
                <a:cubicBezTo>
                  <a:pt x="2271" y="2111064"/>
                  <a:pt x="30149" y="252267"/>
                  <a:pt x="72240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Nach oben gekrümmter Pfeil 66"/>
          <p:cNvSpPr/>
          <p:nvPr/>
        </p:nvSpPr>
        <p:spPr bwMode="auto">
          <a:xfrm rot="20835108">
            <a:off x="2243967" y="2169340"/>
            <a:ext cx="4818167" cy="768212"/>
          </a:xfrm>
          <a:prstGeom prst="curvedUpArrow">
            <a:avLst/>
          </a:prstGeom>
          <a:solidFill>
            <a:srgbClr val="FF008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GB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Pfeil nach unten 67"/>
          <p:cNvSpPr/>
          <p:nvPr/>
        </p:nvSpPr>
        <p:spPr bwMode="auto">
          <a:xfrm rot="5400000">
            <a:off x="1996806" y="3580892"/>
            <a:ext cx="268565" cy="3422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GB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Pfeil nach unten 68"/>
          <p:cNvSpPr/>
          <p:nvPr/>
        </p:nvSpPr>
        <p:spPr bwMode="auto">
          <a:xfrm rot="5400000" flipV="1">
            <a:off x="6590935" y="2201880"/>
            <a:ext cx="268565" cy="78422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GB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89" y="4154890"/>
            <a:ext cx="6369260" cy="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58" y="3193154"/>
            <a:ext cx="6369260" cy="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33" y="2223320"/>
            <a:ext cx="6369260" cy="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21" y="1248847"/>
            <a:ext cx="6369260" cy="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78" y="1235516"/>
            <a:ext cx="1428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78" y="5116954"/>
            <a:ext cx="142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697"/>
          <p:cNvSpPr>
            <a:spLocks noChangeArrowheads="1"/>
          </p:cNvSpPr>
          <p:nvPr/>
        </p:nvSpPr>
        <p:spPr bwMode="auto">
          <a:xfrm>
            <a:off x="2327218" y="3544753"/>
            <a:ext cx="141707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 Bk BT" pitchFamily="34" charset="0"/>
                <a:cs typeface="Arial" pitchFamily="34" charset="0"/>
              </a:rPr>
              <a:t>Reduced minimum Load of PCPP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697"/>
          <p:cNvSpPr>
            <a:spLocks noChangeArrowheads="1"/>
          </p:cNvSpPr>
          <p:nvPr/>
        </p:nvSpPr>
        <p:spPr bwMode="auto">
          <a:xfrm>
            <a:off x="7117330" y="2132856"/>
            <a:ext cx="1417070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 Bk BT" pitchFamily="34" charset="0"/>
                <a:cs typeface="Arial" pitchFamily="34" charset="0"/>
              </a:rPr>
              <a:t>Additional power in combined operation of PCPP and LAES system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697"/>
          <p:cNvSpPr>
            <a:spLocks noChangeArrowheads="1"/>
          </p:cNvSpPr>
          <p:nvPr/>
        </p:nvSpPr>
        <p:spPr bwMode="auto">
          <a:xfrm>
            <a:off x="2965428" y="2514547"/>
            <a:ext cx="2283126" cy="18466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vantGarde Bk BT" pitchFamily="34" charset="0"/>
                <a:cs typeface="Arial" pitchFamily="34" charset="0"/>
              </a:rPr>
              <a:t>Time Shifted Power Generation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008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389"/>
          <p:cNvSpPr>
            <a:spLocks noChangeArrowheads="1"/>
          </p:cNvSpPr>
          <p:nvPr/>
        </p:nvSpPr>
        <p:spPr bwMode="auto">
          <a:xfrm>
            <a:off x="4166266" y="1007774"/>
            <a:ext cx="2951064" cy="21544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192E">
                    <a:lumMod val="75000"/>
                    <a:lumOff val="25000"/>
                  </a:srgbClr>
                </a:solidFill>
                <a:effectLst/>
                <a:uLnTx/>
                <a:uFillTx/>
                <a:latin typeface="AvantGarde Bk BT" pitchFamily="34" charset="0"/>
                <a:cs typeface="Arial" pitchFamily="34" charset="0"/>
              </a:rPr>
              <a:t>Combined Powering PCPP + LAES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rgbClr val="00192E">
                  <a:lumMod val="75000"/>
                  <a:lumOff val="2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AP 2: </a:t>
            </a:r>
            <a:r>
              <a:rPr lang="de-DE" dirty="0" err="1" smtClean="0"/>
              <a:t>Process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de-DE" i="1" dirty="0" smtClean="0"/>
              <a:t>Definition </a:t>
            </a:r>
            <a:r>
              <a:rPr lang="de-DE" i="1" dirty="0" err="1" smtClean="0"/>
              <a:t>of</a:t>
            </a:r>
            <a:r>
              <a:rPr lang="de-DE" i="1" dirty="0" smtClean="0"/>
              <a:t> p</a:t>
            </a:r>
            <a:r>
              <a:rPr lang="en-US" altLang="de-DE" i="1" dirty="0" smtClean="0">
                <a:solidFill>
                  <a:schemeClr val="accent3"/>
                </a:solidFill>
                <a:cs typeface="Arial" panose="020B0604020202020204" pitchFamily="34" charset="0"/>
              </a:rPr>
              <a:t>referred Process Variants – A-LAES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31F1-3F7B-4AC3-B0DB-5AA9AFA76463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79388" y="850900"/>
            <a:ext cx="8810625" cy="5386388"/>
          </a:xfrm>
          <a:prstGeom prst="rect">
            <a:avLst/>
          </a:prstGeom>
          <a:solidFill>
            <a:srgbClr val="E5EB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" name="Zylinder 18"/>
          <p:cNvSpPr/>
          <p:nvPr/>
        </p:nvSpPr>
        <p:spPr bwMode="auto">
          <a:xfrm>
            <a:off x="3201988" y="1039813"/>
            <a:ext cx="731837" cy="971550"/>
          </a:xfrm>
          <a:prstGeom prst="can">
            <a:avLst>
              <a:gd name="adj" fmla="val 21677"/>
            </a:avLst>
          </a:prstGeom>
          <a:solidFill>
            <a:srgbClr val="E8E8E8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" name="Freihandform 19"/>
          <p:cNvSpPr/>
          <p:nvPr/>
        </p:nvSpPr>
        <p:spPr bwMode="auto">
          <a:xfrm>
            <a:off x="5272090" y="1858095"/>
            <a:ext cx="488507" cy="1786806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  <a:gd name="connsiteX0" fmla="*/ 0 w 148209"/>
              <a:gd name="connsiteY0" fmla="*/ 1624181 h 1624181"/>
              <a:gd name="connsiteX1" fmla="*/ 719 w 148209"/>
              <a:gd name="connsiteY1" fmla="*/ 11963 h 1624181"/>
              <a:gd name="connsiteX2" fmla="*/ 135809 w 148209"/>
              <a:gd name="connsiteY2" fmla="*/ 9692 h 1624181"/>
              <a:gd name="connsiteX3" fmla="*/ 143150 w 148209"/>
              <a:gd name="connsiteY3" fmla="*/ 0 h 1624181"/>
              <a:gd name="connsiteX0" fmla="*/ 0 w 337687"/>
              <a:gd name="connsiteY0" fmla="*/ 1614734 h 1614734"/>
              <a:gd name="connsiteX1" fmla="*/ 719 w 337687"/>
              <a:gd name="connsiteY1" fmla="*/ 2516 h 1614734"/>
              <a:gd name="connsiteX2" fmla="*/ 135809 w 337687"/>
              <a:gd name="connsiteY2" fmla="*/ 245 h 1614734"/>
              <a:gd name="connsiteX3" fmla="*/ 337687 w 337687"/>
              <a:gd name="connsiteY3" fmla="*/ 7169 h 1614734"/>
              <a:gd name="connsiteX0" fmla="*/ 0 w 367051"/>
              <a:gd name="connsiteY0" fmla="*/ 1614501 h 1614501"/>
              <a:gd name="connsiteX1" fmla="*/ 719 w 367051"/>
              <a:gd name="connsiteY1" fmla="*/ 2283 h 1614501"/>
              <a:gd name="connsiteX2" fmla="*/ 135809 w 367051"/>
              <a:gd name="connsiteY2" fmla="*/ 12 h 1614501"/>
              <a:gd name="connsiteX3" fmla="*/ 367051 w 367051"/>
              <a:gd name="connsiteY3" fmla="*/ 256171 h 1614501"/>
              <a:gd name="connsiteX0" fmla="*/ 0 w 371985"/>
              <a:gd name="connsiteY0" fmla="*/ 1620563 h 1620563"/>
              <a:gd name="connsiteX1" fmla="*/ 719 w 371985"/>
              <a:gd name="connsiteY1" fmla="*/ 8345 h 1620563"/>
              <a:gd name="connsiteX2" fmla="*/ 135809 w 371985"/>
              <a:gd name="connsiteY2" fmla="*/ 6074 h 1620563"/>
              <a:gd name="connsiteX3" fmla="*/ 359711 w 371985"/>
              <a:gd name="connsiteY3" fmla="*/ 25458 h 1620563"/>
              <a:gd name="connsiteX4" fmla="*/ 367051 w 371985"/>
              <a:gd name="connsiteY4" fmla="*/ 262233 h 1620563"/>
              <a:gd name="connsiteX0" fmla="*/ 0 w 367051"/>
              <a:gd name="connsiteY0" fmla="*/ 1620563 h 1620563"/>
              <a:gd name="connsiteX1" fmla="*/ 719 w 367051"/>
              <a:gd name="connsiteY1" fmla="*/ 8345 h 1620563"/>
              <a:gd name="connsiteX2" fmla="*/ 135809 w 367051"/>
              <a:gd name="connsiteY2" fmla="*/ 6074 h 1620563"/>
              <a:gd name="connsiteX3" fmla="*/ 359711 w 367051"/>
              <a:gd name="connsiteY3" fmla="*/ 25458 h 1620563"/>
              <a:gd name="connsiteX4" fmla="*/ 367051 w 367051"/>
              <a:gd name="connsiteY4" fmla="*/ 262233 h 1620563"/>
              <a:gd name="connsiteX0" fmla="*/ 0 w 367051"/>
              <a:gd name="connsiteY0" fmla="*/ 1614489 h 1614489"/>
              <a:gd name="connsiteX1" fmla="*/ 719 w 367051"/>
              <a:gd name="connsiteY1" fmla="*/ 2271 h 1614489"/>
              <a:gd name="connsiteX2" fmla="*/ 135809 w 367051"/>
              <a:gd name="connsiteY2" fmla="*/ 0 h 1614489"/>
              <a:gd name="connsiteX3" fmla="*/ 359711 w 367051"/>
              <a:gd name="connsiteY3" fmla="*/ 19384 h 1614489"/>
              <a:gd name="connsiteX4" fmla="*/ 367051 w 367051"/>
              <a:gd name="connsiteY4" fmla="*/ 256159 h 1614489"/>
              <a:gd name="connsiteX0" fmla="*/ 0 w 367051"/>
              <a:gd name="connsiteY0" fmla="*/ 1623060 h 1623060"/>
              <a:gd name="connsiteX1" fmla="*/ 719 w 367051"/>
              <a:gd name="connsiteY1" fmla="*/ 10842 h 1623060"/>
              <a:gd name="connsiteX2" fmla="*/ 135809 w 367051"/>
              <a:gd name="connsiteY2" fmla="*/ 8571 h 1623060"/>
              <a:gd name="connsiteX3" fmla="*/ 359711 w 367051"/>
              <a:gd name="connsiteY3" fmla="*/ 3032 h 1623060"/>
              <a:gd name="connsiteX4" fmla="*/ 367051 w 367051"/>
              <a:gd name="connsiteY4" fmla="*/ 264730 h 1623060"/>
              <a:gd name="connsiteX0" fmla="*/ 0 w 367051"/>
              <a:gd name="connsiteY0" fmla="*/ 1644488 h 1644488"/>
              <a:gd name="connsiteX1" fmla="*/ 719 w 367051"/>
              <a:gd name="connsiteY1" fmla="*/ 32270 h 1644488"/>
              <a:gd name="connsiteX2" fmla="*/ 135809 w 367051"/>
              <a:gd name="connsiteY2" fmla="*/ 29999 h 1644488"/>
              <a:gd name="connsiteX3" fmla="*/ 359711 w 367051"/>
              <a:gd name="connsiteY3" fmla="*/ 24460 h 1644488"/>
              <a:gd name="connsiteX4" fmla="*/ 367051 w 367051"/>
              <a:gd name="connsiteY4" fmla="*/ 286158 h 164448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135809 w 367051"/>
              <a:gd name="connsiteY2" fmla="*/ 5539 h 1620028"/>
              <a:gd name="connsiteX3" fmla="*/ 359711 w 367051"/>
              <a:gd name="connsiteY3" fmla="*/ 0 h 1620028"/>
              <a:gd name="connsiteX4" fmla="*/ 367051 w 367051"/>
              <a:gd name="connsiteY4" fmla="*/ 261698 h 162002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135809 w 367051"/>
              <a:gd name="connsiteY2" fmla="*/ 5539 h 1620028"/>
              <a:gd name="connsiteX3" fmla="*/ 359711 w 367051"/>
              <a:gd name="connsiteY3" fmla="*/ 0 h 1620028"/>
              <a:gd name="connsiteX4" fmla="*/ 367051 w 367051"/>
              <a:gd name="connsiteY4" fmla="*/ 261698 h 1620028"/>
              <a:gd name="connsiteX0" fmla="*/ 0 w 367051"/>
              <a:gd name="connsiteY0" fmla="*/ 1620028 h 1620028"/>
              <a:gd name="connsiteX1" fmla="*/ 719 w 367051"/>
              <a:gd name="connsiteY1" fmla="*/ 7810 h 1620028"/>
              <a:gd name="connsiteX2" fmla="*/ 359711 w 367051"/>
              <a:gd name="connsiteY2" fmla="*/ 0 h 1620028"/>
              <a:gd name="connsiteX3" fmla="*/ 367051 w 367051"/>
              <a:gd name="connsiteY3" fmla="*/ 261698 h 1620028"/>
              <a:gd name="connsiteX0" fmla="*/ 0 w 367051"/>
              <a:gd name="connsiteY0" fmla="*/ 1613583 h 1613583"/>
              <a:gd name="connsiteX1" fmla="*/ 719 w 367051"/>
              <a:gd name="connsiteY1" fmla="*/ 1365 h 1613583"/>
              <a:gd name="connsiteX2" fmla="*/ 361546 w 367051"/>
              <a:gd name="connsiteY2" fmla="*/ 0 h 1613583"/>
              <a:gd name="connsiteX3" fmla="*/ 367051 w 367051"/>
              <a:gd name="connsiteY3" fmla="*/ 255253 h 1613583"/>
              <a:gd name="connsiteX0" fmla="*/ 0 w 367051"/>
              <a:gd name="connsiteY0" fmla="*/ 1613583 h 1613583"/>
              <a:gd name="connsiteX1" fmla="*/ 719 w 367051"/>
              <a:gd name="connsiteY1" fmla="*/ 1365 h 1613583"/>
              <a:gd name="connsiteX2" fmla="*/ 361546 w 367051"/>
              <a:gd name="connsiteY2" fmla="*/ 0 h 1613583"/>
              <a:gd name="connsiteX3" fmla="*/ 367051 w 367051"/>
              <a:gd name="connsiteY3" fmla="*/ 255253 h 1613583"/>
              <a:gd name="connsiteX0" fmla="*/ 0 w 370721"/>
              <a:gd name="connsiteY0" fmla="*/ 1613583 h 1613583"/>
              <a:gd name="connsiteX1" fmla="*/ 719 w 370721"/>
              <a:gd name="connsiteY1" fmla="*/ 1365 h 1613583"/>
              <a:gd name="connsiteX2" fmla="*/ 361546 w 370721"/>
              <a:gd name="connsiteY2" fmla="*/ 0 h 1613583"/>
              <a:gd name="connsiteX3" fmla="*/ 370721 w 370721"/>
              <a:gd name="connsiteY3" fmla="*/ 201539 h 1613583"/>
              <a:gd name="connsiteX0" fmla="*/ 0 w 370721"/>
              <a:gd name="connsiteY0" fmla="*/ 1613583 h 1613583"/>
              <a:gd name="connsiteX1" fmla="*/ 719 w 370721"/>
              <a:gd name="connsiteY1" fmla="*/ 1365 h 1613583"/>
              <a:gd name="connsiteX2" fmla="*/ 361546 w 370721"/>
              <a:gd name="connsiteY2" fmla="*/ 0 h 1613583"/>
              <a:gd name="connsiteX3" fmla="*/ 370721 w 370721"/>
              <a:gd name="connsiteY3" fmla="*/ 201539 h 1613583"/>
              <a:gd name="connsiteX0" fmla="*/ 0 w 370936"/>
              <a:gd name="connsiteY0" fmla="*/ 1613583 h 1613583"/>
              <a:gd name="connsiteX1" fmla="*/ 719 w 370936"/>
              <a:gd name="connsiteY1" fmla="*/ 1365 h 1613583"/>
              <a:gd name="connsiteX2" fmla="*/ 361546 w 370936"/>
              <a:gd name="connsiteY2" fmla="*/ 0 h 1613583"/>
              <a:gd name="connsiteX3" fmla="*/ 370721 w 370936"/>
              <a:gd name="connsiteY3" fmla="*/ 201539 h 1613583"/>
              <a:gd name="connsiteX0" fmla="*/ 0 w 367870"/>
              <a:gd name="connsiteY0" fmla="*/ 1613583 h 1613583"/>
              <a:gd name="connsiteX1" fmla="*/ 719 w 367870"/>
              <a:gd name="connsiteY1" fmla="*/ 1365 h 1613583"/>
              <a:gd name="connsiteX2" fmla="*/ 361546 w 367870"/>
              <a:gd name="connsiteY2" fmla="*/ 0 h 1613583"/>
              <a:gd name="connsiteX3" fmla="*/ 365215 w 367870"/>
              <a:gd name="connsiteY3" fmla="*/ 207985 h 1613583"/>
              <a:gd name="connsiteX0" fmla="*/ 0 w 366859"/>
              <a:gd name="connsiteY0" fmla="*/ 1613583 h 1613583"/>
              <a:gd name="connsiteX1" fmla="*/ 719 w 366859"/>
              <a:gd name="connsiteY1" fmla="*/ 1365 h 1613583"/>
              <a:gd name="connsiteX2" fmla="*/ 361546 w 366859"/>
              <a:gd name="connsiteY2" fmla="*/ 0 h 1613583"/>
              <a:gd name="connsiteX3" fmla="*/ 365215 w 366859"/>
              <a:gd name="connsiteY3" fmla="*/ 207985 h 1613583"/>
              <a:gd name="connsiteX0" fmla="*/ 0 w 366383"/>
              <a:gd name="connsiteY0" fmla="*/ 1613583 h 1613583"/>
              <a:gd name="connsiteX1" fmla="*/ 719 w 366383"/>
              <a:gd name="connsiteY1" fmla="*/ 1365 h 1613583"/>
              <a:gd name="connsiteX2" fmla="*/ 361546 w 366383"/>
              <a:gd name="connsiteY2" fmla="*/ 0 h 1613583"/>
              <a:gd name="connsiteX3" fmla="*/ 363380 w 366383"/>
              <a:gd name="connsiteY3" fmla="*/ 210134 h 1613583"/>
              <a:gd name="connsiteX0" fmla="*/ 0 w 363380"/>
              <a:gd name="connsiteY0" fmla="*/ 1613583 h 1613583"/>
              <a:gd name="connsiteX1" fmla="*/ 719 w 363380"/>
              <a:gd name="connsiteY1" fmla="*/ 1365 h 1613583"/>
              <a:gd name="connsiteX2" fmla="*/ 361546 w 363380"/>
              <a:gd name="connsiteY2" fmla="*/ 0 h 1613583"/>
              <a:gd name="connsiteX3" fmla="*/ 363380 w 363380"/>
              <a:gd name="connsiteY3" fmla="*/ 210134 h 1613583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08769 h 1612218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28106 h 1612218"/>
              <a:gd name="connsiteX0" fmla="*/ 0 w 363380"/>
              <a:gd name="connsiteY0" fmla="*/ 1612218 h 1612218"/>
              <a:gd name="connsiteX1" fmla="*/ 719 w 363380"/>
              <a:gd name="connsiteY1" fmla="*/ 0 h 1612218"/>
              <a:gd name="connsiteX2" fmla="*/ 361546 w 363380"/>
              <a:gd name="connsiteY2" fmla="*/ 783 h 1612218"/>
              <a:gd name="connsiteX3" fmla="*/ 363380 w 363380"/>
              <a:gd name="connsiteY3" fmla="*/ 228106 h 1612218"/>
              <a:gd name="connsiteX0" fmla="*/ 0 w 368886"/>
              <a:gd name="connsiteY0" fmla="*/ 1612218 h 1612218"/>
              <a:gd name="connsiteX1" fmla="*/ 719 w 368886"/>
              <a:gd name="connsiteY1" fmla="*/ 0 h 1612218"/>
              <a:gd name="connsiteX2" fmla="*/ 361546 w 368886"/>
              <a:gd name="connsiteY2" fmla="*/ 783 h 1612218"/>
              <a:gd name="connsiteX3" fmla="*/ 368886 w 368886"/>
              <a:gd name="connsiteY3" fmla="*/ 296861 h 1612218"/>
              <a:gd name="connsiteX0" fmla="*/ 0 w 368886"/>
              <a:gd name="connsiteY0" fmla="*/ 1615732 h 1615732"/>
              <a:gd name="connsiteX1" fmla="*/ 719 w 368886"/>
              <a:gd name="connsiteY1" fmla="*/ 3514 h 1615732"/>
              <a:gd name="connsiteX2" fmla="*/ 367052 w 368886"/>
              <a:gd name="connsiteY2" fmla="*/ 0 h 1615732"/>
              <a:gd name="connsiteX3" fmla="*/ 368886 w 368886"/>
              <a:gd name="connsiteY3" fmla="*/ 300375 h 1615732"/>
              <a:gd name="connsiteX0" fmla="*/ 0 w 374436"/>
              <a:gd name="connsiteY0" fmla="*/ 1615732 h 1615732"/>
              <a:gd name="connsiteX1" fmla="*/ 719 w 374436"/>
              <a:gd name="connsiteY1" fmla="*/ 3514 h 1615732"/>
              <a:gd name="connsiteX2" fmla="*/ 374393 w 374436"/>
              <a:gd name="connsiteY2" fmla="*/ 0 h 1615732"/>
              <a:gd name="connsiteX3" fmla="*/ 368886 w 374436"/>
              <a:gd name="connsiteY3" fmla="*/ 300375 h 1615732"/>
              <a:gd name="connsiteX0" fmla="*/ 0 w 376227"/>
              <a:gd name="connsiteY0" fmla="*/ 1615732 h 1615732"/>
              <a:gd name="connsiteX1" fmla="*/ 719 w 376227"/>
              <a:gd name="connsiteY1" fmla="*/ 3514 h 1615732"/>
              <a:gd name="connsiteX2" fmla="*/ 374393 w 376227"/>
              <a:gd name="connsiteY2" fmla="*/ 0 h 1615732"/>
              <a:gd name="connsiteX3" fmla="*/ 376227 w 376227"/>
              <a:gd name="connsiteY3" fmla="*/ 300375 h 1615732"/>
              <a:gd name="connsiteX0" fmla="*/ 0 w 376499"/>
              <a:gd name="connsiteY0" fmla="*/ 1612218 h 1612218"/>
              <a:gd name="connsiteX1" fmla="*/ 719 w 376499"/>
              <a:gd name="connsiteY1" fmla="*/ 0 h 1612218"/>
              <a:gd name="connsiteX2" fmla="*/ 376228 w 376499"/>
              <a:gd name="connsiteY2" fmla="*/ 2932 h 1612218"/>
              <a:gd name="connsiteX3" fmla="*/ 376227 w 376499"/>
              <a:gd name="connsiteY3" fmla="*/ 296861 h 161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99" h="1612218">
                <a:moveTo>
                  <a:pt x="0" y="1612218"/>
                </a:moveTo>
                <a:cubicBezTo>
                  <a:pt x="240" y="1075870"/>
                  <a:pt x="479" y="536348"/>
                  <a:pt x="719" y="0"/>
                </a:cubicBezTo>
                <a:lnTo>
                  <a:pt x="376228" y="2932"/>
                </a:lnTo>
                <a:cubicBezTo>
                  <a:pt x="376840" y="166041"/>
                  <a:pt x="376228" y="25424"/>
                  <a:pt x="376227" y="296861"/>
                </a:cubicBez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Freihandform 20"/>
          <p:cNvSpPr/>
          <p:nvPr/>
        </p:nvSpPr>
        <p:spPr bwMode="auto">
          <a:xfrm rot="5400000">
            <a:off x="912019" y="1162844"/>
            <a:ext cx="769938" cy="21844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09043 h 1609043"/>
              <a:gd name="connsiteX1" fmla="*/ 2945 w 135809"/>
              <a:gd name="connsiteY1" fmla="*/ 0 h 1609043"/>
              <a:gd name="connsiteX2" fmla="*/ 135809 w 135809"/>
              <a:gd name="connsiteY2" fmla="*/ 10429 h 1609043"/>
              <a:gd name="connsiteX0" fmla="*/ 0 w 135809"/>
              <a:gd name="connsiteY0" fmla="*/ 1609043 h 1609043"/>
              <a:gd name="connsiteX1" fmla="*/ 2945 w 135809"/>
              <a:gd name="connsiteY1" fmla="*/ 0 h 1609043"/>
              <a:gd name="connsiteX2" fmla="*/ 135809 w 135809"/>
              <a:gd name="connsiteY2" fmla="*/ 904 h 1609043"/>
              <a:gd name="connsiteX0" fmla="*/ 0 w 135809"/>
              <a:gd name="connsiteY0" fmla="*/ 1612218 h 1612218"/>
              <a:gd name="connsiteX1" fmla="*/ 1714 w 135809"/>
              <a:gd name="connsiteY1" fmla="*/ 0 h 1612218"/>
              <a:gd name="connsiteX2" fmla="*/ 135809 w 135809"/>
              <a:gd name="connsiteY2" fmla="*/ 4079 h 1612218"/>
              <a:gd name="connsiteX0" fmla="*/ 218 w 136027"/>
              <a:gd name="connsiteY0" fmla="*/ 1615393 h 1615393"/>
              <a:gd name="connsiteX1" fmla="*/ 291 w 136027"/>
              <a:gd name="connsiteY1" fmla="*/ 0 h 1615393"/>
              <a:gd name="connsiteX2" fmla="*/ 136027 w 136027"/>
              <a:gd name="connsiteY2" fmla="*/ 7254 h 1615393"/>
              <a:gd name="connsiteX0" fmla="*/ 0 w 135809"/>
              <a:gd name="connsiteY0" fmla="*/ 1615393 h 1615393"/>
              <a:gd name="connsiteX1" fmla="*/ 73 w 135809"/>
              <a:gd name="connsiteY1" fmla="*/ 0 h 1615393"/>
              <a:gd name="connsiteX2" fmla="*/ 135809 w 135809"/>
              <a:gd name="connsiteY2" fmla="*/ 7254 h 161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5393">
                <a:moveTo>
                  <a:pt x="0" y="1615393"/>
                </a:moveTo>
                <a:cubicBezTo>
                  <a:pt x="24" y="1076929"/>
                  <a:pt x="49" y="538464"/>
                  <a:pt x="73" y="0"/>
                </a:cubicBezTo>
                <a:lnTo>
                  <a:pt x="135809" y="7254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22" name="Gruppieren 32"/>
          <p:cNvGrpSpPr>
            <a:grpSpLocks/>
          </p:cNvGrpSpPr>
          <p:nvPr/>
        </p:nvGrpSpPr>
        <p:grpSpPr bwMode="auto">
          <a:xfrm rot="5400000">
            <a:off x="277397" y="1659007"/>
            <a:ext cx="431988" cy="431978"/>
            <a:chOff x="683716" y="4307558"/>
            <a:chExt cx="432000" cy="432000"/>
          </a:xfrm>
        </p:grpSpPr>
        <p:sp>
          <p:nvSpPr>
            <p:cNvPr id="23" name="Ellipse 22"/>
            <p:cNvSpPr/>
            <p:nvPr/>
          </p:nvSpPr>
          <p:spPr>
            <a:xfrm rot="16200000">
              <a:off x="683647" y="4307330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en-US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728104" y="4315264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 flipH="1">
              <a:off x="955122" y="4321614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26" name="Gruppieren 46"/>
          <p:cNvGrpSpPr>
            <a:grpSpLocks/>
          </p:cNvGrpSpPr>
          <p:nvPr/>
        </p:nvGrpSpPr>
        <p:grpSpPr bwMode="auto">
          <a:xfrm rot="5400000">
            <a:off x="1357463" y="1647192"/>
            <a:ext cx="431988" cy="431978"/>
            <a:chOff x="683716" y="4307558"/>
            <a:chExt cx="432000" cy="432000"/>
          </a:xfrm>
        </p:grpSpPr>
        <p:sp>
          <p:nvSpPr>
            <p:cNvPr id="27" name="Ellipse 26"/>
            <p:cNvSpPr/>
            <p:nvPr/>
          </p:nvSpPr>
          <p:spPr>
            <a:xfrm rot="16200000">
              <a:off x="684349" y="4307896"/>
              <a:ext cx="431822" cy="431812"/>
            </a:xfrm>
            <a:prstGeom prst="ellipse">
              <a:avLst/>
            </a:pr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en-US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728805" y="4315829"/>
              <a:ext cx="109541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 flipH="1">
              <a:off x="955825" y="4322180"/>
              <a:ext cx="109540" cy="34926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solidFill>
              <a:srgbClr val="539A7A">
                <a:lumMod val="40000"/>
                <a:lumOff val="60000"/>
              </a:srgbClr>
            </a:solidFill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0" name="Freihandform 29"/>
          <p:cNvSpPr/>
          <p:nvPr/>
        </p:nvSpPr>
        <p:spPr bwMode="auto">
          <a:xfrm rot="10800000" flipH="1">
            <a:off x="2395538" y="4408488"/>
            <a:ext cx="877887" cy="1414462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981" y="1111479"/>
                  <a:pt x="1964" y="508456"/>
                  <a:pt x="2945" y="5446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" name="Freihandform 30"/>
          <p:cNvSpPr/>
          <p:nvPr/>
        </p:nvSpPr>
        <p:spPr bwMode="auto">
          <a:xfrm rot="5400000" flipH="1">
            <a:off x="4008438" y="4559300"/>
            <a:ext cx="1403350" cy="112395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184 w 135993"/>
              <a:gd name="connsiteY0" fmla="*/ 1614489 h 1614489"/>
              <a:gd name="connsiteX1" fmla="*/ 296 w 135993"/>
              <a:gd name="connsiteY1" fmla="*/ 5445 h 1614489"/>
              <a:gd name="connsiteX2" fmla="*/ 135993 w 135993"/>
              <a:gd name="connsiteY2" fmla="*/ 0 h 1614489"/>
              <a:gd name="connsiteX0" fmla="*/ 0 w 135809"/>
              <a:gd name="connsiteY0" fmla="*/ 1614489 h 1614489"/>
              <a:gd name="connsiteX1" fmla="*/ 112 w 135809"/>
              <a:gd name="connsiteY1" fmla="*/ 5445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37" y="1078141"/>
                  <a:pt x="75" y="541793"/>
                  <a:pt x="112" y="5445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922463" y="2640013"/>
            <a:ext cx="884237" cy="1779587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en-US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3" name="Zylinder 32"/>
          <p:cNvSpPr/>
          <p:nvPr/>
        </p:nvSpPr>
        <p:spPr bwMode="auto">
          <a:xfrm>
            <a:off x="3275013" y="4706938"/>
            <a:ext cx="1149350" cy="1243012"/>
          </a:xfrm>
          <a:prstGeom prst="can">
            <a:avLst>
              <a:gd name="adj" fmla="val 21677"/>
            </a:avLst>
          </a:prstGeom>
          <a:solidFill>
            <a:srgbClr val="E8E8E8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4" name="Zylinder 33"/>
          <p:cNvSpPr/>
          <p:nvPr/>
        </p:nvSpPr>
        <p:spPr bwMode="auto">
          <a:xfrm>
            <a:off x="3278188" y="4975225"/>
            <a:ext cx="1146175" cy="974725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5" name="Rechteck 34"/>
          <p:cNvSpPr/>
          <p:nvPr/>
        </p:nvSpPr>
        <p:spPr bwMode="auto">
          <a:xfrm rot="10800000">
            <a:off x="4849813" y="2640013"/>
            <a:ext cx="854075" cy="1776412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36" name="Gruppieren 35"/>
          <p:cNvGrpSpPr/>
          <p:nvPr/>
        </p:nvGrpSpPr>
        <p:grpSpPr bwMode="auto">
          <a:xfrm>
            <a:off x="5056682" y="4886565"/>
            <a:ext cx="431978" cy="431988"/>
            <a:chOff x="683716" y="4307558"/>
            <a:chExt cx="432000" cy="432000"/>
          </a:xfrm>
          <a:solidFill>
            <a:srgbClr val="539A7A">
              <a:lumMod val="40000"/>
              <a:lumOff val="60000"/>
            </a:srgbClr>
          </a:solidFill>
        </p:grpSpPr>
        <p:sp>
          <p:nvSpPr>
            <p:cNvPr id="37" name="Ellipse 36"/>
            <p:cNvSpPr/>
            <p:nvPr/>
          </p:nvSpPr>
          <p:spPr>
            <a:xfrm rot="16200000">
              <a:off x="683716" y="4307558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en-US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83716" y="4314825"/>
              <a:ext cx="216000" cy="216148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9" name="Freihandform 38"/>
            <p:cNvSpPr/>
            <p:nvPr/>
          </p:nvSpPr>
          <p:spPr>
            <a:xfrm flipH="1">
              <a:off x="899713" y="4321317"/>
              <a:ext cx="216002" cy="209656"/>
            </a:xfrm>
            <a:custGeom>
              <a:avLst/>
              <a:gdLst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88106"/>
                <a:gd name="connsiteY0" fmla="*/ 342900 h 342900"/>
                <a:gd name="connsiteX1" fmla="*/ 88106 w 88106"/>
                <a:gd name="connsiteY1" fmla="*/ 0 h 342900"/>
                <a:gd name="connsiteX0" fmla="*/ 0 w 109537"/>
                <a:gd name="connsiteY0" fmla="*/ 350044 h 350044"/>
                <a:gd name="connsiteX1" fmla="*/ 109537 w 109537"/>
                <a:gd name="connsiteY1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350044">
                  <a:moveTo>
                    <a:pt x="0" y="350044"/>
                  </a:moveTo>
                  <a:lnTo>
                    <a:pt x="109537" y="0"/>
                  </a:lnTo>
                </a:path>
              </a:pathLst>
            </a:custGeom>
            <a:grp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40" name="Gruppieren 129"/>
          <p:cNvGrpSpPr>
            <a:grpSpLocks/>
          </p:cNvGrpSpPr>
          <p:nvPr/>
        </p:nvGrpSpPr>
        <p:grpSpPr bwMode="auto">
          <a:xfrm flipV="1">
            <a:off x="2377451" y="3697288"/>
            <a:ext cx="961688" cy="390525"/>
            <a:chOff x="1313302" y="3219735"/>
            <a:chExt cx="484848" cy="252752"/>
          </a:xfrm>
        </p:grpSpPr>
        <p:sp>
          <p:nvSpPr>
            <p:cNvPr id="41" name="Freihandform 40"/>
            <p:cNvSpPr/>
            <p:nvPr/>
          </p:nvSpPr>
          <p:spPr>
            <a:xfrm>
              <a:off x="1313302" y="3219735"/>
              <a:ext cx="484846" cy="12329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23825">
                  <a:moveTo>
                    <a:pt x="640556" y="0"/>
                  </a:moveTo>
                  <a:lnTo>
                    <a:pt x="0" y="0"/>
                  </a:lnTo>
                  <a:lnTo>
                    <a:pt x="171450" y="12382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 flipV="1">
              <a:off x="1313303" y="3349193"/>
              <a:ext cx="484847" cy="123294"/>
            </a:xfrm>
            <a:custGeom>
              <a:avLst/>
              <a:gdLst>
                <a:gd name="connsiteX0" fmla="*/ 657065 w 657065"/>
                <a:gd name="connsiteY0" fmla="*/ 0 h 133350"/>
                <a:gd name="connsiteX1" fmla="*/ 18890 w 657065"/>
                <a:gd name="connsiteY1" fmla="*/ 9525 h 133350"/>
                <a:gd name="connsiteX2" fmla="*/ 190340 w 657065"/>
                <a:gd name="connsiteY2" fmla="*/ 133350 h 133350"/>
                <a:gd name="connsiteX0" fmla="*/ 638175 w 638175"/>
                <a:gd name="connsiteY0" fmla="*/ 0 h 133350"/>
                <a:gd name="connsiteX1" fmla="*/ 0 w 638175"/>
                <a:gd name="connsiteY1" fmla="*/ 9525 h 133350"/>
                <a:gd name="connsiteX2" fmla="*/ 171450 w 638175"/>
                <a:gd name="connsiteY2" fmla="*/ 133350 h 133350"/>
                <a:gd name="connsiteX0" fmla="*/ 658974 w 658974"/>
                <a:gd name="connsiteY0" fmla="*/ 9173 h 132998"/>
                <a:gd name="connsiteX1" fmla="*/ 18418 w 658974"/>
                <a:gd name="connsiteY1" fmla="*/ 9173 h 132998"/>
                <a:gd name="connsiteX2" fmla="*/ 189868 w 658974"/>
                <a:gd name="connsiteY2" fmla="*/ 132998 h 132998"/>
                <a:gd name="connsiteX0" fmla="*/ 658974 w 658974"/>
                <a:gd name="connsiteY0" fmla="*/ 0 h 123825"/>
                <a:gd name="connsiteX1" fmla="*/ 18418 w 658974"/>
                <a:gd name="connsiteY1" fmla="*/ 0 h 123825"/>
                <a:gd name="connsiteX2" fmla="*/ 189868 w 658974"/>
                <a:gd name="connsiteY2" fmla="*/ 123825 h 123825"/>
                <a:gd name="connsiteX0" fmla="*/ 640556 w 640556"/>
                <a:gd name="connsiteY0" fmla="*/ 0 h 123825"/>
                <a:gd name="connsiteX1" fmla="*/ 0 w 640556"/>
                <a:gd name="connsiteY1" fmla="*/ 0 h 123825"/>
                <a:gd name="connsiteX2" fmla="*/ 171450 w 640556"/>
                <a:gd name="connsiteY2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23825">
                  <a:moveTo>
                    <a:pt x="640556" y="0"/>
                  </a:moveTo>
                  <a:lnTo>
                    <a:pt x="0" y="0"/>
                  </a:lnTo>
                  <a:lnTo>
                    <a:pt x="171450" y="123825"/>
                  </a:lnTo>
                </a:path>
              </a:pathLst>
            </a:custGeom>
            <a:noFill/>
            <a:ln w="25400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headEnd type="triangle"/>
              <a:tailEnd/>
            </a:ln>
            <a:effectLst/>
          </p:spPr>
          <p:txBody>
            <a:bodyPr/>
            <a:lstStyle/>
            <a:p>
              <a:pPr defTabSz="457200">
                <a:buFont typeface="Wingdings" pitchFamily="2" charset="2"/>
                <a:buNone/>
                <a:defRPr/>
              </a:pPr>
              <a:endParaRPr kumimoji="1" lang="de-DE" sz="1200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43" name="Pfeil nach rechts 42"/>
          <p:cNvSpPr/>
          <p:nvPr/>
        </p:nvSpPr>
        <p:spPr bwMode="auto">
          <a:xfrm rot="16200000">
            <a:off x="666751" y="2792412"/>
            <a:ext cx="754062" cy="404813"/>
          </a:xfrm>
          <a:prstGeom prst="rightArrow">
            <a:avLst/>
          </a:prstGeom>
          <a:solidFill>
            <a:srgbClr val="FFC000"/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defTabSz="457200">
              <a:buFont typeface="Wingdings" pitchFamily="2" charset="2"/>
              <a:buNone/>
              <a:defRPr/>
            </a:pPr>
            <a:r>
              <a:rPr kumimoji="1" lang="de-DE" sz="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kumimoji="1" lang="de-DE" sz="8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Power in</a:t>
            </a:r>
            <a:endParaRPr kumimoji="1" lang="de-DE" sz="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4" name="Rechteck 43"/>
          <p:cNvSpPr/>
          <p:nvPr/>
        </p:nvSpPr>
        <p:spPr bwMode="auto">
          <a:xfrm rot="16200000">
            <a:off x="807244" y="1639094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5" name="Rechteck 44"/>
          <p:cNvSpPr/>
          <p:nvPr/>
        </p:nvSpPr>
        <p:spPr bwMode="auto">
          <a:xfrm rot="16200000">
            <a:off x="1883569" y="1639094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6" name="Freihandform 45"/>
          <p:cNvSpPr/>
          <p:nvPr/>
        </p:nvSpPr>
        <p:spPr bwMode="auto">
          <a:xfrm>
            <a:off x="7991475" y="1846263"/>
            <a:ext cx="296863" cy="2667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47" name="Gerade Verbindung 46"/>
          <p:cNvCxnSpPr>
            <a:stCxn id="53" idx="2"/>
          </p:cNvCxnSpPr>
          <p:nvPr/>
        </p:nvCxnSpPr>
        <p:spPr bwMode="auto">
          <a:xfrm>
            <a:off x="6196013" y="2349500"/>
            <a:ext cx="186055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8" name="Freihandform 47"/>
          <p:cNvSpPr/>
          <p:nvPr/>
        </p:nvSpPr>
        <p:spPr bwMode="auto">
          <a:xfrm>
            <a:off x="7092950" y="1849438"/>
            <a:ext cx="296863" cy="2667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9" name="Freihandform 48"/>
          <p:cNvSpPr/>
          <p:nvPr/>
        </p:nvSpPr>
        <p:spPr bwMode="auto">
          <a:xfrm rot="5400000">
            <a:off x="6367938" y="1901351"/>
            <a:ext cx="349887" cy="236537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0" name="Trapezoid 49"/>
          <p:cNvSpPr/>
          <p:nvPr/>
        </p:nvSpPr>
        <p:spPr bwMode="auto">
          <a:xfrm rot="16200000">
            <a:off x="6505575" y="2128838"/>
            <a:ext cx="752475" cy="441325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1" name="Freihandform 50"/>
          <p:cNvSpPr/>
          <p:nvPr/>
        </p:nvSpPr>
        <p:spPr bwMode="auto">
          <a:xfrm>
            <a:off x="6192838" y="1849438"/>
            <a:ext cx="296862" cy="266700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2" name="Pfeil nach rechts 51"/>
          <p:cNvSpPr/>
          <p:nvPr/>
        </p:nvSpPr>
        <p:spPr bwMode="auto">
          <a:xfrm>
            <a:off x="8080375" y="2554288"/>
            <a:ext cx="755650" cy="403225"/>
          </a:xfrm>
          <a:prstGeom prst="rightArrow">
            <a:avLst/>
          </a:prstGeom>
          <a:solidFill>
            <a:srgbClr val="00192E">
              <a:lumMod val="50000"/>
              <a:lumOff val="50000"/>
            </a:srgbClr>
          </a:solidFill>
          <a:ln w="38100" cap="flat" cmpd="sng" algn="ctr">
            <a:noFill/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rIns="36000"/>
          <a:lstStyle/>
          <a:p>
            <a:pPr defTabSz="457200">
              <a:buFont typeface="Wingdings" pitchFamily="2" charset="2"/>
              <a:buNone/>
              <a:defRPr/>
            </a:pPr>
            <a:r>
              <a:rPr kumimoji="1" lang="de-DE" sz="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kumimoji="1" lang="de-DE" sz="8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Power out</a:t>
            </a:r>
            <a:endParaRPr kumimoji="1" lang="de-DE" sz="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3" name="Trapezoid 52"/>
          <p:cNvSpPr/>
          <p:nvPr/>
        </p:nvSpPr>
        <p:spPr bwMode="auto">
          <a:xfrm rot="16200000">
            <a:off x="5599906" y="2129632"/>
            <a:ext cx="752475" cy="439738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4" name="Rechteck 53"/>
          <p:cNvSpPr/>
          <p:nvPr/>
        </p:nvSpPr>
        <p:spPr bwMode="auto">
          <a:xfrm rot="16200000">
            <a:off x="6215062" y="1654176"/>
            <a:ext cx="430213" cy="373062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5" name="Freihandform 54"/>
          <p:cNvSpPr/>
          <p:nvPr/>
        </p:nvSpPr>
        <p:spPr bwMode="auto">
          <a:xfrm rot="16200000">
            <a:off x="6103144" y="1640681"/>
            <a:ext cx="546100" cy="904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6" name="Freihandform 55"/>
          <p:cNvSpPr/>
          <p:nvPr/>
        </p:nvSpPr>
        <p:spPr bwMode="auto">
          <a:xfrm rot="16200000" flipV="1">
            <a:off x="6270625" y="1704975"/>
            <a:ext cx="409575" cy="984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" name="Freihandform 56"/>
          <p:cNvSpPr/>
          <p:nvPr/>
        </p:nvSpPr>
        <p:spPr bwMode="auto">
          <a:xfrm rot="5400000">
            <a:off x="7269637" y="1896588"/>
            <a:ext cx="349888" cy="246064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1072353 w 1072353"/>
              <a:gd name="connsiteY0" fmla="*/ 1063626 h 1063626"/>
              <a:gd name="connsiteX1" fmla="*/ 431797 w 1072353"/>
              <a:gd name="connsiteY1" fmla="*/ 1063626 h 1063626"/>
              <a:gd name="connsiteX2" fmla="*/ 0 w 1072353"/>
              <a:gd name="connsiteY2" fmla="*/ 0 h 1063626"/>
              <a:gd name="connsiteX0" fmla="*/ 1072353 w 1072353"/>
              <a:gd name="connsiteY0" fmla="*/ 1063626 h 1095376"/>
              <a:gd name="connsiteX1" fmla="*/ 6350 w 1072353"/>
              <a:gd name="connsiteY1" fmla="*/ 1095376 h 1095376"/>
              <a:gd name="connsiteX2" fmla="*/ 0 w 1072353"/>
              <a:gd name="connsiteY2" fmla="*/ 0 h 1095376"/>
              <a:gd name="connsiteX0" fmla="*/ 1078706 w 1078706"/>
              <a:gd name="connsiteY0" fmla="*/ 1114426 h 1114426"/>
              <a:gd name="connsiteX1" fmla="*/ 6350 w 1078706"/>
              <a:gd name="connsiteY1" fmla="*/ 1095376 h 1114426"/>
              <a:gd name="connsiteX2" fmla="*/ 0 w 1078706"/>
              <a:gd name="connsiteY2" fmla="*/ 0 h 1114426"/>
              <a:gd name="connsiteX0" fmla="*/ 1078706 w 1078706"/>
              <a:gd name="connsiteY0" fmla="*/ 1095376 h 1095376"/>
              <a:gd name="connsiteX1" fmla="*/ 6350 w 1078706"/>
              <a:gd name="connsiteY1" fmla="*/ 1095376 h 1095376"/>
              <a:gd name="connsiteX2" fmla="*/ 0 w 1078706"/>
              <a:gd name="connsiteY2" fmla="*/ 0 h 1095376"/>
              <a:gd name="connsiteX0" fmla="*/ 1154075 w 1154075"/>
              <a:gd name="connsiteY0" fmla="*/ 1095376 h 1095376"/>
              <a:gd name="connsiteX1" fmla="*/ 81719 w 1154075"/>
              <a:gd name="connsiteY1" fmla="*/ 1095376 h 1095376"/>
              <a:gd name="connsiteX2" fmla="*/ 74267 w 1154075"/>
              <a:gd name="connsiteY2" fmla="*/ 367396 h 1095376"/>
              <a:gd name="connsiteX3" fmla="*/ 75369 w 1154075"/>
              <a:gd name="connsiteY3" fmla="*/ 0 h 1095376"/>
              <a:gd name="connsiteX0" fmla="*/ 1080118 w 1080118"/>
              <a:gd name="connsiteY0" fmla="*/ 1095376 h 1095376"/>
              <a:gd name="connsiteX1" fmla="*/ 7762 w 1080118"/>
              <a:gd name="connsiteY1" fmla="*/ 1095376 h 1095376"/>
              <a:gd name="connsiteX2" fmla="*/ 310 w 1080118"/>
              <a:gd name="connsiteY2" fmla="*/ 367396 h 1095376"/>
              <a:gd name="connsiteX3" fmla="*/ 1412 w 1080118"/>
              <a:gd name="connsiteY3" fmla="*/ 0 h 1095376"/>
              <a:gd name="connsiteX0" fmla="*/ 1079813 w 1079813"/>
              <a:gd name="connsiteY0" fmla="*/ 1609726 h 1609726"/>
              <a:gd name="connsiteX1" fmla="*/ 7457 w 1079813"/>
              <a:gd name="connsiteY1" fmla="*/ 1609726 h 1609726"/>
              <a:gd name="connsiteX2" fmla="*/ 5 w 1079813"/>
              <a:gd name="connsiteY2" fmla="*/ 881746 h 1609726"/>
              <a:gd name="connsiteX3" fmla="*/ 167425 w 1079813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4 w 1072356"/>
              <a:gd name="connsiteY2" fmla="*/ 100696 h 1609726"/>
              <a:gd name="connsiteX3" fmla="*/ 159968 w 1072356"/>
              <a:gd name="connsiteY3" fmla="*/ 0 h 1609726"/>
              <a:gd name="connsiteX0" fmla="*/ 1072356 w 1072356"/>
              <a:gd name="connsiteY0" fmla="*/ 1609726 h 1609726"/>
              <a:gd name="connsiteX1" fmla="*/ 0 w 1072356"/>
              <a:gd name="connsiteY1" fmla="*/ 1609726 h 1609726"/>
              <a:gd name="connsiteX2" fmla="*/ 2945 w 1072356"/>
              <a:gd name="connsiteY2" fmla="*/ 683 h 1609726"/>
              <a:gd name="connsiteX3" fmla="*/ 159968 w 1072356"/>
              <a:gd name="connsiteY3" fmla="*/ 0 h 1609726"/>
              <a:gd name="connsiteX0" fmla="*/ 1072356 w 1072356"/>
              <a:gd name="connsiteY0" fmla="*/ 1619251 h 1619251"/>
              <a:gd name="connsiteX1" fmla="*/ 0 w 1072356"/>
              <a:gd name="connsiteY1" fmla="*/ 1619251 h 1619251"/>
              <a:gd name="connsiteX2" fmla="*/ 2945 w 1072356"/>
              <a:gd name="connsiteY2" fmla="*/ 10208 h 1619251"/>
              <a:gd name="connsiteX3" fmla="*/ 142397 w 1072356"/>
              <a:gd name="connsiteY3" fmla="*/ 0 h 1619251"/>
              <a:gd name="connsiteX0" fmla="*/ 1072356 w 1072356"/>
              <a:gd name="connsiteY0" fmla="*/ 1614489 h 1614489"/>
              <a:gd name="connsiteX1" fmla="*/ 0 w 1072356"/>
              <a:gd name="connsiteY1" fmla="*/ 1614489 h 1614489"/>
              <a:gd name="connsiteX2" fmla="*/ 2945 w 1072356"/>
              <a:gd name="connsiteY2" fmla="*/ 5446 h 1614489"/>
              <a:gd name="connsiteX3" fmla="*/ 135809 w 1072356"/>
              <a:gd name="connsiteY3" fmla="*/ 0 h 1614489"/>
              <a:gd name="connsiteX0" fmla="*/ 0 w 135809"/>
              <a:gd name="connsiteY0" fmla="*/ 1614489 h 1614489"/>
              <a:gd name="connsiteX1" fmla="*/ 2945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8568 h 1618568"/>
              <a:gd name="connsiteX1" fmla="*/ 719 w 135809"/>
              <a:gd name="connsiteY1" fmla="*/ 0 h 1618568"/>
              <a:gd name="connsiteX2" fmla="*/ 135809 w 135809"/>
              <a:gd name="connsiteY2" fmla="*/ 4079 h 1618568"/>
              <a:gd name="connsiteX0" fmla="*/ 0 w 135809"/>
              <a:gd name="connsiteY0" fmla="*/ 1614489 h 1614489"/>
              <a:gd name="connsiteX1" fmla="*/ 719 w 135809"/>
              <a:gd name="connsiteY1" fmla="*/ 5446 h 1614489"/>
              <a:gd name="connsiteX2" fmla="*/ 135809 w 135809"/>
              <a:gd name="connsiteY2" fmla="*/ 0 h 1614489"/>
              <a:gd name="connsiteX0" fmla="*/ 0 w 135809"/>
              <a:gd name="connsiteY0" fmla="*/ 1614489 h 1614489"/>
              <a:gd name="connsiteX1" fmla="*/ 719 w 135809"/>
              <a:gd name="connsiteY1" fmla="*/ 2271 h 1614489"/>
              <a:gd name="connsiteX2" fmla="*/ 135809 w 135809"/>
              <a:gd name="connsiteY2" fmla="*/ 0 h 16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9" h="1614489">
                <a:moveTo>
                  <a:pt x="0" y="1614489"/>
                </a:moveTo>
                <a:cubicBezTo>
                  <a:pt x="240" y="1078141"/>
                  <a:pt x="479" y="538619"/>
                  <a:pt x="719" y="2271"/>
                </a:cubicBezTo>
                <a:lnTo>
                  <a:pt x="135809" y="0"/>
                </a:lnTo>
              </a:path>
            </a:pathLst>
          </a:custGeom>
          <a:noFill/>
          <a:ln w="47625" cap="flat" cmpd="sng" algn="ctr">
            <a:solidFill>
              <a:srgbClr val="333333">
                <a:lumMod val="60000"/>
                <a:lumOff val="40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" name="Trapezoid 57"/>
          <p:cNvSpPr/>
          <p:nvPr/>
        </p:nvSpPr>
        <p:spPr bwMode="auto">
          <a:xfrm rot="16200000">
            <a:off x="7403306" y="2129632"/>
            <a:ext cx="752475" cy="439738"/>
          </a:xfrm>
          <a:prstGeom prst="trapezoid">
            <a:avLst>
              <a:gd name="adj" fmla="val 50931"/>
            </a:avLst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9" name="Rechteck 58"/>
          <p:cNvSpPr/>
          <p:nvPr/>
        </p:nvSpPr>
        <p:spPr bwMode="auto">
          <a:xfrm rot="16200000">
            <a:off x="7112794" y="1654969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0" name="Freihandform 59"/>
          <p:cNvSpPr/>
          <p:nvPr/>
        </p:nvSpPr>
        <p:spPr bwMode="auto">
          <a:xfrm rot="16200000">
            <a:off x="7001669" y="1640681"/>
            <a:ext cx="546100" cy="904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2" name="Freihandform 71"/>
          <p:cNvSpPr/>
          <p:nvPr/>
        </p:nvSpPr>
        <p:spPr bwMode="auto">
          <a:xfrm rot="16200000" flipV="1">
            <a:off x="7169150" y="1704975"/>
            <a:ext cx="409575" cy="984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8066088" y="2097088"/>
            <a:ext cx="504825" cy="504825"/>
          </a:xfrm>
          <a:prstGeom prst="ellipse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 tIns="144000" anchor="ctr"/>
          <a:lstStyle/>
          <a:p>
            <a:pPr algn="ctr" defTabSz="457200">
              <a:lnSpc>
                <a:spcPts val="7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kumimoji="1" lang="de-DE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G</a:t>
            </a:r>
          </a:p>
        </p:txBody>
      </p:sp>
      <p:cxnSp>
        <p:nvCxnSpPr>
          <p:cNvPr id="74" name="Gerade Verbindung 73"/>
          <p:cNvCxnSpPr/>
          <p:nvPr/>
        </p:nvCxnSpPr>
        <p:spPr bwMode="auto">
          <a:xfrm>
            <a:off x="1101725" y="1544638"/>
            <a:ext cx="2087563" cy="0"/>
          </a:xfrm>
          <a:prstGeom prst="line">
            <a:avLst/>
          </a:pr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>
            <a:off x="927289" y="1408113"/>
            <a:ext cx="2260223" cy="0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V="1">
            <a:off x="3955948" y="1544638"/>
            <a:ext cx="3472066" cy="3175"/>
          </a:xfrm>
          <a:prstGeom prst="line">
            <a:avLst/>
          </a:prstGeom>
          <a:noFill/>
          <a:ln w="25400" cap="flat" cmpd="sng" algn="ctr">
            <a:solidFill>
              <a:srgbClr val="00325C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>
            <a:off x="3946525" y="1411288"/>
            <a:ext cx="3282950" cy="1587"/>
          </a:xfrm>
          <a:prstGeom prst="line">
            <a:avLst/>
          </a:prstGeom>
          <a:noFill/>
          <a:ln w="25400" cap="flat" cmpd="sng" algn="ctr">
            <a:solidFill>
              <a:srgbClr val="C20018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9" name="Zylinder 78"/>
          <p:cNvSpPr/>
          <p:nvPr/>
        </p:nvSpPr>
        <p:spPr bwMode="auto">
          <a:xfrm>
            <a:off x="3201988" y="1255713"/>
            <a:ext cx="731837" cy="755650"/>
          </a:xfrm>
          <a:prstGeom prst="can">
            <a:avLst>
              <a:gd name="adj" fmla="val 23340"/>
            </a:avLst>
          </a:prstGeom>
          <a:gradFill>
            <a:gsLst>
              <a:gs pos="0">
                <a:srgbClr val="C20018"/>
              </a:gs>
              <a:gs pos="100000">
                <a:srgbClr val="00325C"/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de-DE" sz="1200" b="1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Heat</a:t>
            </a:r>
            <a:r>
              <a:rPr kumimoji="1" lang="de-DE" sz="1200" b="1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kumimoji="1" lang="de-DE" sz="1200" b="1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storage</a:t>
            </a:r>
            <a:endParaRPr kumimoji="1" lang="de-DE" sz="1100" b="1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Freihandform 79"/>
          <p:cNvSpPr/>
          <p:nvPr/>
        </p:nvSpPr>
        <p:spPr bwMode="auto">
          <a:xfrm rot="16200000">
            <a:off x="702470" y="1637506"/>
            <a:ext cx="544512" cy="857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1" name="Freihandform 80"/>
          <p:cNvSpPr/>
          <p:nvPr/>
        </p:nvSpPr>
        <p:spPr bwMode="auto">
          <a:xfrm rot="16200000" flipV="1">
            <a:off x="858045" y="1699419"/>
            <a:ext cx="407987" cy="984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2" name="Freihandform 81"/>
          <p:cNvSpPr/>
          <p:nvPr/>
        </p:nvSpPr>
        <p:spPr bwMode="auto">
          <a:xfrm rot="16200000">
            <a:off x="1779588" y="1635125"/>
            <a:ext cx="544512" cy="904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3" name="Freihandform 82"/>
          <p:cNvSpPr/>
          <p:nvPr/>
        </p:nvSpPr>
        <p:spPr bwMode="auto">
          <a:xfrm rot="16200000" flipV="1">
            <a:off x="1947069" y="1699419"/>
            <a:ext cx="407987" cy="9842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4" name="Rechteck 83"/>
          <p:cNvSpPr/>
          <p:nvPr/>
        </p:nvSpPr>
        <p:spPr bwMode="auto">
          <a:xfrm rot="16200000">
            <a:off x="5306219" y="1658144"/>
            <a:ext cx="430213" cy="371475"/>
          </a:xfrm>
          <a:prstGeom prst="rect">
            <a:avLst/>
          </a:prstGeom>
          <a:solidFill>
            <a:srgbClr val="539A7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5" name="Freihandform 84"/>
          <p:cNvSpPr/>
          <p:nvPr/>
        </p:nvSpPr>
        <p:spPr bwMode="auto">
          <a:xfrm rot="16200000">
            <a:off x="5194301" y="1643062"/>
            <a:ext cx="546100" cy="9207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23825">
                <a:moveTo>
                  <a:pt x="640556" y="0"/>
                </a:moveTo>
                <a:lnTo>
                  <a:pt x="0" y="0"/>
                </a:lnTo>
                <a:lnTo>
                  <a:pt x="171450" y="123825"/>
                </a:lnTo>
              </a:path>
            </a:pathLst>
          </a:custGeom>
          <a:noFill/>
          <a:ln w="25400" cap="flat" cmpd="sng" algn="ctr">
            <a:solidFill>
              <a:srgbClr val="C20018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6" name="Freihandform 85"/>
          <p:cNvSpPr/>
          <p:nvPr/>
        </p:nvSpPr>
        <p:spPr bwMode="auto">
          <a:xfrm rot="16200000" flipV="1">
            <a:off x="5362575" y="1706563"/>
            <a:ext cx="407988" cy="100012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479553 w 479553"/>
              <a:gd name="connsiteY0" fmla="*/ 0 h 134151"/>
              <a:gd name="connsiteX1" fmla="*/ 0 w 479553"/>
              <a:gd name="connsiteY1" fmla="*/ 10326 h 134151"/>
              <a:gd name="connsiteX2" fmla="*/ 171450 w 479553"/>
              <a:gd name="connsiteY2" fmla="*/ 134151 h 1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553" h="134151">
                <a:moveTo>
                  <a:pt x="479553" y="0"/>
                </a:moveTo>
                <a:lnTo>
                  <a:pt x="0" y="10326"/>
                </a:lnTo>
                <a:lnTo>
                  <a:pt x="171450" y="134151"/>
                </a:lnTo>
              </a:path>
            </a:pathLst>
          </a:custGeom>
          <a:noFill/>
          <a:ln w="25400" cap="flat" cmpd="sng" algn="ctr">
            <a:solidFill>
              <a:srgbClr val="00325C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7" name="Zylinder 86"/>
          <p:cNvSpPr/>
          <p:nvPr/>
        </p:nvSpPr>
        <p:spPr bwMode="auto">
          <a:xfrm>
            <a:off x="3278188" y="4975225"/>
            <a:ext cx="1146175" cy="974725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8" name="Freihandform 87"/>
          <p:cNvSpPr/>
          <p:nvPr/>
        </p:nvSpPr>
        <p:spPr bwMode="auto">
          <a:xfrm rot="10800000" flipV="1">
            <a:off x="4372254" y="3686172"/>
            <a:ext cx="955126" cy="180975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81655 w 640556"/>
              <a:gd name="connsiteY2" fmla="*/ 123825 h 123825"/>
              <a:gd name="connsiteX0" fmla="*/ 640556 w 640556"/>
              <a:gd name="connsiteY0" fmla="*/ 0 h 130175"/>
              <a:gd name="connsiteX1" fmla="*/ 0 w 640556"/>
              <a:gd name="connsiteY1" fmla="*/ 0 h 130175"/>
              <a:gd name="connsiteX2" fmla="*/ 73958 w 640556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30175">
                <a:moveTo>
                  <a:pt x="640556" y="0"/>
                </a:moveTo>
                <a:lnTo>
                  <a:pt x="0" y="0"/>
                </a:lnTo>
                <a:lnTo>
                  <a:pt x="73958" y="130175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9" name="Freihandform 88"/>
          <p:cNvSpPr/>
          <p:nvPr/>
        </p:nvSpPr>
        <p:spPr bwMode="auto">
          <a:xfrm rot="10800000">
            <a:off x="4372254" y="3867148"/>
            <a:ext cx="955126" cy="192088"/>
          </a:xfrm>
          <a:custGeom>
            <a:avLst/>
            <a:gdLst>
              <a:gd name="connsiteX0" fmla="*/ 657065 w 657065"/>
              <a:gd name="connsiteY0" fmla="*/ 0 h 133350"/>
              <a:gd name="connsiteX1" fmla="*/ 18890 w 657065"/>
              <a:gd name="connsiteY1" fmla="*/ 9525 h 133350"/>
              <a:gd name="connsiteX2" fmla="*/ 190340 w 657065"/>
              <a:gd name="connsiteY2" fmla="*/ 133350 h 133350"/>
              <a:gd name="connsiteX0" fmla="*/ 638175 w 638175"/>
              <a:gd name="connsiteY0" fmla="*/ 0 h 133350"/>
              <a:gd name="connsiteX1" fmla="*/ 0 w 638175"/>
              <a:gd name="connsiteY1" fmla="*/ 9525 h 133350"/>
              <a:gd name="connsiteX2" fmla="*/ 171450 w 638175"/>
              <a:gd name="connsiteY2" fmla="*/ 133350 h 133350"/>
              <a:gd name="connsiteX0" fmla="*/ 658974 w 658974"/>
              <a:gd name="connsiteY0" fmla="*/ 9173 h 132998"/>
              <a:gd name="connsiteX1" fmla="*/ 18418 w 658974"/>
              <a:gd name="connsiteY1" fmla="*/ 9173 h 132998"/>
              <a:gd name="connsiteX2" fmla="*/ 189868 w 658974"/>
              <a:gd name="connsiteY2" fmla="*/ 132998 h 132998"/>
              <a:gd name="connsiteX0" fmla="*/ 658974 w 658974"/>
              <a:gd name="connsiteY0" fmla="*/ 0 h 123825"/>
              <a:gd name="connsiteX1" fmla="*/ 18418 w 658974"/>
              <a:gd name="connsiteY1" fmla="*/ 0 h 123825"/>
              <a:gd name="connsiteX2" fmla="*/ 189868 w 658974"/>
              <a:gd name="connsiteY2" fmla="*/ 123825 h 123825"/>
              <a:gd name="connsiteX0" fmla="*/ 640556 w 640556"/>
              <a:gd name="connsiteY0" fmla="*/ 0 h 123825"/>
              <a:gd name="connsiteX1" fmla="*/ 0 w 640556"/>
              <a:gd name="connsiteY1" fmla="*/ 0 h 123825"/>
              <a:gd name="connsiteX2" fmla="*/ 171450 w 640556"/>
              <a:gd name="connsiteY2" fmla="*/ 123825 h 123825"/>
              <a:gd name="connsiteX0" fmla="*/ 640556 w 640556"/>
              <a:gd name="connsiteY0" fmla="*/ 0 h 114300"/>
              <a:gd name="connsiteX1" fmla="*/ 0 w 640556"/>
              <a:gd name="connsiteY1" fmla="*/ 0 h 114300"/>
              <a:gd name="connsiteX2" fmla="*/ 77807 w 640556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56" h="114300">
                <a:moveTo>
                  <a:pt x="640556" y="0"/>
                </a:moveTo>
                <a:lnTo>
                  <a:pt x="0" y="0"/>
                </a:lnTo>
                <a:lnTo>
                  <a:pt x="77807" y="114300"/>
                </a:lnTo>
              </a:path>
            </a:pathLst>
          </a:custGeom>
          <a:noFill/>
          <a:ln w="25400" cap="rnd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triangle"/>
            <a:tailEnd/>
          </a:ln>
          <a:effectLst/>
        </p:spPr>
        <p:txBody>
          <a:bodyPr/>
          <a:lstStyle/>
          <a:p>
            <a:pPr defTabSz="457200">
              <a:buFont typeface="Wingdings" pitchFamily="2" charset="2"/>
              <a:buNone/>
              <a:defRPr/>
            </a:pPr>
            <a:endParaRPr kumimoji="1" lang="de-DE" sz="12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" name="Zylinder 91"/>
          <p:cNvSpPr/>
          <p:nvPr/>
        </p:nvSpPr>
        <p:spPr bwMode="auto">
          <a:xfrm>
            <a:off x="3328988" y="3095626"/>
            <a:ext cx="1031878" cy="1220788"/>
          </a:xfrm>
          <a:prstGeom prst="can">
            <a:avLst>
              <a:gd name="adj" fmla="val 23340"/>
            </a:avLst>
          </a:prstGeom>
          <a:solidFill>
            <a:srgbClr val="99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en-US" sz="11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Cold storage</a:t>
            </a:r>
            <a:endParaRPr kumimoji="1" lang="en-US" sz="1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3" name="Textfeld 114"/>
          <p:cNvSpPr txBox="1">
            <a:spLocks noChangeArrowheads="1"/>
          </p:cNvSpPr>
          <p:nvPr/>
        </p:nvSpPr>
        <p:spPr bwMode="auto">
          <a:xfrm>
            <a:off x="2030390" y="2964618"/>
            <a:ext cx="689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Lique</a:t>
            </a:r>
            <a:r>
              <a:rPr kumimoji="1" lang="en-US" sz="1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-</a:t>
            </a:r>
            <a:br>
              <a:rPr kumimoji="1" lang="en-US" sz="1200" b="1" dirty="0" smtClean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kumimoji="1" lang="en-US" sz="1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faction</a:t>
            </a:r>
            <a:endParaRPr kumimoji="1" lang="en-US" sz="1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4" name="Textfeld 133"/>
          <p:cNvSpPr txBox="1">
            <a:spLocks noChangeArrowheads="1"/>
          </p:cNvSpPr>
          <p:nvPr/>
        </p:nvSpPr>
        <p:spPr bwMode="auto">
          <a:xfrm>
            <a:off x="4835121" y="2967401"/>
            <a:ext cx="926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Evapo-rator</a:t>
            </a:r>
            <a:endParaRPr kumimoji="1" lang="en-US" sz="1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Textfeld 118"/>
          <p:cNvSpPr txBox="1">
            <a:spLocks noChangeArrowheads="1"/>
          </p:cNvSpPr>
          <p:nvPr/>
        </p:nvSpPr>
        <p:spPr bwMode="auto">
          <a:xfrm>
            <a:off x="3304619" y="5335526"/>
            <a:ext cx="1094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1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Liquid</a:t>
            </a:r>
            <a:br>
              <a:rPr kumimoji="1" lang="en-US" sz="1100" b="1" dirty="0" smtClean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kumimoji="1" lang="en-US" sz="11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air</a:t>
            </a:r>
            <a:endParaRPr kumimoji="1" lang="en-US" sz="9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Textfeld 45"/>
          <p:cNvSpPr txBox="1">
            <a:spLocks noChangeArrowheads="1"/>
          </p:cNvSpPr>
          <p:nvPr/>
        </p:nvSpPr>
        <p:spPr bwMode="auto">
          <a:xfrm>
            <a:off x="6146801" y="2798475"/>
            <a:ext cx="119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Multi-stage air expander</a:t>
            </a:r>
            <a:endParaRPr kumimoji="1" lang="en-US" sz="1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8172450" y="1440656"/>
            <a:ext cx="611188" cy="284163"/>
          </a:xfrm>
          <a:prstGeom prst="rect">
            <a:avLst/>
          </a:prstGeom>
          <a:solidFill>
            <a:srgbClr val="539A7A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en-US" sz="800" b="1" kern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Exh</a:t>
            </a:r>
            <a:r>
              <a:rPr kumimoji="1" lang="en-US" sz="8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. air</a:t>
            </a:r>
            <a:endParaRPr kumimoji="1" lang="en-US" sz="8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0" name="Textfeld 63"/>
          <p:cNvSpPr txBox="1">
            <a:spLocks noChangeArrowheads="1"/>
          </p:cNvSpPr>
          <p:nvPr/>
        </p:nvSpPr>
        <p:spPr bwMode="auto">
          <a:xfrm>
            <a:off x="257191" y="2104309"/>
            <a:ext cx="1585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n-US" sz="1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Intercooled air-compression</a:t>
            </a:r>
            <a:endParaRPr kumimoji="1" lang="en-US" sz="1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1" name="Textfeld 127"/>
          <p:cNvSpPr txBox="1">
            <a:spLocks noChangeArrowheads="1"/>
          </p:cNvSpPr>
          <p:nvPr/>
        </p:nvSpPr>
        <p:spPr bwMode="auto">
          <a:xfrm>
            <a:off x="5225951" y="5218153"/>
            <a:ext cx="830607" cy="4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kumimoji="1" lang="en-US" sz="12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Liquid air pump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5788593" y="3383690"/>
            <a:ext cx="3166370" cy="9848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u="sng" dirty="0" err="1"/>
              <a:t>Priority</a:t>
            </a:r>
            <a:r>
              <a:rPr lang="de-DE" sz="1600" b="1" u="sng" dirty="0"/>
              <a:t> 2: </a:t>
            </a:r>
            <a:r>
              <a:rPr lang="de-DE" sz="1600" b="1" u="sng" dirty="0" err="1"/>
              <a:t>Adiabatic</a:t>
            </a:r>
            <a:r>
              <a:rPr lang="de-DE" sz="1600" b="1" u="sng" dirty="0"/>
              <a:t>-LAES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ym typeface="Wingdings" panose="05000000000000000000" pitchFamily="2" charset="2"/>
              </a:rPr>
              <a:t>Power-</a:t>
            </a:r>
            <a:r>
              <a:rPr lang="de-DE" sz="1400" dirty="0" err="1">
                <a:sym typeface="Wingdings" panose="05000000000000000000" pitchFamily="2" charset="2"/>
              </a:rPr>
              <a:t>to</a:t>
            </a:r>
            <a:r>
              <a:rPr lang="de-DE" sz="1400" dirty="0">
                <a:sym typeface="Wingdings" panose="05000000000000000000" pitchFamily="2" charset="2"/>
              </a:rPr>
              <a:t>-Power </a:t>
            </a:r>
            <a:r>
              <a:rPr lang="de-DE" sz="1400" dirty="0" err="1">
                <a:sym typeface="Wingdings" panose="05000000000000000000" pitchFamily="2" charset="2"/>
              </a:rPr>
              <a:t>storage</a:t>
            </a:r>
            <a:endParaRPr lang="de-DE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sym typeface="Wingdings" panose="05000000000000000000" pitchFamily="2" charset="2"/>
              </a:rPr>
              <a:t>No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external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heat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or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fuel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use</a:t>
            </a:r>
            <a:endParaRPr lang="de-DE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sym typeface="Wingdings" panose="05000000000000000000" pitchFamily="2" charset="2"/>
              </a:rPr>
              <a:t>Comparability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with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batteries</a:t>
            </a:r>
            <a:endParaRPr lang="de-DE" sz="1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28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MHPS PowerPoint Template v4">
  <a:themeElements>
    <a:clrScheme name="MHPS Color Palette">
      <a:dk1>
        <a:srgbClr val="63666A"/>
      </a:dk1>
      <a:lt1>
        <a:sysClr val="window" lastClr="FFFFFF"/>
      </a:lt1>
      <a:dk2>
        <a:srgbClr val="63666A"/>
      </a:dk2>
      <a:lt2>
        <a:srgbClr val="F2F2F2"/>
      </a:lt2>
      <a:accent1>
        <a:srgbClr val="BBBCBC"/>
      </a:accent1>
      <a:accent2>
        <a:srgbClr val="D6001C"/>
      </a:accent2>
      <a:accent3>
        <a:srgbClr val="101820"/>
      </a:accent3>
      <a:accent4>
        <a:srgbClr val="EAAA50"/>
      </a:accent4>
      <a:accent5>
        <a:srgbClr val="0076A8"/>
      </a:accent5>
      <a:accent6>
        <a:srgbClr val="3A913F"/>
      </a:accent6>
      <a:hlink>
        <a:srgbClr val="0076A8"/>
      </a:hlink>
      <a:folHlink>
        <a:srgbClr val="3A913F"/>
      </a:folHlink>
    </a:clrScheme>
    <a:fontScheme name="ユーザー定義 4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MHPS PowerPoint Template v4</Template>
  <TotalTime>0</TotalTime>
  <Words>1637</Words>
  <Application>Microsoft Office PowerPoint</Application>
  <PresentationFormat>Bildschirmpräsentation (4:3)</PresentationFormat>
  <Paragraphs>572</Paragraphs>
  <Slides>27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2017 MHPS PowerPoint Template v4</vt:lpstr>
      <vt:lpstr>KRYOLENS – Cryogenic Air Energy Storage  ETIP SNET Regional Workshop</vt:lpstr>
      <vt:lpstr>Kryolens – Project Overview</vt:lpstr>
      <vt:lpstr>LAES (Liquid Air Energy Storage) -  Principle &amp; main advantages</vt:lpstr>
      <vt:lpstr>Mapping of Energy Storage Technologies</vt:lpstr>
      <vt:lpstr>Integration Capabilities of LAES</vt:lpstr>
      <vt:lpstr>Research Project - Content</vt:lpstr>
      <vt:lpstr>AP 2: Process Analysis Definition of preferred Process Variants – Flex-LAES</vt:lpstr>
      <vt:lpstr>Flex-LAES: Efficiency &amp; Load Range for PCPP + LAES</vt:lpstr>
      <vt:lpstr>AP 2: Process Analysis Definition of preferred Process Variants – A-LAES</vt:lpstr>
      <vt:lpstr>AP 2: Process Analysis Definition of preferred Process Variants – Fuel-LAES</vt:lpstr>
      <vt:lpstr>AP 2: Process Analysis Definition of preferred Process Variants – Industry-LAES</vt:lpstr>
      <vt:lpstr>Keynotes</vt:lpstr>
      <vt:lpstr>PowerPoint-Präsentation</vt:lpstr>
      <vt:lpstr>PowerPoint-Präsentation</vt:lpstr>
      <vt:lpstr>PowerPoint-Präsentation</vt:lpstr>
      <vt:lpstr>AP 2: Process Analysis Process calculations of Flex-LAES and A-LAES (LEAT)</vt:lpstr>
      <vt:lpstr>AP 3: Component Analysis Hot plant section – heat exchanger (MHPSE) </vt:lpstr>
      <vt:lpstr>AP 3: Component Analysis Storage Materials for Packed Bed Cold Storages (RUB–TH) </vt:lpstr>
      <vt:lpstr>AP 3: Component Analysis Market Screening for adiabatic Compressors for A-LAES (TTM)</vt:lpstr>
      <vt:lpstr>AP 4: Economic Analysis Benchmark PV+A-LAES vs. CSP+TES and Life Cycle Approach (LEE)</vt:lpstr>
      <vt:lpstr>Advantages of LAES</vt:lpstr>
      <vt:lpstr>Known ES technologies face severe limitations –  A one-fits-all solution is out of sight</vt:lpstr>
      <vt:lpstr>LAES – Fact Sheet</vt:lpstr>
      <vt:lpstr>LAES - Comparison to CAES</vt:lpstr>
      <vt:lpstr>GT-LAES – Stand-alone or Retrofit based on mature Components</vt:lpstr>
      <vt:lpstr>CO2-Footprint of produced Electricity OCGT / CCGT / LAES</vt:lpstr>
      <vt:lpstr>LAES Efficiency</vt:lpstr>
    </vt:vector>
  </TitlesOfParts>
  <Company>McCann Worldgroup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Fukushima, Masashi (TYO-MEW)</dc:creator>
  <cp:lastModifiedBy>Bergins, Christian</cp:lastModifiedBy>
  <cp:revision>121</cp:revision>
  <dcterms:created xsi:type="dcterms:W3CDTF">2017-02-13T08:33:20Z</dcterms:created>
  <dcterms:modified xsi:type="dcterms:W3CDTF">2017-09-15T10:04:14Z</dcterms:modified>
</cp:coreProperties>
</file>