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4"/>
  </p:sldMasterIdLst>
  <p:notesMasterIdLst>
    <p:notesMasterId r:id="rId15"/>
  </p:notesMasterIdLst>
  <p:handoutMasterIdLst>
    <p:handoutMasterId r:id="rId16"/>
  </p:handoutMasterIdLst>
  <p:sldIdLst>
    <p:sldId id="315" r:id="rId5"/>
    <p:sldId id="333" r:id="rId6"/>
    <p:sldId id="319" r:id="rId7"/>
    <p:sldId id="332" r:id="rId8"/>
    <p:sldId id="334" r:id="rId9"/>
    <p:sldId id="321" r:id="rId10"/>
    <p:sldId id="322" r:id="rId11"/>
    <p:sldId id="325" r:id="rId12"/>
    <p:sldId id="326" r:id="rId13"/>
    <p:sldId id="335" r:id="rId14"/>
  </p:sldIdLst>
  <p:sldSz cx="9144000" cy="6858000" type="screen4x3"/>
  <p:notesSz cx="9926638" cy="14355763"/>
  <p:custDataLst>
    <p:tags r:id="rId1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jektvorstellung" id="{278A6072-39EB-42BA-9A40-7B0C4E10D91E}">
          <p14:sldIdLst>
            <p14:sldId id="315"/>
            <p14:sldId id="333"/>
            <p14:sldId id="319"/>
            <p14:sldId id="332"/>
            <p14:sldId id="334"/>
            <p14:sldId id="321"/>
            <p14:sldId id="322"/>
            <p14:sldId id="325"/>
            <p14:sldId id="326"/>
            <p14:sldId id="33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. Telöken" initials="Te" lastIdx="7" clrIdx="0"/>
  <p:cmAuthor id="1" name="Jundel, Sven" initials="SJ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CEE"/>
    <a:srgbClr val="8CD5E4"/>
    <a:srgbClr val="57C2D7"/>
    <a:srgbClr val="89BA17"/>
    <a:srgbClr val="FFFFFF"/>
    <a:srgbClr val="FF0000"/>
    <a:srgbClr val="9A8400"/>
    <a:srgbClr val="CCAF00"/>
    <a:srgbClr val="49640C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7" autoAdjust="0"/>
    <p:restoredTop sz="81943" autoAdjust="0"/>
  </p:normalViewPr>
  <p:slideViewPr>
    <p:cSldViewPr showGuides="1">
      <p:cViewPr>
        <p:scale>
          <a:sx n="96" d="100"/>
          <a:sy n="96" d="100"/>
        </p:scale>
        <p:origin x="-1428" y="-72"/>
      </p:cViewPr>
      <p:guideLst>
        <p:guide orient="horz" pos="3838"/>
        <p:guide orient="horz" pos="595"/>
        <p:guide orient="horz" pos="799"/>
        <p:guide orient="horz" pos="2364"/>
        <p:guide pos="2925"/>
        <p:guide pos="2835"/>
        <p:guide pos="15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870" y="-108"/>
      </p:cViewPr>
      <p:guideLst>
        <p:guide orient="horz" pos="4522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052" cy="718838"/>
          </a:xfrm>
          <a:prstGeom prst="rect">
            <a:avLst/>
          </a:prstGeom>
        </p:spPr>
        <p:txBody>
          <a:bodyPr vert="horz" lIns="138725" tIns="69362" rIns="138725" bIns="69362" rtlCol="0"/>
          <a:lstStyle>
            <a:lvl1pPr algn="l">
              <a:spcAft>
                <a:spcPct val="100000"/>
              </a:spcAft>
              <a:buClr>
                <a:schemeClr val="accent1"/>
              </a:buClr>
              <a:buFont typeface="Arial" charset="0"/>
              <a:buNone/>
              <a:defRPr sz="17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127" y="0"/>
            <a:ext cx="4301052" cy="718838"/>
          </a:xfrm>
          <a:prstGeom prst="rect">
            <a:avLst/>
          </a:prstGeom>
        </p:spPr>
        <p:txBody>
          <a:bodyPr vert="horz" wrap="square" lIns="138725" tIns="69362" rIns="138725" bIns="69362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100000"/>
              </a:spcAft>
              <a:buClr>
                <a:schemeClr val="accent1"/>
              </a:buClr>
              <a:buFont typeface="Arial" charset="0"/>
              <a:buNone/>
              <a:defRPr sz="17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3399790-5169-4EE6-88B8-212C688FC1BB}" type="datetime1">
              <a:rPr lang="de-DE"/>
              <a:pPr>
                <a:defRPr/>
              </a:pPr>
              <a:t>17.09.2017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13634303"/>
            <a:ext cx="4301052" cy="718838"/>
          </a:xfrm>
          <a:prstGeom prst="rect">
            <a:avLst/>
          </a:prstGeom>
        </p:spPr>
        <p:txBody>
          <a:bodyPr vert="horz" lIns="138725" tIns="69362" rIns="138725" bIns="69362" rtlCol="0" anchor="b"/>
          <a:lstStyle>
            <a:lvl1pPr algn="l">
              <a:spcAft>
                <a:spcPct val="100000"/>
              </a:spcAft>
              <a:buClr>
                <a:schemeClr val="accent1"/>
              </a:buClr>
              <a:buFont typeface="Arial" charset="0"/>
              <a:buNone/>
              <a:defRPr sz="17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127" y="13634303"/>
            <a:ext cx="4301052" cy="718838"/>
          </a:xfrm>
          <a:prstGeom prst="rect">
            <a:avLst/>
          </a:prstGeom>
        </p:spPr>
        <p:txBody>
          <a:bodyPr vert="horz" wrap="square" lIns="138725" tIns="69362" rIns="138725" bIns="69362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100000"/>
              </a:spcAft>
              <a:buClr>
                <a:schemeClr val="accent1"/>
              </a:buClr>
              <a:buFont typeface="Arial" charset="0"/>
              <a:buNone/>
              <a:defRPr sz="17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E70A4B4-8618-4F67-96E8-3877B6226B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091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1052" cy="71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25" tIns="69362" rIns="138725" bIns="69362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ClrTx/>
              <a:buFontTx/>
              <a:buNone/>
              <a:defRPr sz="1700"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127" y="0"/>
            <a:ext cx="4301052" cy="71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25" tIns="69362" rIns="138725" bIns="69362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700"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1650" y="842963"/>
            <a:ext cx="8923338" cy="6691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775577" y="7594382"/>
            <a:ext cx="8374553" cy="594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13634303"/>
            <a:ext cx="4301052" cy="71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25" tIns="69362" rIns="138725" bIns="69362" numCol="1" anchor="b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ClrTx/>
              <a:buFontTx/>
              <a:buNone/>
              <a:defRPr sz="1700"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127" y="13634303"/>
            <a:ext cx="4301052" cy="71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25" tIns="69362" rIns="138725" bIns="69362" numCol="1" anchor="b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318E249-91E6-4DA4-B8CB-4D334EFC054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22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6700" indent="-266700" algn="l" rtl="0" eaLnBrk="0" fontAlgn="base" hangingPunct="0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&gt;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pitchFamily="23" charset="0"/>
        <a:ea typeface="ＭＳ Ｐゴシック" pitchFamily="-111" charset="-128"/>
        <a:cs typeface="ＭＳ Ｐゴシック" pitchFamily="-111" charset="-128"/>
      </a:defRPr>
    </a:lvl1pPr>
    <a:lvl2pPr marL="530225" indent="-261938" algn="l" rtl="0" eaLnBrk="0" fontAlgn="base" hangingPunct="0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–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pitchFamily="23" charset="0"/>
        <a:ea typeface="ＭＳ Ｐゴシック" pitchFamily="23" charset="-128"/>
        <a:cs typeface="ＭＳ Ｐゴシック"/>
      </a:defRPr>
    </a:lvl2pPr>
    <a:lvl3pPr marL="806450" indent="-274638" algn="l" rtl="0" eaLnBrk="0" fontAlgn="base" hangingPunct="0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•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pitchFamily="23" charset="0"/>
        <a:ea typeface="ＭＳ Ｐゴシック" pitchFamily="23" charset="-128"/>
        <a:cs typeface="ＭＳ Ｐゴシック"/>
      </a:defRPr>
    </a:lvl3pPr>
    <a:lvl4pPr marL="1073150" indent="-265113" algn="l" rtl="0" eaLnBrk="0" fontAlgn="base" hangingPunct="0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–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pitchFamily="23" charset="0"/>
        <a:ea typeface="ＭＳ Ｐゴシック" pitchFamily="23" charset="-128"/>
        <a:cs typeface="ＭＳ Ｐゴシック"/>
      </a:defRPr>
    </a:lvl4pPr>
    <a:lvl5pPr marL="1339850" indent="-265113" algn="l" rtl="0" eaLnBrk="0" fontAlgn="base" hangingPunct="0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Char char="•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pitchFamily="23" charset="0"/>
        <a:ea typeface="ＭＳ Ｐゴシック" pitchFamily="23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venios.de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www.ptj.de/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://www.tu-dortmund.de/uni/Uni/index.html" TargetMode="External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offis.de/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5" Type="http://schemas.openxmlformats.org/officeDocument/2006/relationships/image" Target="../media/image1.jpeg"/><Relationship Id="rId10" Type="http://schemas.openxmlformats.org/officeDocument/2006/relationships/image" Target="../media/image7.png"/><Relationship Id="rId4" Type="http://schemas.openxmlformats.org/officeDocument/2006/relationships/hyperlink" Target="http://www.iaew.rwth-aachen.de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 userDrawn="1"/>
        </p:nvSpPr>
        <p:spPr bwMode="auto">
          <a:xfrm>
            <a:off x="179512" y="3825233"/>
            <a:ext cx="8784000" cy="1692000"/>
          </a:xfrm>
          <a:prstGeom prst="roundRect">
            <a:avLst>
              <a:gd name="adj" fmla="val 9912"/>
            </a:avLst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pitchFamily="34" charset="0"/>
              <a:buChar char="&gt;"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23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508" y="6129301"/>
            <a:ext cx="9144000" cy="73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pitchFamily="34" charset="0"/>
              <a:buChar char="&gt;"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23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772920"/>
            <a:ext cx="9144508" cy="936000"/>
          </a:xfrm>
        </p:spPr>
        <p:txBody>
          <a:bodyPr tIns="0" anchor="ctr"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" y="2708920"/>
            <a:ext cx="9143492" cy="936104"/>
          </a:xfrm>
          <a:solidFill>
            <a:schemeClr val="accent3"/>
          </a:solidFill>
          <a:ln>
            <a:noFill/>
          </a:ln>
        </p:spPr>
        <p:txBody>
          <a:bodyPr vert="horz" wrap="square" lIns="252000" tIns="0" rIns="252000" bIns="7200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de-DE" sz="240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marL="0" lvl="0" indent="0" defTabSz="536575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27654" name="Bild 3" descr="http://www.rwe.com/web/cms/mediablob/de/2878240/data/1/blob.jpg">
            <a:hlinkClick r:id="rId2" tooltip="&quot;&quot;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15" y="4638668"/>
            <a:ext cx="1188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Bild 4" descr="http://www.rwe.com/web/cms/mediablob/de/2878242/data/1/blob.jpg">
            <a:hlinkClick r:id="rId4" tooltip="&quot;&quot;"/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5389"/>
          <a:stretch/>
        </p:blipFill>
        <p:spPr bwMode="auto">
          <a:xfrm>
            <a:off x="1515180" y="4710668"/>
            <a:ext cx="1184612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Bild 5" descr="http://www.rwe.com/web/cms/mediablob/de/2878250/data/1/blob.jpg">
            <a:hlinkClick r:id="rId6" tooltip="&quot;&quot;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25" y="4710668"/>
            <a:ext cx="98743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Bild 6" descr="http://www.rwe.com/web/cms/mediablob/de/2878258/data/1/blob.jpg">
            <a:hlinkClick r:id="rId8" tooltip="&quot;&quot;"/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34" y="4060961"/>
            <a:ext cx="135771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" y="21870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pic>
        <p:nvPicPr>
          <p:cNvPr id="27661" name="Picture 1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74" y="3988961"/>
            <a:ext cx="149398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12402" r="6036" b="20824"/>
          <a:stretch/>
        </p:blipFill>
        <p:spPr bwMode="auto">
          <a:xfrm>
            <a:off x="416975" y="5985345"/>
            <a:ext cx="249812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Bild 8" descr="http://www.rwe.com/web/cms/mediablob/de/2878278/data/1/blob.jpg">
            <a:hlinkClick r:id="rId12" tgtFrame="_blank" tooltip="&quot;&quot;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99" y="6057340"/>
            <a:ext cx="629523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63" name="Picture 15" descr="https://upload.wikimedia.org/wikipedia/de/thumb/5/5d/BTC_AG_Logo.svg/691px-BTC_AG_Logo.svg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9" y="4006961"/>
            <a:ext cx="154190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 userDrawn="1"/>
        </p:nvSpPr>
        <p:spPr bwMode="auto">
          <a:xfrm>
            <a:off x="-508" y="-9276"/>
            <a:ext cx="9144000" cy="954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pitchFamily="34" charset="0"/>
              <a:buChar char="&gt;"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23" charset="0"/>
            </a:endParaRPr>
          </a:p>
        </p:txBody>
      </p:sp>
      <p:pic>
        <p:nvPicPr>
          <p:cNvPr id="19" name="Grafik 18" descr="C:\Users\r889029\AppData\Local\Temp\7zEBB47.tmp\RWE_Logo_ProaktivesNetz_positiv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16974" r="5329" b="15142"/>
          <a:stretch/>
        </p:blipFill>
        <p:spPr bwMode="auto">
          <a:xfrm>
            <a:off x="1863432" y="368660"/>
            <a:ext cx="5417143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88961"/>
            <a:ext cx="576064" cy="86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4" descr="Bundesministerium für Wirtschaft und Energi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64" y="5897120"/>
            <a:ext cx="866672" cy="7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9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772920"/>
            <a:ext cx="9144508" cy="936000"/>
          </a:xfrm>
        </p:spPr>
        <p:txBody>
          <a:bodyPr tIns="0"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" y="2708920"/>
            <a:ext cx="9143492" cy="936104"/>
          </a:xfrm>
          <a:solidFill>
            <a:schemeClr val="accent3"/>
          </a:solidFill>
          <a:ln>
            <a:noFill/>
          </a:ln>
        </p:spPr>
        <p:txBody>
          <a:bodyPr vert="horz" wrap="square" lIns="252000" tIns="0" rIns="252000" bIns="7200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de-DE" sz="240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marL="0" lvl="0" indent="0" defTabSz="536575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4" y="21870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-508" y="-9276"/>
            <a:ext cx="9144000" cy="954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pitchFamily="34" charset="0"/>
              <a:buChar char="&gt;"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2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8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251520" y="1268761"/>
            <a:ext cx="86409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" y="8725"/>
            <a:ext cx="9144508" cy="936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hier könnte eine zweite Zeile hin</a:t>
            </a:r>
          </a:p>
        </p:txBody>
      </p:sp>
    </p:spTree>
    <p:extLst>
      <p:ext uri="{BB962C8B-B14F-4D97-AF65-F5344CB8AC3E}">
        <p14:creationId xmlns:p14="http://schemas.microsoft.com/office/powerpoint/2010/main" val="339643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1"/>
            <a:ext cx="4248000" cy="48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644008" y="1268761"/>
            <a:ext cx="4248472" cy="48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" y="8725"/>
            <a:ext cx="9144508" cy="936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2327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52812" y="5877296"/>
            <a:ext cx="8639671" cy="216000"/>
          </a:xfrm>
        </p:spPr>
        <p:txBody>
          <a:bodyPr anchor="ctr"/>
          <a:lstStyle>
            <a:lvl1pPr marL="0" indent="0">
              <a:buNone/>
              <a:tabLst>
                <a:tab pos="542925" algn="l"/>
              </a:tabLst>
              <a:defRPr sz="12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251520" y="1268761"/>
            <a:ext cx="8640960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" y="8725"/>
            <a:ext cx="9144508" cy="936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3411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 columns +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1"/>
            <a:ext cx="4248000" cy="46085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644008" y="1269273"/>
            <a:ext cx="4248000" cy="460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52813" y="5877296"/>
            <a:ext cx="4247183" cy="216000"/>
          </a:xfrm>
        </p:spPr>
        <p:txBody>
          <a:bodyPr anchor="ctr"/>
          <a:lstStyle>
            <a:lvl1pPr marL="0" indent="0">
              <a:buNone/>
              <a:tabLst>
                <a:tab pos="542925" algn="l"/>
              </a:tabLst>
              <a:defRPr sz="120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4644013" y="5877272"/>
            <a:ext cx="4247183" cy="216000"/>
          </a:xfrm>
        </p:spPr>
        <p:txBody>
          <a:bodyPr anchor="ctr"/>
          <a:lstStyle>
            <a:lvl1pPr marL="0" indent="0">
              <a:buNone/>
              <a:tabLst>
                <a:tab pos="542925" algn="l"/>
              </a:tabLst>
              <a:defRPr sz="12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" y="8725"/>
            <a:ext cx="9144508" cy="936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0811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" y="8725"/>
            <a:ext cx="9144508" cy="936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710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-508" y="-9276"/>
            <a:ext cx="9144000" cy="954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pitchFamily="34" charset="0"/>
              <a:buChar char="&gt;"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2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30225" indent="-261938">
              <a:buFont typeface="Arial" pitchFamily="34" charset="0"/>
              <a:buChar char="–"/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15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508" y="-9276"/>
            <a:ext cx="9144000" cy="954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pitchFamily="34" charset="0"/>
              <a:buChar char="&gt;"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824030" y="6633356"/>
            <a:ext cx="4320020" cy="234000"/>
            <a:chOff x="4824028" y="6633356"/>
            <a:chExt cx="4320020" cy="234000"/>
          </a:xfrm>
        </p:grpSpPr>
        <p:sp>
          <p:nvSpPr>
            <p:cNvPr id="3" name="Ellipse 2"/>
            <p:cNvSpPr/>
            <p:nvPr userDrawn="1"/>
          </p:nvSpPr>
          <p:spPr bwMode="auto">
            <a:xfrm>
              <a:off x="4824028" y="6633356"/>
              <a:ext cx="360000" cy="234000"/>
            </a:xfrm>
            <a:custGeom>
              <a:avLst/>
              <a:gdLst>
                <a:gd name="connsiteX0" fmla="*/ 0 w 1440160"/>
                <a:gd name="connsiteY0" fmla="*/ 1080120 h 2160240"/>
                <a:gd name="connsiteX1" fmla="*/ 720080 w 1440160"/>
                <a:gd name="connsiteY1" fmla="*/ 0 h 2160240"/>
                <a:gd name="connsiteX2" fmla="*/ 1440160 w 1440160"/>
                <a:gd name="connsiteY2" fmla="*/ 1080120 h 2160240"/>
                <a:gd name="connsiteX3" fmla="*/ 720080 w 1440160"/>
                <a:gd name="connsiteY3" fmla="*/ 2160240 h 2160240"/>
                <a:gd name="connsiteX4" fmla="*/ 0 w 1440160"/>
                <a:gd name="connsiteY4" fmla="*/ 1080120 h 2160240"/>
                <a:gd name="connsiteX0" fmla="*/ 0 w 1440160"/>
                <a:gd name="connsiteY0" fmla="*/ 1080120 h 1080120"/>
                <a:gd name="connsiteX1" fmla="*/ 720080 w 1440160"/>
                <a:gd name="connsiteY1" fmla="*/ 0 h 1080120"/>
                <a:gd name="connsiteX2" fmla="*/ 1440160 w 1440160"/>
                <a:gd name="connsiteY2" fmla="*/ 1080120 h 1080120"/>
                <a:gd name="connsiteX3" fmla="*/ 0 w 1440160"/>
                <a:gd name="connsiteY3" fmla="*/ 1080120 h 1080120"/>
                <a:gd name="connsiteX0" fmla="*/ 0 w 1440160"/>
                <a:gd name="connsiteY0" fmla="*/ 1080120 h 1080120"/>
                <a:gd name="connsiteX1" fmla="*/ 720080 w 1440160"/>
                <a:gd name="connsiteY1" fmla="*/ 0 h 1080120"/>
                <a:gd name="connsiteX2" fmla="*/ 1440160 w 1440160"/>
                <a:gd name="connsiteY2" fmla="*/ 1080120 h 1080120"/>
                <a:gd name="connsiteX3" fmla="*/ 0 w 1440160"/>
                <a:gd name="connsiteY3" fmla="*/ 108012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160" h="1080120">
                  <a:moveTo>
                    <a:pt x="0" y="1080120"/>
                  </a:moveTo>
                  <a:cubicBezTo>
                    <a:pt x="0" y="483586"/>
                    <a:pt x="322391" y="0"/>
                    <a:pt x="720080" y="0"/>
                  </a:cubicBezTo>
                  <a:cubicBezTo>
                    <a:pt x="1117769" y="0"/>
                    <a:pt x="1440160" y="483586"/>
                    <a:pt x="1440160" y="1080120"/>
                  </a:cubicBezTo>
                  <a:lnTo>
                    <a:pt x="0" y="108012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266700" marR="0" indent="-2667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pitchFamily="34" charset="0"/>
                <a:buChar char="&gt;"/>
                <a:tabLst/>
              </a:pPr>
              <a:endPara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" name="Rechteck 1"/>
            <p:cNvSpPr/>
            <p:nvPr userDrawn="1"/>
          </p:nvSpPr>
          <p:spPr bwMode="auto">
            <a:xfrm>
              <a:off x="5004048" y="6633356"/>
              <a:ext cx="4140000" cy="234000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266700" marR="0" indent="-2667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pitchFamily="34" charset="0"/>
                <a:buChar char="&gt;"/>
                <a:tabLst/>
              </a:pPr>
              <a:endPara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" y="8725"/>
            <a:ext cx="9144508" cy="936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252000" tIns="36000" rIns="25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1520" y="1268761"/>
            <a:ext cx="86409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gray">
          <a:xfrm>
            <a:off x="8172400" y="6633356"/>
            <a:ext cx="72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/>
          <a:lstStyle/>
          <a:p>
            <a:pPr marL="0" indent="0" algn="r" defTabSz="361950">
              <a:tabLst/>
            </a:pPr>
            <a:r>
              <a:rPr lang="de-DE" sz="900" dirty="0" smtClean="0">
                <a:latin typeface="Calibri" panose="020F0502020204030204" pitchFamily="34" charset="0"/>
              </a:rPr>
              <a:t>SEITE</a:t>
            </a:r>
            <a:r>
              <a:rPr lang="de-DE" sz="900" baseline="0" dirty="0" smtClean="0">
                <a:latin typeface="Calibri" panose="020F0502020204030204" pitchFamily="34" charset="0"/>
              </a:rPr>
              <a:t> </a:t>
            </a:r>
            <a:fld id="{F8724E0F-6275-40DF-8C36-43ABD3E9E5EA}" type="slidenum">
              <a:rPr lang="de-DE" sz="900" smtClean="0">
                <a:latin typeface="Calibri" panose="020F0502020204030204" pitchFamily="34" charset="0"/>
              </a:rPr>
              <a:pPr marL="0" indent="0" algn="r" defTabSz="361950">
                <a:tabLst/>
              </a:pPr>
              <a:t>‹Nr.›</a:t>
            </a:fld>
            <a:endParaRPr lang="de-DE" sz="900" dirty="0">
              <a:latin typeface="Calibri" panose="020F0502020204030204" pitchFamily="34" charset="0"/>
            </a:endParaRPr>
          </a:p>
        </p:txBody>
      </p:sp>
      <p:pic>
        <p:nvPicPr>
          <p:cNvPr id="42" name="Grafik 41" descr="C:\Users\r889029\AppData\Local\Temp\7zEBB47.tmp\RWE_Logo_ProaktivesNetz_positiv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16264" r="3496" b="14306"/>
          <a:stretch/>
        </p:blipFill>
        <p:spPr bwMode="auto">
          <a:xfrm>
            <a:off x="215516" y="6309321"/>
            <a:ext cx="2520000" cy="503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7795" r="5028" b="19555"/>
          <a:stretch/>
        </p:blipFill>
        <p:spPr bwMode="auto">
          <a:xfrm>
            <a:off x="2894811" y="6417333"/>
            <a:ext cx="1785203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9"/>
          <p:cNvSpPr>
            <a:spLocks noChangeArrowheads="1"/>
          </p:cNvSpPr>
          <p:nvPr userDrawn="1"/>
        </p:nvSpPr>
        <p:spPr bwMode="gray">
          <a:xfrm>
            <a:off x="7452400" y="6633356"/>
            <a:ext cx="72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/>
          <a:lstStyle/>
          <a:p>
            <a:pPr marL="0" indent="0" algn="ctr" defTabSz="361950">
              <a:tabLst>
                <a:tab pos="1612900" algn="l"/>
                <a:tab pos="1793875" algn="l"/>
                <a:tab pos="1974850" algn="l"/>
              </a:tabLst>
            </a:pPr>
            <a:r>
              <a:rPr lang="de-DE" sz="900" dirty="0" smtClean="0">
                <a:latin typeface="Calibri" panose="020F0502020204030204" pitchFamily="34" charset="0"/>
              </a:rPr>
              <a:t>18</a:t>
            </a:r>
            <a:r>
              <a:rPr lang="de-DE" sz="900" baseline="0" dirty="0" smtClean="0">
                <a:latin typeface="Calibri" panose="020F0502020204030204" pitchFamily="34" charset="0"/>
              </a:rPr>
              <a:t> -19</a:t>
            </a:r>
            <a:r>
              <a:rPr lang="de-DE" sz="900" dirty="0" smtClean="0">
                <a:latin typeface="Calibri" panose="020F0502020204030204" pitchFamily="34" charset="0"/>
              </a:rPr>
              <a:t>.09.2017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gray">
          <a:xfrm>
            <a:off x="5004048" y="6642002"/>
            <a:ext cx="2448272" cy="2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/>
          <a:lstStyle/>
          <a:p>
            <a:pPr marL="0" indent="0" algn="ctr" defTabSz="361950">
              <a:tabLst>
                <a:tab pos="1612900" algn="l"/>
                <a:tab pos="1793875" algn="l"/>
                <a:tab pos="1974850" algn="l"/>
              </a:tabLst>
            </a:pPr>
            <a:r>
              <a:rPr lang="de-DE" sz="900" baseline="0" dirty="0" smtClean="0">
                <a:latin typeface="Calibri" panose="020F0502020204030204" pitchFamily="34" charset="0"/>
              </a:rPr>
              <a:t>„Das proaktive Verteilnetz“ </a:t>
            </a:r>
            <a:endParaRPr lang="de-DE" sz="9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5" r:id="rId4"/>
    <p:sldLayoutId id="2147484285" r:id="rId5"/>
    <p:sldLayoutId id="2147484286" r:id="rId6"/>
    <p:sldLayoutId id="2147484282" r:id="rId7"/>
    <p:sldLayoutId id="2147484283" r:id="rId8"/>
    <p:sldLayoutId id="2147484287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0" indent="0" algn="l" defTabSz="536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aseline="0" dirty="0" smtClean="0">
          <a:solidFill>
            <a:schemeClr val="bg1"/>
          </a:solidFill>
          <a:latin typeface="Calibri" panose="020F0502020204030204" pitchFamily="34" charset="0"/>
          <a:ea typeface="ＭＳ Ｐゴシック" pitchFamily="-111" charset="-128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9pPr>
    </p:titleStyle>
    <p:bodyStyle>
      <a:lvl1pPr marL="173038" indent="-173038" algn="l" defTabSz="360363" rtl="0" eaLnBrk="1" fontAlgn="base" hangingPunct="1">
        <a:spcBef>
          <a:spcPts val="600"/>
        </a:spcBef>
        <a:spcAft>
          <a:spcPts val="600"/>
        </a:spcAft>
        <a:buClr>
          <a:schemeClr val="accent1"/>
        </a:buClr>
        <a:buFont typeface="Arial" charset="0"/>
        <a:buChar char="&gt;"/>
        <a:tabLst/>
        <a:defRPr sz="1800">
          <a:solidFill>
            <a:schemeClr val="tx1"/>
          </a:solidFill>
          <a:latin typeface="Calibri" panose="020F0502020204030204" pitchFamily="34" charset="0"/>
          <a:ea typeface="ＭＳ Ｐゴシック" pitchFamily="-111" charset="-128"/>
          <a:cs typeface="Calibri" panose="020F0502020204030204" pitchFamily="34" charset="0"/>
        </a:defRPr>
      </a:lvl1pPr>
      <a:lvl2pPr marL="360363" indent="-184150" algn="l" defTabSz="360363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charset="0"/>
        <a:buChar char="–"/>
        <a:tabLst/>
        <a:defRPr sz="1800">
          <a:solidFill>
            <a:schemeClr val="tx1"/>
          </a:solidFill>
          <a:latin typeface="Calibri" panose="020F0502020204030204" pitchFamily="34" charset="0"/>
          <a:ea typeface="ＭＳ Ｐゴシック" pitchFamily="23" charset="-128"/>
          <a:cs typeface="Calibri" panose="020F0502020204030204" pitchFamily="34" charset="0"/>
        </a:defRPr>
      </a:lvl2pPr>
      <a:lvl3pPr marL="536575" indent="-176213" algn="l" defTabSz="360363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charset="0"/>
        <a:buChar char="•"/>
        <a:tabLst/>
        <a:defRPr sz="1800">
          <a:solidFill>
            <a:schemeClr val="tx1"/>
          </a:solidFill>
          <a:latin typeface="Calibri" panose="020F0502020204030204" pitchFamily="34" charset="0"/>
          <a:ea typeface="ＭＳ Ｐゴシック" pitchFamily="23" charset="-128"/>
          <a:cs typeface="Calibri" panose="020F0502020204030204" pitchFamily="34" charset="0"/>
        </a:defRPr>
      </a:lvl3pPr>
      <a:lvl4pPr marL="720725" indent="-176213" algn="l" defTabSz="360363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charset="0"/>
        <a:buChar char="–"/>
        <a:tabLst/>
        <a:defRPr sz="1800">
          <a:solidFill>
            <a:schemeClr val="tx1"/>
          </a:solidFill>
          <a:latin typeface="Calibri" panose="020F0502020204030204" pitchFamily="34" charset="0"/>
          <a:ea typeface="ＭＳ Ｐゴシック" pitchFamily="23" charset="-128"/>
          <a:cs typeface="Calibri" panose="020F0502020204030204" pitchFamily="34" charset="0"/>
        </a:defRPr>
      </a:lvl4pPr>
      <a:lvl5pPr marL="896938" indent="-176213" algn="l" defTabSz="360363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800">
          <a:solidFill>
            <a:schemeClr val="tx1"/>
          </a:solidFill>
          <a:latin typeface="Calibri" panose="020F0502020204030204" pitchFamily="34" charset="0"/>
          <a:ea typeface="ＭＳ Ｐゴシック" pitchFamily="23" charset="-128"/>
          <a:cs typeface="Calibri" panose="020F0502020204030204" pitchFamily="34" charset="0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76" Type="http://schemas.openxmlformats.org/officeDocument/2006/relationships/tags" Target="../tags/tag77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tags" Target="../tags/tag67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5" Type="http://schemas.openxmlformats.org/officeDocument/2006/relationships/tags" Target="../tags/tag6.xml"/><Relationship Id="rId61" Type="http://schemas.openxmlformats.org/officeDocument/2006/relationships/tags" Target="../tags/tag6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77" Type="http://schemas.openxmlformats.org/officeDocument/2006/relationships/tags" Target="../tags/tag78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80" Type="http://schemas.openxmlformats.org/officeDocument/2006/relationships/slideLayout" Target="../slideLayouts/slideLayout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ctrTitle"/>
          </p:nvPr>
        </p:nvSpPr>
        <p:spPr>
          <a:xfrm>
            <a:off x="-508" y="1772920"/>
            <a:ext cx="9144000" cy="936000"/>
          </a:xfrm>
          <a:solidFill>
            <a:schemeClr val="accent1"/>
          </a:solidFill>
          <a:ln>
            <a:noFill/>
          </a:ln>
        </p:spPr>
        <p:txBody>
          <a:bodyPr lIns="252000" tIns="72000" rIns="252000" bIns="72000"/>
          <a:lstStyle/>
          <a:p>
            <a:r>
              <a:rPr lang="de-DE" b="1" dirty="0"/>
              <a:t>Proaktives </a:t>
            </a:r>
            <a:r>
              <a:rPr lang="de-DE" b="1" dirty="0" smtClean="0"/>
              <a:t>Verteilnetz - </a:t>
            </a:r>
            <a:r>
              <a:rPr lang="de-DE" b="1" dirty="0" err="1" smtClean="0"/>
              <a:t>Proactive</a:t>
            </a:r>
            <a:r>
              <a:rPr lang="de-DE" b="1" dirty="0" smtClean="0"/>
              <a:t> Distribution Grid</a:t>
            </a:r>
            <a:endParaRPr lang="de-DE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936104"/>
          </a:xfrm>
          <a:solidFill>
            <a:schemeClr val="accent3"/>
          </a:solidFill>
        </p:spPr>
        <p:txBody>
          <a:bodyPr lIns="252000" tIns="72000" rIns="252000" bIns="72000"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a typeface="ＭＳ Ｐゴシック" pitchFamily="34" charset="-128"/>
              </a:rPr>
              <a:t>ETIP </a:t>
            </a:r>
            <a:r>
              <a:rPr lang="en-US" sz="2000" dirty="0">
                <a:ea typeface="ＭＳ Ｐゴシック" pitchFamily="34" charset="-128"/>
              </a:rPr>
              <a:t>SNET </a:t>
            </a:r>
            <a:r>
              <a:rPr lang="en-US" sz="2000" dirty="0" smtClean="0">
                <a:ea typeface="ＭＳ Ｐゴシック" pitchFamily="34" charset="-128"/>
              </a:rPr>
              <a:t>Workshop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ＭＳ Ｐゴシック" pitchFamily="34" charset="-128"/>
              </a:rPr>
              <a:t>A</a:t>
            </a:r>
            <a:r>
              <a:rPr lang="en-US" sz="2000" dirty="0" smtClean="0">
                <a:ea typeface="ＭＳ Ｐゴシック" pitchFamily="34" charset="-128"/>
              </a:rPr>
              <a:t>achen</a:t>
            </a:r>
            <a:r>
              <a:rPr lang="en-US" sz="2000" dirty="0">
                <a:ea typeface="ＭＳ Ｐゴシック" pitchFamily="34" charset="-128"/>
              </a:rPr>
              <a:t>, September 18-19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889029\AppData\Local\Microsoft\Windows\Temporary Internet Files\Content.IE5\H1NLTE27\passe-compose-ou-imparfait-grammaire-bdf-19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" b="4167"/>
          <a:stretch/>
        </p:blipFill>
        <p:spPr bwMode="auto">
          <a:xfrm>
            <a:off x="2772200" y="1555249"/>
            <a:ext cx="3600000" cy="216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>
              <a:lnSpc>
                <a:spcPts val="2200"/>
              </a:lnSpc>
              <a:buFont typeface="Wingdings" panose="05000000000000000000" pitchFamily="2" charset="2"/>
              <a:buChar char="ü"/>
              <a:defRPr/>
            </a:pPr>
            <a:r>
              <a:rPr lang="de-DE" kern="1200" dirty="0" err="1">
                <a:ea typeface="ＭＳ Ｐゴシック" pitchFamily="34" charset="-128"/>
                <a:cs typeface="+mn-cs"/>
              </a:rPr>
              <a:t>There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is</a:t>
            </a:r>
            <a:r>
              <a:rPr lang="de-DE" kern="1200" dirty="0">
                <a:ea typeface="ＭＳ Ｐゴシック" pitchFamily="34" charset="-128"/>
                <a:cs typeface="+mn-cs"/>
              </a:rPr>
              <a:t> a global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trend</a:t>
            </a:r>
            <a:r>
              <a:rPr lang="de-DE" kern="1200" dirty="0">
                <a:ea typeface="ＭＳ Ｐゴシック" pitchFamily="34" charset="-128"/>
                <a:cs typeface="+mn-cs"/>
              </a:rPr>
              <a:t> for DER, Germany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is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one</a:t>
            </a:r>
            <a:r>
              <a:rPr lang="de-DE" kern="1200" dirty="0">
                <a:ea typeface="ＭＳ Ｐゴシック" pitchFamily="34" charset="-128"/>
                <a:cs typeface="+mn-cs"/>
              </a:rPr>
              <a:t> of the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main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applications</a:t>
            </a:r>
            <a:endParaRPr lang="de-DE" kern="1200" dirty="0">
              <a:ea typeface="ＭＳ Ｐゴシック" pitchFamily="34" charset="-128"/>
              <a:cs typeface="+mn-cs"/>
            </a:endParaRPr>
          </a:p>
          <a:p>
            <a:pPr marL="271463" indent="-271463">
              <a:lnSpc>
                <a:spcPts val="2200"/>
              </a:lnSpc>
              <a:buFont typeface="Wingdings" panose="05000000000000000000" pitchFamily="2" charset="2"/>
              <a:buChar char="ü"/>
              <a:defRPr/>
            </a:pPr>
            <a:r>
              <a:rPr lang="de-DE" kern="1200" dirty="0">
                <a:ea typeface="ＭＳ Ｐゴシック" pitchFamily="34" charset="-128"/>
                <a:cs typeface="+mn-cs"/>
              </a:rPr>
              <a:t>One of the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key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attributes</a:t>
            </a:r>
            <a:r>
              <a:rPr lang="de-DE" kern="1200" dirty="0">
                <a:ea typeface="ＭＳ Ｐゴシック" pitchFamily="34" charset="-128"/>
                <a:cs typeface="+mn-cs"/>
              </a:rPr>
              <a:t> of DER-generation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is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its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volatility</a:t>
            </a:r>
            <a:endParaRPr lang="de-DE" kern="1200" dirty="0">
              <a:ea typeface="ＭＳ Ｐゴシック" pitchFamily="34" charset="-128"/>
              <a:cs typeface="+mn-cs"/>
            </a:endParaRPr>
          </a:p>
          <a:p>
            <a:pPr marL="271463" indent="-271463">
              <a:lnSpc>
                <a:spcPts val="2200"/>
              </a:lnSpc>
              <a:buFont typeface="Wingdings" panose="05000000000000000000" pitchFamily="2" charset="2"/>
              <a:buChar char="ü"/>
              <a:defRPr/>
            </a:pPr>
            <a:r>
              <a:rPr lang="de-DE" kern="1200" dirty="0" err="1">
                <a:ea typeface="ＭＳ Ｐゴシック" pitchFamily="34" charset="-128"/>
                <a:cs typeface="+mn-cs"/>
              </a:rPr>
              <a:t>There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is</a:t>
            </a:r>
            <a:r>
              <a:rPr lang="de-DE" kern="1200" dirty="0">
                <a:ea typeface="ＭＳ Ｐゴシック" pitchFamily="34" charset="-128"/>
                <a:cs typeface="+mn-cs"/>
              </a:rPr>
              <a:t> also a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trend</a:t>
            </a:r>
            <a:r>
              <a:rPr lang="de-DE" kern="1200" dirty="0">
                <a:ea typeface="ＭＳ Ｐゴシック" pitchFamily="34" charset="-128"/>
                <a:cs typeface="+mn-cs"/>
              </a:rPr>
              <a:t> for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increasing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flexibility</a:t>
            </a:r>
            <a:r>
              <a:rPr lang="de-DE" kern="1200" dirty="0">
                <a:ea typeface="ＭＳ Ｐゴシック" pitchFamily="34" charset="-128"/>
                <a:cs typeface="+mn-cs"/>
              </a:rPr>
              <a:t> and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demand</a:t>
            </a:r>
            <a:r>
              <a:rPr lang="de-DE" kern="1200" dirty="0">
                <a:ea typeface="ＭＳ Ｐゴシック" pitchFamily="34" charset="-128"/>
                <a:cs typeface="+mn-cs"/>
              </a:rPr>
              <a:t> on the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demand</a:t>
            </a:r>
            <a:r>
              <a:rPr lang="de-DE" kern="1200" dirty="0">
                <a:ea typeface="ＭＳ Ｐゴシック" pitchFamily="34" charset="-128"/>
                <a:cs typeface="+mn-cs"/>
              </a:rPr>
              <a:t> side</a:t>
            </a:r>
          </a:p>
          <a:p>
            <a:pPr marL="271463" indent="-271463">
              <a:lnSpc>
                <a:spcPts val="2200"/>
              </a:lnSpc>
              <a:buFont typeface="Wingdings" panose="05000000000000000000" pitchFamily="2" charset="2"/>
              <a:buChar char="ü"/>
              <a:defRPr/>
            </a:pPr>
            <a:r>
              <a:rPr lang="de-DE" kern="1200" dirty="0">
                <a:ea typeface="ＭＳ Ｐゴシック" pitchFamily="34" charset="-128"/>
                <a:cs typeface="+mn-cs"/>
              </a:rPr>
              <a:t>The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usage</a:t>
            </a:r>
            <a:r>
              <a:rPr lang="de-DE" kern="1200" dirty="0">
                <a:ea typeface="ＭＳ Ｐゴシック" pitchFamily="34" charset="-128"/>
                <a:cs typeface="+mn-cs"/>
              </a:rPr>
              <a:t> of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flexibility</a:t>
            </a:r>
            <a:r>
              <a:rPr lang="de-DE" kern="1200" dirty="0">
                <a:ea typeface="ＭＳ Ｐゴシック" pitchFamily="34" charset="-128"/>
                <a:cs typeface="+mn-cs"/>
              </a:rPr>
              <a:t> in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supply&amp;demand</a:t>
            </a:r>
            <a:r>
              <a:rPr lang="de-DE" kern="1200" dirty="0">
                <a:ea typeface="ＭＳ Ｐゴシック" pitchFamily="34" charset="-128"/>
                <a:cs typeface="+mn-cs"/>
              </a:rPr>
              <a:t> in distribution grids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is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necessary</a:t>
            </a:r>
            <a:r>
              <a:rPr lang="de-DE" kern="1200" dirty="0">
                <a:ea typeface="ＭＳ Ｐゴシック" pitchFamily="34" charset="-128"/>
                <a:cs typeface="+mn-cs"/>
              </a:rPr>
              <a:t> to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guarantee</a:t>
            </a:r>
            <a:r>
              <a:rPr lang="de-DE" kern="1200" dirty="0">
                <a:ea typeface="ＭＳ Ｐゴシック" pitchFamily="34" charset="-128"/>
                <a:cs typeface="+mn-cs"/>
              </a:rPr>
              <a:t> a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sustainable</a:t>
            </a:r>
            <a:r>
              <a:rPr lang="de-DE" kern="1200" dirty="0">
                <a:ea typeface="ＭＳ Ｐゴシック" pitchFamily="34" charset="-128"/>
                <a:cs typeface="+mn-cs"/>
              </a:rPr>
              <a:t> and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reliable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energy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  <a:r>
              <a:rPr lang="de-DE" kern="1200" dirty="0" err="1">
                <a:ea typeface="ＭＳ Ｐゴシック" pitchFamily="34" charset="-128"/>
                <a:cs typeface="+mn-cs"/>
              </a:rPr>
              <a:t>system</a:t>
            </a:r>
            <a:r>
              <a:rPr lang="de-DE" kern="1200" dirty="0">
                <a:ea typeface="ＭＳ Ｐゴシック" pitchFamily="34" charset="-128"/>
                <a:cs typeface="+mn-cs"/>
              </a:rPr>
              <a:t> </a:t>
            </a:r>
          </a:p>
          <a:p>
            <a:endParaRPr lang="de-DE" dirty="0"/>
          </a:p>
        </p:txBody>
      </p:sp>
      <p:grpSp>
        <p:nvGrpSpPr>
          <p:cNvPr id="4" name="Gruppieren 9"/>
          <p:cNvGrpSpPr>
            <a:grpSpLocks/>
          </p:cNvGrpSpPr>
          <p:nvPr/>
        </p:nvGrpSpPr>
        <p:grpSpPr bwMode="auto">
          <a:xfrm>
            <a:off x="1426684" y="3573016"/>
            <a:ext cx="6277664" cy="2294657"/>
            <a:chOff x="658813" y="3501889"/>
            <a:chExt cx="7804150" cy="2914091"/>
          </a:xfrm>
        </p:grpSpPr>
        <p:sp>
          <p:nvSpPr>
            <p:cNvPr id="5" name="Text Box 88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424391" y="3985559"/>
              <a:ext cx="172929" cy="107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buChar char="&gt;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100000"/>
                </a:spcAft>
                <a:buClr>
                  <a:srgbClr val="0050A6"/>
                </a:buClr>
                <a:buFont typeface="Arial" pitchFamily="34" charset="0"/>
                <a:buNone/>
                <a:defRPr/>
              </a:pPr>
              <a:r>
                <a:rPr lang="de-DE" altLang="de-DE" sz="12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UHV</a:t>
              </a:r>
            </a:p>
          </p:txBody>
        </p:sp>
        <p:sp>
          <p:nvSpPr>
            <p:cNvPr id="6" name="Text Box 89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467137" y="4580632"/>
              <a:ext cx="111724" cy="108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buChar char="&gt;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100000"/>
                </a:spcAft>
                <a:buClr>
                  <a:srgbClr val="0050A6"/>
                </a:buClr>
                <a:buFont typeface="Arial" pitchFamily="34" charset="0"/>
                <a:buNone/>
                <a:defRPr/>
              </a:pPr>
              <a:r>
                <a:rPr lang="de-DE" altLang="de-DE" sz="12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HV</a:t>
              </a:r>
            </a:p>
          </p:txBody>
        </p:sp>
        <p:sp>
          <p:nvSpPr>
            <p:cNvPr id="7" name="Text Box 9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4457422" y="5125573"/>
              <a:ext cx="134069" cy="107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buChar char="&gt;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100000"/>
                </a:spcAft>
                <a:buClr>
                  <a:srgbClr val="0050A6"/>
                </a:buClr>
                <a:buFont typeface="Arial" pitchFamily="34" charset="0"/>
                <a:buNone/>
                <a:defRPr/>
              </a:pPr>
              <a:r>
                <a:rPr lang="de-DE" altLang="de-DE" sz="12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MV</a:t>
              </a:r>
            </a:p>
          </p:txBody>
        </p:sp>
        <p:sp>
          <p:nvSpPr>
            <p:cNvPr id="8" name="Text Box 9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467137" y="5624098"/>
              <a:ext cx="92294" cy="107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buChar char="&gt;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100000"/>
                </a:spcAft>
                <a:buClr>
                  <a:srgbClr val="0050A6"/>
                </a:buClr>
                <a:buFont typeface="Arial" pitchFamily="34" charset="0"/>
                <a:buNone/>
                <a:defRPr/>
              </a:pPr>
              <a:r>
                <a:rPr lang="de-DE" altLang="de-DE" sz="12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LV</a:t>
              </a:r>
            </a:p>
          </p:txBody>
        </p:sp>
        <p:grpSp>
          <p:nvGrpSpPr>
            <p:cNvPr id="9" name="Gruppieren 27"/>
            <p:cNvGrpSpPr>
              <a:grpSpLocks/>
            </p:cNvGrpSpPr>
            <p:nvPr/>
          </p:nvGrpSpPr>
          <p:grpSpPr bwMode="auto">
            <a:xfrm>
              <a:off x="658813" y="3710880"/>
              <a:ext cx="3535362" cy="2595563"/>
              <a:chOff x="372671" y="2316321"/>
              <a:chExt cx="3535331" cy="2594950"/>
            </a:xfrm>
          </p:grpSpPr>
          <p:sp>
            <p:nvSpPr>
              <p:cNvPr id="166" name="Pfeil nach unten 165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206220" y="3304668"/>
                <a:ext cx="525583" cy="549454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167" name="Pfeil nach unten 166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402464" y="3862475"/>
                <a:ext cx="524611" cy="550382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168" name="Pfeil nach unten 167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445534" y="3862475"/>
                <a:ext cx="525583" cy="550382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169" name="Pfeil nach unten 168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3314381" y="3862475"/>
                <a:ext cx="523640" cy="550382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170" name="Pfeil nach unten 169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2358422" y="3862475"/>
                <a:ext cx="523640" cy="550382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171" name="Pfeil nach unten 170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2556609" y="3304668"/>
                <a:ext cx="525583" cy="549454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172" name="Pfeil nach unten 171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880443" y="2763568"/>
                <a:ext cx="524611" cy="551310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grpSp>
            <p:nvGrpSpPr>
              <p:cNvPr id="173" name="Group 6"/>
              <p:cNvGrpSpPr>
                <a:grpSpLocks/>
              </p:cNvGrpSpPr>
              <p:nvPr>
                <p:custDataLst>
                  <p:tags r:id="rId57"/>
                </p:custDataLst>
              </p:nvPr>
            </p:nvGrpSpPr>
            <p:grpSpPr bwMode="auto">
              <a:xfrm>
                <a:off x="619365" y="3802821"/>
                <a:ext cx="176253" cy="529795"/>
                <a:chOff x="782" y="1139"/>
                <a:chExt cx="170" cy="511"/>
              </a:xfrm>
            </p:grpSpPr>
            <p:sp>
              <p:nvSpPr>
                <p:cNvPr id="257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3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8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8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9" name="Line 9"/>
                <p:cNvSpPr>
                  <a:spLocks noChangeShapeType="1"/>
                </p:cNvSpPr>
                <p:nvPr/>
              </p:nvSpPr>
              <p:spPr bwMode="gray">
                <a:xfrm>
                  <a:off x="867" y="15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60" name="Line 10"/>
                <p:cNvSpPr>
                  <a:spLocks noChangeShapeType="1"/>
                </p:cNvSpPr>
                <p:nvPr/>
              </p:nvSpPr>
              <p:spPr bwMode="gray">
                <a:xfrm>
                  <a:off x="867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74" name="Group 6"/>
              <p:cNvGrpSpPr>
                <a:grpSpLocks/>
              </p:cNvGrpSpPr>
              <p:nvPr>
                <p:custDataLst>
                  <p:tags r:id="rId58"/>
                </p:custDataLst>
              </p:nvPr>
            </p:nvGrpSpPr>
            <p:grpSpPr bwMode="auto">
              <a:xfrm>
                <a:off x="1574729" y="3802821"/>
                <a:ext cx="176253" cy="529795"/>
                <a:chOff x="782" y="1139"/>
                <a:chExt cx="170" cy="511"/>
              </a:xfrm>
            </p:grpSpPr>
            <p:sp>
              <p:nvSpPr>
                <p:cNvPr id="253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3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4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8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5" name="Line 9"/>
                <p:cNvSpPr>
                  <a:spLocks noChangeShapeType="1"/>
                </p:cNvSpPr>
                <p:nvPr/>
              </p:nvSpPr>
              <p:spPr bwMode="gray">
                <a:xfrm>
                  <a:off x="867" y="15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56" name="Line 10"/>
                <p:cNvSpPr>
                  <a:spLocks noChangeShapeType="1"/>
                </p:cNvSpPr>
                <p:nvPr/>
              </p:nvSpPr>
              <p:spPr bwMode="gray">
                <a:xfrm>
                  <a:off x="867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75" name="Group 6"/>
              <p:cNvGrpSpPr>
                <a:grpSpLocks/>
              </p:cNvGrpSpPr>
              <p:nvPr>
                <p:custDataLst>
                  <p:tags r:id="rId59"/>
                </p:custDataLst>
              </p:nvPr>
            </p:nvGrpSpPr>
            <p:grpSpPr bwMode="auto">
              <a:xfrm>
                <a:off x="2530093" y="3802821"/>
                <a:ext cx="176253" cy="529795"/>
                <a:chOff x="782" y="1139"/>
                <a:chExt cx="170" cy="511"/>
              </a:xfrm>
            </p:grpSpPr>
            <p:sp>
              <p:nvSpPr>
                <p:cNvPr id="249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3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0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8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1" name="Line 9"/>
                <p:cNvSpPr>
                  <a:spLocks noChangeShapeType="1"/>
                </p:cNvSpPr>
                <p:nvPr/>
              </p:nvSpPr>
              <p:spPr bwMode="gray">
                <a:xfrm>
                  <a:off x="868" y="15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52" name="Line 10"/>
                <p:cNvSpPr>
                  <a:spLocks noChangeShapeType="1"/>
                </p:cNvSpPr>
                <p:nvPr/>
              </p:nvSpPr>
              <p:spPr bwMode="gray">
                <a:xfrm>
                  <a:off x="868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76" name="Group 6"/>
              <p:cNvGrpSpPr>
                <a:grpSpLocks/>
              </p:cNvGrpSpPr>
              <p:nvPr>
                <p:custDataLst>
                  <p:tags r:id="rId60"/>
                </p:custDataLst>
              </p:nvPr>
            </p:nvGrpSpPr>
            <p:grpSpPr bwMode="auto">
              <a:xfrm>
                <a:off x="3485456" y="3805222"/>
                <a:ext cx="176253" cy="529795"/>
                <a:chOff x="782" y="1139"/>
                <a:chExt cx="170" cy="511"/>
              </a:xfrm>
            </p:grpSpPr>
            <p:sp>
              <p:nvSpPr>
                <p:cNvPr id="245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2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6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6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7" name="Line 9"/>
                <p:cNvSpPr>
                  <a:spLocks noChangeShapeType="1"/>
                </p:cNvSpPr>
                <p:nvPr/>
              </p:nvSpPr>
              <p:spPr bwMode="gray">
                <a:xfrm>
                  <a:off x="867" y="1536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48" name="Line 10"/>
                <p:cNvSpPr>
                  <a:spLocks noChangeShapeType="1"/>
                </p:cNvSpPr>
                <p:nvPr/>
              </p:nvSpPr>
              <p:spPr bwMode="gray">
                <a:xfrm>
                  <a:off x="867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77" name="Gruppieren 39"/>
              <p:cNvGrpSpPr>
                <a:grpSpLocks/>
              </p:cNvGrpSpPr>
              <p:nvPr>
                <p:custDataLst>
                  <p:tags r:id="rId61"/>
                </p:custDataLst>
              </p:nvPr>
            </p:nvGrpSpPr>
            <p:grpSpPr bwMode="auto">
              <a:xfrm>
                <a:off x="1333071" y="4331741"/>
                <a:ext cx="665202" cy="366503"/>
                <a:chOff x="1087727" y="4216327"/>
                <a:chExt cx="665202" cy="366503"/>
              </a:xfrm>
            </p:grpSpPr>
            <p:sp>
              <p:nvSpPr>
                <p:cNvPr id="242" name="Line 84"/>
                <p:cNvSpPr>
                  <a:spLocks noChangeShapeType="1"/>
                </p:cNvSpPr>
                <p:nvPr/>
              </p:nvSpPr>
              <p:spPr bwMode="gray">
                <a:xfrm>
                  <a:off x="1088144" y="4216695"/>
                  <a:ext cx="66450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43" name="Line 72"/>
                <p:cNvSpPr>
                  <a:spLocks noChangeShapeType="1"/>
                </p:cNvSpPr>
                <p:nvPr/>
              </p:nvSpPr>
              <p:spPr bwMode="gray">
                <a:xfrm>
                  <a:off x="1243584" y="4223193"/>
                  <a:ext cx="0" cy="35918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44" name="Line 72"/>
                <p:cNvSpPr>
                  <a:spLocks noChangeShapeType="1"/>
                </p:cNvSpPr>
                <p:nvPr/>
              </p:nvSpPr>
              <p:spPr bwMode="gray">
                <a:xfrm>
                  <a:off x="1597211" y="4223193"/>
                  <a:ext cx="0" cy="35918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78" name="Gruppieren 177"/>
              <p:cNvGrpSpPr/>
              <p:nvPr>
                <p:custDataLst>
                  <p:tags r:id="rId62"/>
                </p:custDataLst>
              </p:nvPr>
            </p:nvGrpSpPr>
            <p:grpSpPr>
              <a:xfrm>
                <a:off x="3435787" y="4614924"/>
                <a:ext cx="275208" cy="296347"/>
                <a:chOff x="3915054" y="4722296"/>
                <a:chExt cx="275208" cy="296347"/>
              </a:xfrm>
              <a:solidFill>
                <a:srgbClr val="3D67AE"/>
              </a:solidFill>
            </p:grpSpPr>
            <p:sp>
              <p:nvSpPr>
                <p:cNvPr id="239" name="Rechteck 238"/>
                <p:cNvSpPr/>
                <p:nvPr/>
              </p:nvSpPr>
              <p:spPr bwMode="auto">
                <a:xfrm>
                  <a:off x="3981181" y="4889500"/>
                  <a:ext cx="142955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40" name="Gleichschenkliges Dreieck 239"/>
                <p:cNvSpPr/>
                <p:nvPr/>
              </p:nvSpPr>
              <p:spPr bwMode="auto">
                <a:xfrm>
                  <a:off x="3915054" y="4729902"/>
                  <a:ext cx="275208" cy="159598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41" name="Rechteck 240"/>
                <p:cNvSpPr/>
                <p:nvPr/>
              </p:nvSpPr>
              <p:spPr bwMode="auto">
                <a:xfrm>
                  <a:off x="4086241" y="4722296"/>
                  <a:ext cx="45719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79" name="Gruppieren 178"/>
              <p:cNvGrpSpPr/>
              <p:nvPr>
                <p:custDataLst>
                  <p:tags r:id="rId63"/>
                </p:custDataLst>
              </p:nvPr>
            </p:nvGrpSpPr>
            <p:grpSpPr>
              <a:xfrm>
                <a:off x="2682371" y="2864307"/>
                <a:ext cx="474157" cy="327506"/>
                <a:chOff x="3976870" y="4597329"/>
                <a:chExt cx="474157" cy="327506"/>
              </a:xfrm>
              <a:solidFill>
                <a:srgbClr val="3D67AE"/>
              </a:solidFill>
            </p:grpSpPr>
            <p:sp>
              <p:nvSpPr>
                <p:cNvPr id="234" name="Rechteck 233"/>
                <p:cNvSpPr/>
                <p:nvPr/>
              </p:nvSpPr>
              <p:spPr bwMode="auto">
                <a:xfrm>
                  <a:off x="4027703" y="4795691"/>
                  <a:ext cx="423324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35" name="Rechteck 234"/>
                <p:cNvSpPr/>
                <p:nvPr/>
              </p:nvSpPr>
              <p:spPr bwMode="auto">
                <a:xfrm>
                  <a:off x="3976870" y="4597329"/>
                  <a:ext cx="80780" cy="327506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36" name="Gleichschenkliges Dreieck 235"/>
                <p:cNvSpPr/>
                <p:nvPr/>
              </p:nvSpPr>
              <p:spPr bwMode="auto">
                <a:xfrm rot="12600000">
                  <a:off x="4284196" y="4750107"/>
                  <a:ext cx="145256" cy="125221"/>
                </a:xfrm>
                <a:prstGeom prst="triangle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37" name="Gleichschenkliges Dreieck 236"/>
                <p:cNvSpPr/>
                <p:nvPr/>
              </p:nvSpPr>
              <p:spPr bwMode="auto">
                <a:xfrm rot="12600000">
                  <a:off x="4033371" y="4750107"/>
                  <a:ext cx="145256" cy="125221"/>
                </a:xfrm>
                <a:prstGeom prst="triangle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38" name="Gleichschenkliges Dreieck 237"/>
                <p:cNvSpPr/>
                <p:nvPr/>
              </p:nvSpPr>
              <p:spPr bwMode="auto">
                <a:xfrm rot="12600000">
                  <a:off x="4158242" y="4748689"/>
                  <a:ext cx="145256" cy="125221"/>
                </a:xfrm>
                <a:prstGeom prst="triangle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80" name="Gruppieren 179"/>
              <p:cNvGrpSpPr/>
              <p:nvPr>
                <p:custDataLst>
                  <p:tags r:id="rId64"/>
                </p:custDataLst>
              </p:nvPr>
            </p:nvGrpSpPr>
            <p:grpSpPr>
              <a:xfrm>
                <a:off x="2243849" y="2316321"/>
                <a:ext cx="450227" cy="364493"/>
                <a:chOff x="3398519" y="1714500"/>
                <a:chExt cx="621214" cy="502920"/>
              </a:xfrm>
              <a:solidFill>
                <a:srgbClr val="0050A6">
                  <a:lumMod val="20000"/>
                  <a:lumOff val="80000"/>
                </a:srgbClr>
              </a:solidFill>
            </p:grpSpPr>
            <p:sp>
              <p:nvSpPr>
                <p:cNvPr id="232" name="Rechteck 231"/>
                <p:cNvSpPr/>
                <p:nvPr/>
              </p:nvSpPr>
              <p:spPr bwMode="auto">
                <a:xfrm>
                  <a:off x="3541451" y="1931508"/>
                  <a:ext cx="478282" cy="285912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33" name="Freihandform 232"/>
                <p:cNvSpPr/>
                <p:nvPr/>
              </p:nvSpPr>
              <p:spPr bwMode="auto">
                <a:xfrm>
                  <a:off x="3398519" y="1714500"/>
                  <a:ext cx="335282" cy="502920"/>
                </a:xfrm>
                <a:custGeom>
                  <a:avLst/>
                  <a:gdLst>
                    <a:gd name="connsiteX0" fmla="*/ 7620 w 350520"/>
                    <a:gd name="connsiteY0" fmla="*/ 0 h 502920"/>
                    <a:gd name="connsiteX1" fmla="*/ 350520 w 350520"/>
                    <a:gd name="connsiteY1" fmla="*/ 0 h 502920"/>
                    <a:gd name="connsiteX2" fmla="*/ 350520 w 350520"/>
                    <a:gd name="connsiteY2" fmla="*/ 502920 h 502920"/>
                    <a:gd name="connsiteX3" fmla="*/ 0 w 350520"/>
                    <a:gd name="connsiteY3" fmla="*/ 502920 h 502920"/>
                    <a:gd name="connsiteX4" fmla="*/ 7620 w 350520"/>
                    <a:gd name="connsiteY4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0 w 342900"/>
                    <a:gd name="connsiteY4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7620 w 342900"/>
                    <a:gd name="connsiteY4" fmla="*/ 236220 h 502920"/>
                    <a:gd name="connsiteX5" fmla="*/ 0 w 342900"/>
                    <a:gd name="connsiteY5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83820 w 342900"/>
                    <a:gd name="connsiteY4" fmla="*/ 243840 h 502920"/>
                    <a:gd name="connsiteX5" fmla="*/ 0 w 342900"/>
                    <a:gd name="connsiteY5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35280 w 342900"/>
                    <a:gd name="connsiteY2" fmla="*/ 259080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51460 w 342900"/>
                    <a:gd name="connsiteY2" fmla="*/ 259080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51050"/>
                    <a:gd name="connsiteY0" fmla="*/ 0 h 502920"/>
                    <a:gd name="connsiteX1" fmla="*/ 342900 w 351050"/>
                    <a:gd name="connsiteY1" fmla="*/ 0 h 502920"/>
                    <a:gd name="connsiteX2" fmla="*/ 251460 w 351050"/>
                    <a:gd name="connsiteY2" fmla="*/ 259080 h 502920"/>
                    <a:gd name="connsiteX3" fmla="*/ 342900 w 351050"/>
                    <a:gd name="connsiteY3" fmla="*/ 502920 h 502920"/>
                    <a:gd name="connsiteX4" fmla="*/ 7620 w 351050"/>
                    <a:gd name="connsiteY4" fmla="*/ 502920 h 502920"/>
                    <a:gd name="connsiteX5" fmla="*/ 83820 w 351050"/>
                    <a:gd name="connsiteY5" fmla="*/ 243840 h 502920"/>
                    <a:gd name="connsiteX6" fmla="*/ 0 w 351050"/>
                    <a:gd name="connsiteY6" fmla="*/ 0 h 502920"/>
                    <a:gd name="connsiteX0" fmla="*/ 9024 w 360074"/>
                    <a:gd name="connsiteY0" fmla="*/ 0 h 502920"/>
                    <a:gd name="connsiteX1" fmla="*/ 351924 w 360074"/>
                    <a:gd name="connsiteY1" fmla="*/ 0 h 502920"/>
                    <a:gd name="connsiteX2" fmla="*/ 260484 w 360074"/>
                    <a:gd name="connsiteY2" fmla="*/ 259080 h 502920"/>
                    <a:gd name="connsiteX3" fmla="*/ 351924 w 360074"/>
                    <a:gd name="connsiteY3" fmla="*/ 502920 h 502920"/>
                    <a:gd name="connsiteX4" fmla="*/ 16644 w 360074"/>
                    <a:gd name="connsiteY4" fmla="*/ 502920 h 502920"/>
                    <a:gd name="connsiteX5" fmla="*/ 92844 w 360074"/>
                    <a:gd name="connsiteY5" fmla="*/ 243840 h 502920"/>
                    <a:gd name="connsiteX6" fmla="*/ 9024 w 360074"/>
                    <a:gd name="connsiteY6" fmla="*/ 0 h 502920"/>
                    <a:gd name="connsiteX0" fmla="*/ 9024 w 359690"/>
                    <a:gd name="connsiteY0" fmla="*/ 0 h 502920"/>
                    <a:gd name="connsiteX1" fmla="*/ 351924 w 359690"/>
                    <a:gd name="connsiteY1" fmla="*/ 0 h 502920"/>
                    <a:gd name="connsiteX2" fmla="*/ 260484 w 359690"/>
                    <a:gd name="connsiteY2" fmla="*/ 259080 h 502920"/>
                    <a:gd name="connsiteX3" fmla="*/ 351924 w 359690"/>
                    <a:gd name="connsiteY3" fmla="*/ 502920 h 502920"/>
                    <a:gd name="connsiteX4" fmla="*/ 16644 w 359690"/>
                    <a:gd name="connsiteY4" fmla="*/ 502920 h 502920"/>
                    <a:gd name="connsiteX5" fmla="*/ 92844 w 359690"/>
                    <a:gd name="connsiteY5" fmla="*/ 243840 h 502920"/>
                    <a:gd name="connsiteX6" fmla="*/ 9024 w 359690"/>
                    <a:gd name="connsiteY6" fmla="*/ 0 h 502920"/>
                    <a:gd name="connsiteX0" fmla="*/ 9024 w 351924"/>
                    <a:gd name="connsiteY0" fmla="*/ 0 h 502920"/>
                    <a:gd name="connsiteX1" fmla="*/ 351924 w 351924"/>
                    <a:gd name="connsiteY1" fmla="*/ 0 h 502920"/>
                    <a:gd name="connsiteX2" fmla="*/ 260484 w 351924"/>
                    <a:gd name="connsiteY2" fmla="*/ 259080 h 502920"/>
                    <a:gd name="connsiteX3" fmla="*/ 351924 w 351924"/>
                    <a:gd name="connsiteY3" fmla="*/ 502920 h 502920"/>
                    <a:gd name="connsiteX4" fmla="*/ 16644 w 351924"/>
                    <a:gd name="connsiteY4" fmla="*/ 502920 h 502920"/>
                    <a:gd name="connsiteX5" fmla="*/ 92844 w 351924"/>
                    <a:gd name="connsiteY5" fmla="*/ 243840 h 502920"/>
                    <a:gd name="connsiteX6" fmla="*/ 9024 w 351924"/>
                    <a:gd name="connsiteY6" fmla="*/ 0 h 502920"/>
                    <a:gd name="connsiteX0" fmla="*/ 9024 w 351924"/>
                    <a:gd name="connsiteY0" fmla="*/ 0 h 502920"/>
                    <a:gd name="connsiteX1" fmla="*/ 351924 w 351924"/>
                    <a:gd name="connsiteY1" fmla="*/ 0 h 502920"/>
                    <a:gd name="connsiteX2" fmla="*/ 291441 w 351924"/>
                    <a:gd name="connsiteY2" fmla="*/ 249555 h 502920"/>
                    <a:gd name="connsiteX3" fmla="*/ 351924 w 351924"/>
                    <a:gd name="connsiteY3" fmla="*/ 502920 h 502920"/>
                    <a:gd name="connsiteX4" fmla="*/ 16644 w 351924"/>
                    <a:gd name="connsiteY4" fmla="*/ 502920 h 502920"/>
                    <a:gd name="connsiteX5" fmla="*/ 92844 w 351924"/>
                    <a:gd name="connsiteY5" fmla="*/ 243840 h 502920"/>
                    <a:gd name="connsiteX6" fmla="*/ 9024 w 351924"/>
                    <a:gd name="connsiteY6" fmla="*/ 0 h 502920"/>
                    <a:gd name="connsiteX0" fmla="*/ 1719 w 344619"/>
                    <a:gd name="connsiteY0" fmla="*/ 0 h 502920"/>
                    <a:gd name="connsiteX1" fmla="*/ 344619 w 344619"/>
                    <a:gd name="connsiteY1" fmla="*/ 0 h 502920"/>
                    <a:gd name="connsiteX2" fmla="*/ 284136 w 344619"/>
                    <a:gd name="connsiteY2" fmla="*/ 249555 h 502920"/>
                    <a:gd name="connsiteX3" fmla="*/ 344619 w 344619"/>
                    <a:gd name="connsiteY3" fmla="*/ 502920 h 502920"/>
                    <a:gd name="connsiteX4" fmla="*/ 9339 w 344619"/>
                    <a:gd name="connsiteY4" fmla="*/ 502920 h 502920"/>
                    <a:gd name="connsiteX5" fmla="*/ 85539 w 344619"/>
                    <a:gd name="connsiteY5" fmla="*/ 243840 h 502920"/>
                    <a:gd name="connsiteX6" fmla="*/ 1719 w 344619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62389 w 342900"/>
                    <a:gd name="connsiteY5" fmla="*/ 253365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26231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62389 w 342900"/>
                    <a:gd name="connsiteY5" fmla="*/ 253365 h 502920"/>
                    <a:gd name="connsiteX6" fmla="*/ 0 w 342900"/>
                    <a:gd name="connsiteY6" fmla="*/ 0 h 502920"/>
                    <a:gd name="connsiteX0" fmla="*/ 16195 w 335282"/>
                    <a:gd name="connsiteY0" fmla="*/ 0 h 502920"/>
                    <a:gd name="connsiteX1" fmla="*/ 318613 w 335282"/>
                    <a:gd name="connsiteY1" fmla="*/ 0 h 502920"/>
                    <a:gd name="connsiteX2" fmla="*/ 274799 w 335282"/>
                    <a:gd name="connsiteY2" fmla="*/ 249555 h 502920"/>
                    <a:gd name="connsiteX3" fmla="*/ 335282 w 335282"/>
                    <a:gd name="connsiteY3" fmla="*/ 502920 h 502920"/>
                    <a:gd name="connsiteX4" fmla="*/ 2 w 335282"/>
                    <a:gd name="connsiteY4" fmla="*/ 502920 h 502920"/>
                    <a:gd name="connsiteX5" fmla="*/ 54771 w 335282"/>
                    <a:gd name="connsiteY5" fmla="*/ 253365 h 502920"/>
                    <a:gd name="connsiteX6" fmla="*/ 16195 w 335282"/>
                    <a:gd name="connsiteY6" fmla="*/ 0 h 502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5282" h="502920">
                      <a:moveTo>
                        <a:pt x="16195" y="0"/>
                      </a:moveTo>
                      <a:lnTo>
                        <a:pt x="318613" y="0"/>
                      </a:lnTo>
                      <a:cubicBezTo>
                        <a:pt x="312898" y="83661"/>
                        <a:pt x="272021" y="165735"/>
                        <a:pt x="274799" y="249555"/>
                      </a:cubicBezTo>
                      <a:cubicBezTo>
                        <a:pt x="277577" y="333375"/>
                        <a:pt x="333060" y="443230"/>
                        <a:pt x="335282" y="502920"/>
                      </a:cubicBezTo>
                      <a:lnTo>
                        <a:pt x="2" y="502920"/>
                      </a:lnTo>
                      <a:cubicBezTo>
                        <a:pt x="-316" y="445453"/>
                        <a:pt x="52072" y="337185"/>
                        <a:pt x="54771" y="253365"/>
                      </a:cubicBezTo>
                      <a:cubicBezTo>
                        <a:pt x="57470" y="169545"/>
                        <a:pt x="20640" y="69215"/>
                        <a:pt x="16195" y="0"/>
                      </a:cubicBez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81" name="Gruppieren 180"/>
              <p:cNvGrpSpPr/>
              <p:nvPr>
                <p:custDataLst>
                  <p:tags r:id="rId65"/>
                </p:custDataLst>
              </p:nvPr>
            </p:nvGrpSpPr>
            <p:grpSpPr>
              <a:xfrm>
                <a:off x="2478415" y="4614924"/>
                <a:ext cx="275208" cy="296347"/>
                <a:chOff x="3915054" y="4722296"/>
                <a:chExt cx="275208" cy="296347"/>
              </a:xfrm>
              <a:solidFill>
                <a:srgbClr val="3D67AE"/>
              </a:solidFill>
            </p:grpSpPr>
            <p:sp>
              <p:nvSpPr>
                <p:cNvPr id="229" name="Rechteck 228"/>
                <p:cNvSpPr/>
                <p:nvPr/>
              </p:nvSpPr>
              <p:spPr bwMode="auto">
                <a:xfrm>
                  <a:off x="3981181" y="4889500"/>
                  <a:ext cx="142955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30" name="Gleichschenkliges Dreieck 229"/>
                <p:cNvSpPr/>
                <p:nvPr/>
              </p:nvSpPr>
              <p:spPr bwMode="auto">
                <a:xfrm>
                  <a:off x="3915054" y="4729902"/>
                  <a:ext cx="275208" cy="159598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31" name="Rechteck 230"/>
                <p:cNvSpPr/>
                <p:nvPr/>
              </p:nvSpPr>
              <p:spPr bwMode="auto">
                <a:xfrm>
                  <a:off x="4086241" y="4722296"/>
                  <a:ext cx="45719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82" name="Gruppieren 181"/>
              <p:cNvGrpSpPr/>
              <p:nvPr>
                <p:custDataLst>
                  <p:tags r:id="rId66"/>
                </p:custDataLst>
              </p:nvPr>
            </p:nvGrpSpPr>
            <p:grpSpPr>
              <a:xfrm>
                <a:off x="1521044" y="4614924"/>
                <a:ext cx="275208" cy="296347"/>
                <a:chOff x="3915054" y="4722296"/>
                <a:chExt cx="275208" cy="296347"/>
              </a:xfrm>
              <a:solidFill>
                <a:srgbClr val="3D67AE"/>
              </a:solidFill>
            </p:grpSpPr>
            <p:sp>
              <p:nvSpPr>
                <p:cNvPr id="226" name="Rechteck 225"/>
                <p:cNvSpPr/>
                <p:nvPr/>
              </p:nvSpPr>
              <p:spPr bwMode="auto">
                <a:xfrm>
                  <a:off x="3981181" y="4889500"/>
                  <a:ext cx="142955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27" name="Gleichschenkliges Dreieck 226"/>
                <p:cNvSpPr/>
                <p:nvPr/>
              </p:nvSpPr>
              <p:spPr bwMode="auto">
                <a:xfrm>
                  <a:off x="3915054" y="4729902"/>
                  <a:ext cx="275208" cy="159598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28" name="Rechteck 227"/>
                <p:cNvSpPr/>
                <p:nvPr/>
              </p:nvSpPr>
              <p:spPr bwMode="auto">
                <a:xfrm>
                  <a:off x="4086241" y="4722296"/>
                  <a:ext cx="45719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83" name="Gruppieren 182"/>
              <p:cNvGrpSpPr/>
              <p:nvPr>
                <p:custDataLst>
                  <p:tags r:id="rId67"/>
                </p:custDataLst>
              </p:nvPr>
            </p:nvGrpSpPr>
            <p:grpSpPr>
              <a:xfrm>
                <a:off x="563673" y="4614924"/>
                <a:ext cx="275208" cy="296347"/>
                <a:chOff x="3915054" y="4722296"/>
                <a:chExt cx="275208" cy="296347"/>
              </a:xfrm>
              <a:solidFill>
                <a:srgbClr val="3D67AE"/>
              </a:solidFill>
            </p:grpSpPr>
            <p:sp>
              <p:nvSpPr>
                <p:cNvPr id="223" name="Rechteck 222"/>
                <p:cNvSpPr/>
                <p:nvPr/>
              </p:nvSpPr>
              <p:spPr bwMode="auto">
                <a:xfrm>
                  <a:off x="3981181" y="4889500"/>
                  <a:ext cx="142955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24" name="Gleichschenkliges Dreieck 223"/>
                <p:cNvSpPr/>
                <p:nvPr/>
              </p:nvSpPr>
              <p:spPr bwMode="auto">
                <a:xfrm>
                  <a:off x="3915054" y="4729902"/>
                  <a:ext cx="275208" cy="159598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25" name="Rechteck 224"/>
                <p:cNvSpPr/>
                <p:nvPr/>
              </p:nvSpPr>
              <p:spPr bwMode="auto">
                <a:xfrm>
                  <a:off x="4086241" y="4722296"/>
                  <a:ext cx="45719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84" name="Gruppieren 183"/>
              <p:cNvGrpSpPr/>
              <p:nvPr>
                <p:custDataLst>
                  <p:tags r:id="rId68"/>
                </p:custDataLst>
              </p:nvPr>
            </p:nvGrpSpPr>
            <p:grpSpPr>
              <a:xfrm>
                <a:off x="3369895" y="3401539"/>
                <a:ext cx="348203" cy="327506"/>
                <a:chOff x="3976870" y="4597329"/>
                <a:chExt cx="348203" cy="327506"/>
              </a:xfrm>
              <a:solidFill>
                <a:srgbClr val="3D67AE"/>
              </a:solidFill>
            </p:grpSpPr>
            <p:sp>
              <p:nvSpPr>
                <p:cNvPr id="219" name="Rechteck 218"/>
                <p:cNvSpPr/>
                <p:nvPr/>
              </p:nvSpPr>
              <p:spPr bwMode="auto">
                <a:xfrm>
                  <a:off x="4027703" y="4795691"/>
                  <a:ext cx="297370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20" name="Rechteck 219"/>
                <p:cNvSpPr/>
                <p:nvPr/>
              </p:nvSpPr>
              <p:spPr bwMode="auto">
                <a:xfrm>
                  <a:off x="3976870" y="4597329"/>
                  <a:ext cx="80780" cy="327506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21" name="Gleichschenkliges Dreieck 220"/>
                <p:cNvSpPr/>
                <p:nvPr/>
              </p:nvSpPr>
              <p:spPr bwMode="auto">
                <a:xfrm rot="12600000">
                  <a:off x="4033371" y="4750107"/>
                  <a:ext cx="145256" cy="125221"/>
                </a:xfrm>
                <a:prstGeom prst="triangle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22" name="Gleichschenkliges Dreieck 221"/>
                <p:cNvSpPr/>
                <p:nvPr/>
              </p:nvSpPr>
              <p:spPr bwMode="auto">
                <a:xfrm rot="12600000">
                  <a:off x="4158242" y="4748689"/>
                  <a:ext cx="145256" cy="125221"/>
                </a:xfrm>
                <a:prstGeom prst="triangle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85" name="Gruppieren 47"/>
              <p:cNvGrpSpPr>
                <a:grpSpLocks/>
              </p:cNvGrpSpPr>
              <p:nvPr>
                <p:custDataLst>
                  <p:tags r:id="rId69"/>
                </p:custDataLst>
              </p:nvPr>
            </p:nvGrpSpPr>
            <p:grpSpPr bwMode="auto">
              <a:xfrm>
                <a:off x="2285473" y="4331741"/>
                <a:ext cx="665202" cy="366503"/>
                <a:chOff x="1087727" y="4216327"/>
                <a:chExt cx="665202" cy="366503"/>
              </a:xfrm>
            </p:grpSpPr>
            <p:sp>
              <p:nvSpPr>
                <p:cNvPr id="216" name="Line 84"/>
                <p:cNvSpPr>
                  <a:spLocks noChangeShapeType="1"/>
                </p:cNvSpPr>
                <p:nvPr/>
              </p:nvSpPr>
              <p:spPr bwMode="gray">
                <a:xfrm>
                  <a:off x="1087814" y="4216695"/>
                  <a:ext cx="665479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17" name="Line 72"/>
                <p:cNvSpPr>
                  <a:spLocks noChangeShapeType="1"/>
                </p:cNvSpPr>
                <p:nvPr/>
              </p:nvSpPr>
              <p:spPr bwMode="gray">
                <a:xfrm>
                  <a:off x="1243254" y="4223193"/>
                  <a:ext cx="0" cy="35918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18" name="Line 72"/>
                <p:cNvSpPr>
                  <a:spLocks noChangeShapeType="1"/>
                </p:cNvSpPr>
                <p:nvPr/>
              </p:nvSpPr>
              <p:spPr bwMode="gray">
                <a:xfrm>
                  <a:off x="1597853" y="4223193"/>
                  <a:ext cx="0" cy="35918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86" name="Gruppieren 48"/>
              <p:cNvGrpSpPr>
                <a:grpSpLocks/>
              </p:cNvGrpSpPr>
              <p:nvPr>
                <p:custDataLst>
                  <p:tags r:id="rId70"/>
                </p:custDataLst>
              </p:nvPr>
            </p:nvGrpSpPr>
            <p:grpSpPr bwMode="auto">
              <a:xfrm>
                <a:off x="3242800" y="4331741"/>
                <a:ext cx="665202" cy="366503"/>
                <a:chOff x="1087727" y="4216327"/>
                <a:chExt cx="665202" cy="366503"/>
              </a:xfrm>
            </p:grpSpPr>
            <p:sp>
              <p:nvSpPr>
                <p:cNvPr id="213" name="Line 84"/>
                <p:cNvSpPr>
                  <a:spLocks noChangeShapeType="1"/>
                </p:cNvSpPr>
                <p:nvPr/>
              </p:nvSpPr>
              <p:spPr bwMode="gray">
                <a:xfrm>
                  <a:off x="1087417" y="4216695"/>
                  <a:ext cx="66548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14" name="Line 72"/>
                <p:cNvSpPr>
                  <a:spLocks noChangeShapeType="1"/>
                </p:cNvSpPr>
                <p:nvPr/>
              </p:nvSpPr>
              <p:spPr bwMode="gray">
                <a:xfrm>
                  <a:off x="1242857" y="4223193"/>
                  <a:ext cx="0" cy="35918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15" name="Line 72"/>
                <p:cNvSpPr>
                  <a:spLocks noChangeShapeType="1"/>
                </p:cNvSpPr>
                <p:nvPr/>
              </p:nvSpPr>
              <p:spPr bwMode="gray">
                <a:xfrm>
                  <a:off x="1597456" y="4223193"/>
                  <a:ext cx="0" cy="35918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87" name="Gruppieren 49"/>
              <p:cNvGrpSpPr>
                <a:grpSpLocks/>
              </p:cNvGrpSpPr>
              <p:nvPr>
                <p:custDataLst>
                  <p:tags r:id="rId71"/>
                </p:custDataLst>
              </p:nvPr>
            </p:nvGrpSpPr>
            <p:grpSpPr bwMode="auto">
              <a:xfrm>
                <a:off x="372671" y="4331741"/>
                <a:ext cx="665202" cy="366503"/>
                <a:chOff x="1087727" y="4216327"/>
                <a:chExt cx="665202" cy="366503"/>
              </a:xfrm>
            </p:grpSpPr>
            <p:sp>
              <p:nvSpPr>
                <p:cNvPr id="210" name="Line 84"/>
                <p:cNvSpPr>
                  <a:spLocks noChangeShapeType="1"/>
                </p:cNvSpPr>
                <p:nvPr/>
              </p:nvSpPr>
              <p:spPr bwMode="gray">
                <a:xfrm>
                  <a:off x="1087727" y="4216695"/>
                  <a:ext cx="66548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11" name="Line 72"/>
                <p:cNvSpPr>
                  <a:spLocks noChangeShapeType="1"/>
                </p:cNvSpPr>
                <p:nvPr/>
              </p:nvSpPr>
              <p:spPr bwMode="gray">
                <a:xfrm>
                  <a:off x="1243167" y="4223193"/>
                  <a:ext cx="0" cy="35918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12" name="Line 72"/>
                <p:cNvSpPr>
                  <a:spLocks noChangeShapeType="1"/>
                </p:cNvSpPr>
                <p:nvPr/>
              </p:nvSpPr>
              <p:spPr bwMode="gray">
                <a:xfrm>
                  <a:off x="1597766" y="4223193"/>
                  <a:ext cx="0" cy="35918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sp>
            <p:nvSpPr>
              <p:cNvPr id="188" name="Line 8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gray">
              <a:xfrm>
                <a:off x="1254795" y="3262902"/>
                <a:ext cx="177590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grpSp>
            <p:nvGrpSpPr>
              <p:cNvPr id="189" name="Group 6"/>
              <p:cNvGrpSpPr>
                <a:grpSpLocks/>
              </p:cNvGrpSpPr>
              <p:nvPr>
                <p:custDataLst>
                  <p:tags r:id="rId73"/>
                </p:custDataLst>
              </p:nvPr>
            </p:nvGrpSpPr>
            <p:grpSpPr bwMode="auto">
              <a:xfrm>
                <a:off x="2726750" y="3263501"/>
                <a:ext cx="176253" cy="529795"/>
                <a:chOff x="782" y="1139"/>
                <a:chExt cx="170" cy="511"/>
              </a:xfrm>
            </p:grpSpPr>
            <p:sp>
              <p:nvSpPr>
                <p:cNvPr id="206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3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7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6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8" name="Line 9"/>
                <p:cNvSpPr>
                  <a:spLocks noChangeShapeType="1"/>
                </p:cNvSpPr>
                <p:nvPr/>
              </p:nvSpPr>
              <p:spPr bwMode="gray">
                <a:xfrm>
                  <a:off x="867" y="1536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09" name="Line 10"/>
                <p:cNvSpPr>
                  <a:spLocks noChangeShapeType="1"/>
                </p:cNvSpPr>
                <p:nvPr/>
              </p:nvSpPr>
              <p:spPr bwMode="gray">
                <a:xfrm>
                  <a:off x="867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190" name="Group 6"/>
              <p:cNvGrpSpPr>
                <a:grpSpLocks/>
              </p:cNvGrpSpPr>
              <p:nvPr>
                <p:custDataLst>
                  <p:tags r:id="rId74"/>
                </p:custDataLst>
              </p:nvPr>
            </p:nvGrpSpPr>
            <p:grpSpPr bwMode="auto">
              <a:xfrm>
                <a:off x="1382756" y="3262989"/>
                <a:ext cx="176253" cy="529795"/>
                <a:chOff x="782" y="1139"/>
                <a:chExt cx="170" cy="511"/>
              </a:xfrm>
            </p:grpSpPr>
            <p:sp>
              <p:nvSpPr>
                <p:cNvPr id="202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3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3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6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4" name="Line 9"/>
                <p:cNvSpPr>
                  <a:spLocks noChangeShapeType="1"/>
                </p:cNvSpPr>
                <p:nvPr/>
              </p:nvSpPr>
              <p:spPr bwMode="gray">
                <a:xfrm>
                  <a:off x="868" y="1536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05" name="Line 10"/>
                <p:cNvSpPr>
                  <a:spLocks noChangeShapeType="1"/>
                </p:cNvSpPr>
                <p:nvPr/>
              </p:nvSpPr>
              <p:spPr bwMode="gray">
                <a:xfrm>
                  <a:off x="868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sp>
            <p:nvSpPr>
              <p:cNvPr id="191" name="Line 8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gray">
              <a:xfrm>
                <a:off x="501881" y="3803074"/>
                <a:ext cx="136884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192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gray">
              <a:xfrm>
                <a:off x="2413798" y="3803074"/>
                <a:ext cx="136884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grpSp>
            <p:nvGrpSpPr>
              <p:cNvPr id="193" name="Group 6"/>
              <p:cNvGrpSpPr>
                <a:grpSpLocks/>
              </p:cNvGrpSpPr>
              <p:nvPr>
                <p:custDataLst>
                  <p:tags r:id="rId77"/>
                </p:custDataLst>
              </p:nvPr>
            </p:nvGrpSpPr>
            <p:grpSpPr bwMode="auto">
              <a:xfrm>
                <a:off x="2054363" y="2733194"/>
                <a:ext cx="176253" cy="529795"/>
                <a:chOff x="782" y="1139"/>
                <a:chExt cx="170" cy="511"/>
              </a:xfrm>
            </p:grpSpPr>
            <p:sp>
              <p:nvSpPr>
                <p:cNvPr id="198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2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9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6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0" name="Line 9"/>
                <p:cNvSpPr>
                  <a:spLocks noChangeShapeType="1"/>
                </p:cNvSpPr>
                <p:nvPr/>
              </p:nvSpPr>
              <p:spPr bwMode="gray">
                <a:xfrm>
                  <a:off x="867" y="1536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201" name="Line 10"/>
                <p:cNvSpPr>
                  <a:spLocks noChangeShapeType="1"/>
                </p:cNvSpPr>
                <p:nvPr/>
              </p:nvSpPr>
              <p:spPr bwMode="gray">
                <a:xfrm>
                  <a:off x="867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sp>
            <p:nvSpPr>
              <p:cNvPr id="194" name="Line 84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gray">
              <a:xfrm>
                <a:off x="1458811" y="2728299"/>
                <a:ext cx="13688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grpSp>
            <p:nvGrpSpPr>
              <p:cNvPr id="195" name="Gruppieren 57"/>
              <p:cNvGrpSpPr>
                <a:grpSpLocks/>
              </p:cNvGrpSpPr>
              <p:nvPr>
                <p:custDataLst>
                  <p:tags r:id="rId79"/>
                </p:custDataLst>
              </p:nvPr>
            </p:nvGrpSpPr>
            <p:grpSpPr bwMode="auto">
              <a:xfrm>
                <a:off x="1604138" y="2316321"/>
                <a:ext cx="445166" cy="364493"/>
                <a:chOff x="1604138" y="2200907"/>
                <a:chExt cx="445166" cy="364493"/>
              </a:xfrm>
            </p:grpSpPr>
            <p:sp>
              <p:nvSpPr>
                <p:cNvPr id="196" name="Flussdiagramm: Verzögerung 195"/>
                <p:cNvSpPr/>
                <p:nvPr/>
              </p:nvSpPr>
              <p:spPr bwMode="auto">
                <a:xfrm rot="16200000">
                  <a:off x="1804853" y="2318134"/>
                  <a:ext cx="236673" cy="252591"/>
                </a:xfrm>
                <a:prstGeom prst="flowChartDelay">
                  <a:avLst/>
                </a:prstGeom>
                <a:solidFill>
                  <a:srgbClr val="0050A6">
                    <a:lumMod val="20000"/>
                    <a:lumOff val="80000"/>
                  </a:srgbClr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97" name="Freihandform 196"/>
                <p:cNvSpPr/>
                <p:nvPr/>
              </p:nvSpPr>
              <p:spPr bwMode="auto">
                <a:xfrm>
                  <a:off x="1604536" y="2200795"/>
                  <a:ext cx="242876" cy="365683"/>
                </a:xfrm>
                <a:custGeom>
                  <a:avLst/>
                  <a:gdLst>
                    <a:gd name="connsiteX0" fmla="*/ 7620 w 350520"/>
                    <a:gd name="connsiteY0" fmla="*/ 0 h 502920"/>
                    <a:gd name="connsiteX1" fmla="*/ 350520 w 350520"/>
                    <a:gd name="connsiteY1" fmla="*/ 0 h 502920"/>
                    <a:gd name="connsiteX2" fmla="*/ 350520 w 350520"/>
                    <a:gd name="connsiteY2" fmla="*/ 502920 h 502920"/>
                    <a:gd name="connsiteX3" fmla="*/ 0 w 350520"/>
                    <a:gd name="connsiteY3" fmla="*/ 502920 h 502920"/>
                    <a:gd name="connsiteX4" fmla="*/ 7620 w 350520"/>
                    <a:gd name="connsiteY4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0 w 342900"/>
                    <a:gd name="connsiteY4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7620 w 342900"/>
                    <a:gd name="connsiteY4" fmla="*/ 236220 h 502920"/>
                    <a:gd name="connsiteX5" fmla="*/ 0 w 342900"/>
                    <a:gd name="connsiteY5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83820 w 342900"/>
                    <a:gd name="connsiteY4" fmla="*/ 243840 h 502920"/>
                    <a:gd name="connsiteX5" fmla="*/ 0 w 342900"/>
                    <a:gd name="connsiteY5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35280 w 342900"/>
                    <a:gd name="connsiteY2" fmla="*/ 259080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51460 w 342900"/>
                    <a:gd name="connsiteY2" fmla="*/ 259080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51050"/>
                    <a:gd name="connsiteY0" fmla="*/ 0 h 502920"/>
                    <a:gd name="connsiteX1" fmla="*/ 342900 w 351050"/>
                    <a:gd name="connsiteY1" fmla="*/ 0 h 502920"/>
                    <a:gd name="connsiteX2" fmla="*/ 251460 w 351050"/>
                    <a:gd name="connsiteY2" fmla="*/ 259080 h 502920"/>
                    <a:gd name="connsiteX3" fmla="*/ 342900 w 351050"/>
                    <a:gd name="connsiteY3" fmla="*/ 502920 h 502920"/>
                    <a:gd name="connsiteX4" fmla="*/ 7620 w 351050"/>
                    <a:gd name="connsiteY4" fmla="*/ 502920 h 502920"/>
                    <a:gd name="connsiteX5" fmla="*/ 83820 w 351050"/>
                    <a:gd name="connsiteY5" fmla="*/ 243840 h 502920"/>
                    <a:gd name="connsiteX6" fmla="*/ 0 w 351050"/>
                    <a:gd name="connsiteY6" fmla="*/ 0 h 502920"/>
                    <a:gd name="connsiteX0" fmla="*/ 9024 w 360074"/>
                    <a:gd name="connsiteY0" fmla="*/ 0 h 502920"/>
                    <a:gd name="connsiteX1" fmla="*/ 351924 w 360074"/>
                    <a:gd name="connsiteY1" fmla="*/ 0 h 502920"/>
                    <a:gd name="connsiteX2" fmla="*/ 260484 w 360074"/>
                    <a:gd name="connsiteY2" fmla="*/ 259080 h 502920"/>
                    <a:gd name="connsiteX3" fmla="*/ 351924 w 360074"/>
                    <a:gd name="connsiteY3" fmla="*/ 502920 h 502920"/>
                    <a:gd name="connsiteX4" fmla="*/ 16644 w 360074"/>
                    <a:gd name="connsiteY4" fmla="*/ 502920 h 502920"/>
                    <a:gd name="connsiteX5" fmla="*/ 92844 w 360074"/>
                    <a:gd name="connsiteY5" fmla="*/ 243840 h 502920"/>
                    <a:gd name="connsiteX6" fmla="*/ 9024 w 360074"/>
                    <a:gd name="connsiteY6" fmla="*/ 0 h 502920"/>
                    <a:gd name="connsiteX0" fmla="*/ 9024 w 359690"/>
                    <a:gd name="connsiteY0" fmla="*/ 0 h 502920"/>
                    <a:gd name="connsiteX1" fmla="*/ 351924 w 359690"/>
                    <a:gd name="connsiteY1" fmla="*/ 0 h 502920"/>
                    <a:gd name="connsiteX2" fmla="*/ 260484 w 359690"/>
                    <a:gd name="connsiteY2" fmla="*/ 259080 h 502920"/>
                    <a:gd name="connsiteX3" fmla="*/ 351924 w 359690"/>
                    <a:gd name="connsiteY3" fmla="*/ 502920 h 502920"/>
                    <a:gd name="connsiteX4" fmla="*/ 16644 w 359690"/>
                    <a:gd name="connsiteY4" fmla="*/ 502920 h 502920"/>
                    <a:gd name="connsiteX5" fmla="*/ 92844 w 359690"/>
                    <a:gd name="connsiteY5" fmla="*/ 243840 h 502920"/>
                    <a:gd name="connsiteX6" fmla="*/ 9024 w 359690"/>
                    <a:gd name="connsiteY6" fmla="*/ 0 h 502920"/>
                    <a:gd name="connsiteX0" fmla="*/ 9024 w 351924"/>
                    <a:gd name="connsiteY0" fmla="*/ 0 h 502920"/>
                    <a:gd name="connsiteX1" fmla="*/ 351924 w 351924"/>
                    <a:gd name="connsiteY1" fmla="*/ 0 h 502920"/>
                    <a:gd name="connsiteX2" fmla="*/ 260484 w 351924"/>
                    <a:gd name="connsiteY2" fmla="*/ 259080 h 502920"/>
                    <a:gd name="connsiteX3" fmla="*/ 351924 w 351924"/>
                    <a:gd name="connsiteY3" fmla="*/ 502920 h 502920"/>
                    <a:gd name="connsiteX4" fmla="*/ 16644 w 351924"/>
                    <a:gd name="connsiteY4" fmla="*/ 502920 h 502920"/>
                    <a:gd name="connsiteX5" fmla="*/ 92844 w 351924"/>
                    <a:gd name="connsiteY5" fmla="*/ 243840 h 502920"/>
                    <a:gd name="connsiteX6" fmla="*/ 9024 w 351924"/>
                    <a:gd name="connsiteY6" fmla="*/ 0 h 502920"/>
                    <a:gd name="connsiteX0" fmla="*/ 9024 w 351924"/>
                    <a:gd name="connsiteY0" fmla="*/ 0 h 502920"/>
                    <a:gd name="connsiteX1" fmla="*/ 351924 w 351924"/>
                    <a:gd name="connsiteY1" fmla="*/ 0 h 502920"/>
                    <a:gd name="connsiteX2" fmla="*/ 291441 w 351924"/>
                    <a:gd name="connsiteY2" fmla="*/ 249555 h 502920"/>
                    <a:gd name="connsiteX3" fmla="*/ 351924 w 351924"/>
                    <a:gd name="connsiteY3" fmla="*/ 502920 h 502920"/>
                    <a:gd name="connsiteX4" fmla="*/ 16644 w 351924"/>
                    <a:gd name="connsiteY4" fmla="*/ 502920 h 502920"/>
                    <a:gd name="connsiteX5" fmla="*/ 92844 w 351924"/>
                    <a:gd name="connsiteY5" fmla="*/ 243840 h 502920"/>
                    <a:gd name="connsiteX6" fmla="*/ 9024 w 351924"/>
                    <a:gd name="connsiteY6" fmla="*/ 0 h 502920"/>
                    <a:gd name="connsiteX0" fmla="*/ 1719 w 344619"/>
                    <a:gd name="connsiteY0" fmla="*/ 0 h 502920"/>
                    <a:gd name="connsiteX1" fmla="*/ 344619 w 344619"/>
                    <a:gd name="connsiteY1" fmla="*/ 0 h 502920"/>
                    <a:gd name="connsiteX2" fmla="*/ 284136 w 344619"/>
                    <a:gd name="connsiteY2" fmla="*/ 249555 h 502920"/>
                    <a:gd name="connsiteX3" fmla="*/ 344619 w 344619"/>
                    <a:gd name="connsiteY3" fmla="*/ 502920 h 502920"/>
                    <a:gd name="connsiteX4" fmla="*/ 9339 w 344619"/>
                    <a:gd name="connsiteY4" fmla="*/ 502920 h 502920"/>
                    <a:gd name="connsiteX5" fmla="*/ 85539 w 344619"/>
                    <a:gd name="connsiteY5" fmla="*/ 243840 h 502920"/>
                    <a:gd name="connsiteX6" fmla="*/ 1719 w 344619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62389 w 342900"/>
                    <a:gd name="connsiteY5" fmla="*/ 253365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26231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62389 w 342900"/>
                    <a:gd name="connsiteY5" fmla="*/ 253365 h 502920"/>
                    <a:gd name="connsiteX6" fmla="*/ 0 w 342900"/>
                    <a:gd name="connsiteY6" fmla="*/ 0 h 502920"/>
                    <a:gd name="connsiteX0" fmla="*/ 16195 w 335282"/>
                    <a:gd name="connsiteY0" fmla="*/ 0 h 502920"/>
                    <a:gd name="connsiteX1" fmla="*/ 318613 w 335282"/>
                    <a:gd name="connsiteY1" fmla="*/ 0 h 502920"/>
                    <a:gd name="connsiteX2" fmla="*/ 274799 w 335282"/>
                    <a:gd name="connsiteY2" fmla="*/ 249555 h 502920"/>
                    <a:gd name="connsiteX3" fmla="*/ 335282 w 335282"/>
                    <a:gd name="connsiteY3" fmla="*/ 502920 h 502920"/>
                    <a:gd name="connsiteX4" fmla="*/ 2 w 335282"/>
                    <a:gd name="connsiteY4" fmla="*/ 502920 h 502920"/>
                    <a:gd name="connsiteX5" fmla="*/ 54771 w 335282"/>
                    <a:gd name="connsiteY5" fmla="*/ 253365 h 502920"/>
                    <a:gd name="connsiteX6" fmla="*/ 16195 w 335282"/>
                    <a:gd name="connsiteY6" fmla="*/ 0 h 502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5282" h="502920">
                      <a:moveTo>
                        <a:pt x="16195" y="0"/>
                      </a:moveTo>
                      <a:lnTo>
                        <a:pt x="318613" y="0"/>
                      </a:lnTo>
                      <a:cubicBezTo>
                        <a:pt x="312898" y="83661"/>
                        <a:pt x="272021" y="165735"/>
                        <a:pt x="274799" y="249555"/>
                      </a:cubicBezTo>
                      <a:cubicBezTo>
                        <a:pt x="277577" y="333375"/>
                        <a:pt x="333060" y="443230"/>
                        <a:pt x="335282" y="502920"/>
                      </a:cubicBezTo>
                      <a:lnTo>
                        <a:pt x="2" y="502920"/>
                      </a:lnTo>
                      <a:cubicBezTo>
                        <a:pt x="-316" y="445453"/>
                        <a:pt x="52072" y="337185"/>
                        <a:pt x="54771" y="253365"/>
                      </a:cubicBezTo>
                      <a:cubicBezTo>
                        <a:pt x="57470" y="169545"/>
                        <a:pt x="20640" y="69215"/>
                        <a:pt x="16195" y="0"/>
                      </a:cubicBezTo>
                      <a:close/>
                    </a:path>
                  </a:pathLst>
                </a:custGeom>
                <a:solidFill>
                  <a:srgbClr val="0050A6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</p:grpSp>
        <p:grpSp>
          <p:nvGrpSpPr>
            <p:cNvPr id="10" name="Gruppieren 123"/>
            <p:cNvGrpSpPr>
              <a:grpSpLocks/>
            </p:cNvGrpSpPr>
            <p:nvPr/>
          </p:nvGrpSpPr>
          <p:grpSpPr bwMode="auto">
            <a:xfrm>
              <a:off x="4906963" y="3710880"/>
              <a:ext cx="3556000" cy="2705100"/>
              <a:chOff x="5126241" y="2316321"/>
              <a:chExt cx="3556141" cy="2705785"/>
            </a:xfrm>
          </p:grpSpPr>
          <p:sp>
            <p:nvSpPr>
              <p:cNvPr id="17" name="Pfeil nach unten 16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6078628" y="3304223"/>
                <a:ext cx="324498" cy="550651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18" name="Pfeil nach unten 1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6273910" y="3863232"/>
                <a:ext cx="324498" cy="548794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19" name="Pfeil nach unten 18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5318877" y="3863232"/>
                <a:ext cx="323526" cy="548794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20" name="Pfeil nach unten 19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8185920" y="3863232"/>
                <a:ext cx="325469" cy="548794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21" name="Pfeil nach unten 20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229915" y="3863232"/>
                <a:ext cx="323526" cy="548794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22" name="Pfeil nach unten 21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430054" y="3304223"/>
                <a:ext cx="323526" cy="550651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23" name="Pfeil nach unten 2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6751912" y="2763787"/>
                <a:ext cx="323526" cy="549722"/>
              </a:xfrm>
              <a:prstGeom prst="downArrow">
                <a:avLst/>
              </a:prstGeom>
              <a:solidFill>
                <a:srgbClr val="0050A6">
                  <a:lumMod val="20000"/>
                  <a:lumOff val="80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marL="266700" indent="-266700"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24" name="Bogen 2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515550" y="3854875"/>
                <a:ext cx="709231" cy="963871"/>
              </a:xfrm>
              <a:prstGeom prst="arc">
                <a:avLst>
                  <a:gd name="adj1" fmla="val 11129714"/>
                  <a:gd name="adj2" fmla="val 21244126"/>
                </a:avLst>
              </a:prstGeom>
              <a:noFill/>
              <a:ln w="38100" cap="flat" cmpd="sng" algn="ctr">
                <a:solidFill>
                  <a:srgbClr val="92D050"/>
                </a:solidFill>
                <a:prstDash val="solid"/>
                <a:round/>
                <a:headEnd type="arrow" w="med" len="sm"/>
                <a:tailEnd type="arrow" w="med" len="sm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23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grpSp>
            <p:nvGrpSpPr>
              <p:cNvPr id="25" name="Group 6"/>
              <p:cNvGrpSpPr>
                <a:grpSpLocks/>
              </p:cNvGrpSpPr>
              <p:nvPr>
                <p:custDataLst>
                  <p:tags r:id="rId14"/>
                </p:custDataLst>
              </p:nvPr>
            </p:nvGrpSpPr>
            <p:grpSpPr bwMode="auto">
              <a:xfrm>
                <a:off x="5393745" y="3802821"/>
                <a:ext cx="176253" cy="529795"/>
                <a:chOff x="782" y="1139"/>
                <a:chExt cx="170" cy="511"/>
              </a:xfrm>
            </p:grpSpPr>
            <p:sp>
              <p:nvSpPr>
                <p:cNvPr id="162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3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3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6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4" name="Line 9"/>
                <p:cNvSpPr>
                  <a:spLocks noChangeShapeType="1"/>
                </p:cNvSpPr>
                <p:nvPr/>
              </p:nvSpPr>
              <p:spPr bwMode="gray">
                <a:xfrm>
                  <a:off x="867" y="1536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65" name="Line 10"/>
                <p:cNvSpPr>
                  <a:spLocks noChangeShapeType="1"/>
                </p:cNvSpPr>
                <p:nvPr/>
              </p:nvSpPr>
              <p:spPr bwMode="gray">
                <a:xfrm>
                  <a:off x="867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26" name="Group 6"/>
              <p:cNvGrpSpPr>
                <a:grpSpLocks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6349109" y="3802821"/>
                <a:ext cx="176253" cy="529795"/>
                <a:chOff x="782" y="1139"/>
                <a:chExt cx="170" cy="511"/>
              </a:xfrm>
            </p:grpSpPr>
            <p:sp>
              <p:nvSpPr>
                <p:cNvPr id="158" name="Oval 7"/>
                <p:cNvSpPr>
                  <a:spLocks noChangeArrowheads="1"/>
                </p:cNvSpPr>
                <p:nvPr/>
              </p:nvSpPr>
              <p:spPr bwMode="gray">
                <a:xfrm>
                  <a:off x="783" y="1253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9" name="Oval 8"/>
                <p:cNvSpPr>
                  <a:spLocks noChangeArrowheads="1"/>
                </p:cNvSpPr>
                <p:nvPr/>
              </p:nvSpPr>
              <p:spPr bwMode="gray">
                <a:xfrm>
                  <a:off x="783" y="1366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0" name="Line 9"/>
                <p:cNvSpPr>
                  <a:spLocks noChangeShapeType="1"/>
                </p:cNvSpPr>
                <p:nvPr/>
              </p:nvSpPr>
              <p:spPr bwMode="gray">
                <a:xfrm>
                  <a:off x="870" y="1536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61" name="Line 10"/>
                <p:cNvSpPr>
                  <a:spLocks noChangeShapeType="1"/>
                </p:cNvSpPr>
                <p:nvPr/>
              </p:nvSpPr>
              <p:spPr bwMode="gray">
                <a:xfrm>
                  <a:off x="870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27" name="Group 6"/>
              <p:cNvGrpSpPr>
                <a:grpSpLocks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7304473" y="3802821"/>
                <a:ext cx="176253" cy="529795"/>
                <a:chOff x="782" y="1139"/>
                <a:chExt cx="170" cy="511"/>
              </a:xfrm>
            </p:grpSpPr>
            <p:sp>
              <p:nvSpPr>
                <p:cNvPr id="154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3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5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6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6" name="Line 9"/>
                <p:cNvSpPr>
                  <a:spLocks noChangeShapeType="1"/>
                </p:cNvSpPr>
                <p:nvPr/>
              </p:nvSpPr>
              <p:spPr bwMode="gray">
                <a:xfrm>
                  <a:off x="868" y="1536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57" name="Line 10"/>
                <p:cNvSpPr>
                  <a:spLocks noChangeShapeType="1"/>
                </p:cNvSpPr>
                <p:nvPr/>
              </p:nvSpPr>
              <p:spPr bwMode="gray">
                <a:xfrm>
                  <a:off x="868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28" name="Group 6"/>
              <p:cNvGrpSpPr>
                <a:grpSpLocks/>
              </p:cNvGrpSpPr>
              <p:nvPr>
                <p:custDataLst>
                  <p:tags r:id="rId17"/>
                </p:custDataLst>
              </p:nvPr>
            </p:nvGrpSpPr>
            <p:grpSpPr bwMode="auto">
              <a:xfrm>
                <a:off x="8259836" y="3805222"/>
                <a:ext cx="176253" cy="529795"/>
                <a:chOff x="782" y="1139"/>
                <a:chExt cx="170" cy="511"/>
              </a:xfrm>
            </p:grpSpPr>
            <p:sp>
              <p:nvSpPr>
                <p:cNvPr id="150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0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1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6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2" name="Line 9"/>
                <p:cNvSpPr>
                  <a:spLocks noChangeShapeType="1"/>
                </p:cNvSpPr>
                <p:nvPr/>
              </p:nvSpPr>
              <p:spPr bwMode="gray">
                <a:xfrm>
                  <a:off x="867" y="1536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53" name="Line 10"/>
                <p:cNvSpPr>
                  <a:spLocks noChangeShapeType="1"/>
                </p:cNvSpPr>
                <p:nvPr/>
              </p:nvSpPr>
              <p:spPr bwMode="gray">
                <a:xfrm>
                  <a:off x="867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29" name="Gruppieren 136"/>
              <p:cNvGrpSpPr>
                <a:grpSpLocks/>
              </p:cNvGrpSpPr>
              <p:nvPr>
                <p:custDataLst>
                  <p:tags r:id="rId18"/>
                </p:custDataLst>
              </p:nvPr>
            </p:nvGrpSpPr>
            <p:grpSpPr bwMode="auto">
              <a:xfrm>
                <a:off x="6107451" y="4331741"/>
                <a:ext cx="665202" cy="366503"/>
                <a:chOff x="1087727" y="4216327"/>
                <a:chExt cx="665202" cy="366503"/>
              </a:xfrm>
            </p:grpSpPr>
            <p:sp>
              <p:nvSpPr>
                <p:cNvPr id="147" name="Line 84"/>
                <p:cNvSpPr>
                  <a:spLocks noChangeShapeType="1"/>
                </p:cNvSpPr>
                <p:nvPr/>
              </p:nvSpPr>
              <p:spPr bwMode="gray">
                <a:xfrm>
                  <a:off x="1088051" y="4216753"/>
                  <a:ext cx="66454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48" name="Line 72"/>
                <p:cNvSpPr>
                  <a:spLocks noChangeShapeType="1"/>
                </p:cNvSpPr>
                <p:nvPr/>
              </p:nvSpPr>
              <p:spPr bwMode="gray">
                <a:xfrm>
                  <a:off x="1243499" y="4223253"/>
                  <a:ext cx="0" cy="359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49" name="Line 72"/>
                <p:cNvSpPr>
                  <a:spLocks noChangeShapeType="1"/>
                </p:cNvSpPr>
                <p:nvPr/>
              </p:nvSpPr>
              <p:spPr bwMode="gray">
                <a:xfrm>
                  <a:off x="1597143" y="4223253"/>
                  <a:ext cx="0" cy="359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sp>
            <p:nvSpPr>
              <p:cNvPr id="30" name="Bogen 2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6408955" y="3313509"/>
                <a:ext cx="1021099" cy="1019587"/>
              </a:xfrm>
              <a:prstGeom prst="arc">
                <a:avLst>
                  <a:gd name="adj1" fmla="val 11129714"/>
                  <a:gd name="adj2" fmla="val 21244126"/>
                </a:avLst>
              </a:prstGeom>
              <a:noFill/>
              <a:ln w="38100" cap="flat" cmpd="sng" algn="ctr">
                <a:solidFill>
                  <a:srgbClr val="92D050"/>
                </a:solidFill>
                <a:prstDash val="solid"/>
                <a:round/>
                <a:headEnd type="arrow" w="med" len="sm"/>
                <a:tailEnd type="arrow" w="med" len="sm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23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grpSp>
            <p:nvGrpSpPr>
              <p:cNvPr id="31" name="Gruppieren 30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8210167" y="4614924"/>
                <a:ext cx="275208" cy="296347"/>
                <a:chOff x="3915054" y="4722296"/>
                <a:chExt cx="275208" cy="296347"/>
              </a:xfrm>
              <a:solidFill>
                <a:srgbClr val="3D67AE"/>
              </a:solidFill>
            </p:grpSpPr>
            <p:sp>
              <p:nvSpPr>
                <p:cNvPr id="144" name="Rechteck 143"/>
                <p:cNvSpPr/>
                <p:nvPr/>
              </p:nvSpPr>
              <p:spPr bwMode="auto">
                <a:xfrm>
                  <a:off x="3981181" y="4889500"/>
                  <a:ext cx="142955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45" name="Gleichschenkliges Dreieck 144"/>
                <p:cNvSpPr/>
                <p:nvPr/>
              </p:nvSpPr>
              <p:spPr bwMode="auto">
                <a:xfrm>
                  <a:off x="3915054" y="4729902"/>
                  <a:ext cx="275208" cy="159598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46" name="Rechteck 145"/>
                <p:cNvSpPr/>
                <p:nvPr/>
              </p:nvSpPr>
              <p:spPr bwMode="auto">
                <a:xfrm>
                  <a:off x="4086241" y="4722296"/>
                  <a:ext cx="45719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32" name="Gruppieren 31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7456751" y="2864307"/>
                <a:ext cx="474157" cy="327506"/>
                <a:chOff x="3976870" y="4597329"/>
                <a:chExt cx="474157" cy="327506"/>
              </a:xfrm>
              <a:solidFill>
                <a:srgbClr val="3D67AE"/>
              </a:solidFill>
            </p:grpSpPr>
            <p:sp>
              <p:nvSpPr>
                <p:cNvPr id="139" name="Rechteck 138"/>
                <p:cNvSpPr/>
                <p:nvPr/>
              </p:nvSpPr>
              <p:spPr bwMode="auto">
                <a:xfrm>
                  <a:off x="4027703" y="4795691"/>
                  <a:ext cx="423324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40" name="Rechteck 139"/>
                <p:cNvSpPr/>
                <p:nvPr/>
              </p:nvSpPr>
              <p:spPr bwMode="auto">
                <a:xfrm>
                  <a:off x="3976870" y="4597329"/>
                  <a:ext cx="80780" cy="327506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41" name="Gleichschenkliges Dreieck 140"/>
                <p:cNvSpPr/>
                <p:nvPr/>
              </p:nvSpPr>
              <p:spPr bwMode="auto">
                <a:xfrm rot="12600000">
                  <a:off x="4284196" y="4750107"/>
                  <a:ext cx="145256" cy="125221"/>
                </a:xfrm>
                <a:prstGeom prst="triangle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42" name="Gleichschenkliges Dreieck 141"/>
                <p:cNvSpPr/>
                <p:nvPr/>
              </p:nvSpPr>
              <p:spPr bwMode="auto">
                <a:xfrm rot="12600000">
                  <a:off x="4033371" y="4750107"/>
                  <a:ext cx="145256" cy="125221"/>
                </a:xfrm>
                <a:prstGeom prst="triangle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43" name="Gleichschenkliges Dreieck 142"/>
                <p:cNvSpPr/>
                <p:nvPr/>
              </p:nvSpPr>
              <p:spPr bwMode="auto">
                <a:xfrm rot="12600000">
                  <a:off x="4158242" y="4748689"/>
                  <a:ext cx="145256" cy="125221"/>
                </a:xfrm>
                <a:prstGeom prst="triangle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33" name="Gruppieren 32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7252795" y="4614924"/>
                <a:ext cx="275208" cy="296347"/>
                <a:chOff x="3915054" y="4722296"/>
                <a:chExt cx="275208" cy="296347"/>
              </a:xfrm>
              <a:solidFill>
                <a:srgbClr val="3D67AE"/>
              </a:solidFill>
            </p:grpSpPr>
            <p:sp>
              <p:nvSpPr>
                <p:cNvPr id="136" name="Rechteck 135"/>
                <p:cNvSpPr/>
                <p:nvPr/>
              </p:nvSpPr>
              <p:spPr bwMode="auto">
                <a:xfrm>
                  <a:off x="3981181" y="4889500"/>
                  <a:ext cx="142955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37" name="Gleichschenkliges Dreieck 136"/>
                <p:cNvSpPr/>
                <p:nvPr/>
              </p:nvSpPr>
              <p:spPr bwMode="auto">
                <a:xfrm>
                  <a:off x="3915054" y="4729902"/>
                  <a:ext cx="275208" cy="159598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38" name="Rechteck 137"/>
                <p:cNvSpPr/>
                <p:nvPr/>
              </p:nvSpPr>
              <p:spPr bwMode="auto">
                <a:xfrm>
                  <a:off x="4086241" y="4722296"/>
                  <a:ext cx="45719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34" name="Gruppieren 33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6295424" y="4614924"/>
                <a:ext cx="275208" cy="296347"/>
                <a:chOff x="3915054" y="4722296"/>
                <a:chExt cx="275208" cy="296347"/>
              </a:xfrm>
              <a:solidFill>
                <a:srgbClr val="3D67AE"/>
              </a:solidFill>
            </p:grpSpPr>
            <p:sp>
              <p:nvSpPr>
                <p:cNvPr id="133" name="Rechteck 132"/>
                <p:cNvSpPr/>
                <p:nvPr/>
              </p:nvSpPr>
              <p:spPr bwMode="auto">
                <a:xfrm>
                  <a:off x="3981181" y="4889500"/>
                  <a:ext cx="142955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34" name="Gleichschenkliges Dreieck 133"/>
                <p:cNvSpPr/>
                <p:nvPr/>
              </p:nvSpPr>
              <p:spPr bwMode="auto">
                <a:xfrm>
                  <a:off x="3915054" y="4729902"/>
                  <a:ext cx="275208" cy="159598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35" name="Rechteck 134"/>
                <p:cNvSpPr/>
                <p:nvPr/>
              </p:nvSpPr>
              <p:spPr bwMode="auto">
                <a:xfrm>
                  <a:off x="4086241" y="4722296"/>
                  <a:ext cx="45719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35" name="Gruppieren 34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5338053" y="4614924"/>
                <a:ext cx="275208" cy="296347"/>
                <a:chOff x="3915054" y="4722296"/>
                <a:chExt cx="275208" cy="296347"/>
              </a:xfrm>
              <a:solidFill>
                <a:srgbClr val="3D67AE"/>
              </a:solidFill>
            </p:grpSpPr>
            <p:sp>
              <p:nvSpPr>
                <p:cNvPr id="130" name="Rechteck 129"/>
                <p:cNvSpPr/>
                <p:nvPr/>
              </p:nvSpPr>
              <p:spPr bwMode="auto">
                <a:xfrm>
                  <a:off x="3981181" y="4889500"/>
                  <a:ext cx="142955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31" name="Gleichschenkliges Dreieck 130"/>
                <p:cNvSpPr/>
                <p:nvPr/>
              </p:nvSpPr>
              <p:spPr bwMode="auto">
                <a:xfrm>
                  <a:off x="3915054" y="4729902"/>
                  <a:ext cx="275208" cy="159598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32" name="Rechteck 131"/>
                <p:cNvSpPr/>
                <p:nvPr/>
              </p:nvSpPr>
              <p:spPr bwMode="auto">
                <a:xfrm>
                  <a:off x="4086241" y="4722296"/>
                  <a:ext cx="45719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36" name="Gruppieren 35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8144275" y="3401539"/>
                <a:ext cx="348203" cy="327506"/>
                <a:chOff x="3976870" y="4597329"/>
                <a:chExt cx="348203" cy="327506"/>
              </a:xfrm>
              <a:solidFill>
                <a:srgbClr val="3D67AE"/>
              </a:solidFill>
            </p:grpSpPr>
            <p:sp>
              <p:nvSpPr>
                <p:cNvPr id="126" name="Rechteck 125"/>
                <p:cNvSpPr/>
                <p:nvPr/>
              </p:nvSpPr>
              <p:spPr bwMode="auto">
                <a:xfrm>
                  <a:off x="4027703" y="4795691"/>
                  <a:ext cx="297370" cy="129143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27" name="Rechteck 126"/>
                <p:cNvSpPr/>
                <p:nvPr/>
              </p:nvSpPr>
              <p:spPr bwMode="auto">
                <a:xfrm>
                  <a:off x="3976870" y="4597329"/>
                  <a:ext cx="80780" cy="327506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28" name="Gleichschenkliges Dreieck 127"/>
                <p:cNvSpPr/>
                <p:nvPr/>
              </p:nvSpPr>
              <p:spPr bwMode="auto">
                <a:xfrm rot="12600000">
                  <a:off x="4033371" y="4750107"/>
                  <a:ext cx="145256" cy="125221"/>
                </a:xfrm>
                <a:prstGeom prst="triangle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29" name="Gleichschenkliges Dreieck 128"/>
                <p:cNvSpPr/>
                <p:nvPr/>
              </p:nvSpPr>
              <p:spPr bwMode="auto">
                <a:xfrm rot="12600000">
                  <a:off x="4158242" y="4748689"/>
                  <a:ext cx="145256" cy="125221"/>
                </a:xfrm>
                <a:prstGeom prst="triangle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37" name="Gruppieren 144"/>
              <p:cNvGrpSpPr>
                <a:grpSpLocks/>
              </p:cNvGrpSpPr>
              <p:nvPr>
                <p:custDataLst>
                  <p:tags r:id="rId26"/>
                </p:custDataLst>
              </p:nvPr>
            </p:nvGrpSpPr>
            <p:grpSpPr bwMode="auto">
              <a:xfrm>
                <a:off x="5730508" y="4542149"/>
                <a:ext cx="447669" cy="479957"/>
                <a:chOff x="5270379" y="2372409"/>
                <a:chExt cx="1076319" cy="1153948"/>
              </a:xfrm>
            </p:grpSpPr>
            <p:sp>
              <p:nvSpPr>
                <p:cNvPr id="121" name="Flussdiagramm: Daten 228"/>
                <p:cNvSpPr>
                  <a:spLocks noChangeArrowheads="1"/>
                </p:cNvSpPr>
                <p:nvPr/>
              </p:nvSpPr>
              <p:spPr bwMode="auto">
                <a:xfrm flipH="1">
                  <a:off x="5271113" y="2749422"/>
                  <a:ext cx="948365" cy="504561"/>
                </a:xfrm>
                <a:prstGeom prst="flowChartInputOutpu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 marL="266700" indent="-266700"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altLang="de-DE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2" name="Freihandform 229"/>
                <p:cNvSpPr>
                  <a:spLocks/>
                </p:cNvSpPr>
                <p:nvPr/>
              </p:nvSpPr>
              <p:spPr bwMode="auto">
                <a:xfrm>
                  <a:off x="5516379" y="2655654"/>
                  <a:ext cx="254611" cy="692097"/>
                </a:xfrm>
                <a:custGeom>
                  <a:avLst/>
                  <a:gdLst>
                    <a:gd name="T0" fmla="*/ 0 w 161925"/>
                    <a:gd name="T1" fmla="*/ 0 h 352425"/>
                    <a:gd name="T2" fmla="*/ 403069 w 161925"/>
                    <a:gd name="T3" fmla="*/ 1361448 h 3524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1925" h="352425">
                      <a:moveTo>
                        <a:pt x="0" y="0"/>
                      </a:moveTo>
                      <a:lnTo>
                        <a:pt x="161925" y="352425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23" name="Freihandform 230"/>
                <p:cNvSpPr>
                  <a:spLocks/>
                </p:cNvSpPr>
                <p:nvPr/>
              </p:nvSpPr>
              <p:spPr bwMode="auto">
                <a:xfrm>
                  <a:off x="5770990" y="2720399"/>
                  <a:ext cx="296655" cy="805958"/>
                </a:xfrm>
                <a:custGeom>
                  <a:avLst/>
                  <a:gdLst>
                    <a:gd name="T0" fmla="*/ 0 w 161925"/>
                    <a:gd name="T1" fmla="*/ 0 h 352425"/>
                    <a:gd name="T2" fmla="*/ 544642 w 161925"/>
                    <a:gd name="T3" fmla="*/ 1839660 h 3524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1925" h="352425">
                      <a:moveTo>
                        <a:pt x="0" y="0"/>
                      </a:moveTo>
                      <a:lnTo>
                        <a:pt x="161925" y="352425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24" name="Freihandform 231"/>
                <p:cNvSpPr>
                  <a:spLocks/>
                </p:cNvSpPr>
                <p:nvPr/>
              </p:nvSpPr>
              <p:spPr bwMode="auto">
                <a:xfrm>
                  <a:off x="5341189" y="2990540"/>
                  <a:ext cx="812884" cy="46885"/>
                </a:xfrm>
                <a:custGeom>
                  <a:avLst/>
                  <a:gdLst>
                    <a:gd name="T0" fmla="*/ 0 w 640557"/>
                    <a:gd name="T1" fmla="*/ 0 h 45719"/>
                    <a:gd name="T2" fmla="*/ 1033651 w 640557"/>
                    <a:gd name="T3" fmla="*/ 0 h 457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0557" h="45719">
                      <a:moveTo>
                        <a:pt x="0" y="0"/>
                      </a:moveTo>
                      <a:lnTo>
                        <a:pt x="640557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25" name="Sonne 232"/>
                <p:cNvSpPr>
                  <a:spLocks noChangeArrowheads="1"/>
                </p:cNvSpPr>
                <p:nvPr/>
              </p:nvSpPr>
              <p:spPr bwMode="auto">
                <a:xfrm>
                  <a:off x="5719601" y="2372118"/>
                  <a:ext cx="633021" cy="629585"/>
                </a:xfrm>
                <a:prstGeom prst="sun">
                  <a:avLst>
                    <a:gd name="adj" fmla="val 25000"/>
                  </a:avLst>
                </a:prstGeom>
                <a:solidFill>
                  <a:srgbClr val="92D050"/>
                </a:solidFill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marL="266700" indent="-266700"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altLang="de-DE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uppieren 145"/>
              <p:cNvGrpSpPr>
                <a:grpSpLocks/>
              </p:cNvGrpSpPr>
              <p:nvPr>
                <p:custDataLst>
                  <p:tags r:id="rId27"/>
                </p:custDataLst>
              </p:nvPr>
            </p:nvGrpSpPr>
            <p:grpSpPr bwMode="auto">
              <a:xfrm>
                <a:off x="6687879" y="4542149"/>
                <a:ext cx="447669" cy="479957"/>
                <a:chOff x="5270379" y="2372409"/>
                <a:chExt cx="1076319" cy="1153948"/>
              </a:xfrm>
            </p:grpSpPr>
            <p:sp>
              <p:nvSpPr>
                <p:cNvPr id="116" name="Flussdiagramm: Daten 223"/>
                <p:cNvSpPr>
                  <a:spLocks noChangeArrowheads="1"/>
                </p:cNvSpPr>
                <p:nvPr/>
              </p:nvSpPr>
              <p:spPr bwMode="auto">
                <a:xfrm flipH="1">
                  <a:off x="5270164" y="2749422"/>
                  <a:ext cx="943693" cy="504561"/>
                </a:xfrm>
                <a:prstGeom prst="flowChartInputOutpu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 marL="266700" indent="-266700"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altLang="de-DE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" name="Freihandform 224"/>
                <p:cNvSpPr>
                  <a:spLocks/>
                </p:cNvSpPr>
                <p:nvPr/>
              </p:nvSpPr>
              <p:spPr bwMode="auto">
                <a:xfrm>
                  <a:off x="5515432" y="2655654"/>
                  <a:ext cx="254609" cy="692097"/>
                </a:xfrm>
                <a:custGeom>
                  <a:avLst/>
                  <a:gdLst>
                    <a:gd name="T0" fmla="*/ 0 w 161925"/>
                    <a:gd name="T1" fmla="*/ 0 h 352425"/>
                    <a:gd name="T2" fmla="*/ 403069 w 161925"/>
                    <a:gd name="T3" fmla="*/ 1361448 h 3524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1925" h="352425">
                      <a:moveTo>
                        <a:pt x="0" y="0"/>
                      </a:moveTo>
                      <a:lnTo>
                        <a:pt x="161925" y="352425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18" name="Freihandform 225"/>
                <p:cNvSpPr>
                  <a:spLocks/>
                </p:cNvSpPr>
                <p:nvPr/>
              </p:nvSpPr>
              <p:spPr bwMode="auto">
                <a:xfrm>
                  <a:off x="5770041" y="2720399"/>
                  <a:ext cx="296657" cy="805958"/>
                </a:xfrm>
                <a:custGeom>
                  <a:avLst/>
                  <a:gdLst>
                    <a:gd name="T0" fmla="*/ 0 w 161925"/>
                    <a:gd name="T1" fmla="*/ 0 h 352425"/>
                    <a:gd name="T2" fmla="*/ 544642 w 161925"/>
                    <a:gd name="T3" fmla="*/ 1839660 h 3524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1925" h="352425">
                      <a:moveTo>
                        <a:pt x="0" y="0"/>
                      </a:moveTo>
                      <a:lnTo>
                        <a:pt x="161925" y="352425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19" name="Freihandform 226"/>
                <p:cNvSpPr>
                  <a:spLocks/>
                </p:cNvSpPr>
                <p:nvPr/>
              </p:nvSpPr>
              <p:spPr bwMode="auto">
                <a:xfrm>
                  <a:off x="5340240" y="2990540"/>
                  <a:ext cx="812884" cy="46885"/>
                </a:xfrm>
                <a:custGeom>
                  <a:avLst/>
                  <a:gdLst>
                    <a:gd name="T0" fmla="*/ 0 w 640557"/>
                    <a:gd name="T1" fmla="*/ 0 h 45719"/>
                    <a:gd name="T2" fmla="*/ 1033651 w 640557"/>
                    <a:gd name="T3" fmla="*/ 0 h 457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0557" h="45719">
                      <a:moveTo>
                        <a:pt x="0" y="0"/>
                      </a:moveTo>
                      <a:lnTo>
                        <a:pt x="640557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20" name="Sonne 227"/>
                <p:cNvSpPr>
                  <a:spLocks noChangeArrowheads="1"/>
                </p:cNvSpPr>
                <p:nvPr/>
              </p:nvSpPr>
              <p:spPr bwMode="auto">
                <a:xfrm>
                  <a:off x="5718652" y="2372118"/>
                  <a:ext cx="628351" cy="629585"/>
                </a:xfrm>
                <a:prstGeom prst="sun">
                  <a:avLst>
                    <a:gd name="adj" fmla="val 25000"/>
                  </a:avLst>
                </a:prstGeom>
                <a:solidFill>
                  <a:srgbClr val="92D050"/>
                </a:solidFill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marL="266700" indent="-266700"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altLang="de-DE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uppieren 146"/>
              <p:cNvGrpSpPr>
                <a:grpSpLocks/>
              </p:cNvGrpSpPr>
              <p:nvPr>
                <p:custDataLst>
                  <p:tags r:id="rId28"/>
                </p:custDataLst>
              </p:nvPr>
            </p:nvGrpSpPr>
            <p:grpSpPr bwMode="auto">
              <a:xfrm>
                <a:off x="7645250" y="4542149"/>
                <a:ext cx="447669" cy="479957"/>
                <a:chOff x="5270379" y="2372409"/>
                <a:chExt cx="1076319" cy="1153948"/>
              </a:xfrm>
            </p:grpSpPr>
            <p:sp>
              <p:nvSpPr>
                <p:cNvPr id="111" name="Flussdiagramm: Daten 218"/>
                <p:cNvSpPr>
                  <a:spLocks noChangeArrowheads="1"/>
                </p:cNvSpPr>
                <p:nvPr/>
              </p:nvSpPr>
              <p:spPr bwMode="auto">
                <a:xfrm flipH="1">
                  <a:off x="5273888" y="2749422"/>
                  <a:ext cx="939021" cy="504561"/>
                </a:xfrm>
                <a:prstGeom prst="flowChartInputOutpu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 marL="266700" indent="-266700"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altLang="de-DE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" name="Freihandform 219"/>
                <p:cNvSpPr>
                  <a:spLocks/>
                </p:cNvSpPr>
                <p:nvPr/>
              </p:nvSpPr>
              <p:spPr bwMode="auto">
                <a:xfrm>
                  <a:off x="5516819" y="2655654"/>
                  <a:ext cx="254609" cy="692097"/>
                </a:xfrm>
                <a:custGeom>
                  <a:avLst/>
                  <a:gdLst>
                    <a:gd name="T0" fmla="*/ 0 w 161925"/>
                    <a:gd name="T1" fmla="*/ 0 h 352425"/>
                    <a:gd name="T2" fmla="*/ 403069 w 161925"/>
                    <a:gd name="T3" fmla="*/ 1361448 h 3524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1925" h="352425">
                      <a:moveTo>
                        <a:pt x="0" y="0"/>
                      </a:moveTo>
                      <a:lnTo>
                        <a:pt x="161925" y="352425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13" name="Freihandform 220"/>
                <p:cNvSpPr>
                  <a:spLocks/>
                </p:cNvSpPr>
                <p:nvPr/>
              </p:nvSpPr>
              <p:spPr bwMode="auto">
                <a:xfrm>
                  <a:off x="5771429" y="2720399"/>
                  <a:ext cx="296657" cy="805958"/>
                </a:xfrm>
                <a:custGeom>
                  <a:avLst/>
                  <a:gdLst>
                    <a:gd name="T0" fmla="*/ 0 w 161925"/>
                    <a:gd name="T1" fmla="*/ 0 h 352425"/>
                    <a:gd name="T2" fmla="*/ 544642 w 161925"/>
                    <a:gd name="T3" fmla="*/ 1839660 h 3524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1925" h="352425">
                      <a:moveTo>
                        <a:pt x="0" y="0"/>
                      </a:moveTo>
                      <a:lnTo>
                        <a:pt x="161925" y="352425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14" name="Freihandform 221"/>
                <p:cNvSpPr>
                  <a:spLocks/>
                </p:cNvSpPr>
                <p:nvPr/>
              </p:nvSpPr>
              <p:spPr bwMode="auto">
                <a:xfrm>
                  <a:off x="5341628" y="2990540"/>
                  <a:ext cx="810549" cy="46885"/>
                </a:xfrm>
                <a:custGeom>
                  <a:avLst/>
                  <a:gdLst>
                    <a:gd name="T0" fmla="*/ 0 w 640557"/>
                    <a:gd name="T1" fmla="*/ 0 h 45719"/>
                    <a:gd name="T2" fmla="*/ 1033651 w 640557"/>
                    <a:gd name="T3" fmla="*/ 0 h 457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0557" h="45719">
                      <a:moveTo>
                        <a:pt x="0" y="0"/>
                      </a:moveTo>
                      <a:lnTo>
                        <a:pt x="640557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15" name="Sonne 222"/>
                <p:cNvSpPr>
                  <a:spLocks noChangeArrowheads="1"/>
                </p:cNvSpPr>
                <p:nvPr/>
              </p:nvSpPr>
              <p:spPr bwMode="auto">
                <a:xfrm>
                  <a:off x="5717704" y="2372118"/>
                  <a:ext cx="628349" cy="629585"/>
                </a:xfrm>
                <a:prstGeom prst="sun">
                  <a:avLst>
                    <a:gd name="adj" fmla="val 25000"/>
                  </a:avLst>
                </a:prstGeom>
                <a:solidFill>
                  <a:srgbClr val="92D050"/>
                </a:solidFill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marL="266700" indent="-266700"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altLang="de-DE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uppieren 294"/>
              <p:cNvGrpSpPr>
                <a:grpSpLocks/>
              </p:cNvGrpSpPr>
              <p:nvPr>
                <p:custDataLst>
                  <p:tags r:id="rId29"/>
                </p:custDataLst>
              </p:nvPr>
            </p:nvGrpSpPr>
            <p:grpSpPr bwMode="auto">
              <a:xfrm>
                <a:off x="5619015" y="3336413"/>
                <a:ext cx="311150" cy="400050"/>
                <a:chOff x="7350712" y="332913"/>
                <a:chExt cx="1455936" cy="1868749"/>
              </a:xfrm>
              <a:solidFill>
                <a:srgbClr val="92D050"/>
              </a:solidFill>
            </p:grpSpPr>
            <p:sp>
              <p:nvSpPr>
                <p:cNvPr id="106" name="Trapezoid 105"/>
                <p:cNvSpPr/>
                <p:nvPr/>
              </p:nvSpPr>
              <p:spPr>
                <a:xfrm>
                  <a:off x="7982115" y="1118974"/>
                  <a:ext cx="103995" cy="1082688"/>
                </a:xfrm>
                <a:prstGeom prst="trapezoid">
                  <a:avLst/>
                </a:pr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07" name="Ellipse 106"/>
                <p:cNvSpPr/>
                <p:nvPr/>
              </p:nvSpPr>
              <p:spPr>
                <a:xfrm>
                  <a:off x="7952402" y="1029986"/>
                  <a:ext cx="163421" cy="163145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08" name="Freihandform 107"/>
                <p:cNvSpPr/>
                <p:nvPr/>
              </p:nvSpPr>
              <p:spPr>
                <a:xfrm rot="1800000">
                  <a:off x="8026685" y="1163468"/>
                  <a:ext cx="779963" cy="170563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09" name="Freihandform 108"/>
                <p:cNvSpPr/>
                <p:nvPr/>
              </p:nvSpPr>
              <p:spPr>
                <a:xfrm rot="-5400000">
                  <a:off x="7581650" y="636809"/>
                  <a:ext cx="778648" cy="170852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10" name="Freihandform 109"/>
                <p:cNvSpPr/>
                <p:nvPr/>
              </p:nvSpPr>
              <p:spPr>
                <a:xfrm rot="9000000">
                  <a:off x="7350712" y="1274706"/>
                  <a:ext cx="779968" cy="170558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41" name="Gruppieren 294"/>
              <p:cNvGrpSpPr>
                <a:grpSpLocks/>
              </p:cNvGrpSpPr>
              <p:nvPr>
                <p:custDataLst>
                  <p:tags r:id="rId30"/>
                </p:custDataLst>
              </p:nvPr>
            </p:nvGrpSpPr>
            <p:grpSpPr bwMode="auto">
              <a:xfrm>
                <a:off x="5932855" y="2795865"/>
                <a:ext cx="311150" cy="400050"/>
                <a:chOff x="7350712" y="332913"/>
                <a:chExt cx="1455936" cy="1868749"/>
              </a:xfrm>
              <a:solidFill>
                <a:srgbClr val="92D050"/>
              </a:solidFill>
            </p:grpSpPr>
            <p:sp>
              <p:nvSpPr>
                <p:cNvPr id="101" name="Trapezoid 100"/>
                <p:cNvSpPr/>
                <p:nvPr/>
              </p:nvSpPr>
              <p:spPr>
                <a:xfrm>
                  <a:off x="7982115" y="1118974"/>
                  <a:ext cx="103995" cy="1082688"/>
                </a:xfrm>
                <a:prstGeom prst="trapezoid">
                  <a:avLst/>
                </a:pr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02" name="Ellipse 101"/>
                <p:cNvSpPr/>
                <p:nvPr/>
              </p:nvSpPr>
              <p:spPr>
                <a:xfrm>
                  <a:off x="7952402" y="1029986"/>
                  <a:ext cx="163421" cy="163145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03" name="Freihandform 102"/>
                <p:cNvSpPr/>
                <p:nvPr/>
              </p:nvSpPr>
              <p:spPr>
                <a:xfrm rot="1800000">
                  <a:off x="8026685" y="1163468"/>
                  <a:ext cx="779963" cy="170563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04" name="Freihandform 103"/>
                <p:cNvSpPr/>
                <p:nvPr/>
              </p:nvSpPr>
              <p:spPr>
                <a:xfrm rot="-5400000">
                  <a:off x="7581650" y="636809"/>
                  <a:ext cx="778648" cy="170852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05" name="Freihandform 104"/>
                <p:cNvSpPr/>
                <p:nvPr/>
              </p:nvSpPr>
              <p:spPr>
                <a:xfrm rot="9000000">
                  <a:off x="7350712" y="1274706"/>
                  <a:ext cx="779968" cy="170558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42" name="Gruppieren 294"/>
              <p:cNvGrpSpPr>
                <a:grpSpLocks/>
              </p:cNvGrpSpPr>
              <p:nvPr>
                <p:custDataLst>
                  <p:tags r:id="rId31"/>
                </p:custDataLst>
              </p:nvPr>
            </p:nvGrpSpPr>
            <p:grpSpPr bwMode="auto">
              <a:xfrm>
                <a:off x="6037959" y="2795865"/>
                <a:ext cx="311150" cy="400050"/>
                <a:chOff x="7350712" y="332913"/>
                <a:chExt cx="1455936" cy="1868749"/>
              </a:xfrm>
              <a:solidFill>
                <a:srgbClr val="92D050"/>
              </a:solidFill>
            </p:grpSpPr>
            <p:sp>
              <p:nvSpPr>
                <p:cNvPr id="96" name="Trapezoid 95"/>
                <p:cNvSpPr/>
                <p:nvPr/>
              </p:nvSpPr>
              <p:spPr>
                <a:xfrm>
                  <a:off x="7982115" y="1118974"/>
                  <a:ext cx="103995" cy="1082688"/>
                </a:xfrm>
                <a:prstGeom prst="trapezoid">
                  <a:avLst/>
                </a:pr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97" name="Ellipse 96"/>
                <p:cNvSpPr/>
                <p:nvPr/>
              </p:nvSpPr>
              <p:spPr>
                <a:xfrm>
                  <a:off x="7952402" y="1029986"/>
                  <a:ext cx="163421" cy="163145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98" name="Freihandform 97"/>
                <p:cNvSpPr/>
                <p:nvPr/>
              </p:nvSpPr>
              <p:spPr>
                <a:xfrm rot="1800000">
                  <a:off x="8026685" y="1163468"/>
                  <a:ext cx="779963" cy="170563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99" name="Freihandform 98"/>
                <p:cNvSpPr/>
                <p:nvPr/>
              </p:nvSpPr>
              <p:spPr>
                <a:xfrm rot="-5400000">
                  <a:off x="7581650" y="636809"/>
                  <a:ext cx="778648" cy="170852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00" name="Freihandform 99"/>
                <p:cNvSpPr/>
                <p:nvPr/>
              </p:nvSpPr>
              <p:spPr>
                <a:xfrm rot="9000000">
                  <a:off x="7350712" y="1274706"/>
                  <a:ext cx="779968" cy="170558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43" name="Gruppieren 294"/>
              <p:cNvGrpSpPr>
                <a:grpSpLocks/>
              </p:cNvGrpSpPr>
              <p:nvPr>
                <p:custDataLst>
                  <p:tags r:id="rId32"/>
                </p:custDataLst>
              </p:nvPr>
            </p:nvGrpSpPr>
            <p:grpSpPr bwMode="auto">
              <a:xfrm>
                <a:off x="5832244" y="2795865"/>
                <a:ext cx="311150" cy="400050"/>
                <a:chOff x="7350712" y="332913"/>
                <a:chExt cx="1455936" cy="1868749"/>
              </a:xfrm>
              <a:solidFill>
                <a:srgbClr val="92D050"/>
              </a:solidFill>
            </p:grpSpPr>
            <p:sp>
              <p:nvSpPr>
                <p:cNvPr id="91" name="Trapezoid 90"/>
                <p:cNvSpPr/>
                <p:nvPr/>
              </p:nvSpPr>
              <p:spPr>
                <a:xfrm>
                  <a:off x="7982115" y="1118974"/>
                  <a:ext cx="103995" cy="1082688"/>
                </a:xfrm>
                <a:prstGeom prst="trapezoid">
                  <a:avLst/>
                </a:pr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92" name="Ellipse 91"/>
                <p:cNvSpPr/>
                <p:nvPr/>
              </p:nvSpPr>
              <p:spPr>
                <a:xfrm>
                  <a:off x="7952402" y="1029986"/>
                  <a:ext cx="163421" cy="163145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93" name="Freihandform 92"/>
                <p:cNvSpPr/>
                <p:nvPr/>
              </p:nvSpPr>
              <p:spPr>
                <a:xfrm rot="1800000">
                  <a:off x="8026685" y="1163468"/>
                  <a:ext cx="779963" cy="170563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94" name="Freihandform 93"/>
                <p:cNvSpPr/>
                <p:nvPr/>
              </p:nvSpPr>
              <p:spPr>
                <a:xfrm rot="-5400000">
                  <a:off x="7581650" y="636809"/>
                  <a:ext cx="778648" cy="170852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95" name="Freihandform 94"/>
                <p:cNvSpPr/>
                <p:nvPr/>
              </p:nvSpPr>
              <p:spPr>
                <a:xfrm rot="9000000">
                  <a:off x="7350712" y="1274706"/>
                  <a:ext cx="779968" cy="170558"/>
                </a:xfrm>
                <a:custGeom>
                  <a:avLst/>
                  <a:gdLst>
                    <a:gd name="connsiteX0" fmla="*/ 115410 w 781235"/>
                    <a:gd name="connsiteY0" fmla="*/ 0 h 168675"/>
                    <a:gd name="connsiteX1" fmla="*/ 781235 w 781235"/>
                    <a:gd name="connsiteY1" fmla="*/ 168675 h 168675"/>
                    <a:gd name="connsiteX2" fmla="*/ 0 w 781235"/>
                    <a:gd name="connsiteY2" fmla="*/ 150920 h 168675"/>
                    <a:gd name="connsiteX3" fmla="*/ 115410 w 781235"/>
                    <a:gd name="connsiteY3" fmla="*/ 0 h 16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235" h="168675">
                      <a:moveTo>
                        <a:pt x="115410" y="0"/>
                      </a:moveTo>
                      <a:lnTo>
                        <a:pt x="781235" y="168675"/>
                      </a:lnTo>
                      <a:lnTo>
                        <a:pt x="0" y="150920"/>
                      </a:lnTo>
                      <a:lnTo>
                        <a:pt x="11541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44" name="Gruppieren 151"/>
              <p:cNvGrpSpPr>
                <a:grpSpLocks/>
              </p:cNvGrpSpPr>
              <p:nvPr>
                <p:custDataLst>
                  <p:tags r:id="rId33"/>
                </p:custDataLst>
              </p:nvPr>
            </p:nvGrpSpPr>
            <p:grpSpPr bwMode="auto">
              <a:xfrm>
                <a:off x="7059853" y="4331741"/>
                <a:ext cx="665202" cy="366503"/>
                <a:chOff x="1087727" y="4216327"/>
                <a:chExt cx="665202" cy="366503"/>
              </a:xfrm>
            </p:grpSpPr>
            <p:sp>
              <p:nvSpPr>
                <p:cNvPr id="88" name="Line 84"/>
                <p:cNvSpPr>
                  <a:spLocks noChangeShapeType="1"/>
                </p:cNvSpPr>
                <p:nvPr/>
              </p:nvSpPr>
              <p:spPr bwMode="gray">
                <a:xfrm>
                  <a:off x="1087768" y="4216753"/>
                  <a:ext cx="66551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89" name="Line 72"/>
                <p:cNvSpPr>
                  <a:spLocks noChangeShapeType="1"/>
                </p:cNvSpPr>
                <p:nvPr/>
              </p:nvSpPr>
              <p:spPr bwMode="gray">
                <a:xfrm>
                  <a:off x="1243216" y="4223253"/>
                  <a:ext cx="0" cy="359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90" name="Line 72"/>
                <p:cNvSpPr>
                  <a:spLocks noChangeShapeType="1"/>
                </p:cNvSpPr>
                <p:nvPr/>
              </p:nvSpPr>
              <p:spPr bwMode="gray">
                <a:xfrm>
                  <a:off x="1597831" y="4223253"/>
                  <a:ext cx="0" cy="359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45" name="Gruppieren 152"/>
              <p:cNvGrpSpPr>
                <a:grpSpLocks/>
              </p:cNvGrpSpPr>
              <p:nvPr>
                <p:custDataLst>
                  <p:tags r:id="rId34"/>
                </p:custDataLst>
              </p:nvPr>
            </p:nvGrpSpPr>
            <p:grpSpPr bwMode="auto">
              <a:xfrm>
                <a:off x="8017180" y="4331741"/>
                <a:ext cx="665202" cy="366503"/>
                <a:chOff x="1087727" y="4216327"/>
                <a:chExt cx="665202" cy="366503"/>
              </a:xfrm>
            </p:grpSpPr>
            <p:sp>
              <p:nvSpPr>
                <p:cNvPr id="85" name="Line 84"/>
                <p:cNvSpPr>
                  <a:spLocks noChangeShapeType="1"/>
                </p:cNvSpPr>
                <p:nvPr/>
              </p:nvSpPr>
              <p:spPr bwMode="gray">
                <a:xfrm>
                  <a:off x="1087417" y="4216753"/>
                  <a:ext cx="66551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86" name="Line 72"/>
                <p:cNvSpPr>
                  <a:spLocks noChangeShapeType="1"/>
                </p:cNvSpPr>
                <p:nvPr/>
              </p:nvSpPr>
              <p:spPr bwMode="gray">
                <a:xfrm>
                  <a:off x="1242865" y="4223253"/>
                  <a:ext cx="0" cy="359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87" name="Line 72"/>
                <p:cNvSpPr>
                  <a:spLocks noChangeShapeType="1"/>
                </p:cNvSpPr>
                <p:nvPr/>
              </p:nvSpPr>
              <p:spPr bwMode="gray">
                <a:xfrm>
                  <a:off x="1597481" y="4223253"/>
                  <a:ext cx="0" cy="359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46" name="Gruppieren 153"/>
              <p:cNvGrpSpPr>
                <a:grpSpLocks/>
              </p:cNvGrpSpPr>
              <p:nvPr>
                <p:custDataLst>
                  <p:tags r:id="rId35"/>
                </p:custDataLst>
              </p:nvPr>
            </p:nvGrpSpPr>
            <p:grpSpPr bwMode="auto">
              <a:xfrm>
                <a:off x="5147051" y="4331741"/>
                <a:ext cx="665202" cy="366503"/>
                <a:chOff x="1087727" y="4216327"/>
                <a:chExt cx="665202" cy="366503"/>
              </a:xfrm>
            </p:grpSpPr>
            <p:sp>
              <p:nvSpPr>
                <p:cNvPr id="82" name="Line 84"/>
                <p:cNvSpPr>
                  <a:spLocks noChangeShapeType="1"/>
                </p:cNvSpPr>
                <p:nvPr/>
              </p:nvSpPr>
              <p:spPr bwMode="gray">
                <a:xfrm>
                  <a:off x="1087588" y="4216753"/>
                  <a:ext cx="66551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83" name="Line 72"/>
                <p:cNvSpPr>
                  <a:spLocks noChangeShapeType="1"/>
                </p:cNvSpPr>
                <p:nvPr/>
              </p:nvSpPr>
              <p:spPr bwMode="gray">
                <a:xfrm>
                  <a:off x="1243036" y="4223253"/>
                  <a:ext cx="0" cy="359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84" name="Line 72"/>
                <p:cNvSpPr>
                  <a:spLocks noChangeShapeType="1"/>
                </p:cNvSpPr>
                <p:nvPr/>
              </p:nvSpPr>
              <p:spPr bwMode="gray">
                <a:xfrm>
                  <a:off x="1597652" y="4223253"/>
                  <a:ext cx="0" cy="359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sp>
            <p:nvSpPr>
              <p:cNvPr id="47" name="Line 84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6029079" y="3263366"/>
                <a:ext cx="177599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grpSp>
            <p:nvGrpSpPr>
              <p:cNvPr id="48" name="Group 6"/>
              <p:cNvGrpSpPr>
                <a:grpSpLocks/>
              </p:cNvGrpSpPr>
              <p:nvPr>
                <p:custDataLst>
                  <p:tags r:id="rId37"/>
                </p:custDataLst>
              </p:nvPr>
            </p:nvGrpSpPr>
            <p:grpSpPr bwMode="auto">
              <a:xfrm>
                <a:off x="7501130" y="3263501"/>
                <a:ext cx="176253" cy="529795"/>
                <a:chOff x="782" y="1139"/>
                <a:chExt cx="170" cy="511"/>
              </a:xfrm>
            </p:grpSpPr>
            <p:sp>
              <p:nvSpPr>
                <p:cNvPr id="78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3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9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6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0" name="Line 9"/>
                <p:cNvSpPr>
                  <a:spLocks noChangeShapeType="1"/>
                </p:cNvSpPr>
                <p:nvPr/>
              </p:nvSpPr>
              <p:spPr bwMode="gray">
                <a:xfrm>
                  <a:off x="867" y="1537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81" name="Line 10"/>
                <p:cNvSpPr>
                  <a:spLocks noChangeShapeType="1"/>
                </p:cNvSpPr>
                <p:nvPr/>
              </p:nvSpPr>
              <p:spPr bwMode="gray">
                <a:xfrm>
                  <a:off x="867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49" name="Group 6"/>
              <p:cNvGrpSpPr>
                <a:grpSpLocks/>
              </p:cNvGrpSpPr>
              <p:nvPr>
                <p:custDataLst>
                  <p:tags r:id="rId38"/>
                </p:custDataLst>
              </p:nvPr>
            </p:nvGrpSpPr>
            <p:grpSpPr bwMode="auto">
              <a:xfrm>
                <a:off x="6157136" y="3262989"/>
                <a:ext cx="176253" cy="529795"/>
                <a:chOff x="782" y="1139"/>
                <a:chExt cx="170" cy="511"/>
              </a:xfrm>
            </p:grpSpPr>
            <p:sp>
              <p:nvSpPr>
                <p:cNvPr id="74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3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6"/>
                  <a:ext cx="170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" name="Line 9"/>
                <p:cNvSpPr>
                  <a:spLocks noChangeShapeType="1"/>
                </p:cNvSpPr>
                <p:nvPr/>
              </p:nvSpPr>
              <p:spPr bwMode="gray">
                <a:xfrm>
                  <a:off x="867" y="1536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77" name="Line 10"/>
                <p:cNvSpPr>
                  <a:spLocks noChangeShapeType="1"/>
                </p:cNvSpPr>
                <p:nvPr/>
              </p:nvSpPr>
              <p:spPr bwMode="gray">
                <a:xfrm>
                  <a:off x="867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sp>
            <p:nvSpPr>
              <p:cNvPr id="50" name="Line 84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5277100" y="3802874"/>
                <a:ext cx="136794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51" name="Line 84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7189110" y="3802874"/>
                <a:ext cx="136794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grpSp>
            <p:nvGrpSpPr>
              <p:cNvPr id="52" name="Gruppieren 159"/>
              <p:cNvGrpSpPr>
                <a:grpSpLocks/>
              </p:cNvGrpSpPr>
              <p:nvPr>
                <p:custDataLst>
                  <p:tags r:id="rId41"/>
                </p:custDataLst>
              </p:nvPr>
            </p:nvGrpSpPr>
            <p:grpSpPr bwMode="auto">
              <a:xfrm>
                <a:off x="5126241" y="3352645"/>
                <a:ext cx="447669" cy="479957"/>
                <a:chOff x="5270379" y="2372409"/>
                <a:chExt cx="1076319" cy="1153948"/>
              </a:xfrm>
            </p:grpSpPr>
            <p:sp>
              <p:nvSpPr>
                <p:cNvPr id="69" name="Flussdiagramm: Daten 176"/>
                <p:cNvSpPr>
                  <a:spLocks noChangeArrowheads="1"/>
                </p:cNvSpPr>
                <p:nvPr/>
              </p:nvSpPr>
              <p:spPr bwMode="auto">
                <a:xfrm flipH="1">
                  <a:off x="5271025" y="2749390"/>
                  <a:ext cx="943693" cy="504561"/>
                </a:xfrm>
                <a:prstGeom prst="flowChartInputOutpu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 marL="266700" indent="-266700"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altLang="de-DE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0" name="Freihandform 177"/>
                <p:cNvSpPr>
                  <a:spLocks/>
                </p:cNvSpPr>
                <p:nvPr/>
              </p:nvSpPr>
              <p:spPr bwMode="auto">
                <a:xfrm>
                  <a:off x="5516291" y="2655622"/>
                  <a:ext cx="254611" cy="692097"/>
                </a:xfrm>
                <a:custGeom>
                  <a:avLst/>
                  <a:gdLst>
                    <a:gd name="T0" fmla="*/ 0 w 161925"/>
                    <a:gd name="T1" fmla="*/ 0 h 352425"/>
                    <a:gd name="T2" fmla="*/ 403069 w 161925"/>
                    <a:gd name="T3" fmla="*/ 1361448 h 3524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1925" h="352425">
                      <a:moveTo>
                        <a:pt x="0" y="0"/>
                      </a:moveTo>
                      <a:lnTo>
                        <a:pt x="161925" y="352425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71" name="Freihandform 178"/>
                <p:cNvSpPr>
                  <a:spLocks/>
                </p:cNvSpPr>
                <p:nvPr/>
              </p:nvSpPr>
              <p:spPr bwMode="auto">
                <a:xfrm>
                  <a:off x="5770902" y="2720365"/>
                  <a:ext cx="296655" cy="805959"/>
                </a:xfrm>
                <a:custGeom>
                  <a:avLst/>
                  <a:gdLst>
                    <a:gd name="T0" fmla="*/ 0 w 161925"/>
                    <a:gd name="T1" fmla="*/ 0 h 352425"/>
                    <a:gd name="T2" fmla="*/ 544642 w 161925"/>
                    <a:gd name="T3" fmla="*/ 1839660 h 3524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1925" h="352425">
                      <a:moveTo>
                        <a:pt x="0" y="0"/>
                      </a:moveTo>
                      <a:lnTo>
                        <a:pt x="161925" y="352425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72" name="Freihandform 179"/>
                <p:cNvSpPr>
                  <a:spLocks/>
                </p:cNvSpPr>
                <p:nvPr/>
              </p:nvSpPr>
              <p:spPr bwMode="auto">
                <a:xfrm>
                  <a:off x="5341101" y="2990507"/>
                  <a:ext cx="812884" cy="46883"/>
                </a:xfrm>
                <a:custGeom>
                  <a:avLst/>
                  <a:gdLst>
                    <a:gd name="T0" fmla="*/ 0 w 640557"/>
                    <a:gd name="T1" fmla="*/ 0 h 45719"/>
                    <a:gd name="T2" fmla="*/ 1033651 w 640557"/>
                    <a:gd name="T3" fmla="*/ 0 h 457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0557" h="45719">
                      <a:moveTo>
                        <a:pt x="0" y="0"/>
                      </a:moveTo>
                      <a:lnTo>
                        <a:pt x="640557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73" name="Sonne 180"/>
                <p:cNvSpPr>
                  <a:spLocks noChangeArrowheads="1"/>
                </p:cNvSpPr>
                <p:nvPr/>
              </p:nvSpPr>
              <p:spPr bwMode="auto">
                <a:xfrm>
                  <a:off x="5719513" y="2372084"/>
                  <a:ext cx="628349" cy="629585"/>
                </a:xfrm>
                <a:prstGeom prst="sun">
                  <a:avLst>
                    <a:gd name="adj" fmla="val 25000"/>
                  </a:avLst>
                </a:prstGeom>
                <a:solidFill>
                  <a:srgbClr val="92D050"/>
                </a:solidFill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marL="266700" indent="-266700"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altLang="de-DE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3" name="Bogen 52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7085154" y="2669071"/>
                <a:ext cx="1195978" cy="1254519"/>
              </a:xfrm>
              <a:prstGeom prst="arc">
                <a:avLst>
                  <a:gd name="adj1" fmla="val 11129714"/>
                  <a:gd name="adj2" fmla="val 16212601"/>
                </a:avLst>
              </a:prstGeom>
              <a:noFill/>
              <a:ln w="38100" cap="flat" cmpd="sng" algn="ctr">
                <a:solidFill>
                  <a:srgbClr val="92D050"/>
                </a:solidFill>
                <a:prstDash val="solid"/>
                <a:round/>
                <a:headEnd type="arrow" w="med" len="sm"/>
                <a:tailEnd type="arrow" w="med" len="sm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23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grpSp>
            <p:nvGrpSpPr>
              <p:cNvPr id="54" name="Group 6"/>
              <p:cNvGrpSpPr>
                <a:grpSpLocks/>
              </p:cNvGrpSpPr>
              <p:nvPr>
                <p:custDataLst>
                  <p:tags r:id="rId43"/>
                </p:custDataLst>
              </p:nvPr>
            </p:nvGrpSpPr>
            <p:grpSpPr bwMode="auto">
              <a:xfrm>
                <a:off x="6828743" y="2733194"/>
                <a:ext cx="176253" cy="529795"/>
                <a:chOff x="782" y="1139"/>
                <a:chExt cx="170" cy="511"/>
              </a:xfrm>
            </p:grpSpPr>
            <p:sp>
              <p:nvSpPr>
                <p:cNvPr id="65" name="Oval 7"/>
                <p:cNvSpPr>
                  <a:spLocks noChangeArrowheads="1"/>
                </p:cNvSpPr>
                <p:nvPr/>
              </p:nvSpPr>
              <p:spPr bwMode="gray">
                <a:xfrm>
                  <a:off x="782" y="1253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6" name="Oval 8"/>
                <p:cNvSpPr>
                  <a:spLocks noChangeArrowheads="1"/>
                </p:cNvSpPr>
                <p:nvPr/>
              </p:nvSpPr>
              <p:spPr bwMode="gray">
                <a:xfrm>
                  <a:off x="782" y="1366"/>
                  <a:ext cx="171" cy="17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buChar char="&gt;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 eaLnBrk="0" hangingPunct="0"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altLang="de-DE" sz="18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7" name="Line 9"/>
                <p:cNvSpPr>
                  <a:spLocks noChangeShapeType="1"/>
                </p:cNvSpPr>
                <p:nvPr/>
              </p:nvSpPr>
              <p:spPr bwMode="gray">
                <a:xfrm>
                  <a:off x="867" y="1538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68" name="Line 10"/>
                <p:cNvSpPr>
                  <a:spLocks noChangeShapeType="1"/>
                </p:cNvSpPr>
                <p:nvPr/>
              </p:nvSpPr>
              <p:spPr bwMode="gray">
                <a:xfrm>
                  <a:off x="867" y="1139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None/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sp>
            <p:nvSpPr>
              <p:cNvPr id="55" name="Bogen 54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5615199" y="3854875"/>
                <a:ext cx="708260" cy="963871"/>
              </a:xfrm>
              <a:prstGeom prst="arc">
                <a:avLst>
                  <a:gd name="adj1" fmla="val 11129714"/>
                  <a:gd name="adj2" fmla="val 21244126"/>
                </a:avLst>
              </a:prstGeom>
              <a:noFill/>
              <a:ln w="38100" cap="flat" cmpd="sng" algn="ctr">
                <a:solidFill>
                  <a:srgbClr val="92D050"/>
                </a:solidFill>
                <a:prstDash val="solid"/>
                <a:round/>
                <a:headEnd type="arrow" w="med" len="sm"/>
                <a:tailEnd type="arrow" w="med" len="sm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23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grpSp>
            <p:nvGrpSpPr>
              <p:cNvPr id="56" name="Gruppieren 55"/>
              <p:cNvGrpSpPr/>
              <p:nvPr>
                <p:custDataLst>
                  <p:tags r:id="rId45"/>
                </p:custDataLst>
              </p:nvPr>
            </p:nvGrpSpPr>
            <p:grpSpPr>
              <a:xfrm>
                <a:off x="6973907" y="2316321"/>
                <a:ext cx="450227" cy="364493"/>
                <a:chOff x="3398519" y="1714500"/>
                <a:chExt cx="621214" cy="502920"/>
              </a:xfrm>
              <a:solidFill>
                <a:srgbClr val="0050A6">
                  <a:lumMod val="20000"/>
                  <a:lumOff val="80000"/>
                </a:srgbClr>
              </a:solidFill>
            </p:grpSpPr>
            <p:sp>
              <p:nvSpPr>
                <p:cNvPr id="63" name="Rechteck 62"/>
                <p:cNvSpPr/>
                <p:nvPr/>
              </p:nvSpPr>
              <p:spPr bwMode="auto">
                <a:xfrm>
                  <a:off x="3541451" y="1931508"/>
                  <a:ext cx="478282" cy="285912"/>
                </a:xfrm>
                <a:prstGeom prst="rect">
                  <a:avLst/>
                </a:pr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64" name="Freihandform 63"/>
                <p:cNvSpPr/>
                <p:nvPr/>
              </p:nvSpPr>
              <p:spPr bwMode="auto">
                <a:xfrm>
                  <a:off x="3398519" y="1714500"/>
                  <a:ext cx="335282" cy="502920"/>
                </a:xfrm>
                <a:custGeom>
                  <a:avLst/>
                  <a:gdLst>
                    <a:gd name="connsiteX0" fmla="*/ 7620 w 350520"/>
                    <a:gd name="connsiteY0" fmla="*/ 0 h 502920"/>
                    <a:gd name="connsiteX1" fmla="*/ 350520 w 350520"/>
                    <a:gd name="connsiteY1" fmla="*/ 0 h 502920"/>
                    <a:gd name="connsiteX2" fmla="*/ 350520 w 350520"/>
                    <a:gd name="connsiteY2" fmla="*/ 502920 h 502920"/>
                    <a:gd name="connsiteX3" fmla="*/ 0 w 350520"/>
                    <a:gd name="connsiteY3" fmla="*/ 502920 h 502920"/>
                    <a:gd name="connsiteX4" fmla="*/ 7620 w 350520"/>
                    <a:gd name="connsiteY4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0 w 342900"/>
                    <a:gd name="connsiteY4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7620 w 342900"/>
                    <a:gd name="connsiteY4" fmla="*/ 236220 h 502920"/>
                    <a:gd name="connsiteX5" fmla="*/ 0 w 342900"/>
                    <a:gd name="connsiteY5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83820 w 342900"/>
                    <a:gd name="connsiteY4" fmla="*/ 243840 h 502920"/>
                    <a:gd name="connsiteX5" fmla="*/ 0 w 342900"/>
                    <a:gd name="connsiteY5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35280 w 342900"/>
                    <a:gd name="connsiteY2" fmla="*/ 259080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51460 w 342900"/>
                    <a:gd name="connsiteY2" fmla="*/ 259080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51050"/>
                    <a:gd name="connsiteY0" fmla="*/ 0 h 502920"/>
                    <a:gd name="connsiteX1" fmla="*/ 342900 w 351050"/>
                    <a:gd name="connsiteY1" fmla="*/ 0 h 502920"/>
                    <a:gd name="connsiteX2" fmla="*/ 251460 w 351050"/>
                    <a:gd name="connsiteY2" fmla="*/ 259080 h 502920"/>
                    <a:gd name="connsiteX3" fmla="*/ 342900 w 351050"/>
                    <a:gd name="connsiteY3" fmla="*/ 502920 h 502920"/>
                    <a:gd name="connsiteX4" fmla="*/ 7620 w 351050"/>
                    <a:gd name="connsiteY4" fmla="*/ 502920 h 502920"/>
                    <a:gd name="connsiteX5" fmla="*/ 83820 w 351050"/>
                    <a:gd name="connsiteY5" fmla="*/ 243840 h 502920"/>
                    <a:gd name="connsiteX6" fmla="*/ 0 w 351050"/>
                    <a:gd name="connsiteY6" fmla="*/ 0 h 502920"/>
                    <a:gd name="connsiteX0" fmla="*/ 9024 w 360074"/>
                    <a:gd name="connsiteY0" fmla="*/ 0 h 502920"/>
                    <a:gd name="connsiteX1" fmla="*/ 351924 w 360074"/>
                    <a:gd name="connsiteY1" fmla="*/ 0 h 502920"/>
                    <a:gd name="connsiteX2" fmla="*/ 260484 w 360074"/>
                    <a:gd name="connsiteY2" fmla="*/ 259080 h 502920"/>
                    <a:gd name="connsiteX3" fmla="*/ 351924 w 360074"/>
                    <a:gd name="connsiteY3" fmla="*/ 502920 h 502920"/>
                    <a:gd name="connsiteX4" fmla="*/ 16644 w 360074"/>
                    <a:gd name="connsiteY4" fmla="*/ 502920 h 502920"/>
                    <a:gd name="connsiteX5" fmla="*/ 92844 w 360074"/>
                    <a:gd name="connsiteY5" fmla="*/ 243840 h 502920"/>
                    <a:gd name="connsiteX6" fmla="*/ 9024 w 360074"/>
                    <a:gd name="connsiteY6" fmla="*/ 0 h 502920"/>
                    <a:gd name="connsiteX0" fmla="*/ 9024 w 359690"/>
                    <a:gd name="connsiteY0" fmla="*/ 0 h 502920"/>
                    <a:gd name="connsiteX1" fmla="*/ 351924 w 359690"/>
                    <a:gd name="connsiteY1" fmla="*/ 0 h 502920"/>
                    <a:gd name="connsiteX2" fmla="*/ 260484 w 359690"/>
                    <a:gd name="connsiteY2" fmla="*/ 259080 h 502920"/>
                    <a:gd name="connsiteX3" fmla="*/ 351924 w 359690"/>
                    <a:gd name="connsiteY3" fmla="*/ 502920 h 502920"/>
                    <a:gd name="connsiteX4" fmla="*/ 16644 w 359690"/>
                    <a:gd name="connsiteY4" fmla="*/ 502920 h 502920"/>
                    <a:gd name="connsiteX5" fmla="*/ 92844 w 359690"/>
                    <a:gd name="connsiteY5" fmla="*/ 243840 h 502920"/>
                    <a:gd name="connsiteX6" fmla="*/ 9024 w 359690"/>
                    <a:gd name="connsiteY6" fmla="*/ 0 h 502920"/>
                    <a:gd name="connsiteX0" fmla="*/ 9024 w 351924"/>
                    <a:gd name="connsiteY0" fmla="*/ 0 h 502920"/>
                    <a:gd name="connsiteX1" fmla="*/ 351924 w 351924"/>
                    <a:gd name="connsiteY1" fmla="*/ 0 h 502920"/>
                    <a:gd name="connsiteX2" fmla="*/ 260484 w 351924"/>
                    <a:gd name="connsiteY2" fmla="*/ 259080 h 502920"/>
                    <a:gd name="connsiteX3" fmla="*/ 351924 w 351924"/>
                    <a:gd name="connsiteY3" fmla="*/ 502920 h 502920"/>
                    <a:gd name="connsiteX4" fmla="*/ 16644 w 351924"/>
                    <a:gd name="connsiteY4" fmla="*/ 502920 h 502920"/>
                    <a:gd name="connsiteX5" fmla="*/ 92844 w 351924"/>
                    <a:gd name="connsiteY5" fmla="*/ 243840 h 502920"/>
                    <a:gd name="connsiteX6" fmla="*/ 9024 w 351924"/>
                    <a:gd name="connsiteY6" fmla="*/ 0 h 502920"/>
                    <a:gd name="connsiteX0" fmla="*/ 9024 w 351924"/>
                    <a:gd name="connsiteY0" fmla="*/ 0 h 502920"/>
                    <a:gd name="connsiteX1" fmla="*/ 351924 w 351924"/>
                    <a:gd name="connsiteY1" fmla="*/ 0 h 502920"/>
                    <a:gd name="connsiteX2" fmla="*/ 291441 w 351924"/>
                    <a:gd name="connsiteY2" fmla="*/ 249555 h 502920"/>
                    <a:gd name="connsiteX3" fmla="*/ 351924 w 351924"/>
                    <a:gd name="connsiteY3" fmla="*/ 502920 h 502920"/>
                    <a:gd name="connsiteX4" fmla="*/ 16644 w 351924"/>
                    <a:gd name="connsiteY4" fmla="*/ 502920 h 502920"/>
                    <a:gd name="connsiteX5" fmla="*/ 92844 w 351924"/>
                    <a:gd name="connsiteY5" fmla="*/ 243840 h 502920"/>
                    <a:gd name="connsiteX6" fmla="*/ 9024 w 351924"/>
                    <a:gd name="connsiteY6" fmla="*/ 0 h 502920"/>
                    <a:gd name="connsiteX0" fmla="*/ 1719 w 344619"/>
                    <a:gd name="connsiteY0" fmla="*/ 0 h 502920"/>
                    <a:gd name="connsiteX1" fmla="*/ 344619 w 344619"/>
                    <a:gd name="connsiteY1" fmla="*/ 0 h 502920"/>
                    <a:gd name="connsiteX2" fmla="*/ 284136 w 344619"/>
                    <a:gd name="connsiteY2" fmla="*/ 249555 h 502920"/>
                    <a:gd name="connsiteX3" fmla="*/ 344619 w 344619"/>
                    <a:gd name="connsiteY3" fmla="*/ 502920 h 502920"/>
                    <a:gd name="connsiteX4" fmla="*/ 9339 w 344619"/>
                    <a:gd name="connsiteY4" fmla="*/ 502920 h 502920"/>
                    <a:gd name="connsiteX5" fmla="*/ 85539 w 344619"/>
                    <a:gd name="connsiteY5" fmla="*/ 243840 h 502920"/>
                    <a:gd name="connsiteX6" fmla="*/ 1719 w 344619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62389 w 342900"/>
                    <a:gd name="connsiteY5" fmla="*/ 253365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26231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62389 w 342900"/>
                    <a:gd name="connsiteY5" fmla="*/ 253365 h 502920"/>
                    <a:gd name="connsiteX6" fmla="*/ 0 w 342900"/>
                    <a:gd name="connsiteY6" fmla="*/ 0 h 502920"/>
                    <a:gd name="connsiteX0" fmla="*/ 16195 w 335282"/>
                    <a:gd name="connsiteY0" fmla="*/ 0 h 502920"/>
                    <a:gd name="connsiteX1" fmla="*/ 318613 w 335282"/>
                    <a:gd name="connsiteY1" fmla="*/ 0 h 502920"/>
                    <a:gd name="connsiteX2" fmla="*/ 274799 w 335282"/>
                    <a:gd name="connsiteY2" fmla="*/ 249555 h 502920"/>
                    <a:gd name="connsiteX3" fmla="*/ 335282 w 335282"/>
                    <a:gd name="connsiteY3" fmla="*/ 502920 h 502920"/>
                    <a:gd name="connsiteX4" fmla="*/ 2 w 335282"/>
                    <a:gd name="connsiteY4" fmla="*/ 502920 h 502920"/>
                    <a:gd name="connsiteX5" fmla="*/ 54771 w 335282"/>
                    <a:gd name="connsiteY5" fmla="*/ 253365 h 502920"/>
                    <a:gd name="connsiteX6" fmla="*/ 16195 w 335282"/>
                    <a:gd name="connsiteY6" fmla="*/ 0 h 502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5282" h="502920">
                      <a:moveTo>
                        <a:pt x="16195" y="0"/>
                      </a:moveTo>
                      <a:lnTo>
                        <a:pt x="318613" y="0"/>
                      </a:lnTo>
                      <a:cubicBezTo>
                        <a:pt x="312898" y="83661"/>
                        <a:pt x="272021" y="165735"/>
                        <a:pt x="274799" y="249555"/>
                      </a:cubicBezTo>
                      <a:cubicBezTo>
                        <a:pt x="277577" y="333375"/>
                        <a:pt x="333060" y="443230"/>
                        <a:pt x="335282" y="502920"/>
                      </a:cubicBezTo>
                      <a:lnTo>
                        <a:pt x="2" y="502920"/>
                      </a:lnTo>
                      <a:cubicBezTo>
                        <a:pt x="-316" y="445453"/>
                        <a:pt x="52072" y="337185"/>
                        <a:pt x="54771" y="253365"/>
                      </a:cubicBezTo>
                      <a:cubicBezTo>
                        <a:pt x="57470" y="169545"/>
                        <a:pt x="20640" y="69215"/>
                        <a:pt x="16195" y="0"/>
                      </a:cubicBez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grpSp>
            <p:nvGrpSpPr>
              <p:cNvPr id="57" name="Gruppieren 164"/>
              <p:cNvGrpSpPr>
                <a:grpSpLocks/>
              </p:cNvGrpSpPr>
              <p:nvPr>
                <p:custDataLst>
                  <p:tags r:id="rId46"/>
                </p:custDataLst>
              </p:nvPr>
            </p:nvGrpSpPr>
            <p:grpSpPr bwMode="auto">
              <a:xfrm>
                <a:off x="6334196" y="2316321"/>
                <a:ext cx="445166" cy="364493"/>
                <a:chOff x="1604138" y="2200907"/>
                <a:chExt cx="445166" cy="364493"/>
              </a:xfrm>
            </p:grpSpPr>
            <p:sp>
              <p:nvSpPr>
                <p:cNvPr id="61" name="Flussdiagramm: Verzögerung 60"/>
                <p:cNvSpPr/>
                <p:nvPr/>
              </p:nvSpPr>
              <p:spPr bwMode="auto">
                <a:xfrm rot="16200000">
                  <a:off x="1804362" y="2318247"/>
                  <a:ext cx="236789" cy="252603"/>
                </a:xfrm>
                <a:prstGeom prst="flowChartDelay">
                  <a:avLst/>
                </a:prstGeom>
                <a:solidFill>
                  <a:srgbClr val="0050A6">
                    <a:lumMod val="20000"/>
                    <a:lumOff val="80000"/>
                  </a:srgbClr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62" name="Freihandform 61"/>
                <p:cNvSpPr/>
                <p:nvPr/>
              </p:nvSpPr>
              <p:spPr bwMode="auto">
                <a:xfrm>
                  <a:off x="1604088" y="2200795"/>
                  <a:ext cx="242887" cy="365862"/>
                </a:xfrm>
                <a:custGeom>
                  <a:avLst/>
                  <a:gdLst>
                    <a:gd name="connsiteX0" fmla="*/ 7620 w 350520"/>
                    <a:gd name="connsiteY0" fmla="*/ 0 h 502920"/>
                    <a:gd name="connsiteX1" fmla="*/ 350520 w 350520"/>
                    <a:gd name="connsiteY1" fmla="*/ 0 h 502920"/>
                    <a:gd name="connsiteX2" fmla="*/ 350520 w 350520"/>
                    <a:gd name="connsiteY2" fmla="*/ 502920 h 502920"/>
                    <a:gd name="connsiteX3" fmla="*/ 0 w 350520"/>
                    <a:gd name="connsiteY3" fmla="*/ 502920 h 502920"/>
                    <a:gd name="connsiteX4" fmla="*/ 7620 w 350520"/>
                    <a:gd name="connsiteY4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0 w 342900"/>
                    <a:gd name="connsiteY4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7620 w 342900"/>
                    <a:gd name="connsiteY4" fmla="*/ 236220 h 502920"/>
                    <a:gd name="connsiteX5" fmla="*/ 0 w 342900"/>
                    <a:gd name="connsiteY5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42900 w 342900"/>
                    <a:gd name="connsiteY2" fmla="*/ 502920 h 502920"/>
                    <a:gd name="connsiteX3" fmla="*/ 7620 w 342900"/>
                    <a:gd name="connsiteY3" fmla="*/ 502920 h 502920"/>
                    <a:gd name="connsiteX4" fmla="*/ 83820 w 342900"/>
                    <a:gd name="connsiteY4" fmla="*/ 243840 h 502920"/>
                    <a:gd name="connsiteX5" fmla="*/ 0 w 342900"/>
                    <a:gd name="connsiteY5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335280 w 342900"/>
                    <a:gd name="connsiteY2" fmla="*/ 259080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51460 w 342900"/>
                    <a:gd name="connsiteY2" fmla="*/ 259080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51050"/>
                    <a:gd name="connsiteY0" fmla="*/ 0 h 502920"/>
                    <a:gd name="connsiteX1" fmla="*/ 342900 w 351050"/>
                    <a:gd name="connsiteY1" fmla="*/ 0 h 502920"/>
                    <a:gd name="connsiteX2" fmla="*/ 251460 w 351050"/>
                    <a:gd name="connsiteY2" fmla="*/ 259080 h 502920"/>
                    <a:gd name="connsiteX3" fmla="*/ 342900 w 351050"/>
                    <a:gd name="connsiteY3" fmla="*/ 502920 h 502920"/>
                    <a:gd name="connsiteX4" fmla="*/ 7620 w 351050"/>
                    <a:gd name="connsiteY4" fmla="*/ 502920 h 502920"/>
                    <a:gd name="connsiteX5" fmla="*/ 83820 w 351050"/>
                    <a:gd name="connsiteY5" fmla="*/ 243840 h 502920"/>
                    <a:gd name="connsiteX6" fmla="*/ 0 w 351050"/>
                    <a:gd name="connsiteY6" fmla="*/ 0 h 502920"/>
                    <a:gd name="connsiteX0" fmla="*/ 9024 w 360074"/>
                    <a:gd name="connsiteY0" fmla="*/ 0 h 502920"/>
                    <a:gd name="connsiteX1" fmla="*/ 351924 w 360074"/>
                    <a:gd name="connsiteY1" fmla="*/ 0 h 502920"/>
                    <a:gd name="connsiteX2" fmla="*/ 260484 w 360074"/>
                    <a:gd name="connsiteY2" fmla="*/ 259080 h 502920"/>
                    <a:gd name="connsiteX3" fmla="*/ 351924 w 360074"/>
                    <a:gd name="connsiteY3" fmla="*/ 502920 h 502920"/>
                    <a:gd name="connsiteX4" fmla="*/ 16644 w 360074"/>
                    <a:gd name="connsiteY4" fmla="*/ 502920 h 502920"/>
                    <a:gd name="connsiteX5" fmla="*/ 92844 w 360074"/>
                    <a:gd name="connsiteY5" fmla="*/ 243840 h 502920"/>
                    <a:gd name="connsiteX6" fmla="*/ 9024 w 360074"/>
                    <a:gd name="connsiteY6" fmla="*/ 0 h 502920"/>
                    <a:gd name="connsiteX0" fmla="*/ 9024 w 359690"/>
                    <a:gd name="connsiteY0" fmla="*/ 0 h 502920"/>
                    <a:gd name="connsiteX1" fmla="*/ 351924 w 359690"/>
                    <a:gd name="connsiteY1" fmla="*/ 0 h 502920"/>
                    <a:gd name="connsiteX2" fmla="*/ 260484 w 359690"/>
                    <a:gd name="connsiteY2" fmla="*/ 259080 h 502920"/>
                    <a:gd name="connsiteX3" fmla="*/ 351924 w 359690"/>
                    <a:gd name="connsiteY3" fmla="*/ 502920 h 502920"/>
                    <a:gd name="connsiteX4" fmla="*/ 16644 w 359690"/>
                    <a:gd name="connsiteY4" fmla="*/ 502920 h 502920"/>
                    <a:gd name="connsiteX5" fmla="*/ 92844 w 359690"/>
                    <a:gd name="connsiteY5" fmla="*/ 243840 h 502920"/>
                    <a:gd name="connsiteX6" fmla="*/ 9024 w 359690"/>
                    <a:gd name="connsiteY6" fmla="*/ 0 h 502920"/>
                    <a:gd name="connsiteX0" fmla="*/ 9024 w 351924"/>
                    <a:gd name="connsiteY0" fmla="*/ 0 h 502920"/>
                    <a:gd name="connsiteX1" fmla="*/ 351924 w 351924"/>
                    <a:gd name="connsiteY1" fmla="*/ 0 h 502920"/>
                    <a:gd name="connsiteX2" fmla="*/ 260484 w 351924"/>
                    <a:gd name="connsiteY2" fmla="*/ 259080 h 502920"/>
                    <a:gd name="connsiteX3" fmla="*/ 351924 w 351924"/>
                    <a:gd name="connsiteY3" fmla="*/ 502920 h 502920"/>
                    <a:gd name="connsiteX4" fmla="*/ 16644 w 351924"/>
                    <a:gd name="connsiteY4" fmla="*/ 502920 h 502920"/>
                    <a:gd name="connsiteX5" fmla="*/ 92844 w 351924"/>
                    <a:gd name="connsiteY5" fmla="*/ 243840 h 502920"/>
                    <a:gd name="connsiteX6" fmla="*/ 9024 w 351924"/>
                    <a:gd name="connsiteY6" fmla="*/ 0 h 502920"/>
                    <a:gd name="connsiteX0" fmla="*/ 9024 w 351924"/>
                    <a:gd name="connsiteY0" fmla="*/ 0 h 502920"/>
                    <a:gd name="connsiteX1" fmla="*/ 351924 w 351924"/>
                    <a:gd name="connsiteY1" fmla="*/ 0 h 502920"/>
                    <a:gd name="connsiteX2" fmla="*/ 291441 w 351924"/>
                    <a:gd name="connsiteY2" fmla="*/ 249555 h 502920"/>
                    <a:gd name="connsiteX3" fmla="*/ 351924 w 351924"/>
                    <a:gd name="connsiteY3" fmla="*/ 502920 h 502920"/>
                    <a:gd name="connsiteX4" fmla="*/ 16644 w 351924"/>
                    <a:gd name="connsiteY4" fmla="*/ 502920 h 502920"/>
                    <a:gd name="connsiteX5" fmla="*/ 92844 w 351924"/>
                    <a:gd name="connsiteY5" fmla="*/ 243840 h 502920"/>
                    <a:gd name="connsiteX6" fmla="*/ 9024 w 351924"/>
                    <a:gd name="connsiteY6" fmla="*/ 0 h 502920"/>
                    <a:gd name="connsiteX0" fmla="*/ 1719 w 344619"/>
                    <a:gd name="connsiteY0" fmla="*/ 0 h 502920"/>
                    <a:gd name="connsiteX1" fmla="*/ 344619 w 344619"/>
                    <a:gd name="connsiteY1" fmla="*/ 0 h 502920"/>
                    <a:gd name="connsiteX2" fmla="*/ 284136 w 344619"/>
                    <a:gd name="connsiteY2" fmla="*/ 249555 h 502920"/>
                    <a:gd name="connsiteX3" fmla="*/ 344619 w 344619"/>
                    <a:gd name="connsiteY3" fmla="*/ 502920 h 502920"/>
                    <a:gd name="connsiteX4" fmla="*/ 9339 w 344619"/>
                    <a:gd name="connsiteY4" fmla="*/ 502920 h 502920"/>
                    <a:gd name="connsiteX5" fmla="*/ 85539 w 344619"/>
                    <a:gd name="connsiteY5" fmla="*/ 243840 h 502920"/>
                    <a:gd name="connsiteX6" fmla="*/ 1719 w 344619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83820 w 342900"/>
                    <a:gd name="connsiteY5" fmla="*/ 243840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42900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62389 w 342900"/>
                    <a:gd name="connsiteY5" fmla="*/ 253365 h 502920"/>
                    <a:gd name="connsiteX6" fmla="*/ 0 w 342900"/>
                    <a:gd name="connsiteY6" fmla="*/ 0 h 502920"/>
                    <a:gd name="connsiteX0" fmla="*/ 0 w 342900"/>
                    <a:gd name="connsiteY0" fmla="*/ 0 h 502920"/>
                    <a:gd name="connsiteX1" fmla="*/ 326231 w 342900"/>
                    <a:gd name="connsiteY1" fmla="*/ 0 h 502920"/>
                    <a:gd name="connsiteX2" fmla="*/ 282417 w 342900"/>
                    <a:gd name="connsiteY2" fmla="*/ 249555 h 502920"/>
                    <a:gd name="connsiteX3" fmla="*/ 342900 w 342900"/>
                    <a:gd name="connsiteY3" fmla="*/ 502920 h 502920"/>
                    <a:gd name="connsiteX4" fmla="*/ 7620 w 342900"/>
                    <a:gd name="connsiteY4" fmla="*/ 502920 h 502920"/>
                    <a:gd name="connsiteX5" fmla="*/ 62389 w 342900"/>
                    <a:gd name="connsiteY5" fmla="*/ 253365 h 502920"/>
                    <a:gd name="connsiteX6" fmla="*/ 0 w 342900"/>
                    <a:gd name="connsiteY6" fmla="*/ 0 h 502920"/>
                    <a:gd name="connsiteX0" fmla="*/ 16195 w 335282"/>
                    <a:gd name="connsiteY0" fmla="*/ 0 h 502920"/>
                    <a:gd name="connsiteX1" fmla="*/ 318613 w 335282"/>
                    <a:gd name="connsiteY1" fmla="*/ 0 h 502920"/>
                    <a:gd name="connsiteX2" fmla="*/ 274799 w 335282"/>
                    <a:gd name="connsiteY2" fmla="*/ 249555 h 502920"/>
                    <a:gd name="connsiteX3" fmla="*/ 335282 w 335282"/>
                    <a:gd name="connsiteY3" fmla="*/ 502920 h 502920"/>
                    <a:gd name="connsiteX4" fmla="*/ 2 w 335282"/>
                    <a:gd name="connsiteY4" fmla="*/ 502920 h 502920"/>
                    <a:gd name="connsiteX5" fmla="*/ 54771 w 335282"/>
                    <a:gd name="connsiteY5" fmla="*/ 253365 h 502920"/>
                    <a:gd name="connsiteX6" fmla="*/ 16195 w 335282"/>
                    <a:gd name="connsiteY6" fmla="*/ 0 h 502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5282" h="502920">
                      <a:moveTo>
                        <a:pt x="16195" y="0"/>
                      </a:moveTo>
                      <a:lnTo>
                        <a:pt x="318613" y="0"/>
                      </a:lnTo>
                      <a:cubicBezTo>
                        <a:pt x="312898" y="83661"/>
                        <a:pt x="272021" y="165735"/>
                        <a:pt x="274799" y="249555"/>
                      </a:cubicBezTo>
                      <a:cubicBezTo>
                        <a:pt x="277577" y="333375"/>
                        <a:pt x="333060" y="443230"/>
                        <a:pt x="335282" y="502920"/>
                      </a:cubicBezTo>
                      <a:lnTo>
                        <a:pt x="2" y="502920"/>
                      </a:lnTo>
                      <a:cubicBezTo>
                        <a:pt x="-316" y="445453"/>
                        <a:pt x="52072" y="337185"/>
                        <a:pt x="54771" y="253365"/>
                      </a:cubicBezTo>
                      <a:cubicBezTo>
                        <a:pt x="57470" y="169545"/>
                        <a:pt x="20640" y="69215"/>
                        <a:pt x="16195" y="0"/>
                      </a:cubicBezTo>
                      <a:close/>
                    </a:path>
                  </a:pathLst>
                </a:custGeom>
                <a:solidFill>
                  <a:srgbClr val="0050A6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marL="266700" indent="-266700" algn="ctr" fontAlgn="auto">
                    <a:spcBef>
                      <a:spcPts val="0"/>
                    </a:spcBef>
                    <a:spcAft>
                      <a:spcPct val="100000"/>
                    </a:spcAft>
                    <a:buClr>
                      <a:srgbClr val="0050A6"/>
                    </a:buClr>
                    <a:buFont typeface="Arial" pitchFamily="34" charset="0"/>
                    <a:buChar char="&gt;"/>
                    <a:defRPr/>
                  </a:pPr>
                  <a:endParaRPr lang="de-DE" sz="20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  <p:sp>
            <p:nvSpPr>
              <p:cNvPr id="58" name="Line 8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gray">
              <a:xfrm rot="18900000" flipH="1">
                <a:off x="6252709" y="2512140"/>
                <a:ext cx="55343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59" name="Bogen 58"/>
              <p:cNvSpPr/>
              <p:nvPr>
                <p:custDataLst>
                  <p:tags r:id="rId48"/>
                </p:custDataLst>
              </p:nvPr>
            </p:nvSpPr>
            <p:spPr bwMode="auto">
              <a:xfrm flipH="1">
                <a:off x="5554963" y="2669071"/>
                <a:ext cx="1194035" cy="1254519"/>
              </a:xfrm>
              <a:prstGeom prst="arc">
                <a:avLst>
                  <a:gd name="adj1" fmla="val 11129714"/>
                  <a:gd name="adj2" fmla="val 16212601"/>
                </a:avLst>
              </a:prstGeom>
              <a:noFill/>
              <a:ln w="38100" cap="flat" cmpd="sng" algn="ctr">
                <a:solidFill>
                  <a:srgbClr val="92D050"/>
                </a:solidFill>
                <a:prstDash val="solid"/>
                <a:round/>
                <a:headEnd type="arrow" w="med" len="sm"/>
                <a:tailEnd type="arrow" w="med" len="sm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23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60" name="Line 8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6233105" y="2731287"/>
                <a:ext cx="136891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None/>
                  <a:defRPr/>
                </a:pPr>
                <a:endParaRPr lang="de-D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</p:grpSp>
        <p:grpSp>
          <p:nvGrpSpPr>
            <p:cNvPr id="11" name="Gruppieren 273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332163" y="3501889"/>
              <a:ext cx="2479675" cy="611187"/>
              <a:chOff x="3331747" y="1761835"/>
              <a:chExt cx="2480506" cy="612000"/>
            </a:xfrm>
          </p:grpSpPr>
          <p:sp>
            <p:nvSpPr>
              <p:cNvPr id="15" name="Pfeil nach rechts 274"/>
              <p:cNvSpPr>
                <a:spLocks noChangeArrowheads="1"/>
              </p:cNvSpPr>
              <p:nvPr/>
            </p:nvSpPr>
            <p:spPr bwMode="auto">
              <a:xfrm>
                <a:off x="3331996" y="1761835"/>
                <a:ext cx="2480128" cy="611667"/>
              </a:xfrm>
              <a:prstGeom prst="rightArrow">
                <a:avLst>
                  <a:gd name="adj1" fmla="val 50000"/>
                  <a:gd name="adj2" fmla="val 50007"/>
                </a:avLst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/>
              <a:lstStyle>
                <a:lvl1pPr marL="266700" indent="-266700" eaLnBrk="0" hangingPunct="0">
                  <a:buChar char="&gt;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 eaLnBrk="0" hangingPunct="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 eaLnBrk="0" hangingPunct="0"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 eaLnBrk="0" hangingPunct="0"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Char char="&gt;"/>
                  <a:defRPr/>
                </a:pPr>
                <a:endParaRPr lang="de-DE" altLang="de-DE" kern="0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Textfeld 275"/>
              <p:cNvSpPr txBox="1">
                <a:spLocks noChangeArrowheads="1"/>
              </p:cNvSpPr>
              <p:nvPr/>
            </p:nvSpPr>
            <p:spPr bwMode="auto">
              <a:xfrm>
                <a:off x="4132790" y="1955189"/>
                <a:ext cx="788160" cy="199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46800" rIns="36000" bIns="46800" anchor="ctr">
                <a:spAutoFit/>
              </a:bodyPr>
              <a:lstStyle>
                <a:lvl1pPr eaLnBrk="0" hangingPunct="0">
                  <a:buChar char="&gt;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 eaLnBrk="0" hangingPunct="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 eaLnBrk="0" hangingPunct="0"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 eaLnBrk="0" hangingPunct="0"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ct val="100000"/>
                  </a:spcAft>
                  <a:buClr>
                    <a:srgbClr val="0050A6"/>
                  </a:buClr>
                  <a:buFont typeface="Arial" pitchFamily="34" charset="0"/>
                  <a:buNone/>
                  <a:defRPr/>
                </a:pPr>
                <a:r>
                  <a:rPr lang="de-DE" altLang="de-DE" sz="1600" b="1" kern="0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Energiewende</a:t>
                </a:r>
              </a:p>
            </p:txBody>
          </p:sp>
        </p:grpSp>
        <p:cxnSp>
          <p:nvCxnSpPr>
            <p:cNvPr id="12" name="Gerade Verbindung mit Pfeil 276"/>
            <p:cNvCxnSpPr>
              <a:cxnSpLocks noChangeShapeType="1"/>
            </p:cNvCxnSpPr>
            <p:nvPr/>
          </p:nvCxnSpPr>
          <p:spPr bwMode="auto">
            <a:xfrm flipV="1">
              <a:off x="7848600" y="5727005"/>
              <a:ext cx="0" cy="215900"/>
            </a:xfrm>
            <a:prstGeom prst="straightConnector1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erade Verbindung mit Pfeil 277"/>
            <p:cNvCxnSpPr>
              <a:cxnSpLocks noChangeShapeType="1"/>
            </p:cNvCxnSpPr>
            <p:nvPr/>
          </p:nvCxnSpPr>
          <p:spPr bwMode="auto">
            <a:xfrm flipV="1">
              <a:off x="6894513" y="5727005"/>
              <a:ext cx="0" cy="215900"/>
            </a:xfrm>
            <a:prstGeom prst="straightConnector1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erade Verbindung mit Pfeil 278"/>
            <p:cNvCxnSpPr>
              <a:cxnSpLocks noChangeShapeType="1"/>
            </p:cNvCxnSpPr>
            <p:nvPr/>
          </p:nvCxnSpPr>
          <p:spPr bwMode="auto">
            <a:xfrm flipV="1">
              <a:off x="5940425" y="5727005"/>
              <a:ext cx="0" cy="215900"/>
            </a:xfrm>
            <a:prstGeom prst="straightConnector1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1" name="Titel 2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majority of the new producers are connected </a:t>
            </a:r>
            <a:br>
              <a:rPr lang="en-US" dirty="0"/>
            </a:br>
            <a:r>
              <a:rPr lang="en-US" dirty="0"/>
              <a:t>to the distribution </a:t>
            </a:r>
            <a:r>
              <a:rPr lang="en-US" dirty="0" smtClean="0"/>
              <a:t>grids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5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nhaltsplatzhalter 25"/>
          <p:cNvSpPr>
            <a:spLocks noGrp="1"/>
          </p:cNvSpPr>
          <p:nvPr>
            <p:ph idx="1"/>
          </p:nvPr>
        </p:nvSpPr>
        <p:spPr>
          <a:xfrm>
            <a:off x="251520" y="4005064"/>
            <a:ext cx="8640960" cy="2088000"/>
          </a:xfrm>
          <a:solidFill>
            <a:schemeClr val="bg1"/>
          </a:solidFill>
          <a:ln w="0">
            <a:noFill/>
          </a:ln>
          <a:effectLst>
            <a:glow rad="254000">
              <a:schemeClr val="accent1">
                <a:alpha val="5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561717"/>
              </p:ext>
            </p:extLst>
          </p:nvPr>
        </p:nvGraphicFramePr>
        <p:xfrm>
          <a:off x="251520" y="4004621"/>
          <a:ext cx="8640000" cy="224352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40000"/>
                <a:gridCol w="3708000"/>
                <a:gridCol w="144000"/>
                <a:gridCol w="540000"/>
                <a:gridCol w="3708000"/>
              </a:tblGrid>
              <a:tr h="576000">
                <a:tc gridSpan="2">
                  <a:txBody>
                    <a:bodyPr/>
                    <a:lstStyle/>
                    <a:p>
                      <a:pPr marL="538163" marR="0" indent="0" algn="l" defTabSz="2088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The </a:t>
                      </a:r>
                      <a:r>
                        <a:rPr lang="de-DE" sz="2400" b="1" kern="1200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traffic</a:t>
                      </a:r>
                      <a:r>
                        <a:rPr lang="de-DE" sz="24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light </a:t>
                      </a:r>
                      <a:r>
                        <a:rPr lang="de-DE" sz="2400" b="1" kern="1200" baseline="0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system</a:t>
                      </a:r>
                      <a:r>
                        <a:rPr lang="de-DE" sz="24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de-DE" sz="2400" b="1" kern="1200" baseline="0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is</a:t>
                      </a:r>
                      <a:r>
                        <a:rPr lang="de-DE" sz="24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…</a:t>
                      </a:r>
                      <a:endParaRPr lang="de-DE" sz="2400" b="1" kern="1200" dirty="0" smtClean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088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1" kern="1200" dirty="0" smtClean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38163" indent="0" algn="l">
                        <a:tabLst/>
                      </a:pPr>
                      <a:r>
                        <a:rPr lang="de-DE" sz="2400" b="1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The </a:t>
                      </a:r>
                      <a:r>
                        <a:rPr lang="de-DE" sz="2400" b="1" kern="1200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traffic</a:t>
                      </a:r>
                      <a:r>
                        <a:rPr lang="de-DE" sz="24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light </a:t>
                      </a:r>
                      <a:r>
                        <a:rPr lang="de-DE" sz="2400" b="1" kern="1200" baseline="0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system</a:t>
                      </a:r>
                      <a:r>
                        <a:rPr lang="de-DE" sz="24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de-DE" sz="2400" b="1" kern="1200" baseline="0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is</a:t>
                      </a:r>
                      <a:r>
                        <a:rPr lang="de-DE" sz="24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not…</a:t>
                      </a:r>
                      <a:endParaRPr lang="de-DE" sz="2400" b="1" kern="1200" dirty="0" smtClean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de-DE" sz="3200" b="1" kern="1200" dirty="0" smtClean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  <a:sym typeface="Wingdings"/>
                        </a:rPr>
                        <a:t></a:t>
                      </a:r>
                      <a:endParaRPr lang="de-DE" sz="3200" b="1" kern="12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2088179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err="1" smtClean="0">
                          <a:effectLst/>
                          <a:latin typeface="Calibri" panose="020F0502020204030204" pitchFamily="34" charset="0"/>
                        </a:rPr>
                        <a:t>Indication</a:t>
                      </a:r>
                      <a:r>
                        <a:rPr lang="de-DE" sz="1800" b="0" baseline="0" dirty="0" smtClean="0">
                          <a:effectLst/>
                          <a:latin typeface="Calibri" panose="020F0502020204030204" pitchFamily="34" charset="0"/>
                        </a:rPr>
                        <a:t> of the </a:t>
                      </a:r>
                      <a:r>
                        <a:rPr lang="de-DE" sz="1800" b="0" baseline="0" dirty="0" err="1" smtClean="0"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  <a:r>
                        <a:rPr lang="de-DE" sz="1800" b="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0" baseline="0" dirty="0" err="1" smtClean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r>
                        <a:rPr lang="de-DE" sz="1800" b="0" baseline="0" dirty="0" smtClean="0"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br>
                        <a:rPr lang="de-DE" sz="1800" b="0" baseline="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800" b="0" baseline="0" dirty="0" err="1" smtClean="0">
                          <a:effectLst/>
                          <a:latin typeface="Calibri" panose="020F0502020204030204" pitchFamily="34" charset="0"/>
                        </a:rPr>
                        <a:t>grid</a:t>
                      </a:r>
                      <a:r>
                        <a:rPr lang="de-DE" sz="1800" b="0" baseline="0" dirty="0" smtClean="0">
                          <a:effectLst/>
                          <a:latin typeface="Calibri" panose="020F0502020204030204" pitchFamily="34" charset="0"/>
                        </a:rPr>
                        <a:t> &lt;-&gt; </a:t>
                      </a:r>
                      <a:r>
                        <a:rPr lang="de-DE" sz="1800" b="0" baseline="0" dirty="0" err="1" smtClean="0"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  <a:r>
                        <a:rPr lang="de-DE" sz="1800" b="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0" baseline="0" dirty="0" err="1" smtClean="0">
                          <a:effectLst/>
                          <a:latin typeface="Calibri" panose="020F0502020204030204" pitchFamily="34" charset="0"/>
                        </a:rPr>
                        <a:t>interaction</a:t>
                      </a:r>
                      <a:endParaRPr lang="de-DE" sz="1800" b="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2088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0" kern="1200" dirty="0" smtClean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3200" b="0" dirty="0" smtClean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sym typeface="Wingdings"/>
                        </a:rPr>
                        <a:t></a:t>
                      </a:r>
                      <a:endParaRPr lang="de-DE" sz="3200" b="0" dirty="0" smtClean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de-DE" sz="1800" b="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Indication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of the</a:t>
                      </a:r>
                      <a:r>
                        <a:rPr lang="de-DE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actual</a:t>
                      </a:r>
                      <a:r>
                        <a:rPr lang="de-DE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grid</a:t>
                      </a:r>
                      <a:r>
                        <a:rPr lang="de-DE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condition</a:t>
                      </a:r>
                      <a:r>
                        <a:rPr lang="de-DE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or </a:t>
                      </a:r>
                      <a:r>
                        <a:rPr lang="de-DE" sz="1800" b="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available</a:t>
                      </a:r>
                      <a:r>
                        <a:rPr lang="de-DE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grid</a:t>
                      </a:r>
                      <a:r>
                        <a:rPr lang="de-DE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capacity</a:t>
                      </a:r>
                      <a:endParaRPr lang="de-DE" sz="18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0" marR="0" indent="0" algn="ctr" defTabSz="2088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 smtClean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  <a:sym typeface="Wingdings"/>
                        </a:rPr>
                        <a:t></a:t>
                      </a:r>
                      <a:endParaRPr lang="de-DE" sz="3200" b="1" kern="1200" dirty="0" smtClean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2088179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effectLst/>
                          <a:latin typeface="Calibri" panose="020F0502020204030204" pitchFamily="34" charset="0"/>
                        </a:rPr>
                        <a:t>Market information of the </a:t>
                      </a:r>
                      <a:r>
                        <a:rPr lang="de-DE" sz="1800" b="0" dirty="0" err="1" smtClean="0"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  <a:r>
                        <a:rPr lang="de-DE" sz="1800" b="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0" baseline="0" dirty="0" err="1" smtClean="0">
                          <a:effectLst/>
                          <a:latin typeface="Calibri" panose="020F0502020204030204" pitchFamily="34" charset="0"/>
                        </a:rPr>
                        <a:t>usage</a:t>
                      </a:r>
                      <a:r>
                        <a:rPr lang="de-DE" sz="1800" b="0" baseline="0" dirty="0" smtClean="0"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de-DE" sz="1800" b="0" baseline="0" dirty="0" err="1" smtClean="0">
                          <a:effectLst/>
                          <a:latin typeface="Calibri" panose="020F0502020204030204" pitchFamily="34" charset="0"/>
                        </a:rPr>
                        <a:t>flexibility</a:t>
                      </a:r>
                      <a:r>
                        <a:rPr lang="de-DE" sz="1800" b="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0" baseline="0" dirty="0" err="1" smtClean="0">
                          <a:effectLst/>
                          <a:latin typeface="Calibri" panose="020F0502020204030204" pitchFamily="34" charset="0"/>
                        </a:rPr>
                        <a:t>through</a:t>
                      </a:r>
                      <a:r>
                        <a:rPr lang="de-DE" sz="1800" b="0" baseline="0" dirty="0" smtClean="0">
                          <a:effectLst/>
                          <a:latin typeface="Calibri" panose="020F0502020204030204" pitchFamily="34" charset="0"/>
                        </a:rPr>
                        <a:t> DSOs</a:t>
                      </a:r>
                      <a:endParaRPr lang="de-DE" sz="1800" b="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2088179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2088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dirty="0" smtClean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sym typeface="Wingdings"/>
                        </a:rPr>
                        <a:t></a:t>
                      </a:r>
                      <a:endParaRPr lang="de-DE" sz="3200" b="0" dirty="0" smtClean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Information</a:t>
                      </a:r>
                      <a:r>
                        <a:rPr lang="de-DE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on the </a:t>
                      </a:r>
                      <a:r>
                        <a:rPr lang="de-DE" sz="1800" b="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acutal</a:t>
                      </a:r>
                      <a:r>
                        <a:rPr lang="de-DE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grid</a:t>
                      </a:r>
                      <a:r>
                        <a:rPr lang="de-DE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stability</a:t>
                      </a:r>
                      <a:r>
                        <a:rPr lang="de-DE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and </a:t>
                      </a:r>
                      <a:r>
                        <a:rPr lang="de-DE" sz="1800" b="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security</a:t>
                      </a:r>
                      <a:r>
                        <a:rPr lang="de-DE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 of </a:t>
                      </a:r>
                      <a:r>
                        <a:rPr lang="de-DE" sz="1800" b="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itchFamily="34" charset="-128"/>
                          <a:cs typeface="+mn-cs"/>
                        </a:rPr>
                        <a:t>supply</a:t>
                      </a:r>
                      <a:endParaRPr lang="de-DE" sz="18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Traffic light </a:t>
            </a:r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 smtClean="0"/>
              <a:t>enable</a:t>
            </a:r>
            <a:r>
              <a:rPr lang="de-DE" dirty="0" smtClean="0"/>
              <a:t> </a:t>
            </a:r>
            <a:r>
              <a:rPr lang="de-DE" dirty="0" err="1" smtClean="0"/>
              <a:t>synergies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a </a:t>
            </a:r>
            <a:r>
              <a:rPr lang="de-DE" dirty="0" err="1" smtClean="0"/>
              <a:t>market</a:t>
            </a:r>
            <a:r>
              <a:rPr lang="de-DE" dirty="0" smtClean="0"/>
              <a:t>- and </a:t>
            </a:r>
            <a:r>
              <a:rPr lang="de-DE" dirty="0" err="1" smtClean="0"/>
              <a:t>grid-driven</a:t>
            </a:r>
            <a:r>
              <a:rPr lang="de-DE" dirty="0" smtClean="0"/>
              <a:t> </a:t>
            </a:r>
            <a:r>
              <a:rPr lang="de-DE" dirty="0" err="1" smtClean="0"/>
              <a:t>usage</a:t>
            </a:r>
            <a:r>
              <a:rPr lang="de-DE" dirty="0" smtClean="0"/>
              <a:t> of </a:t>
            </a:r>
            <a:r>
              <a:rPr lang="de-DE" dirty="0" err="1" smtClean="0"/>
              <a:t>flexibility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44068" y="4041128"/>
            <a:ext cx="540000" cy="540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de-DE" sz="8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/>
              </a:rPr>
              <a:t></a:t>
            </a:r>
            <a:endParaRPr lang="de-DE" sz="80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7524" y="4041068"/>
            <a:ext cx="540000" cy="540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de-DE" sz="7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/>
              </a:rPr>
              <a:t></a:t>
            </a:r>
            <a:endParaRPr lang="de-DE" sz="7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 rot="10800000" flipH="1" flipV="1">
            <a:off x="4716480" y="1268761"/>
            <a:ext cx="4176000" cy="244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accent1">
                <a:alpha val="5000"/>
              </a:schemeClr>
            </a:glow>
          </a:effec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</a:bodyPr>
          <a:lstStyle/>
          <a:p>
            <a:pPr marL="1778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de-DE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Goals of the </a:t>
            </a:r>
            <a:r>
              <a:rPr lang="de-DE" sz="2400" b="1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traffic</a:t>
            </a:r>
            <a:r>
              <a:rPr lang="de-DE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light </a:t>
            </a:r>
            <a:r>
              <a:rPr lang="de-DE" sz="2400" b="1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system</a:t>
            </a:r>
            <a:endParaRPr lang="de-DE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449263" indent="-271463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 smtClean="0">
                <a:latin typeface="Calibri" panose="020F0502020204030204" pitchFamily="34" charset="0"/>
              </a:rPr>
              <a:t>Open up </a:t>
            </a:r>
            <a:r>
              <a:rPr lang="de-DE" dirty="0" err="1" smtClean="0">
                <a:latin typeface="Calibri" panose="020F0502020204030204" pitchFamily="34" charset="0"/>
              </a:rPr>
              <a:t>flexibility</a:t>
            </a:r>
            <a:endParaRPr lang="de-DE" dirty="0">
              <a:latin typeface="Calibri" panose="020F0502020204030204" pitchFamily="34" charset="0"/>
            </a:endParaRPr>
          </a:p>
          <a:p>
            <a:pPr marL="449263" indent="-271463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 err="1" smtClean="0">
                <a:latin typeface="Calibri" panose="020F0502020204030204" pitchFamily="34" charset="0"/>
              </a:rPr>
              <a:t>Resolving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grid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congestions</a:t>
            </a:r>
            <a:endParaRPr lang="de-DE" dirty="0">
              <a:latin typeface="Calibri" panose="020F0502020204030204" pitchFamily="34" charset="0"/>
            </a:endParaRPr>
          </a:p>
          <a:p>
            <a:pPr marL="449263" indent="-271463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Expand </a:t>
            </a:r>
            <a:r>
              <a:rPr lang="en-US" dirty="0" smtClean="0">
                <a:latin typeface="Calibri" panose="020F0502020204030204" pitchFamily="34" charset="0"/>
              </a:rPr>
              <a:t>energy grids at </a:t>
            </a:r>
            <a:r>
              <a:rPr lang="en-US" dirty="0">
                <a:latin typeface="Calibri" panose="020F0502020204030204" pitchFamily="34" charset="0"/>
              </a:rPr>
              <a:t>optimal (system) costs in the long term</a:t>
            </a:r>
          </a:p>
          <a:p>
            <a:pPr marL="449263" indent="-271463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Enhancing interaction of grid &amp; market 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 rot="10800000" flipH="1" flipV="1">
            <a:off x="251521" y="1268760"/>
            <a:ext cx="4176000" cy="244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accent1">
                <a:alpha val="5000"/>
              </a:schemeClr>
            </a:glow>
          </a:effec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</a:bodyPr>
          <a:lstStyle/>
          <a:p>
            <a:pPr marL="1778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de-DE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Drivers</a:t>
            </a:r>
            <a:endParaRPr lang="de-DE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87988" y="1305085"/>
            <a:ext cx="4104000" cy="2376000"/>
            <a:chOff x="287988" y="1305085"/>
            <a:chExt cx="4176000" cy="2447950"/>
          </a:xfrm>
        </p:grpSpPr>
        <p:sp>
          <p:nvSpPr>
            <p:cNvPr id="9" name="Form 8"/>
            <p:cNvSpPr/>
            <p:nvPr/>
          </p:nvSpPr>
          <p:spPr>
            <a:xfrm>
              <a:off x="287988" y="1305085"/>
              <a:ext cx="4176000" cy="2292279"/>
            </a:xfrm>
            <a:prstGeom prst="swooshArrow">
              <a:avLst>
                <a:gd name="adj1" fmla="val 19154"/>
                <a:gd name="adj2" fmla="val 28247"/>
              </a:avLst>
            </a:prstGeom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Ellipse 9"/>
            <p:cNvSpPr/>
            <p:nvPr/>
          </p:nvSpPr>
          <p:spPr bwMode="auto">
            <a:xfrm>
              <a:off x="951333" y="2686190"/>
              <a:ext cx="165934" cy="176329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266700" marR="0" indent="-2667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pitchFamily="34" charset="0"/>
                <a:buChar char="&gt;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23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 rot="10800000" flipH="1" flipV="1">
              <a:off x="370486" y="3537035"/>
              <a:ext cx="4010066" cy="2160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3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</a:pPr>
              <a:r>
                <a:rPr lang="de-DE" b="1" cap="small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today</a:t>
              </a:r>
              <a:endParaRPr lang="de-DE" b="1" cap="small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</a:pPr>
              <a:r>
                <a:rPr lang="de-DE" b="1" cap="small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tomorrow</a:t>
              </a:r>
              <a:endParaRPr lang="de-DE" b="1" cap="small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</a:pPr>
              <a:r>
                <a:rPr lang="de-DE" b="1" cap="small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prospective</a:t>
              </a:r>
              <a:endParaRPr lang="de-DE" b="1" cap="small" dirty="0" smtClean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2253758" y="1980808"/>
              <a:ext cx="248901" cy="264494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266700" marR="0" indent="-2667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pitchFamily="34" charset="0"/>
                <a:buChar char="&gt;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23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3523592" y="1657469"/>
              <a:ext cx="331868" cy="352658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266700" marR="0" indent="-2667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pitchFamily="34" charset="0"/>
                <a:buChar char="&gt;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23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 rot="10800000" flipH="1" flipV="1">
              <a:off x="342841" y="2980124"/>
              <a:ext cx="1382781" cy="352658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</a:pPr>
              <a:r>
                <a:rPr lang="de-DE" sz="1400" b="1" cap="all" dirty="0" err="1" smtClean="0">
                  <a:solidFill>
                    <a:schemeClr val="accent1"/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</a:rPr>
                <a:t>Fluctuating</a:t>
              </a:r>
              <a:r>
                <a:rPr lang="de-DE" sz="1400" b="1" cap="all" dirty="0" smtClean="0">
                  <a:solidFill>
                    <a:schemeClr val="accent1"/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</a:rPr>
                <a:t> </a:t>
              </a:r>
              <a:br>
                <a:rPr lang="de-DE" sz="1400" b="1" cap="all" dirty="0" smtClean="0">
                  <a:solidFill>
                    <a:schemeClr val="accent1"/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</a:rPr>
              </a:br>
              <a:r>
                <a:rPr lang="de-DE" sz="1400" b="1" cap="all" dirty="0" smtClean="0">
                  <a:solidFill>
                    <a:schemeClr val="accent1"/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</a:rPr>
                <a:t>Feed-In</a:t>
              </a:r>
            </a:p>
          </p:txBody>
        </p:sp>
        <p:sp>
          <p:nvSpPr>
            <p:cNvPr id="15" name="Rechteck 14"/>
            <p:cNvSpPr/>
            <p:nvPr/>
          </p:nvSpPr>
          <p:spPr bwMode="auto">
            <a:xfrm rot="10800000" flipH="1" flipV="1">
              <a:off x="1642801" y="2333512"/>
              <a:ext cx="1521060" cy="352658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</a:pPr>
              <a:r>
                <a:rPr lang="de-DE" sz="1400" b="1" cap="all" dirty="0" smtClean="0">
                  <a:solidFill>
                    <a:schemeClr val="accent1"/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</a:rPr>
                <a:t>Higher </a:t>
              </a:r>
              <a:br>
                <a:rPr lang="de-DE" sz="1400" b="1" cap="all" dirty="0" smtClean="0">
                  <a:solidFill>
                    <a:schemeClr val="accent1"/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</a:rPr>
              </a:br>
              <a:r>
                <a:rPr lang="de-DE" sz="1400" b="1" cap="all" dirty="0" err="1">
                  <a:solidFill>
                    <a:schemeClr val="accent1"/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</a:rPr>
                <a:t>coincidence</a:t>
              </a:r>
              <a:r>
                <a:rPr lang="de-DE" sz="1400" b="1" cap="all" dirty="0">
                  <a:solidFill>
                    <a:schemeClr val="accent1"/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6" name="Rechteck 15"/>
            <p:cNvSpPr/>
            <p:nvPr/>
          </p:nvSpPr>
          <p:spPr bwMode="auto">
            <a:xfrm rot="10800000" flipH="1" flipV="1">
              <a:off x="2879988" y="2068972"/>
              <a:ext cx="1584000" cy="205717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</a:pPr>
              <a:r>
                <a:rPr lang="de-DE" sz="1400" b="1" cap="all" dirty="0" smtClean="0">
                  <a:solidFill>
                    <a:schemeClr val="accent1"/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</a:rPr>
                <a:t>More </a:t>
              </a:r>
              <a:r>
                <a:rPr lang="de-DE" sz="1400" b="1" cap="all" dirty="0" err="1" smtClean="0">
                  <a:solidFill>
                    <a:schemeClr val="accent1"/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</a:rPr>
                <a:t>consumption</a:t>
              </a:r>
              <a:endParaRPr lang="de-DE" sz="1400" b="1" cap="all" dirty="0">
                <a:solidFill>
                  <a:schemeClr val="accent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6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valuable flexibility concept needs to incorporate grid and market interests in a common manner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Gleichschenkliges Dreieck 4"/>
          <p:cNvSpPr/>
          <p:nvPr/>
        </p:nvSpPr>
        <p:spPr bwMode="auto">
          <a:xfrm rot="10800000">
            <a:off x="1692320" y="1809259"/>
            <a:ext cx="5760000" cy="3960000"/>
          </a:xfrm>
          <a:prstGeom prst="triangl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gray">
          <a:xfrm>
            <a:off x="5508104" y="1268760"/>
            <a:ext cx="3384000" cy="900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266700" indent="-266700" eaLnBrk="1" hangingPunct="1">
              <a:spcAft>
                <a:spcPct val="100000"/>
              </a:spcAft>
              <a:buClr>
                <a:schemeClr val="accent1"/>
              </a:buClr>
              <a:buFont typeface="Arial" charset="0"/>
              <a:buChar char="&gt;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3175" lvl="1" indent="0" algn="ctr" eaLnBrk="1" hangingPunct="1">
              <a:spcAft>
                <a:spcPct val="100000"/>
              </a:spcAft>
              <a:buClr>
                <a:schemeClr val="accent1"/>
              </a:buClr>
              <a:buFont typeface="Arial" charset="0"/>
              <a:buNone/>
              <a:tabLst>
                <a:tab pos="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1800" b="1" kern="0">
                <a:latin typeface="+mn-lt"/>
                <a:ea typeface="ＭＳ Ｐゴシック" pitchFamily="23" charset="-128"/>
                <a:cs typeface="ＭＳ Ｐゴシック"/>
              </a:defRPr>
            </a:lvl2pPr>
            <a:lvl3pPr marL="806450" indent="-274638" eaLnBrk="1" hangingPunct="1"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  <a:cs typeface="ＭＳ Ｐゴシック"/>
              </a:defRPr>
            </a:lvl3pPr>
            <a:lvl4pPr marL="1073150" indent="-265113" eaLnBrk="1" hangingPunct="1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  <a:cs typeface="ＭＳ Ｐゴシック"/>
              </a:defRPr>
            </a:lvl4pPr>
            <a:lvl5pPr marL="1339850" indent="-265113" eaLnBrk="1" hangingPunct="1"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  <a:cs typeface="ＭＳ Ｐゴシック"/>
              </a:defRPr>
            </a:lvl5pPr>
            <a:lvl6pPr marL="1797050" indent="-265113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</a:defRPr>
            </a:lvl6pPr>
            <a:lvl7pPr marL="2254250" indent="-265113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</a:defRPr>
            </a:lvl7pPr>
            <a:lvl8pPr marL="2711450" indent="-265113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</a:defRPr>
            </a:lvl8pPr>
            <a:lvl9pPr marL="3168650" indent="-265113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</a:defRPr>
            </a:lvl9pPr>
          </a:lstStyle>
          <a:p>
            <a:pPr lvl="1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system oriented use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balancing independent</a:t>
            </a:r>
            <a:b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of location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gray">
          <a:xfrm>
            <a:off x="2879812" y="5193196"/>
            <a:ext cx="3384000" cy="900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charset="0"/>
              <a:buChar char="&gt;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530225" indent="-261938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23" charset="-128"/>
                <a:cs typeface="ＭＳ Ｐゴシック"/>
              </a:defRPr>
            </a:lvl2pPr>
            <a:lvl3pPr marL="806450" indent="-274638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23" charset="-128"/>
                <a:cs typeface="ＭＳ Ｐゴシック"/>
              </a:defRPr>
            </a:lvl3pPr>
            <a:lvl4pPr marL="10731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23" charset="-128"/>
                <a:cs typeface="ＭＳ Ｐゴシック"/>
              </a:defRPr>
            </a:lvl4pPr>
            <a:lvl5pPr marL="13398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23" charset="-128"/>
                <a:cs typeface="ＭＳ Ｐゴシック"/>
              </a:defRPr>
            </a:lvl5pPr>
            <a:lvl6pPr marL="17970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6pPr>
            <a:lvl7pPr marL="22542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7pPr>
            <a:lvl8pPr marL="27114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8pPr>
            <a:lvl9pPr marL="31686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9pPr>
          </a:lstStyle>
          <a:p>
            <a:pPr marL="3175" lvl="1" indent="0" algn="ctr">
              <a:buNone/>
              <a:tabLst>
                <a:tab pos="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US" b="1" kern="0" dirty="0">
                <a:solidFill>
                  <a:schemeClr val="bg1"/>
                </a:solidFill>
                <a:latin typeface="Calibri" panose="020F0502020204030204" pitchFamily="34" charset="0"/>
              </a:rPr>
              <a:t>grid oriented use</a:t>
            </a:r>
            <a:br>
              <a:rPr lang="en-US" b="1" kern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avoid local</a:t>
            </a:r>
            <a:b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grid constraints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7884" y="2708920"/>
            <a:ext cx="2088232" cy="1104317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</a:rPr>
              <a:t>Flexibility</a:t>
            </a:r>
            <a:br>
              <a:rPr lang="en-US" sz="32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</a:rPr>
              <a:t>adaption of generation</a:t>
            </a:r>
            <a:br>
              <a:rPr lang="en-US" sz="320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</a:rPr>
              <a:t>or demand behavior</a:t>
            </a:r>
            <a:br>
              <a:rPr lang="en-US" sz="320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</a:rPr>
              <a:t>by external</a:t>
            </a:r>
            <a:br>
              <a:rPr lang="en-US" sz="320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</a:rPr>
              <a:t>signals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gray">
          <a:xfrm>
            <a:off x="251520" y="1268760"/>
            <a:ext cx="3384000" cy="90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3038" indent="-173038" algn="l" defTabSz="360363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&gt;"/>
              <a:tabLst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360363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tabLst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360363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tabLst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20725" indent="-176213" algn="l" defTabSz="360363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–"/>
              <a:tabLst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360363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970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542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114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86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indent="0" algn="ctr">
              <a:buNone/>
              <a:tabLst>
                <a:tab pos="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3" charset="-128"/>
                <a:cs typeface="ＭＳ Ｐゴシック"/>
              </a:rPr>
              <a:t>market oriented use</a:t>
            </a:r>
            <a:br>
              <a: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3" charset="-128"/>
                <a:cs typeface="ＭＳ Ｐゴシック"/>
              </a:rPr>
            </a:br>
            <a:r>
              <a:rPr lang="en-US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3" charset="-128"/>
                <a:cs typeface="ＭＳ Ｐゴシック"/>
              </a:rPr>
              <a:t>portfolio </a:t>
            </a:r>
            <a:r>
              <a:rPr lang="en-US" sz="2000" kern="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3" charset="-128"/>
                <a:cs typeface="ＭＳ Ｐゴシック"/>
              </a:rPr>
              <a:t>optimization </a:t>
            </a:r>
            <a:r>
              <a:rPr lang="en-US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3" charset="-128"/>
                <a:cs typeface="ＭＳ Ｐゴシック"/>
              </a:rPr>
              <a:t>of </a:t>
            </a:r>
            <a:br>
              <a:rPr lang="en-US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3" charset="-128"/>
                <a:cs typeface="ＭＳ Ｐゴシック"/>
              </a:rPr>
            </a:br>
            <a:r>
              <a:rPr lang="en-US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3" charset="-128"/>
                <a:cs typeface="ＭＳ Ｐゴシック"/>
              </a:rPr>
              <a:t>demand and supply</a:t>
            </a:r>
          </a:p>
        </p:txBody>
      </p:sp>
      <p:sp>
        <p:nvSpPr>
          <p:cNvPr id="2" name="Nach links gekrümmter Pfeil 1"/>
          <p:cNvSpPr/>
          <p:nvPr/>
        </p:nvSpPr>
        <p:spPr bwMode="auto">
          <a:xfrm>
            <a:off x="6120172" y="3609020"/>
            <a:ext cx="720080" cy="648218"/>
          </a:xfrm>
          <a:prstGeom prst="curvedLeftArrow">
            <a:avLst/>
          </a:prstGeom>
          <a:solidFill>
            <a:schemeClr val="accent3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pitchFamily="34" charset="0"/>
              <a:buChar char="&gt;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23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gray">
          <a:xfrm>
            <a:off x="6912448" y="3248980"/>
            <a:ext cx="1979656" cy="115227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266700" indent="-266700" eaLnBrk="1" hangingPunct="1">
              <a:spcAft>
                <a:spcPct val="100000"/>
              </a:spcAft>
              <a:buClr>
                <a:schemeClr val="accent1"/>
              </a:buClr>
              <a:buFont typeface="Arial" charset="0"/>
              <a:buChar char="&gt;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3175" lvl="1" indent="0" algn="ctr" eaLnBrk="1" hangingPunct="1">
              <a:spcAft>
                <a:spcPct val="100000"/>
              </a:spcAft>
              <a:buClr>
                <a:schemeClr val="accent1"/>
              </a:buClr>
              <a:buFont typeface="Arial" charset="0"/>
              <a:buNone/>
              <a:tabLst>
                <a:tab pos="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1800" b="1" kern="0">
                <a:latin typeface="+mn-lt"/>
                <a:ea typeface="ＭＳ Ｐゴシック" pitchFamily="23" charset="-128"/>
                <a:cs typeface="ＭＳ Ｐゴシック"/>
              </a:defRPr>
            </a:lvl2pPr>
            <a:lvl3pPr marL="806450" indent="-274638" eaLnBrk="1" hangingPunct="1"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  <a:cs typeface="ＭＳ Ｐゴシック"/>
              </a:defRPr>
            </a:lvl3pPr>
            <a:lvl4pPr marL="1073150" indent="-265113" eaLnBrk="1" hangingPunct="1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  <a:cs typeface="ＭＳ Ｐゴシック"/>
              </a:defRPr>
            </a:lvl4pPr>
            <a:lvl5pPr marL="1339850" indent="-265113" eaLnBrk="1" hangingPunct="1"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  <a:cs typeface="ＭＳ Ｐゴシック"/>
              </a:defRPr>
            </a:lvl5pPr>
            <a:lvl6pPr marL="1797050" indent="-265113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</a:defRPr>
            </a:lvl6pPr>
            <a:lvl7pPr marL="2254250" indent="-265113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</a:defRPr>
            </a:lvl7pPr>
            <a:lvl8pPr marL="2711450" indent="-265113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</a:defRPr>
            </a:lvl8pPr>
            <a:lvl9pPr marL="3168650" indent="-265113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latin typeface="+mn-lt"/>
                <a:ea typeface="ＭＳ Ｐゴシック" pitchFamily="23" charset="-128"/>
              </a:defRPr>
            </a:lvl9pPr>
          </a:lstStyle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Customer oriented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use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self-consumption</a:t>
            </a:r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Market &amp; Grid - </a:t>
            </a:r>
            <a:r>
              <a:rPr lang="de-DE" dirty="0" smtClean="0"/>
              <a:t>Traffic </a:t>
            </a:r>
            <a:r>
              <a:rPr lang="de-DE" dirty="0"/>
              <a:t>light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enables</a:t>
            </a:r>
            <a:r>
              <a:rPr lang="de-DE" dirty="0" smtClean="0"/>
              <a:t> a </a:t>
            </a:r>
            <a:r>
              <a:rPr lang="en-US" dirty="0"/>
              <a:t>flexible market environment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95078"/>
              </p:ext>
            </p:extLst>
          </p:nvPr>
        </p:nvGraphicFramePr>
        <p:xfrm>
          <a:off x="1115616" y="1484784"/>
          <a:ext cx="6840760" cy="4396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760"/>
              </a:tblGrid>
              <a:tr h="389432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Green</a:t>
                      </a:r>
                      <a:endParaRPr lang="de-DE" sz="2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00"/>
                    </a:solidFill>
                  </a:tcPr>
                </a:tc>
              </a:tr>
              <a:tr h="963434"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noProof="0" dirty="0" smtClean="0">
                          <a:latin typeface="+mn-lt"/>
                        </a:rPr>
                        <a:t>Flexibility is offered by </a:t>
                      </a:r>
                      <a:r>
                        <a:rPr lang="en-US" sz="2000" b="1" baseline="0" noProof="0" dirty="0" smtClean="0">
                          <a:latin typeface="+mn-lt"/>
                        </a:rPr>
                        <a:t>sales/ aggregators</a:t>
                      </a:r>
                      <a:r>
                        <a:rPr lang="en-US" sz="2000" b="0" baseline="0" noProof="0" dirty="0" smtClean="0">
                          <a:latin typeface="+mn-lt"/>
                        </a:rPr>
                        <a:t> for market and</a:t>
                      </a:r>
                      <a:br>
                        <a:rPr lang="en-US" sz="2000" b="0" baseline="0" noProof="0" dirty="0" smtClean="0">
                          <a:latin typeface="+mn-lt"/>
                        </a:rPr>
                      </a:br>
                      <a:r>
                        <a:rPr lang="en-US" sz="2000" b="0" baseline="0" noProof="0" dirty="0" smtClean="0">
                          <a:latin typeface="+mn-lt"/>
                        </a:rPr>
                        <a:t>system oriented </a:t>
                      </a:r>
                      <a:r>
                        <a:rPr lang="en-US" sz="2000" b="1" baseline="0" noProof="0" dirty="0" smtClean="0">
                          <a:latin typeface="+mn-lt"/>
                        </a:rPr>
                        <a:t> portfolio </a:t>
                      </a:r>
                      <a:r>
                        <a:rPr lang="en-US" sz="2000" b="1" baseline="0" noProof="0" dirty="0" err="1" smtClean="0">
                          <a:latin typeface="+mn-lt"/>
                        </a:rPr>
                        <a:t>optimisation</a:t>
                      </a:r>
                      <a:r>
                        <a:rPr lang="en-US" sz="2000" b="0" baseline="0" noProof="0" dirty="0" smtClean="0">
                          <a:latin typeface="+mn-lt"/>
                        </a:rPr>
                        <a:t> and for </a:t>
                      </a:r>
                      <a:r>
                        <a:rPr lang="en-US" sz="2000" b="1" baseline="0" noProof="0" dirty="0" smtClean="0">
                          <a:latin typeface="+mn-lt"/>
                        </a:rPr>
                        <a:t>balancing</a:t>
                      </a:r>
                      <a:endParaRPr lang="en-US" sz="2000" b="1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896"/>
                    </a:solidFill>
                  </a:tcPr>
                </a:tc>
              </a:tr>
              <a:tr h="389432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Yellow</a:t>
                      </a:r>
                      <a:endParaRPr lang="de-DE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rgbClr val="E6E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00"/>
                    </a:solidFill>
                  </a:tcPr>
                </a:tc>
              </a:tr>
              <a:tr h="973288"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Flexibility is requested by </a:t>
                      </a:r>
                      <a:r>
                        <a:rPr lang="en-US" sz="20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DSO</a:t>
                      </a:r>
                      <a:r>
                        <a:rPr lang="en-US" sz="20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a contractual  basis to</a:t>
                      </a:r>
                      <a:br>
                        <a:rPr lang="en-US" sz="20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avoid economic inefficient network expansion</a:t>
                      </a:r>
                      <a:endParaRPr lang="en-US" sz="2000" b="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6E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E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89432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Red</a:t>
                      </a:r>
                      <a:endParaRPr lang="de-DE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63434"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>
                          <a:latin typeface="+mn-lt"/>
                        </a:rPr>
                        <a:t>Flexibility is controlled by</a:t>
                      </a:r>
                      <a:r>
                        <a:rPr lang="en-US" sz="20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DSO</a:t>
                      </a:r>
                      <a:r>
                        <a:rPr lang="en-US" sz="20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without contractual</a:t>
                      </a:r>
                      <a:br>
                        <a:rPr lang="en-US" sz="20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basis to</a:t>
                      </a:r>
                      <a:r>
                        <a:rPr lang="en-US" sz="2000" b="1" baseline="0" noProof="0" dirty="0" smtClean="0">
                          <a:latin typeface="+mn-lt"/>
                        </a:rPr>
                        <a:t> preserve</a:t>
                      </a:r>
                      <a:r>
                        <a:rPr lang="en-US" sz="2000" b="0" baseline="0" noProof="0" dirty="0" smtClean="0">
                          <a:latin typeface="+mn-lt"/>
                        </a:rPr>
                        <a:t> a</a:t>
                      </a:r>
                      <a:r>
                        <a:rPr lang="en-US" sz="2000" b="1" baseline="0" noProof="0" dirty="0" smtClean="0">
                          <a:latin typeface="+mn-lt"/>
                        </a:rPr>
                        <a:t> secure network operation</a:t>
                      </a:r>
                      <a:endParaRPr lang="en-US" sz="20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1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nhaltsplatzhalter 37"/>
          <p:cNvSpPr>
            <a:spLocks noGrp="1"/>
          </p:cNvSpPr>
          <p:nvPr>
            <p:ph idx="1"/>
          </p:nvPr>
        </p:nvSpPr>
        <p:spPr>
          <a:xfrm>
            <a:off x="251520" y="1268761"/>
            <a:ext cx="4248000" cy="4824536"/>
          </a:xfrm>
        </p:spPr>
        <p:txBody>
          <a:bodyPr/>
          <a:lstStyle/>
          <a:p>
            <a:pPr marL="271463" indent="-271463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kern="1200" dirty="0" smtClean="0">
                <a:ea typeface="ＭＳ Ｐゴシック" pitchFamily="34" charset="-128"/>
                <a:cs typeface="+mn-cs"/>
              </a:rPr>
              <a:t>Optimize </a:t>
            </a:r>
            <a:r>
              <a:rPr lang="en-US" kern="1200" dirty="0">
                <a:ea typeface="ＭＳ Ｐゴシック" pitchFamily="34" charset="-128"/>
                <a:cs typeface="+mn-cs"/>
              </a:rPr>
              <a:t>grid operation especially within areas of high DER-share </a:t>
            </a:r>
            <a:r>
              <a:rPr lang="en-US" kern="1200" dirty="0" smtClean="0">
                <a:ea typeface="ＭＳ Ｐゴシック" pitchFamily="34" charset="-128"/>
                <a:cs typeface="+mn-cs"/>
              </a:rPr>
              <a:t>to resolve </a:t>
            </a:r>
            <a:r>
              <a:rPr lang="en-US" kern="1200" dirty="0">
                <a:ea typeface="ＭＳ Ｐゴシック" pitchFamily="34" charset="-128"/>
                <a:cs typeface="+mn-cs"/>
              </a:rPr>
              <a:t>network bottlenecks</a:t>
            </a:r>
          </a:p>
          <a:p>
            <a:pPr marL="271463" indent="-271463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GB" kern="1200" dirty="0" smtClean="0">
                <a:ea typeface="ＭＳ Ｐゴシック" pitchFamily="34" charset="-128"/>
                <a:cs typeface="+mn-cs"/>
              </a:rPr>
              <a:t>Design grid &lt;-&gt; market interactions within the „orange regime“</a:t>
            </a:r>
          </a:p>
          <a:p>
            <a:pPr marL="271463" indent="-271463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GB" kern="1200" dirty="0" smtClean="0">
                <a:ea typeface="ＭＳ Ｐゴシック" pitchFamily="34" charset="-128"/>
                <a:cs typeface="+mn-cs"/>
              </a:rPr>
              <a:t>Development of generic requirements for a mediating communication and service platform   </a:t>
            </a:r>
          </a:p>
          <a:p>
            <a:pPr marL="271463" indent="-271463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kern="1200" dirty="0" smtClean="0">
                <a:ea typeface="ＭＳ Ｐゴシック" pitchFamily="34" charset="-128"/>
                <a:cs typeface="+mn-cs"/>
              </a:rPr>
              <a:t>Develop </a:t>
            </a:r>
            <a:r>
              <a:rPr lang="en-US" kern="1200" dirty="0">
                <a:ea typeface="ＭＳ Ｐゴシック" pitchFamily="34" charset="-128"/>
                <a:cs typeface="+mn-cs"/>
              </a:rPr>
              <a:t>and use flexibility for the distribution </a:t>
            </a:r>
            <a:r>
              <a:rPr lang="en-US" kern="1200" dirty="0" smtClean="0">
                <a:ea typeface="ＭＳ Ｐゴシック" pitchFamily="34" charset="-128"/>
                <a:cs typeface="+mn-cs"/>
              </a:rPr>
              <a:t>grid to minimize grid expansions</a:t>
            </a:r>
            <a:endParaRPr lang="en-US" kern="1200" dirty="0">
              <a:ea typeface="ＭＳ Ｐゴシック" pitchFamily="34" charset="-128"/>
              <a:cs typeface="+mn-cs"/>
            </a:endParaRPr>
          </a:p>
          <a:p>
            <a:pPr marL="271463" indent="-271463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GB" kern="1200" dirty="0" smtClean="0">
                <a:ea typeface="ＭＳ Ｐゴシック" pitchFamily="34" charset="-128"/>
                <a:cs typeface="+mn-cs"/>
              </a:rPr>
              <a:t>Deliver recommendations for a future market design</a:t>
            </a:r>
            <a:endParaRPr lang="en-GB" kern="1200" dirty="0">
              <a:ea typeface="ＭＳ Ｐゴシック" pitchFamily="34" charset="-128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Target: </a:t>
            </a:r>
            <a:r>
              <a:rPr lang="de-DE" dirty="0" err="1" smtClean="0"/>
              <a:t>Creating</a:t>
            </a:r>
            <a:r>
              <a:rPr lang="de-DE" dirty="0" smtClean="0"/>
              <a:t> an operational </a:t>
            </a:r>
            <a:r>
              <a:rPr lang="de-DE" dirty="0" err="1" smtClean="0"/>
              <a:t>grid</a:t>
            </a:r>
            <a:r>
              <a:rPr lang="de-DE" dirty="0" smtClean="0"/>
              <a:t> &lt;-&gt;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a </a:t>
            </a:r>
            <a:r>
              <a:rPr lang="de-DE" dirty="0" err="1" smtClean="0"/>
              <a:t>demanding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endParaRPr lang="de-DE" dirty="0"/>
          </a:p>
        </p:txBody>
      </p:sp>
      <p:grpSp>
        <p:nvGrpSpPr>
          <p:cNvPr id="105" name="Gruppieren 104"/>
          <p:cNvGrpSpPr/>
          <p:nvPr/>
        </p:nvGrpSpPr>
        <p:grpSpPr>
          <a:xfrm>
            <a:off x="4680012" y="1304764"/>
            <a:ext cx="4176464" cy="4752528"/>
            <a:chOff x="4680012" y="1304764"/>
            <a:chExt cx="4176464" cy="4752528"/>
          </a:xfrm>
        </p:grpSpPr>
        <p:grpSp>
          <p:nvGrpSpPr>
            <p:cNvPr id="67" name="Gruppieren 66"/>
            <p:cNvGrpSpPr/>
            <p:nvPr/>
          </p:nvGrpSpPr>
          <p:grpSpPr>
            <a:xfrm>
              <a:off x="6300192" y="2744924"/>
              <a:ext cx="936104" cy="1872233"/>
              <a:chOff x="4463987" y="1952835"/>
              <a:chExt cx="936104" cy="1872233"/>
            </a:xfrm>
          </p:grpSpPr>
          <p:sp>
            <p:nvSpPr>
              <p:cNvPr id="51" name="Rechteck 50"/>
              <p:cNvSpPr/>
              <p:nvPr/>
            </p:nvSpPr>
            <p:spPr bwMode="auto">
              <a:xfrm>
                <a:off x="4716122" y="1952835"/>
                <a:ext cx="431942" cy="1296000"/>
              </a:xfrm>
              <a:prstGeom prst="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47" name="Ellipse 46"/>
              <p:cNvSpPr/>
              <p:nvPr/>
            </p:nvSpPr>
            <p:spPr bwMode="auto">
              <a:xfrm>
                <a:off x="4752108" y="1988840"/>
                <a:ext cx="359952" cy="359987"/>
              </a:xfrm>
              <a:prstGeom prst="ellipse">
                <a:avLst/>
              </a:prstGeom>
              <a:solidFill>
                <a:srgbClr val="C00000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49" name="Ellipse 48"/>
              <p:cNvSpPr/>
              <p:nvPr/>
            </p:nvSpPr>
            <p:spPr bwMode="auto">
              <a:xfrm>
                <a:off x="4752108" y="2852989"/>
                <a:ext cx="359952" cy="359987"/>
              </a:xfrm>
              <a:prstGeom prst="ellipse">
                <a:avLst/>
              </a:prstGeom>
              <a:solidFill>
                <a:schemeClr val="accent3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65" name="Stern mit 16 Zacken 64"/>
              <p:cNvSpPr/>
              <p:nvPr/>
            </p:nvSpPr>
            <p:spPr bwMode="auto">
              <a:xfrm>
                <a:off x="4608004" y="2276872"/>
                <a:ext cx="648000" cy="648000"/>
              </a:xfrm>
              <a:prstGeom prst="star16">
                <a:avLst>
                  <a:gd name="adj" fmla="val 23126"/>
                </a:avLst>
              </a:prstGeom>
              <a:solidFill>
                <a:schemeClr val="bg2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indent="-266700" algn="ctr">
                  <a:spcAft>
                    <a:spcPct val="100000"/>
                  </a:spcAft>
                  <a:buClr>
                    <a:schemeClr val="accent1"/>
                  </a:buClr>
                  <a:buFont typeface="Arial" pitchFamily="34" charset="0"/>
                  <a:buChar char="&gt;"/>
                </a:pPr>
                <a:endParaRPr lang="de-DE" sz="2000">
                  <a:latin typeface="Arial" pitchFamily="23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 bwMode="auto">
              <a:xfrm>
                <a:off x="4752108" y="2421006"/>
                <a:ext cx="359952" cy="359987"/>
              </a:xfrm>
              <a:prstGeom prst="ellipse">
                <a:avLst/>
              </a:prstGeom>
              <a:solidFill>
                <a:schemeClr val="bg2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52" name="Rechtwinkliges Dreieck 51"/>
              <p:cNvSpPr/>
              <p:nvPr/>
            </p:nvSpPr>
            <p:spPr bwMode="auto">
              <a:xfrm flipV="1">
                <a:off x="5220115" y="1988840"/>
                <a:ext cx="179976" cy="359987"/>
              </a:xfrm>
              <a:prstGeom prst="rtTriangl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53" name="Rechtwinkliges Dreieck 52"/>
              <p:cNvSpPr/>
              <p:nvPr/>
            </p:nvSpPr>
            <p:spPr bwMode="auto">
              <a:xfrm flipV="1">
                <a:off x="5220115" y="2420888"/>
                <a:ext cx="179976" cy="359987"/>
              </a:xfrm>
              <a:prstGeom prst="rtTriangl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54" name="Rechtwinkliges Dreieck 53"/>
              <p:cNvSpPr/>
              <p:nvPr/>
            </p:nvSpPr>
            <p:spPr bwMode="auto">
              <a:xfrm flipV="1">
                <a:off x="5220115" y="2852989"/>
                <a:ext cx="179976" cy="359987"/>
              </a:xfrm>
              <a:prstGeom prst="rtTriangl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55" name="Rechtwinkliges Dreieck 54"/>
              <p:cNvSpPr/>
              <p:nvPr/>
            </p:nvSpPr>
            <p:spPr bwMode="auto">
              <a:xfrm flipH="1" flipV="1">
                <a:off x="4463988" y="1988840"/>
                <a:ext cx="179976" cy="359987"/>
              </a:xfrm>
              <a:prstGeom prst="rtTriangl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56" name="Rechtwinkliges Dreieck 55"/>
              <p:cNvSpPr/>
              <p:nvPr/>
            </p:nvSpPr>
            <p:spPr bwMode="auto">
              <a:xfrm flipH="1" flipV="1">
                <a:off x="4463988" y="2421046"/>
                <a:ext cx="179976" cy="359987"/>
              </a:xfrm>
              <a:prstGeom prst="rtTriangl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57" name="Rechtwinkliges Dreieck 56"/>
              <p:cNvSpPr/>
              <p:nvPr/>
            </p:nvSpPr>
            <p:spPr bwMode="auto">
              <a:xfrm flipH="1" flipV="1">
                <a:off x="4463987" y="2852989"/>
                <a:ext cx="179976" cy="359987"/>
              </a:xfrm>
              <a:prstGeom prst="rtTriangl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58" name="Rechteck 57"/>
              <p:cNvSpPr/>
              <p:nvPr/>
            </p:nvSpPr>
            <p:spPr bwMode="auto">
              <a:xfrm>
                <a:off x="4788018" y="3321068"/>
                <a:ext cx="287961" cy="504000"/>
              </a:xfrm>
              <a:prstGeom prst="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</p:grpSp>
        <p:sp>
          <p:nvSpPr>
            <p:cNvPr id="69" name="Nach rechts gekrümmter Pfeil 68"/>
            <p:cNvSpPr/>
            <p:nvPr/>
          </p:nvSpPr>
          <p:spPr bwMode="auto">
            <a:xfrm flipV="1">
              <a:off x="5328224" y="1520788"/>
              <a:ext cx="1260000" cy="4032000"/>
            </a:xfrm>
            <a:prstGeom prst="curvedRightArrow">
              <a:avLst>
                <a:gd name="adj1" fmla="val 29702"/>
                <a:gd name="adj2" fmla="val 72900"/>
                <a:gd name="adj3" fmla="val 35097"/>
              </a:avLst>
            </a:pr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266700" marR="0" indent="-2667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pitchFamily="34" charset="0"/>
                <a:buChar char="&gt;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23" charset="0"/>
              </a:endParaRPr>
            </a:p>
          </p:txBody>
        </p:sp>
        <p:sp>
          <p:nvSpPr>
            <p:cNvPr id="89" name="Nach rechts gekrümmter Pfeil 88"/>
            <p:cNvSpPr/>
            <p:nvPr/>
          </p:nvSpPr>
          <p:spPr bwMode="auto">
            <a:xfrm rot="10800000" flipV="1">
              <a:off x="6948265" y="1809268"/>
              <a:ext cx="1260000" cy="4032000"/>
            </a:xfrm>
            <a:prstGeom prst="curvedRightArrow">
              <a:avLst>
                <a:gd name="adj1" fmla="val 29702"/>
                <a:gd name="adj2" fmla="val 72900"/>
                <a:gd name="adj3" fmla="val 35097"/>
              </a:avLst>
            </a:pr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266700" marR="0" indent="-2667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pitchFamily="34" charset="0"/>
                <a:buChar char="&gt;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23" charset="0"/>
              </a:endParaRPr>
            </a:p>
          </p:txBody>
        </p:sp>
        <p:pic>
          <p:nvPicPr>
            <p:cNvPr id="36" name="Picture 2" descr="C:\Users\r892192\Desktop\blob.jp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79" r="24704"/>
            <a:stretch/>
          </p:blipFill>
          <p:spPr bwMode="auto">
            <a:xfrm>
              <a:off x="6696236" y="1304764"/>
              <a:ext cx="2160000" cy="12240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5" descr="C:\Users\R884604\AppData\Local\Microsoft\Windows\Temporary Internet Files\Content.Outlook\J91C4O6R\Netzleitstelle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80"/>
            <a:stretch/>
          </p:blipFill>
          <p:spPr bwMode="auto">
            <a:xfrm>
              <a:off x="4680012" y="4833292"/>
              <a:ext cx="2160000" cy="12240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8" name="Gruppieren 97"/>
            <p:cNvGrpSpPr/>
            <p:nvPr/>
          </p:nvGrpSpPr>
          <p:grpSpPr>
            <a:xfrm>
              <a:off x="4752020" y="3212976"/>
              <a:ext cx="1080000" cy="792000"/>
              <a:chOff x="1403648" y="1916764"/>
              <a:chExt cx="3240000" cy="2160000"/>
            </a:xfrm>
          </p:grpSpPr>
          <p:sp>
            <p:nvSpPr>
              <p:cNvPr id="43" name="Flussdiagramm: Auszug 42"/>
              <p:cNvSpPr/>
              <p:nvPr/>
            </p:nvSpPr>
            <p:spPr bwMode="auto">
              <a:xfrm>
                <a:off x="1403648" y="1916764"/>
                <a:ext cx="3240000" cy="863885"/>
              </a:xfrm>
              <a:prstGeom prst="flowChartExtra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97" name="Rechteck 96"/>
              <p:cNvSpPr/>
              <p:nvPr/>
            </p:nvSpPr>
            <p:spPr bwMode="auto">
              <a:xfrm>
                <a:off x="1475657" y="2204865"/>
                <a:ext cx="3096345" cy="180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42" name="Rechteck 41"/>
              <p:cNvSpPr/>
              <p:nvPr/>
            </p:nvSpPr>
            <p:spPr bwMode="auto">
              <a:xfrm>
                <a:off x="1403648" y="2780936"/>
                <a:ext cx="3240000" cy="1295828"/>
              </a:xfrm>
              <a:custGeom>
                <a:avLst/>
                <a:gdLst>
                  <a:gd name="connsiteX0" fmla="*/ 0 w 3240000"/>
                  <a:gd name="connsiteY0" fmla="*/ 0 h 1620000"/>
                  <a:gd name="connsiteX1" fmla="*/ 3240000 w 3240000"/>
                  <a:gd name="connsiteY1" fmla="*/ 0 h 1620000"/>
                  <a:gd name="connsiteX2" fmla="*/ 3240000 w 3240000"/>
                  <a:gd name="connsiteY2" fmla="*/ 1620000 h 1620000"/>
                  <a:gd name="connsiteX3" fmla="*/ 0 w 3240000"/>
                  <a:gd name="connsiteY3" fmla="*/ 1620000 h 1620000"/>
                  <a:gd name="connsiteX4" fmla="*/ 0 w 3240000"/>
                  <a:gd name="connsiteY4" fmla="*/ 0 h 1620000"/>
                  <a:gd name="connsiteX0" fmla="*/ 0 w 3240000"/>
                  <a:gd name="connsiteY0" fmla="*/ 1 h 1620001"/>
                  <a:gd name="connsiteX1" fmla="*/ 1622296 w 3240000"/>
                  <a:gd name="connsiteY1" fmla="*/ 1075962 h 1620001"/>
                  <a:gd name="connsiteX2" fmla="*/ 3240000 w 3240000"/>
                  <a:gd name="connsiteY2" fmla="*/ 1 h 1620001"/>
                  <a:gd name="connsiteX3" fmla="*/ 3240000 w 3240000"/>
                  <a:gd name="connsiteY3" fmla="*/ 1620001 h 1620001"/>
                  <a:gd name="connsiteX4" fmla="*/ 0 w 3240000"/>
                  <a:gd name="connsiteY4" fmla="*/ 1620001 h 1620001"/>
                  <a:gd name="connsiteX5" fmla="*/ 0 w 3240000"/>
                  <a:gd name="connsiteY5" fmla="*/ 1 h 1620001"/>
                  <a:gd name="connsiteX0" fmla="*/ 0 w 3240000"/>
                  <a:gd name="connsiteY0" fmla="*/ 0 h 1620000"/>
                  <a:gd name="connsiteX1" fmla="*/ 1622296 w 3240000"/>
                  <a:gd name="connsiteY1" fmla="*/ 1075961 h 1620000"/>
                  <a:gd name="connsiteX2" fmla="*/ 3240000 w 3240000"/>
                  <a:gd name="connsiteY2" fmla="*/ 0 h 1620000"/>
                  <a:gd name="connsiteX3" fmla="*/ 3240000 w 3240000"/>
                  <a:gd name="connsiteY3" fmla="*/ 1620000 h 1620000"/>
                  <a:gd name="connsiteX4" fmla="*/ 0 w 3240000"/>
                  <a:gd name="connsiteY4" fmla="*/ 1620000 h 1620000"/>
                  <a:gd name="connsiteX5" fmla="*/ 0 w 3240000"/>
                  <a:gd name="connsiteY5" fmla="*/ 0 h 16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0000" h="1620000">
                    <a:moveTo>
                      <a:pt x="0" y="0"/>
                    </a:moveTo>
                    <a:lnTo>
                      <a:pt x="1622296" y="1075961"/>
                    </a:lnTo>
                    <a:lnTo>
                      <a:pt x="3240000" y="0"/>
                    </a:lnTo>
                    <a:lnTo>
                      <a:pt x="3240000" y="1620000"/>
                    </a:lnTo>
                    <a:lnTo>
                      <a:pt x="0" y="16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</p:grpSp>
        <p:grpSp>
          <p:nvGrpSpPr>
            <p:cNvPr id="99" name="Gruppieren 98"/>
            <p:cNvGrpSpPr/>
            <p:nvPr/>
          </p:nvGrpSpPr>
          <p:grpSpPr>
            <a:xfrm>
              <a:off x="7704468" y="3212976"/>
              <a:ext cx="1080000" cy="792000"/>
              <a:chOff x="2051720" y="1916764"/>
              <a:chExt cx="3240000" cy="2160000"/>
            </a:xfrm>
          </p:grpSpPr>
          <p:sp>
            <p:nvSpPr>
              <p:cNvPr id="100" name="Flussdiagramm: Auszug 99"/>
              <p:cNvSpPr/>
              <p:nvPr/>
            </p:nvSpPr>
            <p:spPr bwMode="auto">
              <a:xfrm>
                <a:off x="2051720" y="1916764"/>
                <a:ext cx="3240000" cy="863885"/>
              </a:xfrm>
              <a:prstGeom prst="flowChartExtra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101" name="Rechteck 100"/>
              <p:cNvSpPr/>
              <p:nvPr/>
            </p:nvSpPr>
            <p:spPr bwMode="auto">
              <a:xfrm>
                <a:off x="2123729" y="2204865"/>
                <a:ext cx="3096345" cy="1800000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 t="-10000" r="-10000" b="20000"/>
                </a:stretch>
              </a:blipFill>
              <a:ln w="63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  <p:sp>
            <p:nvSpPr>
              <p:cNvPr id="102" name="Rechteck 41"/>
              <p:cNvSpPr/>
              <p:nvPr/>
            </p:nvSpPr>
            <p:spPr bwMode="auto">
              <a:xfrm>
                <a:off x="2051720" y="2780936"/>
                <a:ext cx="3240000" cy="1295828"/>
              </a:xfrm>
              <a:custGeom>
                <a:avLst/>
                <a:gdLst>
                  <a:gd name="connsiteX0" fmla="*/ 0 w 3240000"/>
                  <a:gd name="connsiteY0" fmla="*/ 0 h 1620000"/>
                  <a:gd name="connsiteX1" fmla="*/ 3240000 w 3240000"/>
                  <a:gd name="connsiteY1" fmla="*/ 0 h 1620000"/>
                  <a:gd name="connsiteX2" fmla="*/ 3240000 w 3240000"/>
                  <a:gd name="connsiteY2" fmla="*/ 1620000 h 1620000"/>
                  <a:gd name="connsiteX3" fmla="*/ 0 w 3240000"/>
                  <a:gd name="connsiteY3" fmla="*/ 1620000 h 1620000"/>
                  <a:gd name="connsiteX4" fmla="*/ 0 w 3240000"/>
                  <a:gd name="connsiteY4" fmla="*/ 0 h 1620000"/>
                  <a:gd name="connsiteX0" fmla="*/ 0 w 3240000"/>
                  <a:gd name="connsiteY0" fmla="*/ 1 h 1620001"/>
                  <a:gd name="connsiteX1" fmla="*/ 1622296 w 3240000"/>
                  <a:gd name="connsiteY1" fmla="*/ 1075962 h 1620001"/>
                  <a:gd name="connsiteX2" fmla="*/ 3240000 w 3240000"/>
                  <a:gd name="connsiteY2" fmla="*/ 1 h 1620001"/>
                  <a:gd name="connsiteX3" fmla="*/ 3240000 w 3240000"/>
                  <a:gd name="connsiteY3" fmla="*/ 1620001 h 1620001"/>
                  <a:gd name="connsiteX4" fmla="*/ 0 w 3240000"/>
                  <a:gd name="connsiteY4" fmla="*/ 1620001 h 1620001"/>
                  <a:gd name="connsiteX5" fmla="*/ 0 w 3240000"/>
                  <a:gd name="connsiteY5" fmla="*/ 1 h 1620001"/>
                  <a:gd name="connsiteX0" fmla="*/ 0 w 3240000"/>
                  <a:gd name="connsiteY0" fmla="*/ 0 h 1620000"/>
                  <a:gd name="connsiteX1" fmla="*/ 1622296 w 3240000"/>
                  <a:gd name="connsiteY1" fmla="*/ 1075961 h 1620000"/>
                  <a:gd name="connsiteX2" fmla="*/ 3240000 w 3240000"/>
                  <a:gd name="connsiteY2" fmla="*/ 0 h 1620000"/>
                  <a:gd name="connsiteX3" fmla="*/ 3240000 w 3240000"/>
                  <a:gd name="connsiteY3" fmla="*/ 1620000 h 1620000"/>
                  <a:gd name="connsiteX4" fmla="*/ 0 w 3240000"/>
                  <a:gd name="connsiteY4" fmla="*/ 1620000 h 1620000"/>
                  <a:gd name="connsiteX5" fmla="*/ 0 w 3240000"/>
                  <a:gd name="connsiteY5" fmla="*/ 0 h 16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0000" h="1620000">
                    <a:moveTo>
                      <a:pt x="0" y="0"/>
                    </a:moveTo>
                    <a:lnTo>
                      <a:pt x="1622296" y="1075961"/>
                    </a:lnTo>
                    <a:lnTo>
                      <a:pt x="3240000" y="0"/>
                    </a:lnTo>
                    <a:lnTo>
                      <a:pt x="3240000" y="1620000"/>
                    </a:lnTo>
                    <a:lnTo>
                      <a:pt x="0" y="16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3" charset="0"/>
                </a:endParaRPr>
              </a:p>
            </p:txBody>
          </p:sp>
        </p:grpSp>
        <p:sp>
          <p:nvSpPr>
            <p:cNvPr id="103" name="Textfeld 102"/>
            <p:cNvSpPr txBox="1"/>
            <p:nvPr/>
          </p:nvSpPr>
          <p:spPr>
            <a:xfrm>
              <a:off x="4680252" y="4833236"/>
              <a:ext cx="1080000" cy="3600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2000" b="1" dirty="0" smtClean="0">
                  <a:solidFill>
                    <a:schemeClr val="accent1"/>
                  </a:solidFill>
                  <a:effectLst>
                    <a:glow rad="127000">
                      <a:schemeClr val="bg1"/>
                    </a:glow>
                  </a:effectLst>
                </a:rPr>
                <a:t>GRID</a:t>
              </a: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7620459" y="1304804"/>
              <a:ext cx="1236017" cy="3600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/>
                  </a:solidFill>
                  <a:effectLst>
                    <a:glow rad="127000">
                      <a:schemeClr val="bg1"/>
                    </a:glow>
                  </a:effectLst>
                </a:rPr>
                <a:t>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3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627286" y="1268760"/>
            <a:ext cx="7889428" cy="4824000"/>
            <a:chOff x="215176" y="871911"/>
            <a:chExt cx="8244916" cy="5041365"/>
          </a:xfrm>
        </p:grpSpPr>
        <p:grpSp>
          <p:nvGrpSpPr>
            <p:cNvPr id="6" name="Gruppieren 5"/>
            <p:cNvGrpSpPr/>
            <p:nvPr/>
          </p:nvGrpSpPr>
          <p:grpSpPr>
            <a:xfrm>
              <a:off x="215176" y="871911"/>
              <a:ext cx="1440716" cy="2159320"/>
              <a:chOff x="287524" y="512676"/>
              <a:chExt cx="1440716" cy="2159320"/>
            </a:xfrm>
          </p:grpSpPr>
          <p:sp>
            <p:nvSpPr>
              <p:cNvPr id="68" name="Rechteck 67"/>
              <p:cNvSpPr/>
              <p:nvPr/>
            </p:nvSpPr>
            <p:spPr bwMode="auto">
              <a:xfrm>
                <a:off x="288241" y="872675"/>
                <a:ext cx="1439999" cy="1799321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100000"/>
                  </a:spcAft>
                  <a:buClr>
                    <a:schemeClr val="accent1"/>
                  </a:buClr>
                  <a:buFont typeface="Arial" charset="0"/>
                  <a:buNone/>
                </a:pPr>
                <a:endParaRPr 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Rechteck 68"/>
              <p:cNvSpPr/>
              <p:nvPr/>
            </p:nvSpPr>
            <p:spPr bwMode="auto">
              <a:xfrm>
                <a:off x="287524" y="512676"/>
                <a:ext cx="1440000" cy="360000"/>
              </a:xfrm>
              <a:prstGeom prst="rect">
                <a:avLst/>
              </a:prstGeom>
              <a:solidFill>
                <a:srgbClr val="89BA17"/>
              </a:solidFill>
              <a:ln w="38100" cap="flat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/>
                </a:pPr>
                <a:r>
                  <a:rPr lang="de-DE" altLang="de-DE" sz="11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SYSTEM- &amp; </a:t>
                </a:r>
                <a:endParaRPr lang="de-DE" altLang="de-DE" sz="11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  <a:p>
                <a:pPr algn="ctr">
                  <a:defRPr/>
                </a:pPr>
                <a:r>
                  <a:rPr lang="de-DE" altLang="de-DE" sz="11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ENVIRONMENTAL </a:t>
                </a:r>
                <a:r>
                  <a:rPr lang="de-DE" altLang="de-DE" sz="11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DATA</a:t>
                </a:r>
                <a:endParaRPr lang="de-DE" alt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2015376" y="3392191"/>
              <a:ext cx="2880320" cy="2519361"/>
              <a:chOff x="2087724" y="3032956"/>
              <a:chExt cx="2880320" cy="2519361"/>
            </a:xfrm>
          </p:grpSpPr>
          <p:sp>
            <p:nvSpPr>
              <p:cNvPr id="66" name="Rechteck 65"/>
              <p:cNvSpPr/>
              <p:nvPr/>
            </p:nvSpPr>
            <p:spPr bwMode="auto">
              <a:xfrm>
                <a:off x="2087724" y="5192317"/>
                <a:ext cx="2880000" cy="360000"/>
              </a:xfrm>
              <a:prstGeom prst="rect">
                <a:avLst/>
              </a:prstGeom>
              <a:solidFill>
                <a:srgbClr val="89BA17"/>
              </a:solidFill>
              <a:ln w="38100" cap="flat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de-DE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Arial" pitchFamily="34" charset="0"/>
                  </a:rPr>
                  <a:t>CONGESTION MANAGEMENT</a:t>
                </a:r>
              </a:p>
            </p:txBody>
          </p:sp>
          <p:sp>
            <p:nvSpPr>
              <p:cNvPr id="67" name="Rechteck 66"/>
              <p:cNvSpPr/>
              <p:nvPr/>
            </p:nvSpPr>
            <p:spPr bwMode="auto">
              <a:xfrm>
                <a:off x="2088044" y="3032956"/>
                <a:ext cx="2880000" cy="2159081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2015295" y="871951"/>
              <a:ext cx="2880081" cy="2160000"/>
              <a:chOff x="2087643" y="512716"/>
              <a:chExt cx="2880081" cy="2160000"/>
            </a:xfrm>
          </p:grpSpPr>
          <p:sp>
            <p:nvSpPr>
              <p:cNvPr id="64" name="Rechteck 63"/>
              <p:cNvSpPr/>
              <p:nvPr/>
            </p:nvSpPr>
            <p:spPr bwMode="auto">
              <a:xfrm>
                <a:off x="2087724" y="872716"/>
                <a:ext cx="2880000" cy="1800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Rechteck 64"/>
              <p:cNvSpPr/>
              <p:nvPr/>
            </p:nvSpPr>
            <p:spPr bwMode="auto">
              <a:xfrm>
                <a:off x="2087643" y="512716"/>
                <a:ext cx="2880000" cy="360000"/>
              </a:xfrm>
              <a:prstGeom prst="rect">
                <a:avLst/>
              </a:prstGeom>
              <a:solidFill>
                <a:srgbClr val="89BA17"/>
              </a:solidFill>
              <a:ln w="38100" cap="flat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/>
                </a:pPr>
                <a:r>
                  <a:rPr lang="de-DE" altLang="de-DE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STATE ESTIMATION</a:t>
                </a:r>
                <a:endParaRPr lang="de-DE" altLang="de-DE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4826776" y="2313276"/>
              <a:ext cx="572976" cy="3600000"/>
              <a:chOff x="4899124" y="693901"/>
              <a:chExt cx="572976" cy="3600000"/>
            </a:xfrm>
            <a:effectLst/>
          </p:grpSpPr>
          <p:grpSp>
            <p:nvGrpSpPr>
              <p:cNvPr id="60" name="Gruppieren 59"/>
              <p:cNvGrpSpPr/>
              <p:nvPr/>
            </p:nvGrpSpPr>
            <p:grpSpPr>
              <a:xfrm>
                <a:off x="5049612" y="693901"/>
                <a:ext cx="422488" cy="3600000"/>
                <a:chOff x="5049612" y="693901"/>
                <a:chExt cx="422488" cy="3600000"/>
              </a:xfrm>
            </p:grpSpPr>
            <p:cxnSp>
              <p:nvCxnSpPr>
                <p:cNvPr id="62" name="Gerade Verbindung 61"/>
                <p:cNvCxnSpPr>
                  <a:stCxn id="61" idx="2"/>
                  <a:endCxn id="58" idx="1"/>
                </p:cNvCxnSpPr>
                <p:nvPr/>
              </p:nvCxnSpPr>
              <p:spPr bwMode="auto">
                <a:xfrm>
                  <a:off x="5049612" y="3033544"/>
                  <a:ext cx="422488" cy="1260357"/>
                </a:xfrm>
                <a:prstGeom prst="line">
                  <a:avLst/>
                </a:prstGeom>
                <a:solidFill>
                  <a:schemeClr val="bg1"/>
                </a:solidFill>
                <a:ln w="38100" cap="rnd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" name="Gerade Verbindung 62"/>
                <p:cNvCxnSpPr>
                  <a:stCxn id="61" idx="1"/>
                  <a:endCxn id="58" idx="2"/>
                </p:cNvCxnSpPr>
                <p:nvPr/>
              </p:nvCxnSpPr>
              <p:spPr bwMode="auto">
                <a:xfrm flipV="1">
                  <a:off x="5049612" y="693901"/>
                  <a:ext cx="422488" cy="1979015"/>
                </a:xfrm>
                <a:prstGeom prst="line">
                  <a:avLst/>
                </a:prstGeom>
                <a:solidFill>
                  <a:schemeClr val="bg1"/>
                </a:solidFill>
                <a:ln w="38100" cap="rnd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1" name="Rechteck 131"/>
              <p:cNvSpPr/>
              <p:nvPr/>
            </p:nvSpPr>
            <p:spPr bwMode="auto">
              <a:xfrm>
                <a:off x="4899124" y="2672916"/>
                <a:ext cx="150488" cy="360628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466366 w 1380766"/>
                  <a:gd name="connsiteY0" fmla="*/ 0 h 914400"/>
                  <a:gd name="connsiteX1" fmla="*/ 1380766 w 1380766"/>
                  <a:gd name="connsiteY1" fmla="*/ 0 h 914400"/>
                  <a:gd name="connsiteX2" fmla="*/ 1380766 w 1380766"/>
                  <a:gd name="connsiteY2" fmla="*/ 914400 h 914400"/>
                  <a:gd name="connsiteX3" fmla="*/ 466366 w 1380766"/>
                  <a:gd name="connsiteY3" fmla="*/ 914400 h 914400"/>
                  <a:gd name="connsiteX4" fmla="*/ 0 w 1380766"/>
                  <a:gd name="connsiteY4" fmla="*/ 366224 h 914400"/>
                  <a:gd name="connsiteX5" fmla="*/ 466366 w 1380766"/>
                  <a:gd name="connsiteY5" fmla="*/ 0 h 914400"/>
                  <a:gd name="connsiteX0" fmla="*/ 0 w 1380766"/>
                  <a:gd name="connsiteY0" fmla="*/ 366224 h 914400"/>
                  <a:gd name="connsiteX1" fmla="*/ 466366 w 1380766"/>
                  <a:gd name="connsiteY1" fmla="*/ 0 h 914400"/>
                  <a:gd name="connsiteX2" fmla="*/ 1380766 w 1380766"/>
                  <a:gd name="connsiteY2" fmla="*/ 0 h 914400"/>
                  <a:gd name="connsiteX3" fmla="*/ 1380766 w 1380766"/>
                  <a:gd name="connsiteY3" fmla="*/ 914400 h 914400"/>
                  <a:gd name="connsiteX4" fmla="*/ 466366 w 1380766"/>
                  <a:gd name="connsiteY4" fmla="*/ 914400 h 914400"/>
                  <a:gd name="connsiteX5" fmla="*/ 91440 w 1380766"/>
                  <a:gd name="connsiteY5" fmla="*/ 457664 h 914400"/>
                  <a:gd name="connsiteX0" fmla="*/ 0 w 1380766"/>
                  <a:gd name="connsiteY0" fmla="*/ 366224 h 914400"/>
                  <a:gd name="connsiteX1" fmla="*/ 466366 w 1380766"/>
                  <a:gd name="connsiteY1" fmla="*/ 0 h 914400"/>
                  <a:gd name="connsiteX2" fmla="*/ 1380766 w 1380766"/>
                  <a:gd name="connsiteY2" fmla="*/ 0 h 914400"/>
                  <a:gd name="connsiteX3" fmla="*/ 1380766 w 1380766"/>
                  <a:gd name="connsiteY3" fmla="*/ 914400 h 914400"/>
                  <a:gd name="connsiteX4" fmla="*/ 466366 w 1380766"/>
                  <a:gd name="connsiteY4" fmla="*/ 914400 h 914400"/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</a:path>
                </a:pathLst>
              </a:custGeom>
              <a:solidFill>
                <a:schemeClr val="bg1"/>
              </a:solidFill>
              <a:ln w="38100" cap="rnd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100000"/>
                  </a:spcAft>
                  <a:buClr>
                    <a:schemeClr val="accent1"/>
                  </a:buClr>
                  <a:buFont typeface="Arial" charset="0"/>
                  <a:buNone/>
                </a:pPr>
                <a:endParaRPr lang="de-DE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5399752" y="1953276"/>
              <a:ext cx="3060340" cy="3960000"/>
              <a:chOff x="5472100" y="1772856"/>
              <a:chExt cx="3060340" cy="3960000"/>
            </a:xfrm>
          </p:grpSpPr>
          <p:sp>
            <p:nvSpPr>
              <p:cNvPr id="58" name="Rechteck 113"/>
              <p:cNvSpPr/>
              <p:nvPr/>
            </p:nvSpPr>
            <p:spPr bwMode="auto">
              <a:xfrm>
                <a:off x="5472100" y="2132856"/>
                <a:ext cx="3060340" cy="3600000"/>
              </a:xfrm>
              <a:custGeom>
                <a:avLst/>
                <a:gdLst>
                  <a:gd name="connsiteX0" fmla="*/ 0 w 612068"/>
                  <a:gd name="connsiteY0" fmla="*/ 0 h 72068"/>
                  <a:gd name="connsiteX1" fmla="*/ 612068 w 612068"/>
                  <a:gd name="connsiteY1" fmla="*/ 0 h 72068"/>
                  <a:gd name="connsiteX2" fmla="*/ 612068 w 612068"/>
                  <a:gd name="connsiteY2" fmla="*/ 72068 h 72068"/>
                  <a:gd name="connsiteX3" fmla="*/ 0 w 612068"/>
                  <a:gd name="connsiteY3" fmla="*/ 72068 h 72068"/>
                  <a:gd name="connsiteX4" fmla="*/ 0 w 612068"/>
                  <a:gd name="connsiteY4" fmla="*/ 0 h 72068"/>
                  <a:gd name="connsiteX0" fmla="*/ 612068 w 703508"/>
                  <a:gd name="connsiteY0" fmla="*/ 72068 h 163508"/>
                  <a:gd name="connsiteX1" fmla="*/ 0 w 703508"/>
                  <a:gd name="connsiteY1" fmla="*/ 72068 h 163508"/>
                  <a:gd name="connsiteX2" fmla="*/ 0 w 703508"/>
                  <a:gd name="connsiteY2" fmla="*/ 0 h 163508"/>
                  <a:gd name="connsiteX3" fmla="*/ 612068 w 703508"/>
                  <a:gd name="connsiteY3" fmla="*/ 0 h 163508"/>
                  <a:gd name="connsiteX4" fmla="*/ 703508 w 703508"/>
                  <a:gd name="connsiteY4" fmla="*/ 163508 h 163508"/>
                  <a:gd name="connsiteX0" fmla="*/ 612068 w 612068"/>
                  <a:gd name="connsiteY0" fmla="*/ 72068 h 72068"/>
                  <a:gd name="connsiteX1" fmla="*/ 0 w 612068"/>
                  <a:gd name="connsiteY1" fmla="*/ 72068 h 72068"/>
                  <a:gd name="connsiteX2" fmla="*/ 0 w 612068"/>
                  <a:gd name="connsiteY2" fmla="*/ 0 h 72068"/>
                  <a:gd name="connsiteX3" fmla="*/ 612068 w 612068"/>
                  <a:gd name="connsiteY3" fmla="*/ 0 h 72068"/>
                  <a:gd name="connsiteX0" fmla="*/ 612068 w 612068"/>
                  <a:gd name="connsiteY0" fmla="*/ 72068 h 72068"/>
                  <a:gd name="connsiteX1" fmla="*/ 0 w 612068"/>
                  <a:gd name="connsiteY1" fmla="*/ 72068 h 72068"/>
                  <a:gd name="connsiteX2" fmla="*/ 0 w 612068"/>
                  <a:gd name="connsiteY2" fmla="*/ 0 h 72068"/>
                  <a:gd name="connsiteX3" fmla="*/ 612068 w 612068"/>
                  <a:gd name="connsiteY3" fmla="*/ 0 h 72068"/>
                  <a:gd name="connsiteX4" fmla="*/ 612068 w 612068"/>
                  <a:gd name="connsiteY4" fmla="*/ 72068 h 7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2068" h="72068">
                    <a:moveTo>
                      <a:pt x="612068" y="72068"/>
                    </a:moveTo>
                    <a:lnTo>
                      <a:pt x="0" y="72068"/>
                    </a:lnTo>
                    <a:lnTo>
                      <a:pt x="0" y="0"/>
                    </a:lnTo>
                    <a:lnTo>
                      <a:pt x="612068" y="0"/>
                    </a:lnTo>
                    <a:lnTo>
                      <a:pt x="612068" y="72068"/>
                    </a:lnTo>
                    <a:close/>
                  </a:path>
                </a:pathLst>
              </a:custGeom>
              <a:solidFill>
                <a:schemeClr val="bg1"/>
              </a:solidFill>
              <a:ln w="38100" cap="flat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100000"/>
                  </a:spcAft>
                  <a:buClr>
                    <a:schemeClr val="accent1"/>
                  </a:buClr>
                  <a:buFont typeface="Arial" charset="0"/>
                  <a:buNone/>
                </a:pPr>
                <a:endParaRPr 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Rechteck 58"/>
              <p:cNvSpPr/>
              <p:nvPr/>
            </p:nvSpPr>
            <p:spPr bwMode="auto">
              <a:xfrm>
                <a:off x="5472100" y="1772856"/>
                <a:ext cx="3060000" cy="360000"/>
              </a:xfrm>
              <a:prstGeom prst="rect">
                <a:avLst/>
              </a:prstGeom>
              <a:solidFill>
                <a:srgbClr val="89BA17"/>
              </a:solidFill>
              <a:ln w="38100" cap="flat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/>
                </a:pPr>
                <a:r>
                  <a:rPr lang="de-DE" altLang="de-DE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FLEXIBILITY</a:t>
                </a:r>
                <a:endParaRPr lang="de-DE" altLang="de-DE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5579544" y="2348880"/>
              <a:ext cx="2700528" cy="3492388"/>
              <a:chOff x="5651892" y="2168860"/>
              <a:chExt cx="2700528" cy="3492388"/>
            </a:xfrm>
          </p:grpSpPr>
          <p:grpSp>
            <p:nvGrpSpPr>
              <p:cNvPr id="40" name="Gruppieren 39"/>
              <p:cNvGrpSpPr/>
              <p:nvPr/>
            </p:nvGrpSpPr>
            <p:grpSpPr>
              <a:xfrm>
                <a:off x="5652304" y="2491666"/>
                <a:ext cx="2700116" cy="2881550"/>
                <a:chOff x="5652304" y="2491666"/>
                <a:chExt cx="2700116" cy="2881550"/>
              </a:xfrm>
            </p:grpSpPr>
            <p:sp>
              <p:nvSpPr>
                <p:cNvPr id="53" name="Rechteck 93"/>
                <p:cNvSpPr/>
                <p:nvPr/>
              </p:nvSpPr>
              <p:spPr>
                <a:xfrm flipH="1">
                  <a:off x="6192420" y="2491666"/>
                  <a:ext cx="2160000" cy="721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00" h="721310">
                      <a:moveTo>
                        <a:pt x="1260098" y="0"/>
                      </a:moveTo>
                      <a:lnTo>
                        <a:pt x="1258777" y="0"/>
                      </a:lnTo>
                      <a:lnTo>
                        <a:pt x="1080158" y="137400"/>
                      </a:lnTo>
                      <a:lnTo>
                        <a:pt x="901540" y="0"/>
                      </a:lnTo>
                      <a:lnTo>
                        <a:pt x="900139" y="0"/>
                      </a:lnTo>
                      <a:lnTo>
                        <a:pt x="900139" y="179981"/>
                      </a:lnTo>
                      <a:lnTo>
                        <a:pt x="900140" y="179981"/>
                      </a:lnTo>
                      <a:lnTo>
                        <a:pt x="900140" y="180073"/>
                      </a:lnTo>
                      <a:lnTo>
                        <a:pt x="0" y="180073"/>
                      </a:lnTo>
                      <a:lnTo>
                        <a:pt x="0" y="540073"/>
                      </a:lnTo>
                      <a:lnTo>
                        <a:pt x="900972" y="540073"/>
                      </a:lnTo>
                      <a:lnTo>
                        <a:pt x="900972" y="541329"/>
                      </a:lnTo>
                      <a:lnTo>
                        <a:pt x="901013" y="541329"/>
                      </a:lnTo>
                      <a:lnTo>
                        <a:pt x="901013" y="582863"/>
                      </a:lnTo>
                      <a:lnTo>
                        <a:pt x="900972" y="582863"/>
                      </a:lnTo>
                      <a:lnTo>
                        <a:pt x="1080952" y="721310"/>
                      </a:lnTo>
                      <a:lnTo>
                        <a:pt x="1260931" y="582863"/>
                      </a:lnTo>
                      <a:lnTo>
                        <a:pt x="1260972" y="582863"/>
                      </a:lnTo>
                      <a:lnTo>
                        <a:pt x="1260972" y="541329"/>
                      </a:lnTo>
                      <a:lnTo>
                        <a:pt x="1260972" y="540073"/>
                      </a:lnTo>
                      <a:lnTo>
                        <a:pt x="2160000" y="540073"/>
                      </a:lnTo>
                      <a:lnTo>
                        <a:pt x="2160000" y="180073"/>
                      </a:lnTo>
                      <a:lnTo>
                        <a:pt x="1260140" y="180073"/>
                      </a:lnTo>
                      <a:lnTo>
                        <a:pt x="1260140" y="177639"/>
                      </a:lnTo>
                      <a:lnTo>
                        <a:pt x="1260098" y="1776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" name="Rechteck 100"/>
                <p:cNvSpPr/>
                <p:nvPr/>
              </p:nvSpPr>
              <p:spPr bwMode="auto">
                <a:xfrm>
                  <a:off x="6192420" y="3211852"/>
                  <a:ext cx="2160000" cy="72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00" h="721204">
                      <a:moveTo>
                        <a:pt x="899908" y="0"/>
                      </a:moveTo>
                      <a:lnTo>
                        <a:pt x="901229" y="0"/>
                      </a:lnTo>
                      <a:lnTo>
                        <a:pt x="1079848" y="137400"/>
                      </a:lnTo>
                      <a:lnTo>
                        <a:pt x="1258466" y="0"/>
                      </a:lnTo>
                      <a:lnTo>
                        <a:pt x="1259867" y="0"/>
                      </a:lnTo>
                      <a:lnTo>
                        <a:pt x="1259867" y="179981"/>
                      </a:lnTo>
                      <a:lnTo>
                        <a:pt x="1259866" y="179981"/>
                      </a:lnTo>
                      <a:lnTo>
                        <a:pt x="1259866" y="180060"/>
                      </a:lnTo>
                      <a:lnTo>
                        <a:pt x="2160000" y="180060"/>
                      </a:lnTo>
                      <a:lnTo>
                        <a:pt x="2160000" y="540060"/>
                      </a:lnTo>
                      <a:lnTo>
                        <a:pt x="1260475" y="540060"/>
                      </a:lnTo>
                      <a:lnTo>
                        <a:pt x="1260475" y="541223"/>
                      </a:lnTo>
                      <a:lnTo>
                        <a:pt x="1260434" y="541223"/>
                      </a:lnTo>
                      <a:lnTo>
                        <a:pt x="1260434" y="582757"/>
                      </a:lnTo>
                      <a:lnTo>
                        <a:pt x="1260475" y="582757"/>
                      </a:lnTo>
                      <a:lnTo>
                        <a:pt x="1080495" y="721204"/>
                      </a:lnTo>
                      <a:lnTo>
                        <a:pt x="900516" y="582757"/>
                      </a:lnTo>
                      <a:lnTo>
                        <a:pt x="900475" y="582757"/>
                      </a:lnTo>
                      <a:lnTo>
                        <a:pt x="900475" y="541223"/>
                      </a:lnTo>
                      <a:lnTo>
                        <a:pt x="900475" y="540060"/>
                      </a:lnTo>
                      <a:lnTo>
                        <a:pt x="0" y="540060"/>
                      </a:lnTo>
                      <a:lnTo>
                        <a:pt x="0" y="180060"/>
                      </a:lnTo>
                      <a:lnTo>
                        <a:pt x="899866" y="180060"/>
                      </a:lnTo>
                      <a:lnTo>
                        <a:pt x="899866" y="177639"/>
                      </a:lnTo>
                      <a:lnTo>
                        <a:pt x="899908" y="1776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" name="Rechteck 100"/>
                <p:cNvSpPr/>
                <p:nvPr/>
              </p:nvSpPr>
              <p:spPr bwMode="auto">
                <a:xfrm>
                  <a:off x="6193224" y="3931879"/>
                  <a:ext cx="2159196" cy="721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196" h="721257">
                      <a:moveTo>
                        <a:pt x="899675" y="0"/>
                      </a:moveTo>
                      <a:lnTo>
                        <a:pt x="900996" y="0"/>
                      </a:lnTo>
                      <a:lnTo>
                        <a:pt x="1079615" y="137400"/>
                      </a:lnTo>
                      <a:lnTo>
                        <a:pt x="1258233" y="0"/>
                      </a:lnTo>
                      <a:lnTo>
                        <a:pt x="1259634" y="0"/>
                      </a:lnTo>
                      <a:lnTo>
                        <a:pt x="1259634" y="179981"/>
                      </a:lnTo>
                      <a:lnTo>
                        <a:pt x="1259633" y="179981"/>
                      </a:lnTo>
                      <a:lnTo>
                        <a:pt x="1259633" y="180113"/>
                      </a:lnTo>
                      <a:lnTo>
                        <a:pt x="2159196" y="180113"/>
                      </a:lnTo>
                      <a:lnTo>
                        <a:pt x="2159196" y="540113"/>
                      </a:lnTo>
                      <a:lnTo>
                        <a:pt x="2015946" y="540113"/>
                      </a:lnTo>
                      <a:lnTo>
                        <a:pt x="2015946" y="541276"/>
                      </a:lnTo>
                      <a:lnTo>
                        <a:pt x="2015905" y="541276"/>
                      </a:lnTo>
                      <a:lnTo>
                        <a:pt x="2015905" y="582810"/>
                      </a:lnTo>
                      <a:lnTo>
                        <a:pt x="2015946" y="582810"/>
                      </a:lnTo>
                      <a:lnTo>
                        <a:pt x="1835966" y="721257"/>
                      </a:lnTo>
                      <a:lnTo>
                        <a:pt x="1655987" y="582810"/>
                      </a:lnTo>
                      <a:lnTo>
                        <a:pt x="1655946" y="582810"/>
                      </a:lnTo>
                      <a:lnTo>
                        <a:pt x="1655946" y="541276"/>
                      </a:lnTo>
                      <a:lnTo>
                        <a:pt x="1655946" y="540113"/>
                      </a:lnTo>
                      <a:lnTo>
                        <a:pt x="899822" y="540113"/>
                      </a:lnTo>
                      <a:lnTo>
                        <a:pt x="899822" y="541276"/>
                      </a:lnTo>
                      <a:lnTo>
                        <a:pt x="899781" y="541276"/>
                      </a:lnTo>
                      <a:lnTo>
                        <a:pt x="899781" y="582810"/>
                      </a:lnTo>
                      <a:lnTo>
                        <a:pt x="899822" y="582810"/>
                      </a:lnTo>
                      <a:lnTo>
                        <a:pt x="719842" y="721257"/>
                      </a:lnTo>
                      <a:lnTo>
                        <a:pt x="539863" y="582810"/>
                      </a:lnTo>
                      <a:lnTo>
                        <a:pt x="539822" y="582810"/>
                      </a:lnTo>
                      <a:lnTo>
                        <a:pt x="539822" y="541276"/>
                      </a:lnTo>
                      <a:lnTo>
                        <a:pt x="539822" y="540113"/>
                      </a:lnTo>
                      <a:lnTo>
                        <a:pt x="0" y="540113"/>
                      </a:lnTo>
                      <a:lnTo>
                        <a:pt x="0" y="180113"/>
                      </a:lnTo>
                      <a:lnTo>
                        <a:pt x="899633" y="180113"/>
                      </a:lnTo>
                      <a:lnTo>
                        <a:pt x="899633" y="177639"/>
                      </a:lnTo>
                      <a:lnTo>
                        <a:pt x="899675" y="1776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" name="Rechteck 100"/>
                <p:cNvSpPr/>
                <p:nvPr/>
              </p:nvSpPr>
              <p:spPr bwMode="auto">
                <a:xfrm>
                  <a:off x="5652304" y="2492896"/>
                  <a:ext cx="1980036" cy="28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0036" h="2882674">
                      <a:moveTo>
                        <a:pt x="180245" y="0"/>
                      </a:moveTo>
                      <a:lnTo>
                        <a:pt x="360224" y="138447"/>
                      </a:lnTo>
                      <a:lnTo>
                        <a:pt x="360265" y="138447"/>
                      </a:lnTo>
                      <a:lnTo>
                        <a:pt x="360265" y="179981"/>
                      </a:lnTo>
                      <a:lnTo>
                        <a:pt x="360265" y="197981"/>
                      </a:lnTo>
                      <a:lnTo>
                        <a:pt x="360001" y="197981"/>
                      </a:lnTo>
                      <a:lnTo>
                        <a:pt x="360001" y="217201"/>
                      </a:lnTo>
                      <a:lnTo>
                        <a:pt x="360000" y="217201"/>
                      </a:lnTo>
                      <a:lnTo>
                        <a:pt x="360000" y="2341437"/>
                      </a:lnTo>
                      <a:lnTo>
                        <a:pt x="1080120" y="2341437"/>
                      </a:lnTo>
                      <a:lnTo>
                        <a:pt x="1080120" y="2339056"/>
                      </a:lnTo>
                      <a:lnTo>
                        <a:pt x="1080162" y="2339056"/>
                      </a:lnTo>
                      <a:lnTo>
                        <a:pt x="1080162" y="2161417"/>
                      </a:lnTo>
                      <a:lnTo>
                        <a:pt x="1081483" y="2161417"/>
                      </a:lnTo>
                      <a:lnTo>
                        <a:pt x="1260102" y="2298817"/>
                      </a:lnTo>
                      <a:lnTo>
                        <a:pt x="1438720" y="2161417"/>
                      </a:lnTo>
                      <a:lnTo>
                        <a:pt x="1440121" y="2161417"/>
                      </a:lnTo>
                      <a:lnTo>
                        <a:pt x="1440121" y="2341398"/>
                      </a:lnTo>
                      <a:lnTo>
                        <a:pt x="1440120" y="2341398"/>
                      </a:lnTo>
                      <a:lnTo>
                        <a:pt x="1440120" y="2341437"/>
                      </a:lnTo>
                      <a:lnTo>
                        <a:pt x="1980036" y="2341437"/>
                      </a:lnTo>
                      <a:lnTo>
                        <a:pt x="1980036" y="2701437"/>
                      </a:lnTo>
                      <a:lnTo>
                        <a:pt x="1440122" y="2701437"/>
                      </a:lnTo>
                      <a:lnTo>
                        <a:pt x="1440122" y="2702693"/>
                      </a:lnTo>
                      <a:lnTo>
                        <a:pt x="1440081" y="2702693"/>
                      </a:lnTo>
                      <a:lnTo>
                        <a:pt x="1440081" y="2744227"/>
                      </a:lnTo>
                      <a:lnTo>
                        <a:pt x="1440122" y="2744227"/>
                      </a:lnTo>
                      <a:lnTo>
                        <a:pt x="1260142" y="2882674"/>
                      </a:lnTo>
                      <a:lnTo>
                        <a:pt x="1080163" y="2744227"/>
                      </a:lnTo>
                      <a:lnTo>
                        <a:pt x="1080122" y="2744227"/>
                      </a:lnTo>
                      <a:lnTo>
                        <a:pt x="1080122" y="2702693"/>
                      </a:lnTo>
                      <a:lnTo>
                        <a:pt x="1080122" y="2701437"/>
                      </a:lnTo>
                      <a:lnTo>
                        <a:pt x="360267" y="2701437"/>
                      </a:lnTo>
                      <a:lnTo>
                        <a:pt x="360267" y="2703912"/>
                      </a:lnTo>
                      <a:lnTo>
                        <a:pt x="360225" y="2703912"/>
                      </a:lnTo>
                      <a:lnTo>
                        <a:pt x="360225" y="2881551"/>
                      </a:lnTo>
                      <a:lnTo>
                        <a:pt x="358904" y="2881551"/>
                      </a:lnTo>
                      <a:lnTo>
                        <a:pt x="180285" y="2744151"/>
                      </a:lnTo>
                      <a:lnTo>
                        <a:pt x="1667" y="2881551"/>
                      </a:lnTo>
                      <a:lnTo>
                        <a:pt x="266" y="2881551"/>
                      </a:lnTo>
                      <a:lnTo>
                        <a:pt x="266" y="2701570"/>
                      </a:lnTo>
                      <a:lnTo>
                        <a:pt x="267" y="2701570"/>
                      </a:lnTo>
                      <a:lnTo>
                        <a:pt x="267" y="2701198"/>
                      </a:lnTo>
                      <a:lnTo>
                        <a:pt x="0" y="2701198"/>
                      </a:lnTo>
                      <a:lnTo>
                        <a:pt x="0" y="2687074"/>
                      </a:lnTo>
                      <a:lnTo>
                        <a:pt x="0" y="2665474"/>
                      </a:lnTo>
                      <a:lnTo>
                        <a:pt x="0" y="217201"/>
                      </a:lnTo>
                      <a:lnTo>
                        <a:pt x="0" y="195601"/>
                      </a:lnTo>
                      <a:lnTo>
                        <a:pt x="0" y="181198"/>
                      </a:lnTo>
                      <a:lnTo>
                        <a:pt x="265" y="181198"/>
                      </a:lnTo>
                      <a:lnTo>
                        <a:pt x="265" y="179981"/>
                      </a:lnTo>
                      <a:lnTo>
                        <a:pt x="306" y="179981"/>
                      </a:lnTo>
                      <a:lnTo>
                        <a:pt x="306" y="138447"/>
                      </a:lnTo>
                      <a:lnTo>
                        <a:pt x="265" y="13844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100000"/>
                    </a:spcAft>
                    <a:buClr>
                      <a:schemeClr val="accent1"/>
                    </a:buClr>
                    <a:buSzTx/>
                    <a:buFont typeface="Arial" charset="0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" name="Rechteck 100"/>
                <p:cNvSpPr/>
                <p:nvPr/>
              </p:nvSpPr>
              <p:spPr bwMode="auto">
                <a:xfrm>
                  <a:off x="7848364" y="4651959"/>
                  <a:ext cx="360267" cy="721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67" h="721257">
                      <a:moveTo>
                        <a:pt x="42" y="0"/>
                      </a:moveTo>
                      <a:lnTo>
                        <a:pt x="1363" y="0"/>
                      </a:lnTo>
                      <a:lnTo>
                        <a:pt x="179982" y="137400"/>
                      </a:lnTo>
                      <a:lnTo>
                        <a:pt x="358600" y="0"/>
                      </a:lnTo>
                      <a:lnTo>
                        <a:pt x="360001" y="0"/>
                      </a:lnTo>
                      <a:lnTo>
                        <a:pt x="360001" y="179981"/>
                      </a:lnTo>
                      <a:lnTo>
                        <a:pt x="360000" y="179981"/>
                      </a:lnTo>
                      <a:lnTo>
                        <a:pt x="360000" y="180064"/>
                      </a:lnTo>
                      <a:lnTo>
                        <a:pt x="360000" y="194477"/>
                      </a:lnTo>
                      <a:lnTo>
                        <a:pt x="360267" y="194477"/>
                      </a:lnTo>
                      <a:lnTo>
                        <a:pt x="360267" y="216077"/>
                      </a:lnTo>
                      <a:lnTo>
                        <a:pt x="360000" y="216077"/>
                      </a:lnTo>
                      <a:lnTo>
                        <a:pt x="360000" y="504056"/>
                      </a:lnTo>
                      <a:lnTo>
                        <a:pt x="360267" y="504056"/>
                      </a:lnTo>
                      <a:lnTo>
                        <a:pt x="360267" y="525656"/>
                      </a:lnTo>
                      <a:lnTo>
                        <a:pt x="360002" y="525656"/>
                      </a:lnTo>
                      <a:lnTo>
                        <a:pt x="360002" y="541276"/>
                      </a:lnTo>
                      <a:lnTo>
                        <a:pt x="359961" y="541276"/>
                      </a:lnTo>
                      <a:lnTo>
                        <a:pt x="359961" y="582810"/>
                      </a:lnTo>
                      <a:lnTo>
                        <a:pt x="360002" y="582810"/>
                      </a:lnTo>
                      <a:lnTo>
                        <a:pt x="180022" y="721257"/>
                      </a:lnTo>
                      <a:lnTo>
                        <a:pt x="43" y="582810"/>
                      </a:lnTo>
                      <a:lnTo>
                        <a:pt x="2" y="582810"/>
                      </a:lnTo>
                      <a:lnTo>
                        <a:pt x="2" y="541276"/>
                      </a:lnTo>
                      <a:lnTo>
                        <a:pt x="2" y="540064"/>
                      </a:lnTo>
                      <a:lnTo>
                        <a:pt x="0" y="540064"/>
                      </a:lnTo>
                      <a:lnTo>
                        <a:pt x="0" y="199239"/>
                      </a:lnTo>
                      <a:lnTo>
                        <a:pt x="0" y="180064"/>
                      </a:lnTo>
                      <a:lnTo>
                        <a:pt x="0" y="177639"/>
                      </a:lnTo>
                      <a:lnTo>
                        <a:pt x="42" y="1776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uppieren 40"/>
              <p:cNvGrpSpPr/>
              <p:nvPr/>
            </p:nvGrpSpPr>
            <p:grpSpPr>
              <a:xfrm>
                <a:off x="6012340" y="2672956"/>
                <a:ext cx="2340080" cy="2520200"/>
                <a:chOff x="6012340" y="2672956"/>
                <a:chExt cx="2340080" cy="2520200"/>
              </a:xfrm>
            </p:grpSpPr>
            <p:sp>
              <p:nvSpPr>
                <p:cNvPr id="49" name="Textfeld 48"/>
                <p:cNvSpPr txBox="1"/>
                <p:nvPr/>
              </p:nvSpPr>
              <p:spPr>
                <a:xfrm>
                  <a:off x="6192420" y="2672956"/>
                  <a:ext cx="2160000" cy="360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normAutofit/>
                </a:bodyPr>
                <a:lstStyle/>
                <a:p>
                  <a:pPr algn="ctr"/>
                  <a:r>
                    <a:rPr lang="de-DE" sz="1250" dirty="0" err="1">
                      <a:latin typeface="Calibri" panose="020F0502020204030204" pitchFamily="34" charset="0"/>
                    </a:rPr>
                    <a:t>Availability</a:t>
                  </a:r>
                  <a:r>
                    <a:rPr lang="de-DE" sz="1250" dirty="0">
                      <a:latin typeface="Calibri" panose="020F0502020204030204" pitchFamily="34" charset="0"/>
                    </a:rPr>
                    <a:t> of </a:t>
                  </a:r>
                  <a:r>
                    <a:rPr lang="de-DE" sz="1250" dirty="0" err="1">
                      <a:latin typeface="Calibri" panose="020F0502020204030204" pitchFamily="34" charset="0"/>
                    </a:rPr>
                    <a:t>Flexibility</a:t>
                  </a:r>
                  <a:r>
                    <a:rPr lang="de-DE" sz="1250" dirty="0">
                      <a:latin typeface="Calibri" panose="020F0502020204030204" pitchFamily="34" charset="0"/>
                    </a:rPr>
                    <a:t>?</a:t>
                  </a:r>
                </a:p>
              </p:txBody>
            </p:sp>
            <p:sp>
              <p:nvSpPr>
                <p:cNvPr id="50" name="Textfeld 49"/>
                <p:cNvSpPr txBox="1"/>
                <p:nvPr/>
              </p:nvSpPr>
              <p:spPr>
                <a:xfrm>
                  <a:off x="6192180" y="3393036"/>
                  <a:ext cx="2160000" cy="360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 sz="1300">
                      <a:latin typeface="Calibri" panose="020F0502020204030204" pitchFamily="34" charset="0"/>
                    </a:defRPr>
                  </a:lvl1pPr>
                </a:lstStyle>
                <a:p>
                  <a:r>
                    <a:rPr lang="en-US" sz="1050" dirty="0" smtClean="0"/>
                    <a:t>Effect analysis </a:t>
                  </a:r>
                  <a:r>
                    <a:rPr lang="en-US" sz="1050" dirty="0"/>
                    <a:t>on the Grid</a:t>
                  </a:r>
                </a:p>
              </p:txBody>
            </p:sp>
            <p:sp>
              <p:nvSpPr>
                <p:cNvPr id="51" name="Textfeld 50"/>
                <p:cNvSpPr txBox="1"/>
                <p:nvPr/>
              </p:nvSpPr>
              <p:spPr>
                <a:xfrm>
                  <a:off x="6193319" y="4113075"/>
                  <a:ext cx="2158600" cy="3591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 sz="1300">
                      <a:latin typeface="Calibri" panose="020F0502020204030204" pitchFamily="34" charset="0"/>
                    </a:defRPr>
                  </a:lvl1pPr>
                </a:lstStyle>
                <a:p>
                  <a:r>
                    <a:rPr lang="de-DE" sz="1250" dirty="0"/>
                    <a:t>Validation of </a:t>
                  </a:r>
                  <a:r>
                    <a:rPr lang="de-DE" sz="1250" dirty="0" err="1"/>
                    <a:t>Results</a:t>
                  </a:r>
                  <a:endParaRPr lang="de-DE" sz="1250" dirty="0"/>
                </a:p>
              </p:txBody>
            </p:sp>
            <p:sp>
              <p:nvSpPr>
                <p:cNvPr id="52" name="Textfeld 51"/>
                <p:cNvSpPr txBox="1"/>
                <p:nvPr/>
              </p:nvSpPr>
              <p:spPr>
                <a:xfrm>
                  <a:off x="6012340" y="4833156"/>
                  <a:ext cx="1620000" cy="360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normAutofit lnSpcReduction="10000"/>
                </a:bodyPr>
                <a:lstStyle>
                  <a:defPPr>
                    <a:defRPr lang="de-DE"/>
                  </a:defPPr>
                  <a:lvl1pPr algn="ctr">
                    <a:defRPr sz="1300">
                      <a:latin typeface="Calibri" panose="020F0502020204030204" pitchFamily="34" charset="0"/>
                    </a:defRPr>
                  </a:lvl1pPr>
                </a:lstStyle>
                <a:p>
                  <a:r>
                    <a:rPr lang="en-US" sz="1250" dirty="0"/>
                    <a:t>Call of Flexibility </a:t>
                  </a:r>
                </a:p>
                <a:p>
                  <a:r>
                    <a:rPr lang="en-US" sz="1250" dirty="0"/>
                    <a:t>per Retailer</a:t>
                  </a:r>
                </a:p>
              </p:txBody>
            </p:sp>
          </p:grpSp>
          <p:grpSp>
            <p:nvGrpSpPr>
              <p:cNvPr id="42" name="Gruppieren 41"/>
              <p:cNvGrpSpPr/>
              <p:nvPr/>
            </p:nvGrpSpPr>
            <p:grpSpPr>
              <a:xfrm>
                <a:off x="5652420" y="5373216"/>
                <a:ext cx="2556284" cy="288032"/>
                <a:chOff x="5652420" y="5373216"/>
                <a:chExt cx="2556284" cy="288032"/>
              </a:xfrm>
            </p:grpSpPr>
            <p:sp>
              <p:nvSpPr>
                <p:cNvPr id="46" name="Rechteck 24"/>
                <p:cNvSpPr/>
                <p:nvPr/>
              </p:nvSpPr>
              <p:spPr>
                <a:xfrm rot="10800000">
                  <a:off x="6732312" y="5373235"/>
                  <a:ext cx="360268" cy="28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68" h="288012">
                      <a:moveTo>
                        <a:pt x="360039" y="288012"/>
                      </a:moveTo>
                      <a:lnTo>
                        <a:pt x="358718" y="288012"/>
                      </a:lnTo>
                      <a:lnTo>
                        <a:pt x="180100" y="150598"/>
                      </a:lnTo>
                      <a:lnTo>
                        <a:pt x="1481" y="288012"/>
                      </a:lnTo>
                      <a:lnTo>
                        <a:pt x="80" y="288012"/>
                      </a:lnTo>
                      <a:lnTo>
                        <a:pt x="80" y="144015"/>
                      </a:lnTo>
                      <a:lnTo>
                        <a:pt x="0" y="144015"/>
                      </a:lnTo>
                      <a:lnTo>
                        <a:pt x="0" y="0"/>
                      </a:lnTo>
                      <a:lnTo>
                        <a:pt x="360268" y="0"/>
                      </a:lnTo>
                      <a:lnTo>
                        <a:pt x="360268" y="144015"/>
                      </a:lnTo>
                      <a:lnTo>
                        <a:pt x="360039" y="14401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" name="Rechteck 60"/>
                <p:cNvSpPr/>
                <p:nvPr/>
              </p:nvSpPr>
              <p:spPr bwMode="auto">
                <a:xfrm>
                  <a:off x="5652420" y="5373216"/>
                  <a:ext cx="360607" cy="288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7" h="288032">
                      <a:moveTo>
                        <a:pt x="180587" y="0"/>
                      </a:moveTo>
                      <a:lnTo>
                        <a:pt x="360566" y="138461"/>
                      </a:lnTo>
                      <a:lnTo>
                        <a:pt x="360607" y="138461"/>
                      </a:lnTo>
                      <a:lnTo>
                        <a:pt x="360607" y="180000"/>
                      </a:lnTo>
                      <a:lnTo>
                        <a:pt x="360268" y="180000"/>
                      </a:lnTo>
                      <a:lnTo>
                        <a:pt x="360268" y="288032"/>
                      </a:lnTo>
                      <a:lnTo>
                        <a:pt x="0" y="288032"/>
                      </a:lnTo>
                      <a:lnTo>
                        <a:pt x="0" y="144016"/>
                      </a:lnTo>
                      <a:lnTo>
                        <a:pt x="648" y="144016"/>
                      </a:lnTo>
                      <a:lnTo>
                        <a:pt x="648" y="138461"/>
                      </a:lnTo>
                      <a:lnTo>
                        <a:pt x="607" y="13846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" name="Rechteck 62"/>
                <p:cNvSpPr/>
                <p:nvPr/>
              </p:nvSpPr>
              <p:spPr bwMode="auto">
                <a:xfrm>
                  <a:off x="7848436" y="5373235"/>
                  <a:ext cx="360268" cy="28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68" h="288013">
                      <a:moveTo>
                        <a:pt x="229" y="0"/>
                      </a:moveTo>
                      <a:lnTo>
                        <a:pt x="1550" y="0"/>
                      </a:lnTo>
                      <a:lnTo>
                        <a:pt x="180169" y="137414"/>
                      </a:lnTo>
                      <a:lnTo>
                        <a:pt x="358787" y="0"/>
                      </a:lnTo>
                      <a:lnTo>
                        <a:pt x="360188" y="0"/>
                      </a:lnTo>
                      <a:lnTo>
                        <a:pt x="360188" y="143997"/>
                      </a:lnTo>
                      <a:lnTo>
                        <a:pt x="360268" y="143997"/>
                      </a:lnTo>
                      <a:lnTo>
                        <a:pt x="360268" y="288013"/>
                      </a:lnTo>
                      <a:lnTo>
                        <a:pt x="0" y="288013"/>
                      </a:lnTo>
                      <a:lnTo>
                        <a:pt x="0" y="143997"/>
                      </a:lnTo>
                      <a:lnTo>
                        <a:pt x="229" y="14399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uppieren 42"/>
              <p:cNvGrpSpPr/>
              <p:nvPr/>
            </p:nvGrpSpPr>
            <p:grpSpPr>
              <a:xfrm>
                <a:off x="5651892" y="2168860"/>
                <a:ext cx="1800428" cy="324036"/>
                <a:chOff x="5651892" y="2168860"/>
                <a:chExt cx="1800428" cy="324036"/>
              </a:xfrm>
              <a:solidFill>
                <a:schemeClr val="accent3"/>
              </a:solidFill>
            </p:grpSpPr>
            <p:sp>
              <p:nvSpPr>
                <p:cNvPr id="44" name="Gleichschenkliges Dreieck 27"/>
                <p:cNvSpPr/>
                <p:nvPr/>
              </p:nvSpPr>
              <p:spPr>
                <a:xfrm rot="10800000">
                  <a:off x="7092052" y="2168900"/>
                  <a:ext cx="360268" cy="323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68" h="323996">
                      <a:moveTo>
                        <a:pt x="360268" y="323996"/>
                      </a:moveTo>
                      <a:lnTo>
                        <a:pt x="0" y="323996"/>
                      </a:lnTo>
                      <a:lnTo>
                        <a:pt x="0" y="143996"/>
                      </a:lnTo>
                      <a:lnTo>
                        <a:pt x="81" y="143996"/>
                      </a:lnTo>
                      <a:lnTo>
                        <a:pt x="81" y="138462"/>
                      </a:lnTo>
                      <a:lnTo>
                        <a:pt x="40" y="138462"/>
                      </a:lnTo>
                      <a:lnTo>
                        <a:pt x="180020" y="0"/>
                      </a:lnTo>
                      <a:lnTo>
                        <a:pt x="359999" y="138462"/>
                      </a:lnTo>
                      <a:lnTo>
                        <a:pt x="360040" y="138462"/>
                      </a:lnTo>
                      <a:lnTo>
                        <a:pt x="360040" y="143996"/>
                      </a:lnTo>
                      <a:lnTo>
                        <a:pt x="360268" y="143996"/>
                      </a:lnTo>
                      <a:close/>
                    </a:path>
                  </a:pathLst>
                </a:cu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" name="Rechteck 58"/>
                <p:cNvSpPr/>
                <p:nvPr/>
              </p:nvSpPr>
              <p:spPr bwMode="auto">
                <a:xfrm>
                  <a:off x="5651892" y="2168860"/>
                  <a:ext cx="360268" cy="32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68" h="324036">
                      <a:moveTo>
                        <a:pt x="0" y="0"/>
                      </a:moveTo>
                      <a:lnTo>
                        <a:pt x="360268" y="0"/>
                      </a:lnTo>
                      <a:lnTo>
                        <a:pt x="360268" y="144036"/>
                      </a:lnTo>
                      <a:lnTo>
                        <a:pt x="360268" y="180020"/>
                      </a:lnTo>
                      <a:lnTo>
                        <a:pt x="360268" y="324036"/>
                      </a:lnTo>
                      <a:lnTo>
                        <a:pt x="358947" y="324036"/>
                      </a:lnTo>
                      <a:lnTo>
                        <a:pt x="180329" y="186622"/>
                      </a:lnTo>
                      <a:lnTo>
                        <a:pt x="1710" y="324036"/>
                      </a:lnTo>
                      <a:lnTo>
                        <a:pt x="309" y="324036"/>
                      </a:lnTo>
                      <a:lnTo>
                        <a:pt x="309" y="180020"/>
                      </a:lnTo>
                      <a:lnTo>
                        <a:pt x="0" y="180020"/>
                      </a:lnTo>
                      <a:close/>
                    </a:path>
                  </a:pathLst>
                </a:custGeom>
                <a:grp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2" name="Gruppieren 11"/>
            <p:cNvGrpSpPr/>
            <p:nvPr/>
          </p:nvGrpSpPr>
          <p:grpSpPr>
            <a:xfrm>
              <a:off x="5399752" y="2312511"/>
              <a:ext cx="3060340" cy="3600400"/>
              <a:chOff x="5472100" y="2132856"/>
              <a:chExt cx="3060340" cy="3600400"/>
            </a:xfrm>
          </p:grpSpPr>
          <p:sp>
            <p:nvSpPr>
              <p:cNvPr id="37" name="Rechteck 36"/>
              <p:cNvSpPr/>
              <p:nvPr/>
            </p:nvSpPr>
            <p:spPr bwMode="auto">
              <a:xfrm>
                <a:off x="5472102" y="5445256"/>
                <a:ext cx="3060338" cy="2880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75000">
                    <a:schemeClr val="bg1"/>
                  </a:gs>
                </a:gsLst>
                <a:lin ang="5400000" scaled="0"/>
              </a:gra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100000"/>
                  </a:spcAft>
                  <a:buClr>
                    <a:schemeClr val="accent1"/>
                  </a:buClr>
                  <a:buFont typeface="Arial" charset="0"/>
                  <a:buNone/>
                </a:pPr>
                <a:endParaRPr 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Rechteck 37"/>
              <p:cNvSpPr/>
              <p:nvPr/>
            </p:nvSpPr>
            <p:spPr bwMode="auto">
              <a:xfrm>
                <a:off x="5472100" y="2132856"/>
                <a:ext cx="3060338" cy="288000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25000">
                    <a:schemeClr val="bg1"/>
                  </a:gs>
                </a:gsLst>
                <a:lin ang="5400000" scaled="0"/>
              </a:gra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100000"/>
                  </a:spcAft>
                  <a:buClr>
                    <a:schemeClr val="accent1"/>
                  </a:buClr>
                  <a:buFont typeface="Arial" charset="0"/>
                  <a:buNone/>
                </a:pPr>
                <a:endParaRPr 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 bwMode="auto">
              <a:xfrm>
                <a:off x="5472100" y="2133256"/>
                <a:ext cx="3060000" cy="360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395196" y="1412091"/>
              <a:ext cx="1440160" cy="1440040"/>
              <a:chOff x="467544" y="1052856"/>
              <a:chExt cx="1440160" cy="1440040"/>
            </a:xfrm>
          </p:grpSpPr>
          <p:sp>
            <p:nvSpPr>
              <p:cNvPr id="34" name="Gleichschenkliges Dreieck 27"/>
              <p:cNvSpPr/>
              <p:nvPr/>
            </p:nvSpPr>
            <p:spPr>
              <a:xfrm rot="5400000">
                <a:off x="467626" y="1052818"/>
                <a:ext cx="1440036" cy="1440120"/>
              </a:xfrm>
              <a:custGeom>
                <a:avLst/>
                <a:gdLst/>
                <a:ahLst/>
                <a:cxnLst/>
                <a:rect l="l" t="t" r="r" b="b"/>
                <a:pathLst>
                  <a:path w="1440036" h="1440120">
                    <a:moveTo>
                      <a:pt x="0" y="1440040"/>
                    </a:moveTo>
                    <a:lnTo>
                      <a:pt x="0" y="360040"/>
                    </a:lnTo>
                    <a:lnTo>
                      <a:pt x="1079771" y="360040"/>
                    </a:lnTo>
                    <a:lnTo>
                      <a:pt x="1079771" y="217201"/>
                    </a:lnTo>
                    <a:lnTo>
                      <a:pt x="1079771" y="199201"/>
                    </a:lnTo>
                    <a:lnTo>
                      <a:pt x="1079771" y="195601"/>
                    </a:lnTo>
                    <a:lnTo>
                      <a:pt x="1080036" y="195601"/>
                    </a:lnTo>
                    <a:lnTo>
                      <a:pt x="1080036" y="179981"/>
                    </a:lnTo>
                    <a:lnTo>
                      <a:pt x="1080077" y="179981"/>
                    </a:lnTo>
                    <a:lnTo>
                      <a:pt x="1080077" y="138447"/>
                    </a:lnTo>
                    <a:lnTo>
                      <a:pt x="1080036" y="138447"/>
                    </a:lnTo>
                    <a:lnTo>
                      <a:pt x="1260016" y="0"/>
                    </a:lnTo>
                    <a:lnTo>
                      <a:pt x="1439995" y="138447"/>
                    </a:lnTo>
                    <a:lnTo>
                      <a:pt x="1440036" y="138447"/>
                    </a:lnTo>
                    <a:lnTo>
                      <a:pt x="1440036" y="179981"/>
                    </a:lnTo>
                    <a:lnTo>
                      <a:pt x="1440036" y="197981"/>
                    </a:lnTo>
                    <a:lnTo>
                      <a:pt x="1439772" y="197981"/>
                    </a:lnTo>
                    <a:lnTo>
                      <a:pt x="1439772" y="217201"/>
                    </a:lnTo>
                    <a:lnTo>
                      <a:pt x="1439771" y="217201"/>
                    </a:lnTo>
                    <a:lnTo>
                      <a:pt x="1439771" y="396044"/>
                    </a:lnTo>
                    <a:lnTo>
                      <a:pt x="1439996" y="396044"/>
                    </a:lnTo>
                    <a:lnTo>
                      <a:pt x="1439996" y="1080120"/>
                    </a:lnTo>
                    <a:lnTo>
                      <a:pt x="1440036" y="1080120"/>
                    </a:lnTo>
                    <a:lnTo>
                      <a:pt x="1440036" y="1260120"/>
                    </a:lnTo>
                    <a:cubicBezTo>
                      <a:pt x="1440036" y="1359531"/>
                      <a:pt x="1359447" y="1440120"/>
                      <a:pt x="1260036" y="1440120"/>
                    </a:cubicBezTo>
                    <a:lnTo>
                      <a:pt x="1080036" y="1440120"/>
                    </a:lnTo>
                    <a:lnTo>
                      <a:pt x="1080036" y="144004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100000"/>
                  </a:spcAft>
                  <a:buClr>
                    <a:schemeClr val="accent1"/>
                  </a:buClr>
                  <a:buFont typeface="Arial" charset="0"/>
                  <a:buNone/>
                </a:pPr>
                <a:endParaRPr lang="de-DE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647664" y="2132896"/>
                <a:ext cx="900000" cy="360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normAutofit/>
              </a:bodyPr>
              <a:lstStyle>
                <a:defPPr>
                  <a:defRPr lang="de-DE"/>
                </a:defPPr>
                <a:lvl1pPr algn="ctr">
                  <a:defRPr sz="13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1pPr>
              </a:lstStyle>
              <a:p>
                <a:r>
                  <a:rPr lang="de-DE" dirty="0" smtClean="0"/>
                  <a:t>Input Data</a:t>
                </a:r>
                <a:endParaRPr lang="de-DE" dirty="0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467544" y="1052856"/>
                <a:ext cx="1080000" cy="1080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rmAutofit fontScale="92500" lnSpcReduction="20000"/>
              </a:bodyPr>
              <a:lstStyle>
                <a:defPPr>
                  <a:defRPr lang="de-DE"/>
                </a:defPPr>
                <a:lvl1pPr algn="ctr">
                  <a:defRPr sz="13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1pPr>
              </a:lstStyle>
              <a:p>
                <a:pPr algn="l">
                  <a:spcAft>
                    <a:spcPts val="300"/>
                  </a:spcAft>
                </a:pPr>
                <a:r>
                  <a:rPr lang="en-US" sz="1000" dirty="0"/>
                  <a:t>- Measuring Data</a:t>
                </a:r>
              </a:p>
              <a:p>
                <a:pPr algn="l">
                  <a:spcAft>
                    <a:spcPts val="300"/>
                  </a:spcAft>
                </a:pPr>
                <a:r>
                  <a:rPr lang="en-US" sz="1000" dirty="0"/>
                  <a:t>- Switching States</a:t>
                </a:r>
              </a:p>
              <a:p>
                <a:pPr algn="l">
                  <a:spcAft>
                    <a:spcPts val="300"/>
                  </a:spcAft>
                </a:pPr>
                <a:r>
                  <a:rPr lang="en-US" sz="1000" dirty="0"/>
                  <a:t>- </a:t>
                </a:r>
                <a:r>
                  <a:rPr lang="en-US" sz="1000" dirty="0" smtClean="0"/>
                  <a:t>Weather </a:t>
                </a:r>
                <a:r>
                  <a:rPr lang="en-US" sz="1000" dirty="0"/>
                  <a:t>Data / </a:t>
                </a:r>
                <a:r>
                  <a:rPr lang="en-US" sz="1000" dirty="0" smtClean="0"/>
                  <a:t/>
                </a:r>
                <a:br>
                  <a:rPr lang="en-US" sz="1000" dirty="0" smtClean="0"/>
                </a:br>
                <a:r>
                  <a:rPr lang="en-US" sz="1000" dirty="0" smtClean="0"/>
                  <a:t>Prognosis</a:t>
                </a:r>
                <a:endParaRPr lang="en-US" sz="1000" dirty="0"/>
              </a:p>
              <a:p>
                <a:pPr algn="l">
                  <a:spcAft>
                    <a:spcPts val="300"/>
                  </a:spcAft>
                </a:pPr>
                <a:r>
                  <a:rPr lang="en-US" sz="1000" dirty="0"/>
                  <a:t>- Historical Data</a:t>
                </a:r>
                <a:br>
                  <a:rPr lang="en-US" sz="1000" dirty="0"/>
                </a:br>
                <a:r>
                  <a:rPr lang="en-US" sz="1000" dirty="0"/>
                  <a:t>- Schedules of </a:t>
                </a:r>
                <a:r>
                  <a:rPr lang="en-US" sz="1000" dirty="0" smtClean="0"/>
                  <a:t/>
                </a:r>
                <a:br>
                  <a:rPr lang="en-US" sz="1000" dirty="0" smtClean="0"/>
                </a:br>
                <a:r>
                  <a:rPr lang="en-US" sz="1000" dirty="0" smtClean="0"/>
                  <a:t>Flexibility</a:t>
                </a:r>
                <a:endParaRPr lang="en-US" sz="1000" dirty="0"/>
              </a:p>
              <a:p>
                <a:pPr algn="l">
                  <a:spcAft>
                    <a:spcPts val="300"/>
                  </a:spcAft>
                </a:pPr>
                <a:r>
                  <a:rPr lang="en-US" sz="1000" dirty="0"/>
                  <a:t>- …</a:t>
                </a:r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2195396" y="3212171"/>
              <a:ext cx="2520840" cy="2161364"/>
              <a:chOff x="2267744" y="2852936"/>
              <a:chExt cx="2520840" cy="2161364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2267744" y="2852936"/>
                <a:ext cx="2520840" cy="2161364"/>
                <a:chOff x="2267744" y="2852936"/>
                <a:chExt cx="2520840" cy="2161364"/>
              </a:xfrm>
            </p:grpSpPr>
            <p:sp>
              <p:nvSpPr>
                <p:cNvPr id="31" name="Rechteck 100"/>
                <p:cNvSpPr/>
                <p:nvPr/>
              </p:nvSpPr>
              <p:spPr bwMode="auto">
                <a:xfrm>
                  <a:off x="2267744" y="3753036"/>
                  <a:ext cx="2520000" cy="7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0" h="722381">
                      <a:moveTo>
                        <a:pt x="180245" y="0"/>
                      </a:moveTo>
                      <a:lnTo>
                        <a:pt x="360224" y="138447"/>
                      </a:lnTo>
                      <a:lnTo>
                        <a:pt x="360265" y="138447"/>
                      </a:lnTo>
                      <a:lnTo>
                        <a:pt x="360265" y="179981"/>
                      </a:lnTo>
                      <a:lnTo>
                        <a:pt x="360265" y="181184"/>
                      </a:lnTo>
                      <a:lnTo>
                        <a:pt x="1079213" y="181184"/>
                      </a:lnTo>
                      <a:lnTo>
                        <a:pt x="1079213" y="178763"/>
                      </a:lnTo>
                      <a:lnTo>
                        <a:pt x="1079255" y="178763"/>
                      </a:lnTo>
                      <a:lnTo>
                        <a:pt x="1079255" y="1124"/>
                      </a:lnTo>
                      <a:lnTo>
                        <a:pt x="1080576" y="1124"/>
                      </a:lnTo>
                      <a:lnTo>
                        <a:pt x="1259195" y="138524"/>
                      </a:lnTo>
                      <a:lnTo>
                        <a:pt x="1437813" y="1124"/>
                      </a:lnTo>
                      <a:lnTo>
                        <a:pt x="1439214" y="1124"/>
                      </a:lnTo>
                      <a:lnTo>
                        <a:pt x="1439214" y="181105"/>
                      </a:lnTo>
                      <a:lnTo>
                        <a:pt x="1439213" y="181105"/>
                      </a:lnTo>
                      <a:lnTo>
                        <a:pt x="1439213" y="181184"/>
                      </a:lnTo>
                      <a:lnTo>
                        <a:pt x="2520000" y="181184"/>
                      </a:lnTo>
                      <a:lnTo>
                        <a:pt x="2520000" y="541184"/>
                      </a:lnTo>
                      <a:lnTo>
                        <a:pt x="1439215" y="541184"/>
                      </a:lnTo>
                      <a:lnTo>
                        <a:pt x="1439215" y="542400"/>
                      </a:lnTo>
                      <a:lnTo>
                        <a:pt x="1439174" y="542400"/>
                      </a:lnTo>
                      <a:lnTo>
                        <a:pt x="1439174" y="583934"/>
                      </a:lnTo>
                      <a:lnTo>
                        <a:pt x="1439215" y="583934"/>
                      </a:lnTo>
                      <a:lnTo>
                        <a:pt x="1259235" y="722381"/>
                      </a:lnTo>
                      <a:lnTo>
                        <a:pt x="1079256" y="583934"/>
                      </a:lnTo>
                      <a:lnTo>
                        <a:pt x="1079215" y="583934"/>
                      </a:lnTo>
                      <a:lnTo>
                        <a:pt x="1079215" y="542400"/>
                      </a:lnTo>
                      <a:lnTo>
                        <a:pt x="1079215" y="541184"/>
                      </a:lnTo>
                      <a:lnTo>
                        <a:pt x="360267" y="541184"/>
                      </a:lnTo>
                      <a:lnTo>
                        <a:pt x="360267" y="543618"/>
                      </a:lnTo>
                      <a:lnTo>
                        <a:pt x="360225" y="543618"/>
                      </a:lnTo>
                      <a:lnTo>
                        <a:pt x="360225" y="721257"/>
                      </a:lnTo>
                      <a:lnTo>
                        <a:pt x="358904" y="721257"/>
                      </a:lnTo>
                      <a:lnTo>
                        <a:pt x="180285" y="583857"/>
                      </a:lnTo>
                      <a:lnTo>
                        <a:pt x="1667" y="721257"/>
                      </a:lnTo>
                      <a:lnTo>
                        <a:pt x="266" y="721257"/>
                      </a:lnTo>
                      <a:lnTo>
                        <a:pt x="266" y="541276"/>
                      </a:lnTo>
                      <a:lnTo>
                        <a:pt x="267" y="541276"/>
                      </a:lnTo>
                      <a:lnTo>
                        <a:pt x="267" y="541184"/>
                      </a:lnTo>
                      <a:lnTo>
                        <a:pt x="0" y="541184"/>
                      </a:lnTo>
                      <a:lnTo>
                        <a:pt x="0" y="526780"/>
                      </a:lnTo>
                      <a:lnTo>
                        <a:pt x="0" y="505180"/>
                      </a:lnTo>
                      <a:lnTo>
                        <a:pt x="0" y="217201"/>
                      </a:lnTo>
                      <a:lnTo>
                        <a:pt x="0" y="195601"/>
                      </a:lnTo>
                      <a:lnTo>
                        <a:pt x="0" y="181184"/>
                      </a:lnTo>
                      <a:lnTo>
                        <a:pt x="265" y="181184"/>
                      </a:lnTo>
                      <a:lnTo>
                        <a:pt x="265" y="179981"/>
                      </a:lnTo>
                      <a:lnTo>
                        <a:pt x="306" y="179981"/>
                      </a:lnTo>
                      <a:lnTo>
                        <a:pt x="306" y="138447"/>
                      </a:lnTo>
                      <a:lnTo>
                        <a:pt x="265" y="13844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" name="Rechteck 100"/>
                <p:cNvSpPr/>
                <p:nvPr/>
              </p:nvSpPr>
              <p:spPr bwMode="auto">
                <a:xfrm>
                  <a:off x="2267744" y="4473116"/>
                  <a:ext cx="2520036" cy="541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36" h="541184">
                      <a:moveTo>
                        <a:pt x="180245" y="0"/>
                      </a:moveTo>
                      <a:lnTo>
                        <a:pt x="360224" y="138447"/>
                      </a:lnTo>
                      <a:lnTo>
                        <a:pt x="360265" y="138447"/>
                      </a:lnTo>
                      <a:lnTo>
                        <a:pt x="360265" y="179981"/>
                      </a:lnTo>
                      <a:lnTo>
                        <a:pt x="360265" y="181184"/>
                      </a:lnTo>
                      <a:lnTo>
                        <a:pt x="1079213" y="181184"/>
                      </a:lnTo>
                      <a:lnTo>
                        <a:pt x="1079213" y="178763"/>
                      </a:lnTo>
                      <a:lnTo>
                        <a:pt x="1079255" y="178763"/>
                      </a:lnTo>
                      <a:lnTo>
                        <a:pt x="1079255" y="1124"/>
                      </a:lnTo>
                      <a:lnTo>
                        <a:pt x="1080576" y="1124"/>
                      </a:lnTo>
                      <a:lnTo>
                        <a:pt x="1259195" y="138524"/>
                      </a:lnTo>
                      <a:lnTo>
                        <a:pt x="1437813" y="1124"/>
                      </a:lnTo>
                      <a:lnTo>
                        <a:pt x="1439214" y="1124"/>
                      </a:lnTo>
                      <a:lnTo>
                        <a:pt x="1439214" y="181105"/>
                      </a:lnTo>
                      <a:lnTo>
                        <a:pt x="1439213" y="181105"/>
                      </a:lnTo>
                      <a:lnTo>
                        <a:pt x="1439213" y="181184"/>
                      </a:lnTo>
                      <a:lnTo>
                        <a:pt x="2520036" y="181184"/>
                      </a:lnTo>
                      <a:lnTo>
                        <a:pt x="2520036" y="541184"/>
                      </a:lnTo>
                      <a:lnTo>
                        <a:pt x="360040" y="541184"/>
                      </a:lnTo>
                      <a:lnTo>
                        <a:pt x="324036" y="541184"/>
                      </a:lnTo>
                      <a:lnTo>
                        <a:pt x="180040" y="541184"/>
                      </a:lnTo>
                      <a:cubicBezTo>
                        <a:pt x="80629" y="541184"/>
                        <a:pt x="40" y="460595"/>
                        <a:pt x="40" y="361184"/>
                      </a:cubicBezTo>
                      <a:lnTo>
                        <a:pt x="40" y="217201"/>
                      </a:lnTo>
                      <a:lnTo>
                        <a:pt x="0" y="217201"/>
                      </a:lnTo>
                      <a:lnTo>
                        <a:pt x="0" y="195601"/>
                      </a:lnTo>
                      <a:lnTo>
                        <a:pt x="40" y="195601"/>
                      </a:lnTo>
                      <a:lnTo>
                        <a:pt x="40" y="181184"/>
                      </a:lnTo>
                      <a:lnTo>
                        <a:pt x="265" y="181184"/>
                      </a:lnTo>
                      <a:lnTo>
                        <a:pt x="265" y="179981"/>
                      </a:lnTo>
                      <a:lnTo>
                        <a:pt x="306" y="179981"/>
                      </a:lnTo>
                      <a:lnTo>
                        <a:pt x="306" y="138447"/>
                      </a:lnTo>
                      <a:lnTo>
                        <a:pt x="265" y="13844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Rechteck 23"/>
                <p:cNvSpPr/>
                <p:nvPr/>
              </p:nvSpPr>
              <p:spPr>
                <a:xfrm flipH="1">
                  <a:off x="2267744" y="2852936"/>
                  <a:ext cx="2520840" cy="902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840" h="902478">
                      <a:moveTo>
                        <a:pt x="2339463" y="0"/>
                      </a:moveTo>
                      <a:lnTo>
                        <a:pt x="2159484" y="138447"/>
                      </a:lnTo>
                      <a:lnTo>
                        <a:pt x="2159443" y="138447"/>
                      </a:lnTo>
                      <a:lnTo>
                        <a:pt x="2159443" y="179981"/>
                      </a:lnTo>
                      <a:lnTo>
                        <a:pt x="2159443" y="181221"/>
                      </a:lnTo>
                      <a:lnTo>
                        <a:pt x="2159441" y="181221"/>
                      </a:lnTo>
                      <a:lnTo>
                        <a:pt x="2159441" y="361241"/>
                      </a:lnTo>
                      <a:lnTo>
                        <a:pt x="1440001" y="361241"/>
                      </a:lnTo>
                      <a:lnTo>
                        <a:pt x="1440001" y="217225"/>
                      </a:lnTo>
                      <a:lnTo>
                        <a:pt x="1441134" y="217225"/>
                      </a:lnTo>
                      <a:lnTo>
                        <a:pt x="1441134" y="200387"/>
                      </a:lnTo>
                      <a:lnTo>
                        <a:pt x="1441401" y="200387"/>
                      </a:lnTo>
                      <a:lnTo>
                        <a:pt x="1441401" y="178787"/>
                      </a:lnTo>
                      <a:lnTo>
                        <a:pt x="1441359" y="178787"/>
                      </a:lnTo>
                      <a:lnTo>
                        <a:pt x="1441359" y="1148"/>
                      </a:lnTo>
                      <a:lnTo>
                        <a:pt x="1440038" y="1148"/>
                      </a:lnTo>
                      <a:lnTo>
                        <a:pt x="1261419" y="138548"/>
                      </a:lnTo>
                      <a:lnTo>
                        <a:pt x="1082801" y="1148"/>
                      </a:lnTo>
                      <a:lnTo>
                        <a:pt x="1081400" y="1148"/>
                      </a:lnTo>
                      <a:lnTo>
                        <a:pt x="1081400" y="181129"/>
                      </a:lnTo>
                      <a:lnTo>
                        <a:pt x="1081401" y="181129"/>
                      </a:lnTo>
                      <a:lnTo>
                        <a:pt x="1081401" y="181221"/>
                      </a:lnTo>
                      <a:lnTo>
                        <a:pt x="1080001" y="181221"/>
                      </a:lnTo>
                      <a:lnTo>
                        <a:pt x="1080001" y="361241"/>
                      </a:lnTo>
                      <a:lnTo>
                        <a:pt x="0" y="361241"/>
                      </a:lnTo>
                      <a:lnTo>
                        <a:pt x="0" y="721241"/>
                      </a:lnTo>
                      <a:lnTo>
                        <a:pt x="1081625" y="721241"/>
                      </a:lnTo>
                      <a:lnTo>
                        <a:pt x="1081625" y="722497"/>
                      </a:lnTo>
                      <a:lnTo>
                        <a:pt x="1081666" y="722497"/>
                      </a:lnTo>
                      <a:lnTo>
                        <a:pt x="1081666" y="764031"/>
                      </a:lnTo>
                      <a:lnTo>
                        <a:pt x="1081625" y="764031"/>
                      </a:lnTo>
                      <a:lnTo>
                        <a:pt x="1261605" y="902478"/>
                      </a:lnTo>
                      <a:lnTo>
                        <a:pt x="1441584" y="764031"/>
                      </a:lnTo>
                      <a:lnTo>
                        <a:pt x="1441625" y="764031"/>
                      </a:lnTo>
                      <a:lnTo>
                        <a:pt x="1441625" y="722497"/>
                      </a:lnTo>
                      <a:lnTo>
                        <a:pt x="1441625" y="721241"/>
                      </a:lnTo>
                      <a:lnTo>
                        <a:pt x="2160573" y="721241"/>
                      </a:lnTo>
                      <a:lnTo>
                        <a:pt x="2160573" y="723715"/>
                      </a:lnTo>
                      <a:lnTo>
                        <a:pt x="2160615" y="723715"/>
                      </a:lnTo>
                      <a:lnTo>
                        <a:pt x="2160615" y="901354"/>
                      </a:lnTo>
                      <a:lnTo>
                        <a:pt x="2161936" y="901354"/>
                      </a:lnTo>
                      <a:lnTo>
                        <a:pt x="2340555" y="763954"/>
                      </a:lnTo>
                      <a:lnTo>
                        <a:pt x="2519173" y="901354"/>
                      </a:lnTo>
                      <a:lnTo>
                        <a:pt x="2520574" y="901354"/>
                      </a:lnTo>
                      <a:lnTo>
                        <a:pt x="2520574" y="721373"/>
                      </a:lnTo>
                      <a:lnTo>
                        <a:pt x="2520573" y="721373"/>
                      </a:lnTo>
                      <a:lnTo>
                        <a:pt x="2520573" y="706877"/>
                      </a:lnTo>
                      <a:lnTo>
                        <a:pt x="2520840" y="706877"/>
                      </a:lnTo>
                      <a:lnTo>
                        <a:pt x="2520840" y="685277"/>
                      </a:lnTo>
                      <a:lnTo>
                        <a:pt x="2520000" y="685277"/>
                      </a:lnTo>
                      <a:lnTo>
                        <a:pt x="2520000" y="361241"/>
                      </a:lnTo>
                      <a:lnTo>
                        <a:pt x="2519441" y="361241"/>
                      </a:lnTo>
                      <a:lnTo>
                        <a:pt x="2519441" y="217201"/>
                      </a:lnTo>
                      <a:lnTo>
                        <a:pt x="2519708" y="217201"/>
                      </a:lnTo>
                      <a:lnTo>
                        <a:pt x="2519708" y="195601"/>
                      </a:lnTo>
                      <a:lnTo>
                        <a:pt x="2519443" y="195601"/>
                      </a:lnTo>
                      <a:lnTo>
                        <a:pt x="2519443" y="179981"/>
                      </a:lnTo>
                      <a:lnTo>
                        <a:pt x="2519402" y="179981"/>
                      </a:lnTo>
                      <a:lnTo>
                        <a:pt x="2519402" y="138447"/>
                      </a:lnTo>
                      <a:lnTo>
                        <a:pt x="2519443" y="13844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" name="Gruppieren 26"/>
              <p:cNvGrpSpPr/>
              <p:nvPr/>
            </p:nvGrpSpPr>
            <p:grpSpPr>
              <a:xfrm>
                <a:off x="2627784" y="3212976"/>
                <a:ext cx="1980000" cy="1799611"/>
                <a:chOff x="2627784" y="3212976"/>
                <a:chExt cx="1980000" cy="1799611"/>
              </a:xfrm>
            </p:grpSpPr>
            <p:sp>
              <p:nvSpPr>
                <p:cNvPr id="28" name="Textfeld 27"/>
                <p:cNvSpPr txBox="1"/>
                <p:nvPr/>
              </p:nvSpPr>
              <p:spPr>
                <a:xfrm>
                  <a:off x="2627784" y="3933056"/>
                  <a:ext cx="1800000" cy="360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 sz="1300">
                      <a:latin typeface="Calibri" panose="020F0502020204030204" pitchFamily="34" charset="0"/>
                    </a:defRPr>
                  </a:lvl1pPr>
                </a:lstStyle>
                <a:p>
                  <a:r>
                    <a:rPr lang="de-DE" dirty="0" err="1"/>
                    <a:t>Flexibility</a:t>
                  </a:r>
                  <a:endParaRPr lang="de-DE" dirty="0"/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2627784" y="4653136"/>
                  <a:ext cx="1980000" cy="3594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 sz="1300">
                      <a:latin typeface="Calibri" panose="020F0502020204030204" pitchFamily="34" charset="0"/>
                    </a:defRPr>
                  </a:lvl1pPr>
                </a:lstStyle>
                <a:p>
                  <a:r>
                    <a:rPr lang="de-DE" dirty="0" err="1" smtClean="0"/>
                    <a:t>Grid</a:t>
                  </a:r>
                  <a:r>
                    <a:rPr lang="de-DE" dirty="0" smtClean="0"/>
                    <a:t> </a:t>
                  </a:r>
                  <a:r>
                    <a:rPr lang="de-DE" dirty="0" err="1"/>
                    <a:t>security</a:t>
                  </a:r>
                  <a:r>
                    <a:rPr lang="de-DE" dirty="0"/>
                    <a:t> </a:t>
                  </a:r>
                  <a:r>
                    <a:rPr lang="de-DE" dirty="0" err="1"/>
                    <a:t>measures</a:t>
                  </a:r>
                  <a:endParaRPr lang="de-DE" dirty="0"/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2627784" y="3212976"/>
                  <a:ext cx="1800000" cy="360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 sz="1300">
                      <a:latin typeface="Calibri" panose="020F0502020204030204" pitchFamily="34" charset="0"/>
                    </a:defRPr>
                  </a:lvl1pPr>
                </a:lstStyle>
                <a:p>
                  <a:r>
                    <a:rPr lang="en-GB" dirty="0" smtClean="0"/>
                    <a:t>Grid </a:t>
                  </a:r>
                  <a:r>
                    <a:rPr lang="en-GB" dirty="0"/>
                    <a:t>related </a:t>
                  </a:r>
                  <a:r>
                    <a:rPr lang="en-GB" dirty="0" smtClean="0"/>
                    <a:t>measures</a:t>
                  </a:r>
                  <a:endParaRPr lang="en-GB" dirty="0"/>
                </a:p>
              </p:txBody>
            </p:sp>
          </p:grpSp>
        </p:grpSp>
        <p:grpSp>
          <p:nvGrpSpPr>
            <p:cNvPr id="15" name="Gruppieren 14"/>
            <p:cNvGrpSpPr/>
            <p:nvPr/>
          </p:nvGrpSpPr>
          <p:grpSpPr>
            <a:xfrm>
              <a:off x="1834150" y="1411053"/>
              <a:ext cx="2881526" cy="1801376"/>
              <a:chOff x="1906498" y="1051818"/>
              <a:chExt cx="2881526" cy="1801376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1906498" y="1051818"/>
                <a:ext cx="2881526" cy="1801376"/>
                <a:chOff x="1906498" y="1051818"/>
                <a:chExt cx="2881526" cy="1801376"/>
              </a:xfrm>
            </p:grpSpPr>
            <p:sp>
              <p:nvSpPr>
                <p:cNvPr id="22" name="Rechteck 6"/>
                <p:cNvSpPr/>
                <p:nvPr/>
              </p:nvSpPr>
              <p:spPr>
                <a:xfrm rot="5400000">
                  <a:off x="1457037" y="1502197"/>
                  <a:ext cx="1800228" cy="90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8" h="901306">
                      <a:moveTo>
                        <a:pt x="0" y="217201"/>
                      </a:moveTo>
                      <a:lnTo>
                        <a:pt x="0" y="195601"/>
                      </a:lnTo>
                      <a:lnTo>
                        <a:pt x="40" y="195601"/>
                      </a:lnTo>
                      <a:lnTo>
                        <a:pt x="40" y="180597"/>
                      </a:lnTo>
                      <a:lnTo>
                        <a:pt x="265" y="180597"/>
                      </a:lnTo>
                      <a:lnTo>
                        <a:pt x="265" y="179981"/>
                      </a:lnTo>
                      <a:lnTo>
                        <a:pt x="306" y="179981"/>
                      </a:lnTo>
                      <a:lnTo>
                        <a:pt x="306" y="138447"/>
                      </a:lnTo>
                      <a:lnTo>
                        <a:pt x="265" y="138447"/>
                      </a:lnTo>
                      <a:lnTo>
                        <a:pt x="180245" y="0"/>
                      </a:lnTo>
                      <a:lnTo>
                        <a:pt x="360224" y="138447"/>
                      </a:lnTo>
                      <a:lnTo>
                        <a:pt x="360265" y="138447"/>
                      </a:lnTo>
                      <a:lnTo>
                        <a:pt x="360265" y="179981"/>
                      </a:lnTo>
                      <a:lnTo>
                        <a:pt x="360265" y="180597"/>
                      </a:lnTo>
                      <a:lnTo>
                        <a:pt x="1082500" y="180597"/>
                      </a:lnTo>
                      <a:lnTo>
                        <a:pt x="1082500" y="178816"/>
                      </a:lnTo>
                      <a:lnTo>
                        <a:pt x="1082542" y="178816"/>
                      </a:lnTo>
                      <a:lnTo>
                        <a:pt x="1082542" y="1177"/>
                      </a:lnTo>
                      <a:lnTo>
                        <a:pt x="1083863" y="1177"/>
                      </a:lnTo>
                      <a:lnTo>
                        <a:pt x="1262482" y="138577"/>
                      </a:lnTo>
                      <a:lnTo>
                        <a:pt x="1441100" y="1177"/>
                      </a:lnTo>
                      <a:lnTo>
                        <a:pt x="1442501" y="1177"/>
                      </a:lnTo>
                      <a:lnTo>
                        <a:pt x="1442501" y="181158"/>
                      </a:lnTo>
                      <a:lnTo>
                        <a:pt x="1442500" y="181158"/>
                      </a:lnTo>
                      <a:lnTo>
                        <a:pt x="1442500" y="181237"/>
                      </a:lnTo>
                      <a:lnTo>
                        <a:pt x="1584151" y="181237"/>
                      </a:lnTo>
                      <a:lnTo>
                        <a:pt x="1584151" y="180104"/>
                      </a:lnTo>
                      <a:lnTo>
                        <a:pt x="1600989" y="180104"/>
                      </a:lnTo>
                      <a:lnTo>
                        <a:pt x="1600989" y="179837"/>
                      </a:lnTo>
                      <a:lnTo>
                        <a:pt x="1622589" y="179837"/>
                      </a:lnTo>
                      <a:lnTo>
                        <a:pt x="1622589" y="179879"/>
                      </a:lnTo>
                      <a:lnTo>
                        <a:pt x="1800228" y="179879"/>
                      </a:lnTo>
                      <a:lnTo>
                        <a:pt x="1800228" y="181200"/>
                      </a:lnTo>
                      <a:lnTo>
                        <a:pt x="1662828" y="359819"/>
                      </a:lnTo>
                      <a:lnTo>
                        <a:pt x="1800228" y="538437"/>
                      </a:lnTo>
                      <a:lnTo>
                        <a:pt x="1800228" y="539838"/>
                      </a:lnTo>
                      <a:lnTo>
                        <a:pt x="1620247" y="539838"/>
                      </a:lnTo>
                      <a:lnTo>
                        <a:pt x="1620247" y="539837"/>
                      </a:lnTo>
                      <a:lnTo>
                        <a:pt x="1620155" y="539837"/>
                      </a:lnTo>
                      <a:lnTo>
                        <a:pt x="1620155" y="541237"/>
                      </a:lnTo>
                      <a:lnTo>
                        <a:pt x="1439695" y="541237"/>
                      </a:lnTo>
                      <a:lnTo>
                        <a:pt x="1439695" y="685229"/>
                      </a:lnTo>
                      <a:lnTo>
                        <a:pt x="1440828" y="685229"/>
                      </a:lnTo>
                      <a:lnTo>
                        <a:pt x="1440828" y="702067"/>
                      </a:lnTo>
                      <a:lnTo>
                        <a:pt x="1441095" y="702067"/>
                      </a:lnTo>
                      <a:lnTo>
                        <a:pt x="1441095" y="723667"/>
                      </a:lnTo>
                      <a:lnTo>
                        <a:pt x="1441053" y="723667"/>
                      </a:lnTo>
                      <a:lnTo>
                        <a:pt x="1441053" y="901306"/>
                      </a:lnTo>
                      <a:lnTo>
                        <a:pt x="1439732" y="901306"/>
                      </a:lnTo>
                      <a:lnTo>
                        <a:pt x="1261113" y="763906"/>
                      </a:lnTo>
                      <a:lnTo>
                        <a:pt x="1082495" y="901306"/>
                      </a:lnTo>
                      <a:lnTo>
                        <a:pt x="1081094" y="901306"/>
                      </a:lnTo>
                      <a:lnTo>
                        <a:pt x="1081094" y="721325"/>
                      </a:lnTo>
                      <a:lnTo>
                        <a:pt x="1081095" y="721325"/>
                      </a:lnTo>
                      <a:lnTo>
                        <a:pt x="1081095" y="721233"/>
                      </a:lnTo>
                      <a:lnTo>
                        <a:pt x="1079695" y="721233"/>
                      </a:lnTo>
                      <a:lnTo>
                        <a:pt x="1079695" y="540597"/>
                      </a:lnTo>
                      <a:lnTo>
                        <a:pt x="360040" y="540597"/>
                      </a:lnTo>
                      <a:lnTo>
                        <a:pt x="324035" y="540597"/>
                      </a:lnTo>
                      <a:lnTo>
                        <a:pt x="180040" y="540597"/>
                      </a:lnTo>
                      <a:cubicBezTo>
                        <a:pt x="80629" y="540597"/>
                        <a:pt x="40" y="460008"/>
                        <a:pt x="40" y="360597"/>
                      </a:cubicBezTo>
                      <a:lnTo>
                        <a:pt x="40" y="21720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" name="Rechteck 6"/>
                <p:cNvSpPr/>
                <p:nvPr/>
              </p:nvSpPr>
              <p:spPr>
                <a:xfrm rot="10800000">
                  <a:off x="4246160" y="1051818"/>
                  <a:ext cx="541864" cy="1440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864" h="1440386">
                      <a:moveTo>
                        <a:pt x="346263" y="1440386"/>
                      </a:moveTo>
                      <a:lnTo>
                        <a:pt x="324663" y="1440386"/>
                      </a:lnTo>
                      <a:lnTo>
                        <a:pt x="324663" y="1440346"/>
                      </a:lnTo>
                      <a:lnTo>
                        <a:pt x="180118" y="1440346"/>
                      </a:lnTo>
                      <a:cubicBezTo>
                        <a:pt x="80707" y="1440346"/>
                        <a:pt x="118" y="1359757"/>
                        <a:pt x="118" y="1260346"/>
                      </a:cubicBezTo>
                      <a:lnTo>
                        <a:pt x="118" y="1116351"/>
                      </a:lnTo>
                      <a:lnTo>
                        <a:pt x="0" y="1116351"/>
                      </a:lnTo>
                      <a:lnTo>
                        <a:pt x="0" y="360227"/>
                      </a:lnTo>
                      <a:lnTo>
                        <a:pt x="0" y="324351"/>
                      </a:lnTo>
                      <a:lnTo>
                        <a:pt x="0" y="180227"/>
                      </a:lnTo>
                      <a:cubicBezTo>
                        <a:pt x="0" y="80816"/>
                        <a:pt x="80589" y="227"/>
                        <a:pt x="180000" y="227"/>
                      </a:cubicBezTo>
                      <a:lnTo>
                        <a:pt x="324663" y="227"/>
                      </a:lnTo>
                      <a:lnTo>
                        <a:pt x="324663" y="0"/>
                      </a:lnTo>
                      <a:lnTo>
                        <a:pt x="346263" y="0"/>
                      </a:lnTo>
                      <a:lnTo>
                        <a:pt x="346263" y="227"/>
                      </a:lnTo>
                      <a:lnTo>
                        <a:pt x="360000" y="227"/>
                      </a:lnTo>
                      <a:lnTo>
                        <a:pt x="360000" y="265"/>
                      </a:lnTo>
                      <a:lnTo>
                        <a:pt x="361883" y="265"/>
                      </a:lnTo>
                      <a:lnTo>
                        <a:pt x="361883" y="306"/>
                      </a:lnTo>
                      <a:lnTo>
                        <a:pt x="403417" y="306"/>
                      </a:lnTo>
                      <a:lnTo>
                        <a:pt x="403417" y="265"/>
                      </a:lnTo>
                      <a:lnTo>
                        <a:pt x="541864" y="180245"/>
                      </a:lnTo>
                      <a:lnTo>
                        <a:pt x="403417" y="360224"/>
                      </a:lnTo>
                      <a:lnTo>
                        <a:pt x="403417" y="360265"/>
                      </a:lnTo>
                      <a:lnTo>
                        <a:pt x="361883" y="360265"/>
                      </a:lnTo>
                      <a:lnTo>
                        <a:pt x="360000" y="360265"/>
                      </a:lnTo>
                      <a:lnTo>
                        <a:pt x="360000" y="1080119"/>
                      </a:lnTo>
                      <a:lnTo>
                        <a:pt x="363101" y="1080119"/>
                      </a:lnTo>
                      <a:lnTo>
                        <a:pt x="363101" y="1080161"/>
                      </a:lnTo>
                      <a:lnTo>
                        <a:pt x="540740" y="1080161"/>
                      </a:lnTo>
                      <a:lnTo>
                        <a:pt x="540740" y="1081482"/>
                      </a:lnTo>
                      <a:lnTo>
                        <a:pt x="403340" y="1260101"/>
                      </a:lnTo>
                      <a:lnTo>
                        <a:pt x="540740" y="1438719"/>
                      </a:lnTo>
                      <a:lnTo>
                        <a:pt x="540740" y="1440120"/>
                      </a:lnTo>
                      <a:lnTo>
                        <a:pt x="360759" y="1440120"/>
                      </a:lnTo>
                      <a:lnTo>
                        <a:pt x="360759" y="1440119"/>
                      </a:lnTo>
                      <a:lnTo>
                        <a:pt x="360118" y="1440119"/>
                      </a:lnTo>
                      <a:lnTo>
                        <a:pt x="360118" y="1440346"/>
                      </a:lnTo>
                      <a:lnTo>
                        <a:pt x="346263" y="14403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" name="Rechteck 9"/>
                <p:cNvSpPr/>
                <p:nvPr/>
              </p:nvSpPr>
              <p:spPr>
                <a:xfrm flipH="1">
                  <a:off x="2807810" y="2131937"/>
                  <a:ext cx="1440710" cy="721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710" h="721257">
                      <a:moveTo>
                        <a:pt x="1258752" y="0"/>
                      </a:moveTo>
                      <a:lnTo>
                        <a:pt x="199239" y="0"/>
                      </a:lnTo>
                      <a:lnTo>
                        <a:pt x="178752" y="0"/>
                      </a:lnTo>
                      <a:lnTo>
                        <a:pt x="177639" y="0"/>
                      </a:lnTo>
                      <a:lnTo>
                        <a:pt x="177639" y="42"/>
                      </a:lnTo>
                      <a:lnTo>
                        <a:pt x="0" y="42"/>
                      </a:lnTo>
                      <a:lnTo>
                        <a:pt x="0" y="1363"/>
                      </a:lnTo>
                      <a:lnTo>
                        <a:pt x="137400" y="179982"/>
                      </a:lnTo>
                      <a:lnTo>
                        <a:pt x="0" y="358600"/>
                      </a:lnTo>
                      <a:lnTo>
                        <a:pt x="0" y="360001"/>
                      </a:lnTo>
                      <a:lnTo>
                        <a:pt x="179981" y="360001"/>
                      </a:lnTo>
                      <a:lnTo>
                        <a:pt x="179981" y="360000"/>
                      </a:lnTo>
                      <a:lnTo>
                        <a:pt x="194477" y="360000"/>
                      </a:lnTo>
                      <a:lnTo>
                        <a:pt x="194477" y="360267"/>
                      </a:lnTo>
                      <a:lnTo>
                        <a:pt x="216077" y="360267"/>
                      </a:lnTo>
                      <a:lnTo>
                        <a:pt x="216077" y="360000"/>
                      </a:lnTo>
                      <a:lnTo>
                        <a:pt x="540152" y="360000"/>
                      </a:lnTo>
                      <a:lnTo>
                        <a:pt x="540152" y="504056"/>
                      </a:lnTo>
                      <a:lnTo>
                        <a:pt x="539885" y="504056"/>
                      </a:lnTo>
                      <a:lnTo>
                        <a:pt x="539885" y="525656"/>
                      </a:lnTo>
                      <a:lnTo>
                        <a:pt x="540150" y="525656"/>
                      </a:lnTo>
                      <a:lnTo>
                        <a:pt x="540150" y="541276"/>
                      </a:lnTo>
                      <a:lnTo>
                        <a:pt x="540191" y="541276"/>
                      </a:lnTo>
                      <a:lnTo>
                        <a:pt x="540191" y="582810"/>
                      </a:lnTo>
                      <a:lnTo>
                        <a:pt x="540150" y="582810"/>
                      </a:lnTo>
                      <a:lnTo>
                        <a:pt x="720130" y="721257"/>
                      </a:lnTo>
                      <a:lnTo>
                        <a:pt x="900109" y="582810"/>
                      </a:lnTo>
                      <a:lnTo>
                        <a:pt x="900150" y="582810"/>
                      </a:lnTo>
                      <a:lnTo>
                        <a:pt x="900150" y="541276"/>
                      </a:lnTo>
                      <a:lnTo>
                        <a:pt x="900150" y="540036"/>
                      </a:lnTo>
                      <a:lnTo>
                        <a:pt x="900152" y="540036"/>
                      </a:lnTo>
                      <a:lnTo>
                        <a:pt x="900152" y="360000"/>
                      </a:lnTo>
                      <a:lnTo>
                        <a:pt x="1223509" y="360000"/>
                      </a:lnTo>
                      <a:lnTo>
                        <a:pt x="1223509" y="362648"/>
                      </a:lnTo>
                      <a:lnTo>
                        <a:pt x="1245109" y="362648"/>
                      </a:lnTo>
                      <a:lnTo>
                        <a:pt x="1245109" y="362383"/>
                      </a:lnTo>
                      <a:lnTo>
                        <a:pt x="1260729" y="362383"/>
                      </a:lnTo>
                      <a:lnTo>
                        <a:pt x="1260729" y="362342"/>
                      </a:lnTo>
                      <a:lnTo>
                        <a:pt x="1302263" y="362342"/>
                      </a:lnTo>
                      <a:lnTo>
                        <a:pt x="1302263" y="362383"/>
                      </a:lnTo>
                      <a:lnTo>
                        <a:pt x="1440710" y="182403"/>
                      </a:lnTo>
                      <a:lnTo>
                        <a:pt x="1302263" y="2424"/>
                      </a:lnTo>
                      <a:lnTo>
                        <a:pt x="1302263" y="2383"/>
                      </a:lnTo>
                      <a:lnTo>
                        <a:pt x="1260729" y="2383"/>
                      </a:lnTo>
                      <a:lnTo>
                        <a:pt x="1258752" y="238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" name="Rechteck 100"/>
                <p:cNvSpPr/>
                <p:nvPr/>
              </p:nvSpPr>
              <p:spPr bwMode="auto">
                <a:xfrm rot="16200000">
                  <a:off x="3348554" y="511623"/>
                  <a:ext cx="360268" cy="1440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68" h="1440657">
                      <a:moveTo>
                        <a:pt x="360268" y="180020"/>
                      </a:moveTo>
                      <a:lnTo>
                        <a:pt x="360268" y="1260020"/>
                      </a:lnTo>
                      <a:lnTo>
                        <a:pt x="360002" y="1260020"/>
                      </a:lnTo>
                      <a:lnTo>
                        <a:pt x="360002" y="1260676"/>
                      </a:lnTo>
                      <a:lnTo>
                        <a:pt x="359961" y="1260676"/>
                      </a:lnTo>
                      <a:lnTo>
                        <a:pt x="359961" y="1302210"/>
                      </a:lnTo>
                      <a:lnTo>
                        <a:pt x="360002" y="1302210"/>
                      </a:lnTo>
                      <a:lnTo>
                        <a:pt x="180022" y="1440657"/>
                      </a:lnTo>
                      <a:lnTo>
                        <a:pt x="43" y="1302210"/>
                      </a:lnTo>
                      <a:lnTo>
                        <a:pt x="2" y="1302210"/>
                      </a:lnTo>
                      <a:lnTo>
                        <a:pt x="2" y="1260676"/>
                      </a:lnTo>
                      <a:lnTo>
                        <a:pt x="2" y="1242676"/>
                      </a:lnTo>
                      <a:lnTo>
                        <a:pt x="266" y="1242676"/>
                      </a:lnTo>
                      <a:lnTo>
                        <a:pt x="266" y="1223456"/>
                      </a:lnTo>
                      <a:lnTo>
                        <a:pt x="268" y="1223456"/>
                      </a:lnTo>
                      <a:lnTo>
                        <a:pt x="268" y="216077"/>
                      </a:lnTo>
                      <a:lnTo>
                        <a:pt x="267" y="216077"/>
                      </a:lnTo>
                      <a:lnTo>
                        <a:pt x="267" y="199239"/>
                      </a:lnTo>
                      <a:lnTo>
                        <a:pt x="0" y="199239"/>
                      </a:lnTo>
                      <a:lnTo>
                        <a:pt x="0" y="177639"/>
                      </a:lnTo>
                      <a:lnTo>
                        <a:pt x="42" y="177639"/>
                      </a:lnTo>
                      <a:lnTo>
                        <a:pt x="42" y="0"/>
                      </a:lnTo>
                      <a:lnTo>
                        <a:pt x="1363" y="0"/>
                      </a:lnTo>
                      <a:lnTo>
                        <a:pt x="179982" y="137400"/>
                      </a:lnTo>
                      <a:lnTo>
                        <a:pt x="358600" y="0"/>
                      </a:lnTo>
                      <a:lnTo>
                        <a:pt x="360001" y="0"/>
                      </a:lnTo>
                      <a:lnTo>
                        <a:pt x="360001" y="179981"/>
                      </a:lnTo>
                      <a:lnTo>
                        <a:pt x="360000" y="179981"/>
                      </a:lnTo>
                      <a:lnTo>
                        <a:pt x="360000" y="1800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ct val="100000"/>
                    </a:spcAft>
                    <a:buClr>
                      <a:schemeClr val="accent1"/>
                    </a:buClr>
                    <a:buFont typeface="Arial" charset="0"/>
                    <a:buNone/>
                  </a:pPr>
                  <a:endParaRPr lang="de-DE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" name="Gruppieren 16"/>
              <p:cNvGrpSpPr/>
              <p:nvPr/>
            </p:nvGrpSpPr>
            <p:grpSpPr>
              <a:xfrm>
                <a:off x="2267784" y="1053426"/>
                <a:ext cx="2520200" cy="1438426"/>
                <a:chOff x="2267784" y="1053426"/>
                <a:chExt cx="2520200" cy="1438426"/>
              </a:xfrm>
            </p:grpSpPr>
            <p:sp>
              <p:nvSpPr>
                <p:cNvPr id="18" name="Textfeld 17"/>
                <p:cNvSpPr txBox="1"/>
                <p:nvPr/>
              </p:nvSpPr>
              <p:spPr>
                <a:xfrm>
                  <a:off x="3059832" y="1053426"/>
                  <a:ext cx="936000" cy="359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 sz="13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lvl1pPr>
                </a:lstStyle>
                <a:p>
                  <a:r>
                    <a:rPr lang="de-DE" dirty="0" err="1"/>
                    <a:t>Calculation</a:t>
                  </a:r>
                  <a:endParaRPr lang="de-DE" dirty="0"/>
                </a:p>
              </p:txBody>
            </p:sp>
            <p:sp>
              <p:nvSpPr>
                <p:cNvPr id="19" name="Textfeld 18"/>
                <p:cNvSpPr txBox="1"/>
                <p:nvPr/>
              </p:nvSpPr>
              <p:spPr>
                <a:xfrm rot="5400000">
                  <a:off x="4175984" y="1592768"/>
                  <a:ext cx="864000" cy="360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 sz="13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lvl1pPr>
                </a:lstStyle>
                <a:p>
                  <a:r>
                    <a:rPr lang="en-GB" dirty="0"/>
                    <a:t>E</a:t>
                  </a:r>
                  <a:r>
                    <a:rPr lang="en-GB" dirty="0" smtClean="0"/>
                    <a:t>valuation</a:t>
                  </a:r>
                  <a:endParaRPr lang="en-GB" dirty="0"/>
                </a:p>
              </p:txBody>
            </p:sp>
            <p:sp>
              <p:nvSpPr>
                <p:cNvPr id="20" name="Textfeld 19"/>
                <p:cNvSpPr txBox="1"/>
                <p:nvPr/>
              </p:nvSpPr>
              <p:spPr>
                <a:xfrm>
                  <a:off x="3095940" y="2132855"/>
                  <a:ext cx="864000" cy="358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 sz="13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lvl1pPr>
                </a:lstStyle>
                <a:p>
                  <a:r>
                    <a:rPr lang="de-DE" dirty="0"/>
                    <a:t>Action </a:t>
                  </a:r>
                  <a:r>
                    <a:rPr lang="de-DE" dirty="0" err="1"/>
                    <a:t>required</a:t>
                  </a:r>
                  <a:r>
                    <a:rPr lang="de-DE" dirty="0"/>
                    <a:t>?</a:t>
                  </a:r>
                </a:p>
              </p:txBody>
            </p:sp>
            <p:sp>
              <p:nvSpPr>
                <p:cNvPr id="21" name="Textfeld 20"/>
                <p:cNvSpPr txBox="1"/>
                <p:nvPr/>
              </p:nvSpPr>
              <p:spPr>
                <a:xfrm rot="16200000">
                  <a:off x="2015784" y="1592864"/>
                  <a:ext cx="864000" cy="360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 sz="1300">
                      <a:latin typeface="Calibri" panose="020F0502020204030204" pitchFamily="34" charset="0"/>
                    </a:defRPr>
                  </a:lvl1pPr>
                </a:lstStyle>
                <a:p>
                  <a:r>
                    <a:rPr lang="de-DE" b="1" dirty="0" smtClean="0">
                      <a:solidFill>
                        <a:schemeClr val="bg1"/>
                      </a:solidFill>
                    </a:rPr>
                    <a:t>Determination</a:t>
                  </a:r>
                  <a:endParaRPr lang="de-DE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traffic</a:t>
            </a:r>
            <a:r>
              <a:rPr lang="de-DE" dirty="0" smtClean="0"/>
              <a:t> light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enhances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r>
              <a:rPr lang="de-DE" dirty="0" smtClean="0"/>
              <a:t> on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78" y="3770401"/>
            <a:ext cx="1871711" cy="2253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47" y="3765493"/>
            <a:ext cx="2870383" cy="20552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cxnSp>
        <p:nvCxnSpPr>
          <p:cNvPr id="2048" name="Gerade Verbindung mit Pfeil 2047"/>
          <p:cNvCxnSpPr>
            <a:stCxn id="2051" idx="0"/>
            <a:endCxn id="19" idx="2"/>
          </p:cNvCxnSpPr>
          <p:nvPr/>
        </p:nvCxnSpPr>
        <p:spPr bwMode="auto">
          <a:xfrm flipV="1">
            <a:off x="3716239" y="2474522"/>
            <a:ext cx="872987" cy="129097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9" name="Gerade Verbindung mit Pfeil 408"/>
          <p:cNvCxnSpPr>
            <a:stCxn id="2050" idx="1"/>
            <a:endCxn id="49" idx="1"/>
          </p:cNvCxnSpPr>
          <p:nvPr/>
        </p:nvCxnSpPr>
        <p:spPr bwMode="auto">
          <a:xfrm flipH="1" flipV="1">
            <a:off x="6277587" y="3336648"/>
            <a:ext cx="367091" cy="1560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9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480" y="1269296"/>
            <a:ext cx="4320000" cy="4824000"/>
          </a:xfrm>
          <a:noFill/>
          <a:ln>
            <a:noFill/>
          </a:ln>
        </p:spPr>
        <p:txBody>
          <a:bodyPr/>
          <a:lstStyle/>
          <a:p>
            <a:r>
              <a:rPr lang="en-GB" dirty="0" smtClean="0"/>
              <a:t>As of today, most power management interventions are resulting in cutting RES</a:t>
            </a:r>
          </a:p>
          <a:p>
            <a:r>
              <a:rPr lang="en-GB" dirty="0" smtClean="0"/>
              <a:t>The determination of an individual, non-discriminatory power range per retail company is facilitating a optimal congestion management as each retailer is able to select suitable schedules of flexibility within his portfolio</a:t>
            </a:r>
          </a:p>
          <a:p>
            <a:r>
              <a:rPr lang="en-US" dirty="0" smtClean="0"/>
              <a:t>Flexibility </a:t>
            </a:r>
            <a:r>
              <a:rPr lang="en-US" dirty="0"/>
              <a:t>calls will be distributed non-discriminatory among all retail companies owning / operating flexibility within the involved grid </a:t>
            </a:r>
            <a:r>
              <a:rPr lang="en-US" dirty="0" smtClean="0"/>
              <a:t>topology</a:t>
            </a:r>
          </a:p>
          <a:p>
            <a:r>
              <a:rPr lang="en-US" dirty="0" smtClean="0"/>
              <a:t>Due </a:t>
            </a:r>
            <a:r>
              <a:rPr lang="en-US" dirty="0"/>
              <a:t>to unique call IDs, retail companies could perform secondary trading on their flexibility calls, to e.g. hold SLAs with customers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 publishing the available power range, market participants are enabled to allocate flexibility best</a:t>
            </a:r>
            <a:endParaRPr lang="en-GB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395976" y="1268760"/>
            <a:ext cx="3960000" cy="4824530"/>
            <a:chOff x="309006" y="1340812"/>
            <a:chExt cx="8497238" cy="4644509"/>
          </a:xfrm>
        </p:grpSpPr>
        <p:sp>
          <p:nvSpPr>
            <p:cNvPr id="4" name="Textfeld 3"/>
            <p:cNvSpPr txBox="1"/>
            <p:nvPr/>
          </p:nvSpPr>
          <p:spPr>
            <a:xfrm>
              <a:off x="309006" y="1340812"/>
              <a:ext cx="8496000" cy="346567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2000"/>
              </a:lvl1pPr>
            </a:lstStyle>
            <a:p>
              <a:r>
                <a:rPr lang="de-DE" altLang="de-DE" b="1" dirty="0">
                  <a:solidFill>
                    <a:schemeClr val="bg1"/>
                  </a:solidFill>
                  <a:latin typeface="Calibri" pitchFamily="34" charset="0"/>
                </a:rPr>
                <a:t>Flex-Limitation Call</a:t>
              </a:r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310244" y="1687889"/>
              <a:ext cx="8496000" cy="429743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59532" y="3212976"/>
            <a:ext cx="4032000" cy="1728160"/>
            <a:chOff x="395984" y="3285016"/>
            <a:chExt cx="4032000" cy="1728160"/>
          </a:xfrm>
        </p:grpSpPr>
        <p:sp>
          <p:nvSpPr>
            <p:cNvPr id="38" name="Textfeld 37"/>
            <p:cNvSpPr txBox="1"/>
            <p:nvPr/>
          </p:nvSpPr>
          <p:spPr>
            <a:xfrm>
              <a:off x="431980" y="3285016"/>
              <a:ext cx="3960000" cy="28800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2000"/>
              </a:lvl1pPr>
            </a:lstStyle>
            <a:p>
              <a:r>
                <a:rPr lang="de-DE" altLang="de-DE" sz="1600" b="1" dirty="0" err="1">
                  <a:solidFill>
                    <a:schemeClr val="bg1"/>
                  </a:solidFill>
                  <a:latin typeface="Calibri" pitchFamily="34" charset="0"/>
                </a:rPr>
                <a:t>Affected</a:t>
              </a:r>
              <a:r>
                <a:rPr lang="de-DE" altLang="de-DE" sz="1600" b="1" dirty="0">
                  <a:solidFill>
                    <a:schemeClr val="bg1"/>
                  </a:solidFill>
                  <a:latin typeface="Calibri" pitchFamily="34" charset="0"/>
                </a:rPr>
                <a:t> Metering Points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395984" y="3571959"/>
              <a:ext cx="4032000" cy="1441217"/>
              <a:chOff x="900040" y="3463947"/>
              <a:chExt cx="4032000" cy="1441217"/>
            </a:xfrm>
          </p:grpSpPr>
          <p:grpSp>
            <p:nvGrpSpPr>
              <p:cNvPr id="27" name="Gruppieren 26"/>
              <p:cNvGrpSpPr/>
              <p:nvPr/>
            </p:nvGrpSpPr>
            <p:grpSpPr>
              <a:xfrm>
                <a:off x="935636" y="3752011"/>
                <a:ext cx="3960396" cy="289089"/>
                <a:chOff x="965071" y="3283991"/>
                <a:chExt cx="3960396" cy="289089"/>
              </a:xfrm>
              <a:solidFill>
                <a:schemeClr val="bg1"/>
              </a:solidFill>
            </p:grpSpPr>
            <p:sp>
              <p:nvSpPr>
                <p:cNvPr id="28" name="Rechteck 27"/>
                <p:cNvSpPr/>
                <p:nvPr/>
              </p:nvSpPr>
              <p:spPr bwMode="auto">
                <a:xfrm>
                  <a:off x="965071" y="3283991"/>
                  <a:ext cx="36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>
                      <a:latin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29" name="Rechteck 28"/>
                <p:cNvSpPr/>
                <p:nvPr/>
              </p:nvSpPr>
              <p:spPr bwMode="auto">
                <a:xfrm>
                  <a:off x="1325231" y="3283991"/>
                  <a:ext cx="144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latin typeface="Calibri" panose="020F0502020204030204" pitchFamily="34" charset="0"/>
                    </a:rPr>
                    <a:t>DE123456…</a:t>
                  </a:r>
                  <a:endParaRPr lang="de-DE" sz="16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0" name="Rechteck 29"/>
                <p:cNvSpPr/>
                <p:nvPr/>
              </p:nvSpPr>
              <p:spPr bwMode="auto">
                <a:xfrm>
                  <a:off x="2765231" y="3285016"/>
                  <a:ext cx="126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latin typeface="Calibri" panose="020F0502020204030204" pitchFamily="34" charset="0"/>
                    </a:rPr>
                    <a:t>0,97</a:t>
                  </a:r>
                  <a:endParaRPr lang="de-DE" sz="16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" name="Rechteck 30"/>
                <p:cNvSpPr/>
                <p:nvPr/>
              </p:nvSpPr>
              <p:spPr bwMode="auto">
                <a:xfrm>
                  <a:off x="4025467" y="3284920"/>
                  <a:ext cx="90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latin typeface="Calibri" panose="020F0502020204030204" pitchFamily="34" charset="0"/>
                    </a:rPr>
                    <a:t>ABC</a:t>
                  </a:r>
                  <a:endParaRPr lang="de-DE" sz="1600" b="1" dirty="0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32" name="Gerade Verbindung 31"/>
                <p:cNvCxnSpPr/>
                <p:nvPr/>
              </p:nvCxnSpPr>
              <p:spPr bwMode="auto">
                <a:xfrm>
                  <a:off x="4027622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Gerade Verbindung 32"/>
                <p:cNvCxnSpPr/>
                <p:nvPr/>
              </p:nvCxnSpPr>
              <p:spPr bwMode="auto">
                <a:xfrm>
                  <a:off x="2771800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Gerade Verbindung 33"/>
                <p:cNvCxnSpPr/>
                <p:nvPr/>
              </p:nvCxnSpPr>
              <p:spPr bwMode="auto">
                <a:xfrm>
                  <a:off x="1331640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9" name="Gruppieren 78"/>
              <p:cNvGrpSpPr/>
              <p:nvPr/>
            </p:nvGrpSpPr>
            <p:grpSpPr>
              <a:xfrm>
                <a:off x="935636" y="4041068"/>
                <a:ext cx="3960396" cy="289089"/>
                <a:chOff x="965071" y="3283991"/>
                <a:chExt cx="3960396" cy="289089"/>
              </a:xfrm>
              <a:solidFill>
                <a:schemeClr val="bg1"/>
              </a:solidFill>
            </p:grpSpPr>
            <p:sp>
              <p:nvSpPr>
                <p:cNvPr id="80" name="Rechteck 79"/>
                <p:cNvSpPr/>
                <p:nvPr/>
              </p:nvSpPr>
              <p:spPr bwMode="auto">
                <a:xfrm>
                  <a:off x="965071" y="3283991"/>
                  <a:ext cx="36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latin typeface="Calibri" panose="020F0502020204030204" pitchFamily="34" charset="0"/>
                    </a:rPr>
                    <a:t>2</a:t>
                  </a:r>
                  <a:endParaRPr lang="de-DE" sz="16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1" name="Rechteck 80"/>
                <p:cNvSpPr/>
                <p:nvPr/>
              </p:nvSpPr>
              <p:spPr bwMode="auto">
                <a:xfrm>
                  <a:off x="1325231" y="3283991"/>
                  <a:ext cx="144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latin typeface="Calibri" panose="020F0502020204030204" pitchFamily="34" charset="0"/>
                    </a:rPr>
                    <a:t>DE234567…</a:t>
                  </a:r>
                  <a:endParaRPr lang="de-DE" sz="16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" name="Rechteck 81"/>
                <p:cNvSpPr/>
                <p:nvPr/>
              </p:nvSpPr>
              <p:spPr bwMode="auto">
                <a:xfrm>
                  <a:off x="2765231" y="3285016"/>
                  <a:ext cx="126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latin typeface="Calibri" panose="020F0502020204030204" pitchFamily="34" charset="0"/>
                    </a:rPr>
                    <a:t>0,79</a:t>
                  </a:r>
                  <a:endParaRPr lang="de-DE" sz="16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" name="Rechteck 82"/>
                <p:cNvSpPr/>
                <p:nvPr/>
              </p:nvSpPr>
              <p:spPr bwMode="auto">
                <a:xfrm>
                  <a:off x="4025467" y="3284920"/>
                  <a:ext cx="90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latin typeface="Calibri" panose="020F0502020204030204" pitchFamily="34" charset="0"/>
                    </a:rPr>
                    <a:t>BCD</a:t>
                  </a:r>
                  <a:endParaRPr lang="de-DE" sz="1600" b="1" dirty="0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84" name="Gerade Verbindung 83"/>
                <p:cNvCxnSpPr/>
                <p:nvPr/>
              </p:nvCxnSpPr>
              <p:spPr bwMode="auto">
                <a:xfrm>
                  <a:off x="4027622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Gerade Verbindung 84"/>
                <p:cNvCxnSpPr/>
                <p:nvPr/>
              </p:nvCxnSpPr>
              <p:spPr bwMode="auto">
                <a:xfrm>
                  <a:off x="2771800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Gerade Verbindung 85"/>
                <p:cNvCxnSpPr/>
                <p:nvPr/>
              </p:nvCxnSpPr>
              <p:spPr bwMode="auto">
                <a:xfrm>
                  <a:off x="1331640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7" name="Gruppieren 86"/>
              <p:cNvGrpSpPr/>
              <p:nvPr/>
            </p:nvGrpSpPr>
            <p:grpSpPr>
              <a:xfrm>
                <a:off x="935596" y="4329100"/>
                <a:ext cx="3960396" cy="289089"/>
                <a:chOff x="965071" y="3283991"/>
                <a:chExt cx="3960396" cy="289089"/>
              </a:xfrm>
              <a:solidFill>
                <a:schemeClr val="bg1"/>
              </a:solidFill>
            </p:grpSpPr>
            <p:sp>
              <p:nvSpPr>
                <p:cNvPr id="88" name="Rechteck 87"/>
                <p:cNvSpPr/>
                <p:nvPr/>
              </p:nvSpPr>
              <p:spPr bwMode="auto">
                <a:xfrm>
                  <a:off x="965071" y="3283991"/>
                  <a:ext cx="36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9" name="Rechteck 88"/>
                <p:cNvSpPr/>
                <p:nvPr/>
              </p:nvSpPr>
              <p:spPr bwMode="auto">
                <a:xfrm>
                  <a:off x="1325231" y="3283991"/>
                  <a:ext cx="144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0" name="Rechteck 89"/>
                <p:cNvSpPr/>
                <p:nvPr/>
              </p:nvSpPr>
              <p:spPr bwMode="auto">
                <a:xfrm>
                  <a:off x="2765231" y="3285016"/>
                  <a:ext cx="126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1" name="Rechteck 90"/>
                <p:cNvSpPr/>
                <p:nvPr/>
              </p:nvSpPr>
              <p:spPr bwMode="auto">
                <a:xfrm>
                  <a:off x="4025467" y="3284920"/>
                  <a:ext cx="90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92" name="Gerade Verbindung 91"/>
                <p:cNvCxnSpPr/>
                <p:nvPr/>
              </p:nvCxnSpPr>
              <p:spPr bwMode="auto">
                <a:xfrm>
                  <a:off x="4027622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3" name="Gerade Verbindung 92"/>
                <p:cNvCxnSpPr/>
                <p:nvPr/>
              </p:nvCxnSpPr>
              <p:spPr bwMode="auto">
                <a:xfrm>
                  <a:off x="2771800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4" name="Gerade Verbindung 93"/>
                <p:cNvCxnSpPr/>
                <p:nvPr/>
              </p:nvCxnSpPr>
              <p:spPr bwMode="auto">
                <a:xfrm>
                  <a:off x="1331640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5" name="Gruppieren 94"/>
              <p:cNvGrpSpPr/>
              <p:nvPr/>
            </p:nvGrpSpPr>
            <p:grpSpPr>
              <a:xfrm>
                <a:off x="935596" y="4616075"/>
                <a:ext cx="3960396" cy="289089"/>
                <a:chOff x="965071" y="3283991"/>
                <a:chExt cx="3960396" cy="289089"/>
              </a:xfrm>
              <a:solidFill>
                <a:schemeClr val="bg1"/>
              </a:solidFill>
            </p:grpSpPr>
            <p:sp>
              <p:nvSpPr>
                <p:cNvPr id="96" name="Rechteck 95"/>
                <p:cNvSpPr/>
                <p:nvPr/>
              </p:nvSpPr>
              <p:spPr bwMode="auto">
                <a:xfrm>
                  <a:off x="965071" y="3283991"/>
                  <a:ext cx="36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latin typeface="Calibri" panose="020F0502020204030204" pitchFamily="34" charset="0"/>
                    </a:rPr>
                    <a:t>n</a:t>
                  </a:r>
                  <a:endParaRPr lang="de-DE" sz="16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" name="Rechteck 96"/>
                <p:cNvSpPr/>
                <p:nvPr/>
              </p:nvSpPr>
              <p:spPr bwMode="auto">
                <a:xfrm>
                  <a:off x="1325231" y="3283991"/>
                  <a:ext cx="144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latin typeface="Calibri" panose="020F0502020204030204" pitchFamily="34" charset="0"/>
                    </a:rPr>
                    <a:t>DE987654..</a:t>
                  </a:r>
                  <a:endParaRPr lang="de-DE" sz="16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" name="Rechteck 97"/>
                <p:cNvSpPr/>
                <p:nvPr/>
              </p:nvSpPr>
              <p:spPr bwMode="auto">
                <a:xfrm>
                  <a:off x="2765231" y="3285016"/>
                  <a:ext cx="126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latin typeface="Calibri" panose="020F0502020204030204" pitchFamily="34" charset="0"/>
                    </a:rPr>
                    <a:t>0 </a:t>
                  </a:r>
                  <a:r>
                    <a:rPr lang="de-DE" sz="1600" b="1" dirty="0" smtClean="0">
                      <a:latin typeface="Calibri" panose="020F0502020204030204" pitchFamily="34" charset="0"/>
                      <a:sym typeface="Wingdings" panose="05000000000000000000" pitchFamily="2" charset="2"/>
                    </a:rPr>
                    <a:t> 1</a:t>
                  </a:r>
                  <a:endParaRPr lang="de-DE" sz="16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" name="Rechteck 98"/>
                <p:cNvSpPr/>
                <p:nvPr/>
              </p:nvSpPr>
              <p:spPr bwMode="auto">
                <a:xfrm>
                  <a:off x="4025467" y="3284920"/>
                  <a:ext cx="900000" cy="288064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latin typeface="Calibri" panose="020F0502020204030204" pitchFamily="34" charset="0"/>
                    </a:rPr>
                    <a:t>XYZ</a:t>
                  </a:r>
                  <a:endParaRPr lang="de-DE" sz="1600" b="1" dirty="0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100" name="Gerade Verbindung 99"/>
                <p:cNvCxnSpPr/>
                <p:nvPr/>
              </p:nvCxnSpPr>
              <p:spPr bwMode="auto">
                <a:xfrm>
                  <a:off x="4027622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1" name="Gerade Verbindung 100"/>
                <p:cNvCxnSpPr/>
                <p:nvPr/>
              </p:nvCxnSpPr>
              <p:spPr bwMode="auto">
                <a:xfrm>
                  <a:off x="2771800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Gerade Verbindung 101"/>
                <p:cNvCxnSpPr/>
                <p:nvPr/>
              </p:nvCxnSpPr>
              <p:spPr bwMode="auto">
                <a:xfrm>
                  <a:off x="1331640" y="3284984"/>
                  <a:ext cx="0" cy="28800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9" name="Rechteck 68"/>
              <p:cNvSpPr/>
              <p:nvPr/>
            </p:nvSpPr>
            <p:spPr bwMode="auto">
              <a:xfrm>
                <a:off x="900040" y="4329068"/>
                <a:ext cx="4032000" cy="28806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FFFFFF">
                      <a:alpha val="0"/>
                    </a:srgbClr>
                  </a:gs>
                  <a:gs pos="50000">
                    <a:schemeClr val="bg1"/>
                  </a:gs>
                </a:gsLst>
                <a:lin ang="5400000" scaled="1"/>
                <a:tileRect/>
              </a:gra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60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uppieren 8"/>
              <p:cNvGrpSpPr/>
              <p:nvPr/>
            </p:nvGrpSpPr>
            <p:grpSpPr>
              <a:xfrm>
                <a:off x="935596" y="3463947"/>
                <a:ext cx="3960396" cy="289121"/>
                <a:chOff x="935596" y="3463947"/>
                <a:chExt cx="3960396" cy="289121"/>
              </a:xfrm>
            </p:grpSpPr>
            <p:sp>
              <p:nvSpPr>
                <p:cNvPr id="104" name="Rechteck 103"/>
                <p:cNvSpPr/>
                <p:nvPr/>
              </p:nvSpPr>
              <p:spPr bwMode="auto">
                <a:xfrm>
                  <a:off x="935596" y="3463947"/>
                  <a:ext cx="360000" cy="28806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600" b="1" dirty="0" smtClean="0">
                      <a:solidFill>
                        <a:schemeClr val="accent1"/>
                      </a:solidFill>
                      <a:latin typeface="Calibri" panose="020F0502020204030204" pitchFamily="34" charset="0"/>
                    </a:rPr>
                    <a:t>ID</a:t>
                  </a:r>
                  <a:endParaRPr lang="de-DE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6" name="Rechteck 105"/>
                <p:cNvSpPr/>
                <p:nvPr/>
              </p:nvSpPr>
              <p:spPr bwMode="auto">
                <a:xfrm>
                  <a:off x="2735756" y="3464972"/>
                  <a:ext cx="1260000" cy="28806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altLang="de-DE" sz="1600" b="1" dirty="0" err="1">
                      <a:solidFill>
                        <a:schemeClr val="accent1"/>
                      </a:solidFill>
                      <a:latin typeface="Calibri" pitchFamily="34" charset="0"/>
                    </a:rPr>
                    <a:t>Sensitivity</a:t>
                  </a:r>
                  <a:endParaRPr lang="de-DE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 bwMode="auto">
                <a:xfrm>
                  <a:off x="3995992" y="3464876"/>
                  <a:ext cx="900000" cy="28806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altLang="de-DE" sz="1600" b="1" dirty="0">
                      <a:solidFill>
                        <a:schemeClr val="accent1"/>
                      </a:solidFill>
                      <a:latin typeface="Calibri" pitchFamily="34" charset="0"/>
                    </a:rPr>
                    <a:t>+Data</a:t>
                  </a:r>
                </a:p>
              </p:txBody>
            </p:sp>
            <p:cxnSp>
              <p:nvCxnSpPr>
                <p:cNvPr id="108" name="Gerade Verbindung 107"/>
                <p:cNvCxnSpPr/>
                <p:nvPr/>
              </p:nvCxnSpPr>
              <p:spPr bwMode="auto">
                <a:xfrm>
                  <a:off x="3998147" y="3464940"/>
                  <a:ext cx="0" cy="288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9" name="Gerade Verbindung 108"/>
                <p:cNvCxnSpPr/>
                <p:nvPr/>
              </p:nvCxnSpPr>
              <p:spPr bwMode="auto">
                <a:xfrm>
                  <a:off x="2742325" y="3464940"/>
                  <a:ext cx="0" cy="288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0" name="Gerade Verbindung 109"/>
                <p:cNvCxnSpPr/>
                <p:nvPr/>
              </p:nvCxnSpPr>
              <p:spPr bwMode="auto">
                <a:xfrm>
                  <a:off x="1302165" y="3464940"/>
                  <a:ext cx="0" cy="288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5" name="Rechteck 104"/>
                <p:cNvSpPr/>
                <p:nvPr/>
              </p:nvSpPr>
              <p:spPr bwMode="auto">
                <a:xfrm>
                  <a:off x="1295756" y="3465004"/>
                  <a:ext cx="1440000" cy="28806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altLang="de-DE" sz="1400" b="1" dirty="0">
                      <a:solidFill>
                        <a:schemeClr val="accent1"/>
                      </a:solidFill>
                      <a:latin typeface="Calibri" pitchFamily="34" charset="0"/>
                    </a:rPr>
                    <a:t>Metering Point ID</a:t>
                  </a:r>
                </a:p>
              </p:txBody>
            </p:sp>
          </p:grpSp>
        </p:grpSp>
      </p:grpSp>
      <p:grpSp>
        <p:nvGrpSpPr>
          <p:cNvPr id="12" name="Gruppieren 11"/>
          <p:cNvGrpSpPr/>
          <p:nvPr/>
        </p:nvGrpSpPr>
        <p:grpSpPr>
          <a:xfrm>
            <a:off x="395536" y="2636912"/>
            <a:ext cx="3960440" cy="576064"/>
            <a:chOff x="431540" y="2708920"/>
            <a:chExt cx="3960440" cy="576064"/>
          </a:xfrm>
        </p:grpSpPr>
        <p:sp>
          <p:nvSpPr>
            <p:cNvPr id="71" name="Textfeld 70"/>
            <p:cNvSpPr txBox="1"/>
            <p:nvPr/>
          </p:nvSpPr>
          <p:spPr>
            <a:xfrm>
              <a:off x="431540" y="2708920"/>
              <a:ext cx="3960000" cy="28800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2000"/>
              </a:lvl1pPr>
            </a:lstStyle>
            <a:p>
              <a:r>
                <a:rPr lang="de-DE" altLang="de-DE" sz="1600" b="1" dirty="0" err="1">
                  <a:solidFill>
                    <a:schemeClr val="bg1"/>
                  </a:solidFill>
                  <a:latin typeface="Calibri" pitchFamily="34" charset="0"/>
                </a:rPr>
                <a:t>Available</a:t>
              </a:r>
              <a:r>
                <a:rPr lang="de-DE" altLang="de-DE" sz="1600" b="1" dirty="0">
                  <a:solidFill>
                    <a:schemeClr val="bg1"/>
                  </a:solidFill>
                  <a:latin typeface="Calibri" pitchFamily="34" charset="0"/>
                </a:rPr>
                <a:t> Power </a:t>
              </a:r>
              <a:r>
                <a:rPr lang="de-DE" altLang="de-DE" sz="1600" b="1" dirty="0" smtClean="0">
                  <a:solidFill>
                    <a:schemeClr val="bg1"/>
                  </a:solidFill>
                  <a:latin typeface="Calibri" pitchFamily="34" charset="0"/>
                </a:rPr>
                <a:t>Range</a:t>
              </a:r>
              <a:endParaRPr lang="de-DE" altLang="de-DE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5" name="Textfeld 114"/>
            <p:cNvSpPr txBox="1"/>
            <p:nvPr/>
          </p:nvSpPr>
          <p:spPr>
            <a:xfrm>
              <a:off x="1151760" y="2996952"/>
              <a:ext cx="1260000" cy="288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600" b="1" dirty="0">
                  <a:latin typeface="Calibri" panose="020F0502020204030204" pitchFamily="34" charset="0"/>
                </a:rPr>
                <a:t>-3,71 MW</a:t>
              </a:r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431640" y="2996952"/>
              <a:ext cx="720000" cy="288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2000"/>
              </a:lvl1pPr>
            </a:lstStyle>
            <a:p>
              <a:r>
                <a:rPr lang="de-DE" sz="1600" b="1" dirty="0" err="1">
                  <a:latin typeface="Calibri" panose="020F0502020204030204" pitchFamily="34" charset="0"/>
                </a:rPr>
                <a:t>Pmin</a:t>
              </a:r>
              <a:endParaRPr lang="de-DE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121" name="Textfeld 120"/>
            <p:cNvSpPr txBox="1"/>
            <p:nvPr/>
          </p:nvSpPr>
          <p:spPr>
            <a:xfrm>
              <a:off x="3131980" y="2996984"/>
              <a:ext cx="1260000" cy="288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600" b="1" dirty="0" smtClean="0">
                  <a:latin typeface="Calibri" panose="020F0502020204030204" pitchFamily="34" charset="0"/>
                </a:rPr>
                <a:t>+</a:t>
              </a:r>
              <a:r>
                <a:rPr lang="de-DE" sz="1600" b="1" dirty="0">
                  <a:latin typeface="Calibri" panose="020F0502020204030204" pitchFamily="34" charset="0"/>
                </a:rPr>
                <a:t>5</a:t>
              </a:r>
              <a:r>
                <a:rPr lang="de-DE" sz="1600" b="1" dirty="0" smtClean="0">
                  <a:latin typeface="Calibri" panose="020F0502020204030204" pitchFamily="34" charset="0"/>
                </a:rPr>
                <a:t>,23 </a:t>
              </a:r>
              <a:r>
                <a:rPr lang="de-DE" sz="1600" b="1" dirty="0">
                  <a:latin typeface="Calibri" panose="020F0502020204030204" pitchFamily="34" charset="0"/>
                </a:rPr>
                <a:t>MW</a:t>
              </a:r>
            </a:p>
          </p:txBody>
        </p:sp>
        <p:sp>
          <p:nvSpPr>
            <p:cNvPr id="122" name="Textfeld 121"/>
            <p:cNvSpPr txBox="1"/>
            <p:nvPr/>
          </p:nvSpPr>
          <p:spPr>
            <a:xfrm>
              <a:off x="2411860" y="2996984"/>
              <a:ext cx="720000" cy="288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600" b="1" dirty="0" err="1">
                  <a:latin typeface="Calibri" panose="020F0502020204030204" pitchFamily="34" charset="0"/>
                </a:rPr>
                <a:t>Pmax</a:t>
              </a:r>
              <a:endParaRPr lang="de-DE" sz="16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95536" y="1700808"/>
            <a:ext cx="3960320" cy="864064"/>
            <a:chOff x="431540" y="1844856"/>
            <a:chExt cx="3960320" cy="864064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431540" y="2132856"/>
              <a:ext cx="3960320" cy="576064"/>
              <a:chOff x="575696" y="2132856"/>
              <a:chExt cx="3960320" cy="576064"/>
            </a:xfrm>
          </p:grpSpPr>
          <p:sp>
            <p:nvSpPr>
              <p:cNvPr id="72" name="Textfeld 71"/>
              <p:cNvSpPr txBox="1"/>
              <p:nvPr/>
            </p:nvSpPr>
            <p:spPr>
              <a:xfrm>
                <a:off x="575696" y="2132856"/>
                <a:ext cx="1260000" cy="2880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ctr">
                  <a:defRPr sz="2000"/>
                </a:lvl1pPr>
              </a:lstStyle>
              <a:p>
                <a:r>
                  <a:rPr lang="de-DE" altLang="de-DE" sz="1600" b="1" dirty="0">
                    <a:solidFill>
                      <a:schemeClr val="accent1"/>
                    </a:solidFill>
                    <a:latin typeface="Calibri" pitchFamily="34" charset="0"/>
                  </a:rPr>
                  <a:t>Call-ID</a:t>
                </a:r>
                <a:endParaRPr lang="de-DE" sz="160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575696" y="2420920"/>
                <a:ext cx="1260000" cy="2880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ctr">
                  <a:defRPr sz="2000"/>
                </a:lvl1pPr>
              </a:lstStyle>
              <a:p>
                <a:r>
                  <a:rPr lang="de-DE" sz="1600" b="1" dirty="0" smtClean="0">
                    <a:latin typeface="Calibri" panose="020F0502020204030204" pitchFamily="34" charset="0"/>
                  </a:rPr>
                  <a:t>28169132</a:t>
                </a:r>
                <a:endParaRPr lang="de-DE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1836016" y="2132856"/>
                <a:ext cx="1440000" cy="2880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ctr">
                  <a:defRPr sz="2000"/>
                </a:lvl1pPr>
              </a:lstStyle>
              <a:p>
                <a:r>
                  <a:rPr lang="de-DE" altLang="de-DE" sz="1600" b="1" dirty="0">
                    <a:solidFill>
                      <a:schemeClr val="accent1"/>
                    </a:solidFill>
                    <a:latin typeface="Calibri" pitchFamily="34" charset="0"/>
                  </a:rPr>
                  <a:t>DSO</a:t>
                </a:r>
                <a:endParaRPr lang="de-DE" sz="160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3276016" y="2132856"/>
                <a:ext cx="1260000" cy="2880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ctr">
                  <a:defRPr sz="2000"/>
                </a:lvl1pPr>
              </a:lstStyle>
              <a:p>
                <a:r>
                  <a:rPr lang="de-DE" altLang="de-DE" sz="1600" b="1" dirty="0" err="1" smtClean="0">
                    <a:solidFill>
                      <a:schemeClr val="accent1"/>
                    </a:solidFill>
                    <a:latin typeface="Calibri" pitchFamily="34" charset="0"/>
                  </a:rPr>
                  <a:t>Period</a:t>
                </a:r>
                <a:endParaRPr lang="de-DE" altLang="de-DE" sz="1600" b="1" dirty="0">
                  <a:solidFill>
                    <a:schemeClr val="accent1"/>
                  </a:solidFill>
                  <a:latin typeface="Calibri" pitchFamily="34" charset="0"/>
                </a:endParaRPr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1835856" y="2420920"/>
                <a:ext cx="1440000" cy="2880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ctr">
                  <a:defRPr sz="2000"/>
                </a:lvl1pPr>
              </a:lstStyle>
              <a:p>
                <a:r>
                  <a:rPr lang="de-DE" sz="1600" b="1" dirty="0">
                    <a:latin typeface="Calibri" panose="020F0502020204030204" pitchFamily="34" charset="0"/>
                  </a:rPr>
                  <a:t>Westnetz</a:t>
                </a:r>
              </a:p>
            </p:txBody>
          </p:sp>
          <p:sp>
            <p:nvSpPr>
              <p:cNvPr id="77" name="Textfeld 76"/>
              <p:cNvSpPr txBox="1"/>
              <p:nvPr/>
            </p:nvSpPr>
            <p:spPr>
              <a:xfrm>
                <a:off x="3276016" y="2420920"/>
                <a:ext cx="1260000" cy="2880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ctr">
                  <a:defRPr sz="1400">
                    <a:latin typeface="Comic Sans MS" panose="030F0702030302020204" pitchFamily="66" charset="0"/>
                  </a:defRPr>
                </a:lvl1pPr>
              </a:lstStyle>
              <a:p>
                <a:r>
                  <a:rPr lang="de-DE" sz="1600" b="1" dirty="0" smtClean="0">
                    <a:latin typeface="Calibri" panose="020F0502020204030204" pitchFamily="34" charset="0"/>
                  </a:rPr>
                  <a:t>From</a:t>
                </a:r>
                <a:r>
                  <a:rPr lang="de-DE" sz="1600" b="1" dirty="0" smtClean="0">
                    <a:latin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de-DE" sz="1600" b="1" dirty="0" err="1" smtClean="0">
                    <a:latin typeface="Calibri" panose="020F0502020204030204" pitchFamily="34" charset="0"/>
                    <a:sym typeface="Wingdings" panose="05000000000000000000" pitchFamily="2" charset="2"/>
                  </a:rPr>
                  <a:t>Until</a:t>
                </a:r>
                <a:endParaRPr lang="de-DE" sz="1600" b="1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3" name="Textfeld 122"/>
            <p:cNvSpPr txBox="1"/>
            <p:nvPr/>
          </p:nvSpPr>
          <p:spPr>
            <a:xfrm>
              <a:off x="431540" y="1844856"/>
              <a:ext cx="3960000" cy="28800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2000"/>
              </a:lvl1pPr>
            </a:lstStyle>
            <a:p>
              <a:r>
                <a:rPr lang="de-DE" altLang="de-DE" sz="1600" b="1" dirty="0" smtClean="0">
                  <a:solidFill>
                    <a:schemeClr val="bg1"/>
                  </a:solidFill>
                  <a:latin typeface="Calibri" pitchFamily="34" charset="0"/>
                </a:rPr>
                <a:t>Call-Information</a:t>
              </a:r>
              <a:endParaRPr lang="de-DE" altLang="de-DE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727684" y="5157192"/>
            <a:ext cx="2592000" cy="864096"/>
            <a:chOff x="5256076" y="2708920"/>
            <a:chExt cx="2592000" cy="864096"/>
          </a:xfrm>
        </p:grpSpPr>
        <p:sp>
          <p:nvSpPr>
            <p:cNvPr id="114" name="Rechteck 113"/>
            <p:cNvSpPr/>
            <p:nvPr/>
          </p:nvSpPr>
          <p:spPr bwMode="auto">
            <a:xfrm>
              <a:off x="5292080" y="2996952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5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ID</a:t>
              </a:r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Rechteck 115"/>
            <p:cNvSpPr/>
            <p:nvPr/>
          </p:nvSpPr>
          <p:spPr bwMode="auto">
            <a:xfrm>
              <a:off x="6444296" y="2996952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5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Sensitivität</a:t>
              </a:r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Rechteck 116"/>
            <p:cNvSpPr/>
            <p:nvPr/>
          </p:nvSpPr>
          <p:spPr bwMode="auto">
            <a:xfrm>
              <a:off x="7236296" y="2996952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5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+Daten</a:t>
              </a:r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Rechteck 124"/>
            <p:cNvSpPr/>
            <p:nvPr/>
          </p:nvSpPr>
          <p:spPr bwMode="auto">
            <a:xfrm>
              <a:off x="5508104" y="2996952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50" b="1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Zählpunktnr</a:t>
              </a:r>
              <a:r>
                <a:rPr lang="de-DE" sz="105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.</a:t>
              </a:r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5724128" y="2852936"/>
              <a:ext cx="828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050" b="1" dirty="0">
                  <a:latin typeface="Calibri" panose="020F0502020204030204" pitchFamily="34" charset="0"/>
                </a:rPr>
                <a:t>-3,71 MW</a:t>
              </a:r>
            </a:p>
          </p:txBody>
        </p:sp>
        <p:sp>
          <p:nvSpPr>
            <p:cNvPr id="157" name="Textfeld 156"/>
            <p:cNvSpPr txBox="1"/>
            <p:nvPr/>
          </p:nvSpPr>
          <p:spPr>
            <a:xfrm>
              <a:off x="5292080" y="2852936"/>
              <a:ext cx="43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2000"/>
              </a:lvl1pPr>
            </a:lstStyle>
            <a:p>
              <a:r>
                <a:rPr lang="de-DE" sz="1050" b="1" dirty="0" err="1">
                  <a:latin typeface="Calibri" panose="020F0502020204030204" pitchFamily="34" charset="0"/>
                </a:rPr>
                <a:t>Pmin</a:t>
              </a:r>
              <a:endParaRPr lang="de-DE" sz="1050" b="1" dirty="0">
                <a:latin typeface="Calibri" panose="020F0502020204030204" pitchFamily="34" charset="0"/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6984268" y="2852936"/>
              <a:ext cx="828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050" b="1" dirty="0">
                  <a:latin typeface="Calibri" panose="020F0502020204030204" pitchFamily="34" charset="0"/>
                </a:rPr>
                <a:t>+11,23 MW</a:t>
              </a:r>
            </a:p>
          </p:txBody>
        </p:sp>
        <p:sp>
          <p:nvSpPr>
            <p:cNvPr id="159" name="Textfeld 158"/>
            <p:cNvSpPr txBox="1"/>
            <p:nvPr/>
          </p:nvSpPr>
          <p:spPr>
            <a:xfrm>
              <a:off x="6552220" y="2852936"/>
              <a:ext cx="43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050" b="1" dirty="0" err="1">
                  <a:latin typeface="Calibri" panose="020F0502020204030204" pitchFamily="34" charset="0"/>
                </a:rPr>
                <a:t>Pmax</a:t>
              </a:r>
              <a:endParaRPr lang="de-DE" sz="1050" b="1" dirty="0">
                <a:latin typeface="Calibri" panose="020F0502020204030204" pitchFamily="34" charset="0"/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5292080" y="2708920"/>
              <a:ext cx="2520000" cy="14400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2000"/>
              </a:lvl1pPr>
            </a:lstStyle>
            <a:p>
              <a:r>
                <a:rPr lang="de-DE" sz="105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Randbedingungen 1</a:t>
              </a:r>
              <a:endParaRPr lang="de-DE" sz="105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0" name="Rechteck 159"/>
            <p:cNvSpPr/>
            <p:nvPr/>
          </p:nvSpPr>
          <p:spPr bwMode="auto">
            <a:xfrm>
              <a:off x="5292080" y="3140968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1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61" name="Rechteck 160"/>
            <p:cNvSpPr/>
            <p:nvPr/>
          </p:nvSpPr>
          <p:spPr bwMode="auto">
            <a:xfrm>
              <a:off x="6444296" y="3140968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0,97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62" name="Rechteck 161"/>
            <p:cNvSpPr/>
            <p:nvPr/>
          </p:nvSpPr>
          <p:spPr bwMode="auto">
            <a:xfrm>
              <a:off x="7236296" y="3140968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ABC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63" name="Rechteck 162"/>
            <p:cNvSpPr/>
            <p:nvPr/>
          </p:nvSpPr>
          <p:spPr bwMode="auto">
            <a:xfrm>
              <a:off x="5508104" y="3140968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>
                  <a:latin typeface="Calibri" panose="020F0502020204030204" pitchFamily="34" charset="0"/>
                </a:rPr>
                <a:t>123456</a:t>
              </a:r>
            </a:p>
          </p:txBody>
        </p:sp>
        <p:sp>
          <p:nvSpPr>
            <p:cNvPr id="164" name="Rechteck 163"/>
            <p:cNvSpPr/>
            <p:nvPr/>
          </p:nvSpPr>
          <p:spPr bwMode="auto">
            <a:xfrm>
              <a:off x="5292080" y="3285000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65" name="Rechteck 164"/>
            <p:cNvSpPr/>
            <p:nvPr/>
          </p:nvSpPr>
          <p:spPr bwMode="auto">
            <a:xfrm>
              <a:off x="6444296" y="3285000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66" name="Rechteck 165"/>
            <p:cNvSpPr/>
            <p:nvPr/>
          </p:nvSpPr>
          <p:spPr bwMode="auto">
            <a:xfrm>
              <a:off x="7236296" y="3285000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67" name="Rechteck 166"/>
            <p:cNvSpPr/>
            <p:nvPr/>
          </p:nvSpPr>
          <p:spPr bwMode="auto">
            <a:xfrm>
              <a:off x="5508104" y="3285000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68" name="Rechteck 167"/>
            <p:cNvSpPr/>
            <p:nvPr/>
          </p:nvSpPr>
          <p:spPr bwMode="auto">
            <a:xfrm>
              <a:off x="5292080" y="3429016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n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69" name="Rechteck 168"/>
            <p:cNvSpPr/>
            <p:nvPr/>
          </p:nvSpPr>
          <p:spPr bwMode="auto">
            <a:xfrm>
              <a:off x="6444296" y="3429016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0 </a:t>
              </a:r>
              <a:r>
                <a:rPr lang="de-DE" sz="1000" b="1" dirty="0" smtClean="0">
                  <a:latin typeface="Calibri" panose="020F0502020204030204" pitchFamily="34" charset="0"/>
                  <a:sym typeface="Wingdings" panose="05000000000000000000" pitchFamily="2" charset="2"/>
                </a:rPr>
                <a:t> 1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70" name="Rechteck 169"/>
            <p:cNvSpPr/>
            <p:nvPr/>
          </p:nvSpPr>
          <p:spPr bwMode="auto">
            <a:xfrm>
              <a:off x="7236296" y="3429016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XYZ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71" name="Rechteck 170"/>
            <p:cNvSpPr/>
            <p:nvPr/>
          </p:nvSpPr>
          <p:spPr bwMode="auto">
            <a:xfrm>
              <a:off x="5508104" y="3429016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>
                  <a:latin typeface="Calibri" panose="020F0502020204030204" pitchFamily="34" charset="0"/>
                </a:rPr>
                <a:t>987654</a:t>
              </a:r>
            </a:p>
          </p:txBody>
        </p:sp>
        <p:sp>
          <p:nvSpPr>
            <p:cNvPr id="112" name="Rechteck 111"/>
            <p:cNvSpPr/>
            <p:nvPr/>
          </p:nvSpPr>
          <p:spPr bwMode="auto">
            <a:xfrm>
              <a:off x="5256076" y="3285000"/>
              <a:ext cx="2592000" cy="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FFFF">
                    <a:alpha val="0"/>
                  </a:srgbClr>
                </a:gs>
                <a:gs pos="50000">
                  <a:schemeClr val="bg1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" name="Rechteck 17"/>
          <p:cNvSpPr/>
          <p:nvPr/>
        </p:nvSpPr>
        <p:spPr bwMode="auto">
          <a:xfrm>
            <a:off x="1727972" y="5121292"/>
            <a:ext cx="2592000" cy="936000"/>
          </a:xfrm>
          <a:prstGeom prst="rect">
            <a:avLst/>
          </a:prstGeom>
          <a:solidFill>
            <a:srgbClr val="FFFFFF">
              <a:alpha val="50196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pitchFamily="34" charset="0"/>
              <a:buChar char="&gt;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72" name="Gruppieren 171"/>
          <p:cNvGrpSpPr/>
          <p:nvPr/>
        </p:nvGrpSpPr>
        <p:grpSpPr>
          <a:xfrm>
            <a:off x="1079612" y="5085184"/>
            <a:ext cx="2592000" cy="864096"/>
            <a:chOff x="5256076" y="2708920"/>
            <a:chExt cx="2592000" cy="864096"/>
          </a:xfrm>
        </p:grpSpPr>
        <p:sp>
          <p:nvSpPr>
            <p:cNvPr id="173" name="Rechteck 172"/>
            <p:cNvSpPr/>
            <p:nvPr/>
          </p:nvSpPr>
          <p:spPr bwMode="auto">
            <a:xfrm>
              <a:off x="5292080" y="2996952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5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ID</a:t>
              </a:r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" name="Rechteck 173"/>
            <p:cNvSpPr/>
            <p:nvPr/>
          </p:nvSpPr>
          <p:spPr bwMode="auto">
            <a:xfrm>
              <a:off x="6444296" y="2996952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5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Sensitivität</a:t>
              </a:r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5" name="Rechteck 174"/>
            <p:cNvSpPr/>
            <p:nvPr/>
          </p:nvSpPr>
          <p:spPr bwMode="auto">
            <a:xfrm>
              <a:off x="7236296" y="2996952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5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+Daten</a:t>
              </a:r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Rechteck 175"/>
            <p:cNvSpPr/>
            <p:nvPr/>
          </p:nvSpPr>
          <p:spPr bwMode="auto">
            <a:xfrm>
              <a:off x="5508104" y="2996952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50" b="1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Zählpunktnr</a:t>
              </a:r>
              <a:r>
                <a:rPr lang="de-DE" sz="105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.</a:t>
              </a:r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5724128" y="2852936"/>
              <a:ext cx="828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050" b="1" dirty="0">
                  <a:latin typeface="Calibri" panose="020F0502020204030204" pitchFamily="34" charset="0"/>
                </a:rPr>
                <a:t>-3,71 MW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5292080" y="2852936"/>
              <a:ext cx="43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2000"/>
              </a:lvl1pPr>
            </a:lstStyle>
            <a:p>
              <a:r>
                <a:rPr lang="de-DE" sz="1050" b="1" dirty="0" err="1">
                  <a:latin typeface="Calibri" panose="020F0502020204030204" pitchFamily="34" charset="0"/>
                </a:rPr>
                <a:t>Pmin</a:t>
              </a:r>
              <a:endParaRPr lang="de-DE" sz="1050" b="1" dirty="0">
                <a:latin typeface="Calibri" panose="020F0502020204030204" pitchFamily="34" charset="0"/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6984268" y="2852936"/>
              <a:ext cx="828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050" b="1" dirty="0">
                  <a:latin typeface="Calibri" panose="020F0502020204030204" pitchFamily="34" charset="0"/>
                </a:rPr>
                <a:t>+11,23 MW</a:t>
              </a: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6552220" y="2852936"/>
              <a:ext cx="43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050" b="1" dirty="0" err="1">
                  <a:latin typeface="Calibri" panose="020F0502020204030204" pitchFamily="34" charset="0"/>
                </a:rPr>
                <a:t>Pmax</a:t>
              </a:r>
              <a:endParaRPr lang="de-DE" sz="1050" b="1" dirty="0">
                <a:latin typeface="Calibri" panose="020F0502020204030204" pitchFamily="34" charset="0"/>
              </a:endParaRP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5292080" y="2708920"/>
              <a:ext cx="2520000" cy="14400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2000"/>
              </a:lvl1pPr>
            </a:lstStyle>
            <a:p>
              <a:r>
                <a:rPr lang="de-DE" sz="105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Randbedingungen </a:t>
              </a:r>
              <a:endParaRPr lang="de-DE" sz="105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2" name="Rechteck 181"/>
            <p:cNvSpPr/>
            <p:nvPr/>
          </p:nvSpPr>
          <p:spPr bwMode="auto">
            <a:xfrm>
              <a:off x="5292080" y="3140968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1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83" name="Rechteck 182"/>
            <p:cNvSpPr/>
            <p:nvPr/>
          </p:nvSpPr>
          <p:spPr bwMode="auto">
            <a:xfrm>
              <a:off x="6444296" y="3140968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0,97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84" name="Rechteck 183"/>
            <p:cNvSpPr/>
            <p:nvPr/>
          </p:nvSpPr>
          <p:spPr bwMode="auto">
            <a:xfrm>
              <a:off x="7236296" y="3140968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ABC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85" name="Rechteck 184"/>
            <p:cNvSpPr/>
            <p:nvPr/>
          </p:nvSpPr>
          <p:spPr bwMode="auto">
            <a:xfrm>
              <a:off x="5508104" y="3140968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>
                  <a:latin typeface="Calibri" panose="020F0502020204030204" pitchFamily="34" charset="0"/>
                </a:rPr>
                <a:t>123456</a:t>
              </a:r>
            </a:p>
          </p:txBody>
        </p:sp>
        <p:sp>
          <p:nvSpPr>
            <p:cNvPr id="186" name="Rechteck 185"/>
            <p:cNvSpPr/>
            <p:nvPr/>
          </p:nvSpPr>
          <p:spPr bwMode="auto">
            <a:xfrm>
              <a:off x="5292080" y="3285000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87" name="Rechteck 186"/>
            <p:cNvSpPr/>
            <p:nvPr/>
          </p:nvSpPr>
          <p:spPr bwMode="auto">
            <a:xfrm>
              <a:off x="6444296" y="3285000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88" name="Rechteck 187"/>
            <p:cNvSpPr/>
            <p:nvPr/>
          </p:nvSpPr>
          <p:spPr bwMode="auto">
            <a:xfrm>
              <a:off x="7236296" y="3285000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89" name="Rechteck 188"/>
            <p:cNvSpPr/>
            <p:nvPr/>
          </p:nvSpPr>
          <p:spPr bwMode="auto">
            <a:xfrm>
              <a:off x="5508104" y="3285000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90" name="Rechteck 189"/>
            <p:cNvSpPr/>
            <p:nvPr/>
          </p:nvSpPr>
          <p:spPr bwMode="auto">
            <a:xfrm>
              <a:off x="5292080" y="3429016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n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91" name="Rechteck 190"/>
            <p:cNvSpPr/>
            <p:nvPr/>
          </p:nvSpPr>
          <p:spPr bwMode="auto">
            <a:xfrm>
              <a:off x="6444296" y="3429016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0 </a:t>
              </a:r>
              <a:r>
                <a:rPr lang="de-DE" sz="1000" b="1" dirty="0" smtClean="0">
                  <a:latin typeface="Calibri" panose="020F0502020204030204" pitchFamily="34" charset="0"/>
                  <a:sym typeface="Wingdings" panose="05000000000000000000" pitchFamily="2" charset="2"/>
                </a:rPr>
                <a:t> 1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92" name="Rechteck 191"/>
            <p:cNvSpPr/>
            <p:nvPr/>
          </p:nvSpPr>
          <p:spPr bwMode="auto">
            <a:xfrm>
              <a:off x="7236296" y="3429016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XYZ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193" name="Rechteck 192"/>
            <p:cNvSpPr/>
            <p:nvPr/>
          </p:nvSpPr>
          <p:spPr bwMode="auto">
            <a:xfrm>
              <a:off x="5508104" y="3429016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>
                  <a:latin typeface="Calibri" panose="020F0502020204030204" pitchFamily="34" charset="0"/>
                </a:rPr>
                <a:t>987654</a:t>
              </a:r>
            </a:p>
          </p:txBody>
        </p:sp>
        <p:sp>
          <p:nvSpPr>
            <p:cNvPr id="194" name="Rechteck 193"/>
            <p:cNvSpPr/>
            <p:nvPr/>
          </p:nvSpPr>
          <p:spPr bwMode="auto">
            <a:xfrm>
              <a:off x="5256076" y="3285000"/>
              <a:ext cx="2592000" cy="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FFFF">
                    <a:alpha val="0"/>
                  </a:srgbClr>
                </a:gs>
                <a:gs pos="50000">
                  <a:schemeClr val="bg1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8" name="Rechteck 217"/>
          <p:cNvSpPr/>
          <p:nvPr/>
        </p:nvSpPr>
        <p:spPr bwMode="auto">
          <a:xfrm>
            <a:off x="1079612" y="5049292"/>
            <a:ext cx="3240072" cy="1008000"/>
          </a:xfrm>
          <a:prstGeom prst="rect">
            <a:avLst/>
          </a:prstGeom>
          <a:solidFill>
            <a:srgbClr val="FFFFFF">
              <a:alpha val="50196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pitchFamily="34" charset="0"/>
              <a:buChar char="&gt;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95" name="Gruppieren 194"/>
          <p:cNvGrpSpPr/>
          <p:nvPr/>
        </p:nvGrpSpPr>
        <p:grpSpPr>
          <a:xfrm>
            <a:off x="431540" y="5013176"/>
            <a:ext cx="2592000" cy="864096"/>
            <a:chOff x="5256076" y="2708920"/>
            <a:chExt cx="2592000" cy="864096"/>
          </a:xfrm>
        </p:grpSpPr>
        <p:sp>
          <p:nvSpPr>
            <p:cNvPr id="196" name="Rechteck 195"/>
            <p:cNvSpPr/>
            <p:nvPr/>
          </p:nvSpPr>
          <p:spPr bwMode="auto">
            <a:xfrm>
              <a:off x="5292080" y="2996952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5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ID</a:t>
              </a:r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7" name="Rechteck 196"/>
            <p:cNvSpPr/>
            <p:nvPr/>
          </p:nvSpPr>
          <p:spPr bwMode="auto">
            <a:xfrm>
              <a:off x="6444296" y="2996952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altLang="de-DE" sz="1050" b="1" dirty="0" err="1">
                  <a:solidFill>
                    <a:schemeClr val="accent1"/>
                  </a:solidFill>
                  <a:latin typeface="Calibri" pitchFamily="34" charset="0"/>
                </a:rPr>
                <a:t>Sensitivity</a:t>
              </a:r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8" name="Rechteck 197"/>
            <p:cNvSpPr/>
            <p:nvPr/>
          </p:nvSpPr>
          <p:spPr bwMode="auto">
            <a:xfrm>
              <a:off x="7236296" y="2996952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altLang="de-DE" sz="1050" b="1" dirty="0">
                  <a:solidFill>
                    <a:schemeClr val="accent1"/>
                  </a:solidFill>
                  <a:latin typeface="Calibri" pitchFamily="34" charset="0"/>
                </a:rPr>
                <a:t>+Data</a:t>
              </a:r>
            </a:p>
          </p:txBody>
        </p:sp>
        <p:sp>
          <p:nvSpPr>
            <p:cNvPr id="199" name="Rechteck 198"/>
            <p:cNvSpPr/>
            <p:nvPr/>
          </p:nvSpPr>
          <p:spPr bwMode="auto">
            <a:xfrm>
              <a:off x="5508104" y="2996952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altLang="de-DE" sz="900" b="1" dirty="0">
                  <a:solidFill>
                    <a:schemeClr val="accent1"/>
                  </a:solidFill>
                  <a:latin typeface="Calibri" pitchFamily="34" charset="0"/>
                </a:rPr>
                <a:t>Metering Point </a:t>
              </a:r>
              <a:r>
                <a:rPr lang="de-DE" altLang="de-DE" sz="900" b="1" dirty="0" smtClean="0">
                  <a:solidFill>
                    <a:schemeClr val="accent1"/>
                  </a:solidFill>
                  <a:latin typeface="Calibri" pitchFamily="34" charset="0"/>
                </a:rPr>
                <a:t>ID</a:t>
              </a:r>
              <a:endParaRPr lang="de-DE" sz="90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0" name="Textfeld 199"/>
            <p:cNvSpPr txBox="1"/>
            <p:nvPr/>
          </p:nvSpPr>
          <p:spPr>
            <a:xfrm>
              <a:off x="5724128" y="2852936"/>
              <a:ext cx="828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050" b="1" dirty="0" smtClean="0">
                  <a:latin typeface="Calibri" panose="020F0502020204030204" pitchFamily="34" charset="0"/>
                </a:rPr>
                <a:t>-1,23 </a:t>
              </a:r>
              <a:r>
                <a:rPr lang="de-DE" sz="1050" b="1" dirty="0">
                  <a:latin typeface="Calibri" panose="020F0502020204030204" pitchFamily="34" charset="0"/>
                </a:rPr>
                <a:t>MW</a:t>
              </a:r>
            </a:p>
          </p:txBody>
        </p:sp>
        <p:sp>
          <p:nvSpPr>
            <p:cNvPr id="201" name="Textfeld 200"/>
            <p:cNvSpPr txBox="1"/>
            <p:nvPr/>
          </p:nvSpPr>
          <p:spPr>
            <a:xfrm>
              <a:off x="5292080" y="2852936"/>
              <a:ext cx="43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2000"/>
              </a:lvl1pPr>
            </a:lstStyle>
            <a:p>
              <a:r>
                <a:rPr lang="de-DE" sz="1050" b="1" dirty="0" err="1">
                  <a:latin typeface="Calibri" panose="020F0502020204030204" pitchFamily="34" charset="0"/>
                </a:rPr>
                <a:t>Pmin</a:t>
              </a:r>
              <a:endParaRPr lang="de-DE" sz="1050" b="1" dirty="0">
                <a:latin typeface="Calibri" panose="020F0502020204030204" pitchFamily="34" charset="0"/>
              </a:endParaRPr>
            </a:p>
          </p:txBody>
        </p:sp>
        <p:sp>
          <p:nvSpPr>
            <p:cNvPr id="202" name="Textfeld 201"/>
            <p:cNvSpPr txBox="1"/>
            <p:nvPr/>
          </p:nvSpPr>
          <p:spPr>
            <a:xfrm>
              <a:off x="6984268" y="2852936"/>
              <a:ext cx="828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050" b="1" dirty="0" smtClean="0">
                  <a:latin typeface="Calibri" panose="020F0502020204030204" pitchFamily="34" charset="0"/>
                </a:rPr>
                <a:t>+</a:t>
              </a:r>
              <a:r>
                <a:rPr lang="de-DE" sz="1050" b="1" dirty="0">
                  <a:latin typeface="Calibri" panose="020F0502020204030204" pitchFamily="34" charset="0"/>
                </a:rPr>
                <a:t>0</a:t>
              </a:r>
              <a:r>
                <a:rPr lang="de-DE" sz="1050" b="1" dirty="0" smtClean="0">
                  <a:latin typeface="Calibri" panose="020F0502020204030204" pitchFamily="34" charset="0"/>
                </a:rPr>
                <a:t>,23 </a:t>
              </a:r>
              <a:r>
                <a:rPr lang="de-DE" sz="1050" b="1" dirty="0">
                  <a:latin typeface="Calibri" panose="020F0502020204030204" pitchFamily="34" charset="0"/>
                </a:rPr>
                <a:t>MW</a:t>
              </a:r>
            </a:p>
          </p:txBody>
        </p:sp>
        <p:sp>
          <p:nvSpPr>
            <p:cNvPr id="203" name="Textfeld 202"/>
            <p:cNvSpPr txBox="1"/>
            <p:nvPr/>
          </p:nvSpPr>
          <p:spPr>
            <a:xfrm>
              <a:off x="6552220" y="2852936"/>
              <a:ext cx="43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Comic Sans MS" panose="030F0702030302020204" pitchFamily="66" charset="0"/>
                </a:defRPr>
              </a:lvl1pPr>
            </a:lstStyle>
            <a:p>
              <a:r>
                <a:rPr lang="de-DE" sz="1050" b="1" dirty="0" err="1">
                  <a:latin typeface="Calibri" panose="020F0502020204030204" pitchFamily="34" charset="0"/>
                </a:rPr>
                <a:t>Pmax</a:t>
              </a:r>
              <a:endParaRPr lang="de-DE" sz="1050" b="1" dirty="0">
                <a:latin typeface="Calibri" panose="020F0502020204030204" pitchFamily="34" charset="0"/>
              </a:endParaRPr>
            </a:p>
          </p:txBody>
        </p:sp>
        <p:sp>
          <p:nvSpPr>
            <p:cNvPr id="204" name="Textfeld 203"/>
            <p:cNvSpPr txBox="1"/>
            <p:nvPr/>
          </p:nvSpPr>
          <p:spPr>
            <a:xfrm>
              <a:off x="5292080" y="2708920"/>
              <a:ext cx="2520000" cy="14400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 sz="2000"/>
              </a:lvl1pPr>
            </a:lstStyle>
            <a:p>
              <a:pPr>
                <a:defRPr/>
              </a:pPr>
              <a:r>
                <a:rPr lang="de-DE" sz="105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1. </a:t>
              </a:r>
              <a:r>
                <a:rPr lang="de-DE" sz="105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Boundary</a:t>
              </a:r>
              <a:r>
                <a:rPr lang="de-DE" sz="105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de-DE" sz="105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Condition</a:t>
              </a:r>
              <a:endParaRPr lang="de-DE" sz="105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" name="Rechteck 204"/>
            <p:cNvSpPr/>
            <p:nvPr/>
          </p:nvSpPr>
          <p:spPr bwMode="auto">
            <a:xfrm>
              <a:off x="5292080" y="3140968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1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06" name="Rechteck 205"/>
            <p:cNvSpPr/>
            <p:nvPr/>
          </p:nvSpPr>
          <p:spPr bwMode="auto">
            <a:xfrm>
              <a:off x="6444296" y="3140968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0,93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07" name="Rechteck 206"/>
            <p:cNvSpPr/>
            <p:nvPr/>
          </p:nvSpPr>
          <p:spPr bwMode="auto">
            <a:xfrm>
              <a:off x="7236296" y="3140968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ABC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08" name="Rechteck 207"/>
            <p:cNvSpPr/>
            <p:nvPr/>
          </p:nvSpPr>
          <p:spPr bwMode="auto">
            <a:xfrm>
              <a:off x="5508104" y="3140968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DE123456…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09" name="Rechteck 208"/>
            <p:cNvSpPr/>
            <p:nvPr/>
          </p:nvSpPr>
          <p:spPr bwMode="auto">
            <a:xfrm>
              <a:off x="5292080" y="3285000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10" name="Rechteck 209"/>
            <p:cNvSpPr/>
            <p:nvPr/>
          </p:nvSpPr>
          <p:spPr bwMode="auto">
            <a:xfrm>
              <a:off x="6444296" y="3285000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11" name="Rechteck 210"/>
            <p:cNvSpPr/>
            <p:nvPr/>
          </p:nvSpPr>
          <p:spPr bwMode="auto">
            <a:xfrm>
              <a:off x="7236296" y="3285000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12" name="Rechteck 211"/>
            <p:cNvSpPr/>
            <p:nvPr/>
          </p:nvSpPr>
          <p:spPr bwMode="auto">
            <a:xfrm>
              <a:off x="5508104" y="3285000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13" name="Rechteck 212"/>
            <p:cNvSpPr/>
            <p:nvPr/>
          </p:nvSpPr>
          <p:spPr bwMode="auto">
            <a:xfrm>
              <a:off x="5292080" y="3429016"/>
              <a:ext cx="225141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n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14" name="Rechteck 213"/>
            <p:cNvSpPr/>
            <p:nvPr/>
          </p:nvSpPr>
          <p:spPr bwMode="auto">
            <a:xfrm>
              <a:off x="6444296" y="3429016"/>
              <a:ext cx="792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0 </a:t>
              </a:r>
              <a:r>
                <a:rPr lang="de-DE" sz="1000" b="1" dirty="0" smtClean="0">
                  <a:latin typeface="Calibri" panose="020F0502020204030204" pitchFamily="34" charset="0"/>
                  <a:sym typeface="Wingdings" panose="05000000000000000000" pitchFamily="2" charset="2"/>
                </a:rPr>
                <a:t> 1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15" name="Rechteck 214"/>
            <p:cNvSpPr/>
            <p:nvPr/>
          </p:nvSpPr>
          <p:spPr bwMode="auto">
            <a:xfrm>
              <a:off x="7236296" y="3429016"/>
              <a:ext cx="57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XYZ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16" name="Rechteck 215"/>
            <p:cNvSpPr/>
            <p:nvPr/>
          </p:nvSpPr>
          <p:spPr bwMode="auto">
            <a:xfrm>
              <a:off x="5508104" y="3429016"/>
              <a:ext cx="936000" cy="144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b="1" dirty="0" smtClean="0">
                  <a:latin typeface="Calibri" panose="020F0502020204030204" pitchFamily="34" charset="0"/>
                </a:rPr>
                <a:t>DE987654…</a:t>
              </a:r>
              <a:endParaRPr lang="de-DE" sz="1000" b="1" dirty="0">
                <a:latin typeface="Calibri" panose="020F0502020204030204" pitchFamily="34" charset="0"/>
              </a:endParaRPr>
            </a:p>
          </p:txBody>
        </p:sp>
        <p:sp>
          <p:nvSpPr>
            <p:cNvPr id="217" name="Rechteck 216"/>
            <p:cNvSpPr/>
            <p:nvPr/>
          </p:nvSpPr>
          <p:spPr bwMode="auto">
            <a:xfrm>
              <a:off x="5256076" y="3285000"/>
              <a:ext cx="2592000" cy="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FFFF">
                    <a:alpha val="0"/>
                  </a:srgbClr>
                </a:gs>
                <a:gs pos="50000">
                  <a:schemeClr val="bg1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05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0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88840"/>
            <a:ext cx="4284000" cy="4104000"/>
          </a:xfrm>
          <a:noFill/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b="1" dirty="0" smtClean="0">
                <a:ea typeface="ＭＳ Ｐゴシック" pitchFamily="34" charset="-128"/>
              </a:rPr>
              <a:t>The demonstration consists of: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a typeface="ＭＳ Ｐゴシック" pitchFamily="34" charset="-128"/>
              </a:rPr>
              <a:t>a</a:t>
            </a:r>
            <a:r>
              <a:rPr lang="en-GB" dirty="0" smtClean="0">
                <a:ea typeface="ＭＳ Ｐゴシック" pitchFamily="34" charset="-128"/>
              </a:rPr>
              <a:t> field-test with real customers </a:t>
            </a:r>
            <a:br>
              <a:rPr lang="en-GB" dirty="0" smtClean="0">
                <a:ea typeface="ＭＳ Ｐゴシック" pitchFamily="34" charset="-128"/>
              </a:rPr>
            </a:br>
            <a:r>
              <a:rPr lang="en-GB" dirty="0" smtClean="0">
                <a:ea typeface="ＭＳ Ｐゴシック" pitchFamily="34" charset="-128"/>
              </a:rPr>
              <a:t>(~5 MW RES generation, ~ 1,5 MW load)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ea typeface="ＭＳ Ｐゴシック" pitchFamily="34" charset="-128"/>
              </a:rPr>
              <a:t>a simulation for anticipating future scenarios in the year 2035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 smtClean="0"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ea typeface="ＭＳ Ｐゴシック" pitchFamily="34" charset="-128"/>
              </a:rPr>
              <a:t>The goal of the demonstration is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a typeface="ＭＳ Ｐゴシック" pitchFamily="34" charset="-128"/>
              </a:rPr>
              <a:t>To validate </a:t>
            </a:r>
            <a:r>
              <a:rPr lang="en-GB" dirty="0" smtClean="0">
                <a:ea typeface="ＭＳ Ｐゴシック" pitchFamily="34" charset="-128"/>
              </a:rPr>
              <a:t>all new </a:t>
            </a:r>
            <a:r>
              <a:rPr lang="en-GB" dirty="0">
                <a:ea typeface="ＭＳ Ｐゴシック" pitchFamily="34" charset="-128"/>
              </a:rPr>
              <a:t>operational concepts </a:t>
            </a:r>
            <a:r>
              <a:rPr lang="en-GB" dirty="0" smtClean="0">
                <a:ea typeface="ＭＳ Ｐゴシック" pitchFamily="34" charset="-128"/>
              </a:rPr>
              <a:t>  </a:t>
            </a:r>
            <a:endParaRPr lang="en-GB" dirty="0">
              <a:ea typeface="ＭＳ Ｐゴシック" pitchFamily="34" charset="-128"/>
            </a:endParaRPr>
          </a:p>
          <a:p>
            <a:pPr eaLnBrk="1" hangingPunct="1">
              <a:spcBef>
                <a:spcPts val="300"/>
              </a:spcBef>
              <a:spcAft>
                <a:spcPts val="0"/>
              </a:spcAft>
            </a:pPr>
            <a:r>
              <a:rPr lang="en-GB" dirty="0" smtClean="0">
                <a:ea typeface="ＭＳ Ｐゴシック" pitchFamily="34" charset="-128"/>
              </a:rPr>
              <a:t>Testing the solution in a real environment and pave the way for a large-scale rollout</a:t>
            </a:r>
          </a:p>
          <a:p>
            <a:pPr eaLnBrk="1" hangingPunct="1">
              <a:spcBef>
                <a:spcPts val="300"/>
              </a:spcBef>
              <a:spcAft>
                <a:spcPts val="0"/>
              </a:spcAft>
            </a:pPr>
            <a:r>
              <a:rPr lang="en-GB" dirty="0" smtClean="0">
                <a:ea typeface="ＭＳ Ｐゴシック" pitchFamily="34" charset="-128"/>
              </a:rPr>
              <a:t>Trigging discussions with similar projects and applications and promoting the results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 </a:t>
            </a:r>
            <a:r>
              <a:rPr lang="de-DE" dirty="0" smtClean="0"/>
              <a:t>real-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demonstration</a:t>
            </a:r>
            <a:r>
              <a:rPr lang="de-DE" dirty="0" smtClean="0"/>
              <a:t> will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in an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high </a:t>
            </a:r>
            <a:r>
              <a:rPr lang="de-DE" dirty="0" err="1" smtClean="0"/>
              <a:t>penetration</a:t>
            </a:r>
            <a:r>
              <a:rPr lang="de-DE" dirty="0" smtClean="0"/>
              <a:t> of RES</a:t>
            </a:r>
            <a:endParaRPr lang="de-DE" dirty="0"/>
          </a:p>
        </p:txBody>
      </p:sp>
      <p:pic>
        <p:nvPicPr>
          <p:cNvPr id="12" name="Picture 35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4" r="18293" b="19376"/>
          <a:stretch/>
        </p:blipFill>
        <p:spPr bwMode="gray">
          <a:xfrm>
            <a:off x="4644009" y="1988840"/>
            <a:ext cx="4248000" cy="4104000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Gerade Verbindung 22"/>
          <p:cNvCxnSpPr/>
          <p:nvPr/>
        </p:nvCxnSpPr>
        <p:spPr bwMode="auto">
          <a:xfrm>
            <a:off x="5832468" y="2637116"/>
            <a:ext cx="2880000" cy="1116000"/>
          </a:xfrm>
          <a:prstGeom prst="line">
            <a:avLst/>
          </a:prstGeom>
          <a:noFill/>
          <a:ln w="28575" cap="rnd">
            <a:solidFill>
              <a:schemeClr val="accent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7" name="Rechteck 6"/>
          <p:cNvSpPr/>
          <p:nvPr/>
        </p:nvSpPr>
        <p:spPr bwMode="auto">
          <a:xfrm>
            <a:off x="4752020" y="2097422"/>
            <a:ext cx="4032000" cy="288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buClr>
                <a:schemeClr val="accent1"/>
              </a:buClr>
            </a:pPr>
            <a:r>
              <a:rPr lang="de-DE" sz="1400" b="1" dirty="0">
                <a:latin typeface="Calibri" panose="020F0502020204030204" pitchFamily="34" charset="0"/>
              </a:rPr>
              <a:t>7,5 MW </a:t>
            </a:r>
            <a:r>
              <a:rPr lang="de-DE" sz="1400" b="1" dirty="0" err="1" smtClean="0">
                <a:latin typeface="Calibri" panose="020F0502020204030204" pitchFamily="34" charset="0"/>
              </a:rPr>
              <a:t>maximum</a:t>
            </a:r>
            <a:r>
              <a:rPr lang="de-DE" sz="1400" b="1" dirty="0" smtClean="0">
                <a:latin typeface="Calibri" panose="020F0502020204030204" pitchFamily="34" charset="0"/>
              </a:rPr>
              <a:t> Load &amp; </a:t>
            </a:r>
            <a:r>
              <a:rPr lang="de-DE" sz="1400" b="1" dirty="0">
                <a:latin typeface="Calibri" panose="020F0502020204030204" pitchFamily="34" charset="0"/>
              </a:rPr>
              <a:t>23,5 MW </a:t>
            </a:r>
            <a:r>
              <a:rPr lang="de-DE" sz="1400" b="1" dirty="0" err="1" smtClean="0">
                <a:latin typeface="Calibri" panose="020F0502020204030204" pitchFamily="34" charset="0"/>
              </a:rPr>
              <a:t>installed</a:t>
            </a:r>
            <a:r>
              <a:rPr lang="de-DE" sz="1400" b="1" dirty="0" smtClean="0">
                <a:latin typeface="Calibri" panose="020F0502020204030204" pitchFamily="34" charset="0"/>
              </a:rPr>
              <a:t> RES</a:t>
            </a:r>
            <a:endParaRPr lang="de-DE" sz="1400" b="1" dirty="0">
              <a:latin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5616116" y="2637446"/>
            <a:ext cx="216000" cy="21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pitchFamily="34" charset="0"/>
              <a:buChar char="&gt;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5616436" y="2853470"/>
            <a:ext cx="395724" cy="3024000"/>
          </a:xfrm>
          <a:prstGeom prst="line">
            <a:avLst/>
          </a:prstGeom>
          <a:noFill/>
          <a:ln w="28575" cap="rnd">
            <a:solidFill>
              <a:schemeClr val="accent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10" name="Gruppieren 9"/>
          <p:cNvGrpSpPr/>
          <p:nvPr/>
        </p:nvGrpSpPr>
        <p:grpSpPr>
          <a:xfrm>
            <a:off x="6028677" y="3758931"/>
            <a:ext cx="2700002" cy="2160000"/>
            <a:chOff x="6012158" y="3716498"/>
            <a:chExt cx="2700002" cy="2160000"/>
          </a:xfrm>
        </p:grpSpPr>
        <p:grpSp>
          <p:nvGrpSpPr>
            <p:cNvPr id="13" name="Gruppieren 12"/>
            <p:cNvGrpSpPr>
              <a:grpSpLocks/>
            </p:cNvGrpSpPr>
            <p:nvPr/>
          </p:nvGrpSpPr>
          <p:grpSpPr>
            <a:xfrm>
              <a:off x="6012158" y="3716498"/>
              <a:ext cx="2700002" cy="2160000"/>
              <a:chOff x="3202664" y="1484725"/>
              <a:chExt cx="2200342" cy="1770301"/>
            </a:xfrm>
          </p:grpSpPr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42" b="49691" l="0" r="97913">
                            <a14:foregroundMark x1="35484" y1="12237" x2="35484" y2="12237"/>
                            <a14:foregroundMark x1="61480" y1="23486" x2="61480" y2="23486"/>
                            <a14:foregroundMark x1="86907" y1="12485" x2="86907" y2="12485"/>
                            <a14:foregroundMark x1="84820" y1="24475" x2="84820" y2="244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66" r="6647" b="55437"/>
              <a:stretch/>
            </p:blipFill>
            <p:spPr bwMode="auto">
              <a:xfrm>
                <a:off x="3202664" y="1484725"/>
                <a:ext cx="2200342" cy="17703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sp>
            <p:nvSpPr>
              <p:cNvPr id="17" name="Rechteck 16"/>
              <p:cNvSpPr/>
              <p:nvPr/>
            </p:nvSpPr>
            <p:spPr bwMode="auto">
              <a:xfrm>
                <a:off x="4245137" y="2601209"/>
                <a:ext cx="684000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tabLst/>
                </a:pPr>
                <a:r>
                  <a:rPr lang="de-DE" sz="7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Lengerich</a:t>
                </a:r>
                <a:endParaRPr kumimoji="0" lang="de-DE" sz="7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3599892" y="2699298"/>
                <a:ext cx="426491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tabLst/>
                </a:pPr>
                <a:r>
                  <a:rPr lang="de-DE" sz="7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Lange</a:t>
                </a:r>
                <a:endParaRPr kumimoji="0" lang="de-DE" sz="7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4968044" y="2528916"/>
                <a:ext cx="324000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tabLst/>
                </a:pPr>
                <a:r>
                  <a:rPr lang="de-DE" sz="700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Handrup</a:t>
                </a:r>
                <a:endParaRPr kumimoji="0" lang="de-DE" sz="7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4932080" y="1774977"/>
                <a:ext cx="360000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tabLst/>
                </a:pPr>
                <a:r>
                  <a:rPr lang="de-DE" sz="700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Wettrup</a:t>
                </a:r>
                <a:endParaRPr kumimoji="0" lang="de-DE" sz="7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3923928" y="1921287"/>
                <a:ext cx="426491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tabLst/>
                </a:pPr>
                <a:r>
                  <a:rPr lang="de-DE" sz="7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Gersten</a:t>
                </a:r>
                <a:endParaRPr kumimoji="0" lang="de-DE" sz="7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Freihandform 30"/>
              <p:cNvSpPr/>
              <p:nvPr/>
            </p:nvSpPr>
            <p:spPr bwMode="auto">
              <a:xfrm>
                <a:off x="3275982" y="1576151"/>
                <a:ext cx="2113807" cy="1644732"/>
              </a:xfrm>
              <a:custGeom>
                <a:avLst/>
                <a:gdLst>
                  <a:gd name="connsiteX0" fmla="*/ 700644 w 2113807"/>
                  <a:gd name="connsiteY0" fmla="*/ 11875 h 1644732"/>
                  <a:gd name="connsiteX1" fmla="*/ 225631 w 2113807"/>
                  <a:gd name="connsiteY1" fmla="*/ 469075 h 1644732"/>
                  <a:gd name="connsiteX2" fmla="*/ 0 w 2113807"/>
                  <a:gd name="connsiteY2" fmla="*/ 997527 h 1644732"/>
                  <a:gd name="connsiteX3" fmla="*/ 498763 w 2113807"/>
                  <a:gd name="connsiteY3" fmla="*/ 1644732 h 1644732"/>
                  <a:gd name="connsiteX4" fmla="*/ 1246909 w 2113807"/>
                  <a:gd name="connsiteY4" fmla="*/ 1312223 h 1644732"/>
                  <a:gd name="connsiteX5" fmla="*/ 2060368 w 2113807"/>
                  <a:gd name="connsiteY5" fmla="*/ 1252846 h 1644732"/>
                  <a:gd name="connsiteX6" fmla="*/ 2078181 w 2113807"/>
                  <a:gd name="connsiteY6" fmla="*/ 742207 h 1644732"/>
                  <a:gd name="connsiteX7" fmla="*/ 2113807 w 2113807"/>
                  <a:gd name="connsiteY7" fmla="*/ 350322 h 1644732"/>
                  <a:gd name="connsiteX8" fmla="*/ 1953491 w 2113807"/>
                  <a:gd name="connsiteY8" fmla="*/ 65314 h 1644732"/>
                  <a:gd name="connsiteX9" fmla="*/ 1466602 w 2113807"/>
                  <a:gd name="connsiteY9" fmla="*/ 148441 h 1644732"/>
                  <a:gd name="connsiteX10" fmla="*/ 1157844 w 2113807"/>
                  <a:gd name="connsiteY10" fmla="*/ 0 h 1644732"/>
                  <a:gd name="connsiteX11" fmla="*/ 700644 w 2113807"/>
                  <a:gd name="connsiteY11" fmla="*/ 11875 h 1644732"/>
                  <a:gd name="connsiteX0" fmla="*/ 700644 w 2113807"/>
                  <a:gd name="connsiteY0" fmla="*/ 11875 h 1644732"/>
                  <a:gd name="connsiteX1" fmla="*/ 225631 w 2113807"/>
                  <a:gd name="connsiteY1" fmla="*/ 469075 h 1644732"/>
                  <a:gd name="connsiteX2" fmla="*/ 0 w 2113807"/>
                  <a:gd name="connsiteY2" fmla="*/ 997527 h 1644732"/>
                  <a:gd name="connsiteX3" fmla="*/ 498763 w 2113807"/>
                  <a:gd name="connsiteY3" fmla="*/ 1644732 h 1644732"/>
                  <a:gd name="connsiteX4" fmla="*/ 1191250 w 2113807"/>
                  <a:gd name="connsiteY4" fmla="*/ 1367882 h 1644732"/>
                  <a:gd name="connsiteX5" fmla="*/ 2060368 w 2113807"/>
                  <a:gd name="connsiteY5" fmla="*/ 1252846 h 1644732"/>
                  <a:gd name="connsiteX6" fmla="*/ 2078181 w 2113807"/>
                  <a:gd name="connsiteY6" fmla="*/ 742207 h 1644732"/>
                  <a:gd name="connsiteX7" fmla="*/ 2113807 w 2113807"/>
                  <a:gd name="connsiteY7" fmla="*/ 350322 h 1644732"/>
                  <a:gd name="connsiteX8" fmla="*/ 1953491 w 2113807"/>
                  <a:gd name="connsiteY8" fmla="*/ 65314 h 1644732"/>
                  <a:gd name="connsiteX9" fmla="*/ 1466602 w 2113807"/>
                  <a:gd name="connsiteY9" fmla="*/ 148441 h 1644732"/>
                  <a:gd name="connsiteX10" fmla="*/ 1157844 w 2113807"/>
                  <a:gd name="connsiteY10" fmla="*/ 0 h 1644732"/>
                  <a:gd name="connsiteX11" fmla="*/ 700644 w 2113807"/>
                  <a:gd name="connsiteY11" fmla="*/ 11875 h 164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3807" h="1644732">
                    <a:moveTo>
                      <a:pt x="700644" y="11875"/>
                    </a:moveTo>
                    <a:lnTo>
                      <a:pt x="225631" y="469075"/>
                    </a:lnTo>
                    <a:lnTo>
                      <a:pt x="0" y="997527"/>
                    </a:lnTo>
                    <a:lnTo>
                      <a:pt x="498763" y="1644732"/>
                    </a:lnTo>
                    <a:lnTo>
                      <a:pt x="1191250" y="1367882"/>
                    </a:lnTo>
                    <a:lnTo>
                      <a:pt x="2060368" y="1252846"/>
                    </a:lnTo>
                    <a:lnTo>
                      <a:pt x="2078181" y="742207"/>
                    </a:lnTo>
                    <a:lnTo>
                      <a:pt x="2113807" y="350322"/>
                    </a:lnTo>
                    <a:lnTo>
                      <a:pt x="1953491" y="65314"/>
                    </a:lnTo>
                    <a:lnTo>
                      <a:pt x="1466602" y="148441"/>
                    </a:lnTo>
                    <a:lnTo>
                      <a:pt x="1157844" y="0"/>
                    </a:lnTo>
                    <a:lnTo>
                      <a:pt x="700644" y="1187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hteck 33"/>
              <p:cNvSpPr/>
              <p:nvPr/>
            </p:nvSpPr>
            <p:spPr bwMode="auto">
              <a:xfrm>
                <a:off x="3962949" y="2126746"/>
                <a:ext cx="1085501" cy="180020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tabLst/>
                </a:pPr>
                <a:r>
                  <a:rPr lang="de-DE" sz="16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</a:rPr>
                  <a:t>UA Lengerich</a:t>
                </a:r>
                <a:endParaRPr kumimoji="0" lang="de-DE" sz="1600" b="1" i="0" u="none" strike="noStrike" cap="none" normalizeH="0" baseline="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" name="Ellipse 1"/>
            <p:cNvSpPr/>
            <p:nvPr/>
          </p:nvSpPr>
          <p:spPr bwMode="auto">
            <a:xfrm>
              <a:off x="7776356" y="4917384"/>
              <a:ext cx="144000" cy="14400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266700" marR="0" indent="-2667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pitchFamily="34" charset="0"/>
                <a:buChar char="&gt;"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323616" y="1268761"/>
            <a:ext cx="8568864" cy="576063"/>
            <a:chOff x="251552" y="1124745"/>
            <a:chExt cx="8568864" cy="576063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575556" y="1268760"/>
              <a:ext cx="7776864" cy="216024"/>
              <a:chOff x="251520" y="1952836"/>
              <a:chExt cx="7776864" cy="216024"/>
            </a:xfrm>
          </p:grpSpPr>
          <p:sp>
            <p:nvSpPr>
              <p:cNvPr id="49" name="Rechteck 48"/>
              <p:cNvSpPr/>
              <p:nvPr/>
            </p:nvSpPr>
            <p:spPr bwMode="auto">
              <a:xfrm>
                <a:off x="251520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Rechteck 49"/>
              <p:cNvSpPr/>
              <p:nvPr/>
            </p:nvSpPr>
            <p:spPr bwMode="auto">
              <a:xfrm>
                <a:off x="467544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 bwMode="auto">
              <a:xfrm>
                <a:off x="683592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Rechteck 51"/>
              <p:cNvSpPr/>
              <p:nvPr/>
            </p:nvSpPr>
            <p:spPr bwMode="auto">
              <a:xfrm>
                <a:off x="899616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Rechteck 52"/>
              <p:cNvSpPr/>
              <p:nvPr/>
            </p:nvSpPr>
            <p:spPr bwMode="auto">
              <a:xfrm>
                <a:off x="1115616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Rechteck 53"/>
              <p:cNvSpPr/>
              <p:nvPr/>
            </p:nvSpPr>
            <p:spPr bwMode="auto">
              <a:xfrm>
                <a:off x="1331640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Rechteck 54"/>
              <p:cNvSpPr/>
              <p:nvPr/>
            </p:nvSpPr>
            <p:spPr bwMode="auto">
              <a:xfrm>
                <a:off x="1547688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Rechteck 55"/>
              <p:cNvSpPr/>
              <p:nvPr/>
            </p:nvSpPr>
            <p:spPr bwMode="auto">
              <a:xfrm>
                <a:off x="1763712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Rechteck 56"/>
              <p:cNvSpPr/>
              <p:nvPr/>
            </p:nvSpPr>
            <p:spPr bwMode="auto">
              <a:xfrm>
                <a:off x="1979712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Rechteck 57"/>
              <p:cNvSpPr/>
              <p:nvPr/>
            </p:nvSpPr>
            <p:spPr bwMode="auto">
              <a:xfrm>
                <a:off x="2195736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Rechteck 58"/>
              <p:cNvSpPr/>
              <p:nvPr/>
            </p:nvSpPr>
            <p:spPr bwMode="auto">
              <a:xfrm>
                <a:off x="2411784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Rechteck 59"/>
              <p:cNvSpPr/>
              <p:nvPr/>
            </p:nvSpPr>
            <p:spPr bwMode="auto">
              <a:xfrm>
                <a:off x="2627808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Rechteck 60"/>
              <p:cNvSpPr/>
              <p:nvPr/>
            </p:nvSpPr>
            <p:spPr bwMode="auto">
              <a:xfrm>
                <a:off x="2843808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Rechteck 61"/>
              <p:cNvSpPr/>
              <p:nvPr/>
            </p:nvSpPr>
            <p:spPr bwMode="auto">
              <a:xfrm>
                <a:off x="3059832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Rechteck 62"/>
              <p:cNvSpPr/>
              <p:nvPr/>
            </p:nvSpPr>
            <p:spPr bwMode="auto">
              <a:xfrm>
                <a:off x="3275880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Rechteck 63"/>
              <p:cNvSpPr/>
              <p:nvPr/>
            </p:nvSpPr>
            <p:spPr bwMode="auto">
              <a:xfrm>
                <a:off x="3491904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Rechteck 64"/>
              <p:cNvSpPr/>
              <p:nvPr/>
            </p:nvSpPr>
            <p:spPr bwMode="auto">
              <a:xfrm>
                <a:off x="3707904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Rechteck 65"/>
              <p:cNvSpPr/>
              <p:nvPr/>
            </p:nvSpPr>
            <p:spPr bwMode="auto">
              <a:xfrm>
                <a:off x="3923928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Rechteck 66"/>
              <p:cNvSpPr/>
              <p:nvPr/>
            </p:nvSpPr>
            <p:spPr bwMode="auto">
              <a:xfrm>
                <a:off x="4139976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Rechteck 67"/>
              <p:cNvSpPr/>
              <p:nvPr/>
            </p:nvSpPr>
            <p:spPr bwMode="auto">
              <a:xfrm>
                <a:off x="4356000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Rechteck 68"/>
              <p:cNvSpPr/>
              <p:nvPr/>
            </p:nvSpPr>
            <p:spPr bwMode="auto">
              <a:xfrm>
                <a:off x="4572000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Rechteck 69"/>
              <p:cNvSpPr/>
              <p:nvPr/>
            </p:nvSpPr>
            <p:spPr bwMode="auto">
              <a:xfrm>
                <a:off x="4788024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Rechteck 70"/>
              <p:cNvSpPr/>
              <p:nvPr/>
            </p:nvSpPr>
            <p:spPr bwMode="auto">
              <a:xfrm>
                <a:off x="5004072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Rechteck 71"/>
              <p:cNvSpPr/>
              <p:nvPr/>
            </p:nvSpPr>
            <p:spPr bwMode="auto">
              <a:xfrm>
                <a:off x="5220096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Rechteck 72"/>
              <p:cNvSpPr/>
              <p:nvPr/>
            </p:nvSpPr>
            <p:spPr bwMode="auto">
              <a:xfrm>
                <a:off x="5436096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Rechteck 73"/>
              <p:cNvSpPr/>
              <p:nvPr/>
            </p:nvSpPr>
            <p:spPr bwMode="auto">
              <a:xfrm>
                <a:off x="5652120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Rechteck 74"/>
              <p:cNvSpPr/>
              <p:nvPr/>
            </p:nvSpPr>
            <p:spPr bwMode="auto">
              <a:xfrm>
                <a:off x="5868168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Rechteck 75"/>
              <p:cNvSpPr/>
              <p:nvPr/>
            </p:nvSpPr>
            <p:spPr bwMode="auto">
              <a:xfrm>
                <a:off x="6084192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Rechteck 76"/>
              <p:cNvSpPr/>
              <p:nvPr/>
            </p:nvSpPr>
            <p:spPr bwMode="auto">
              <a:xfrm>
                <a:off x="6300192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Rechteck 77"/>
              <p:cNvSpPr/>
              <p:nvPr/>
            </p:nvSpPr>
            <p:spPr bwMode="auto">
              <a:xfrm>
                <a:off x="6516216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Rechteck 78"/>
              <p:cNvSpPr/>
              <p:nvPr/>
            </p:nvSpPr>
            <p:spPr bwMode="auto">
              <a:xfrm>
                <a:off x="6732264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Rechteck 79"/>
              <p:cNvSpPr/>
              <p:nvPr/>
            </p:nvSpPr>
            <p:spPr bwMode="auto">
              <a:xfrm>
                <a:off x="6948288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Rechteck 80"/>
              <p:cNvSpPr/>
              <p:nvPr/>
            </p:nvSpPr>
            <p:spPr bwMode="auto">
              <a:xfrm>
                <a:off x="7164288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Rechteck 81"/>
              <p:cNvSpPr/>
              <p:nvPr/>
            </p:nvSpPr>
            <p:spPr bwMode="auto">
              <a:xfrm>
                <a:off x="7380312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Rechteck 82"/>
              <p:cNvSpPr/>
              <p:nvPr/>
            </p:nvSpPr>
            <p:spPr bwMode="auto">
              <a:xfrm>
                <a:off x="7596360" y="1952860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Rechteck 83"/>
              <p:cNvSpPr/>
              <p:nvPr/>
            </p:nvSpPr>
            <p:spPr bwMode="auto">
              <a:xfrm>
                <a:off x="7812384" y="1952836"/>
                <a:ext cx="216000" cy="2160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0" name="Ellipse 29"/>
            <p:cNvSpPr/>
            <p:nvPr/>
          </p:nvSpPr>
          <p:spPr bwMode="auto">
            <a:xfrm>
              <a:off x="251552" y="1196753"/>
              <a:ext cx="360000" cy="360000"/>
            </a:xfrm>
            <a:prstGeom prst="ellipse">
              <a:avLst/>
            </a:prstGeom>
            <a:solidFill>
              <a:schemeClr val="accent3"/>
            </a:solidFill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266700" marR="0" indent="-2667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pitchFamily="34" charset="0"/>
                <a:buChar char="&gt;"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8316416" y="1124745"/>
              <a:ext cx="504000" cy="504000"/>
              <a:chOff x="4499992" y="2744980"/>
              <a:chExt cx="504000" cy="504000"/>
            </a:xfrm>
            <a:solidFill>
              <a:schemeClr val="bg1"/>
            </a:solidFill>
            <a:scene3d>
              <a:camera prst="perspectiveContrastingLeftFacing" fov="0">
                <a:rot lat="0" lon="1200001" rev="0"/>
              </a:camera>
              <a:lightRig rig="threePt" dir="t"/>
            </a:scene3d>
          </p:grpSpPr>
          <p:sp>
            <p:nvSpPr>
              <p:cNvPr id="45" name="Ellipse 44"/>
              <p:cNvSpPr/>
              <p:nvPr/>
            </p:nvSpPr>
            <p:spPr bwMode="auto">
              <a:xfrm>
                <a:off x="4499992" y="2744980"/>
                <a:ext cx="504000" cy="504000"/>
              </a:xfrm>
              <a:prstGeom prst="ellipse">
                <a:avLst/>
              </a:prstGeom>
              <a:grpFill/>
              <a:ln w="381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 extrusionH="127000" prstMaterial="matte"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 bwMode="auto">
              <a:xfrm>
                <a:off x="4572040" y="2816972"/>
                <a:ext cx="360000" cy="360000"/>
              </a:xfrm>
              <a:prstGeom prst="ellipse">
                <a:avLst/>
              </a:prstGeom>
              <a:grpFill/>
              <a:ln w="381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 z="6350" extrusionH="127000" prstMaterial="matte"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Ellipse 46"/>
              <p:cNvSpPr/>
              <p:nvPr/>
            </p:nvSpPr>
            <p:spPr bwMode="auto">
              <a:xfrm>
                <a:off x="4644032" y="2888995"/>
                <a:ext cx="216000" cy="216000"/>
              </a:xfrm>
              <a:prstGeom prst="ellipse">
                <a:avLst/>
              </a:prstGeom>
              <a:grpFill/>
              <a:ln w="381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 z="12700" extrusionH="127000" prstMaterial="matte"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 bwMode="auto">
              <a:xfrm>
                <a:off x="4716024" y="2961003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 z="19050" extrusionH="127000" prstMaterial="matte"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66700" marR="0" indent="-2667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SzTx/>
                  <a:buFont typeface="Arial" pitchFamily="34" charset="0"/>
                  <a:buChar char="&gt;"/>
                  <a:tabLst/>
                </a:pPr>
                <a:endPara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3" name="Rechteck 12"/>
            <p:cNvSpPr/>
            <p:nvPr/>
          </p:nvSpPr>
          <p:spPr bwMode="auto">
            <a:xfrm>
              <a:off x="539552" y="1340775"/>
              <a:ext cx="7056000" cy="72000"/>
            </a:xfrm>
            <a:custGeom>
              <a:avLst/>
              <a:gdLst>
                <a:gd name="connsiteX0" fmla="*/ 0 w 2412000"/>
                <a:gd name="connsiteY0" fmla="*/ 0 h 108000"/>
                <a:gd name="connsiteX1" fmla="*/ 2412000 w 2412000"/>
                <a:gd name="connsiteY1" fmla="*/ 0 h 108000"/>
                <a:gd name="connsiteX2" fmla="*/ 2412000 w 2412000"/>
                <a:gd name="connsiteY2" fmla="*/ 108000 h 108000"/>
                <a:gd name="connsiteX3" fmla="*/ 0 w 2412000"/>
                <a:gd name="connsiteY3" fmla="*/ 108000 h 108000"/>
                <a:gd name="connsiteX4" fmla="*/ 0 w 2412000"/>
                <a:gd name="connsiteY4" fmla="*/ 0 h 108000"/>
                <a:gd name="connsiteX0" fmla="*/ 0 w 2412000"/>
                <a:gd name="connsiteY0" fmla="*/ 0 h 463205"/>
                <a:gd name="connsiteX1" fmla="*/ 2412000 w 2412000"/>
                <a:gd name="connsiteY1" fmla="*/ 0 h 463205"/>
                <a:gd name="connsiteX2" fmla="*/ 2412000 w 2412000"/>
                <a:gd name="connsiteY2" fmla="*/ 108000 h 463205"/>
                <a:gd name="connsiteX3" fmla="*/ 0 w 2412000"/>
                <a:gd name="connsiteY3" fmla="*/ 108000 h 463205"/>
                <a:gd name="connsiteX4" fmla="*/ 774782 w 2412000"/>
                <a:gd name="connsiteY4" fmla="*/ 462442 h 463205"/>
                <a:gd name="connsiteX5" fmla="*/ 0 w 2412000"/>
                <a:gd name="connsiteY5" fmla="*/ 0 h 463205"/>
                <a:gd name="connsiteX0" fmla="*/ 774782 w 2412000"/>
                <a:gd name="connsiteY0" fmla="*/ 462442 h 553882"/>
                <a:gd name="connsiteX1" fmla="*/ 0 w 2412000"/>
                <a:gd name="connsiteY1" fmla="*/ 0 h 553882"/>
                <a:gd name="connsiteX2" fmla="*/ 2412000 w 2412000"/>
                <a:gd name="connsiteY2" fmla="*/ 0 h 553882"/>
                <a:gd name="connsiteX3" fmla="*/ 2412000 w 2412000"/>
                <a:gd name="connsiteY3" fmla="*/ 108000 h 553882"/>
                <a:gd name="connsiteX4" fmla="*/ 0 w 2412000"/>
                <a:gd name="connsiteY4" fmla="*/ 108000 h 553882"/>
                <a:gd name="connsiteX5" fmla="*/ 866222 w 2412000"/>
                <a:gd name="connsiteY5" fmla="*/ 553882 h 553882"/>
                <a:gd name="connsiteX0" fmla="*/ 774782 w 2412000"/>
                <a:gd name="connsiteY0" fmla="*/ 462442 h 462442"/>
                <a:gd name="connsiteX1" fmla="*/ 0 w 2412000"/>
                <a:gd name="connsiteY1" fmla="*/ 0 h 462442"/>
                <a:gd name="connsiteX2" fmla="*/ 2412000 w 2412000"/>
                <a:gd name="connsiteY2" fmla="*/ 0 h 462442"/>
                <a:gd name="connsiteX3" fmla="*/ 2412000 w 2412000"/>
                <a:gd name="connsiteY3" fmla="*/ 108000 h 462442"/>
                <a:gd name="connsiteX4" fmla="*/ 0 w 2412000"/>
                <a:gd name="connsiteY4" fmla="*/ 108000 h 462442"/>
                <a:gd name="connsiteX0" fmla="*/ 0 w 2412000"/>
                <a:gd name="connsiteY0" fmla="*/ 0 h 108000"/>
                <a:gd name="connsiteX1" fmla="*/ 2412000 w 2412000"/>
                <a:gd name="connsiteY1" fmla="*/ 0 h 108000"/>
                <a:gd name="connsiteX2" fmla="*/ 2412000 w 2412000"/>
                <a:gd name="connsiteY2" fmla="*/ 108000 h 108000"/>
                <a:gd name="connsiteX3" fmla="*/ 0 w 2412000"/>
                <a:gd name="connsiteY3" fmla="*/ 10800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000" h="108000">
                  <a:moveTo>
                    <a:pt x="0" y="0"/>
                  </a:moveTo>
                  <a:lnTo>
                    <a:pt x="2412000" y="0"/>
                  </a:lnTo>
                  <a:lnTo>
                    <a:pt x="2412000" y="108000"/>
                  </a:lnTo>
                  <a:lnTo>
                    <a:pt x="0" y="10800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266700" marR="0" indent="-2667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pitchFamily="34" charset="0"/>
                <a:buChar char="&gt;"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03612" y="1520787"/>
              <a:ext cx="576000" cy="1800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 b="1" dirty="0" smtClean="0">
                  <a:latin typeface="Calibri" panose="020F0502020204030204" pitchFamily="34" charset="0"/>
                </a:rPr>
                <a:t>2015</a:t>
              </a:r>
            </a:p>
          </p:txBody>
        </p:sp>
        <p:cxnSp>
          <p:nvCxnSpPr>
            <p:cNvPr id="36" name="Gerade Verbindung 35"/>
            <p:cNvCxnSpPr>
              <a:endCxn id="35" idx="0"/>
            </p:cNvCxnSpPr>
            <p:nvPr/>
          </p:nvCxnSpPr>
          <p:spPr bwMode="auto">
            <a:xfrm>
              <a:off x="791612" y="1232784"/>
              <a:ext cx="0" cy="288004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feld 36"/>
            <p:cNvSpPr txBox="1"/>
            <p:nvPr/>
          </p:nvSpPr>
          <p:spPr>
            <a:xfrm>
              <a:off x="3095900" y="1520760"/>
              <a:ext cx="576000" cy="1800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 b="1" dirty="0" smtClean="0">
                  <a:latin typeface="Calibri" panose="020F0502020204030204" pitchFamily="34" charset="0"/>
                </a:rPr>
                <a:t>2016</a:t>
              </a:r>
            </a:p>
          </p:txBody>
        </p:sp>
        <p:cxnSp>
          <p:nvCxnSpPr>
            <p:cNvPr id="38" name="Gerade Verbindung 37"/>
            <p:cNvCxnSpPr>
              <a:endCxn id="37" idx="0"/>
            </p:cNvCxnSpPr>
            <p:nvPr/>
          </p:nvCxnSpPr>
          <p:spPr bwMode="auto">
            <a:xfrm>
              <a:off x="3383900" y="1232756"/>
              <a:ext cx="0" cy="288004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feld 38"/>
            <p:cNvSpPr txBox="1"/>
            <p:nvPr/>
          </p:nvSpPr>
          <p:spPr>
            <a:xfrm>
              <a:off x="5688188" y="1520787"/>
              <a:ext cx="576000" cy="1800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 b="1" dirty="0" smtClean="0">
                  <a:latin typeface="Calibri" panose="020F0502020204030204" pitchFamily="34" charset="0"/>
                </a:rPr>
                <a:t>2017</a:t>
              </a:r>
            </a:p>
          </p:txBody>
        </p:sp>
        <p:cxnSp>
          <p:nvCxnSpPr>
            <p:cNvPr id="40" name="Gerade Verbindung 39"/>
            <p:cNvCxnSpPr>
              <a:endCxn id="39" idx="0"/>
            </p:cNvCxnSpPr>
            <p:nvPr/>
          </p:nvCxnSpPr>
          <p:spPr bwMode="auto">
            <a:xfrm>
              <a:off x="5976188" y="1232784"/>
              <a:ext cx="0" cy="288004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Gleichschenkliges Dreieck 40"/>
            <p:cNvSpPr/>
            <p:nvPr/>
          </p:nvSpPr>
          <p:spPr bwMode="auto">
            <a:xfrm rot="5400000">
              <a:off x="8136404" y="1196799"/>
              <a:ext cx="504000" cy="360000"/>
            </a:xfrm>
            <a:prstGeom prst="triangle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266700" marR="0" indent="-2667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pitchFamily="34" charset="0"/>
                <a:buChar char="&gt;"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287548" y="1232789"/>
              <a:ext cx="288000" cy="2880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tabLst/>
              </a:pP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323528" y="1232757"/>
              <a:ext cx="288000" cy="288000"/>
            </a:xfrm>
            <a:prstGeom prst="ellipse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tabLst/>
              </a:pPr>
              <a:endParaRPr kumimoji="0" lang="de-DE" sz="1400" b="1" i="0" u="none" strike="noStrike" cap="none" normalizeH="0" baseline="10000" dirty="0" smtClean="0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hteck 12"/>
            <p:cNvSpPr/>
            <p:nvPr/>
          </p:nvSpPr>
          <p:spPr bwMode="auto">
            <a:xfrm>
              <a:off x="7632284" y="1321698"/>
              <a:ext cx="648000" cy="100800"/>
            </a:xfrm>
            <a:custGeom>
              <a:avLst/>
              <a:gdLst>
                <a:gd name="connsiteX0" fmla="*/ 0 w 2412000"/>
                <a:gd name="connsiteY0" fmla="*/ 0 h 108000"/>
                <a:gd name="connsiteX1" fmla="*/ 2412000 w 2412000"/>
                <a:gd name="connsiteY1" fmla="*/ 0 h 108000"/>
                <a:gd name="connsiteX2" fmla="*/ 2412000 w 2412000"/>
                <a:gd name="connsiteY2" fmla="*/ 108000 h 108000"/>
                <a:gd name="connsiteX3" fmla="*/ 0 w 2412000"/>
                <a:gd name="connsiteY3" fmla="*/ 108000 h 108000"/>
                <a:gd name="connsiteX4" fmla="*/ 0 w 2412000"/>
                <a:gd name="connsiteY4" fmla="*/ 0 h 108000"/>
                <a:gd name="connsiteX0" fmla="*/ 0 w 2412000"/>
                <a:gd name="connsiteY0" fmla="*/ 0 h 463205"/>
                <a:gd name="connsiteX1" fmla="*/ 2412000 w 2412000"/>
                <a:gd name="connsiteY1" fmla="*/ 0 h 463205"/>
                <a:gd name="connsiteX2" fmla="*/ 2412000 w 2412000"/>
                <a:gd name="connsiteY2" fmla="*/ 108000 h 463205"/>
                <a:gd name="connsiteX3" fmla="*/ 0 w 2412000"/>
                <a:gd name="connsiteY3" fmla="*/ 108000 h 463205"/>
                <a:gd name="connsiteX4" fmla="*/ 774782 w 2412000"/>
                <a:gd name="connsiteY4" fmla="*/ 462442 h 463205"/>
                <a:gd name="connsiteX5" fmla="*/ 0 w 2412000"/>
                <a:gd name="connsiteY5" fmla="*/ 0 h 463205"/>
                <a:gd name="connsiteX0" fmla="*/ 774782 w 2412000"/>
                <a:gd name="connsiteY0" fmla="*/ 462442 h 553882"/>
                <a:gd name="connsiteX1" fmla="*/ 0 w 2412000"/>
                <a:gd name="connsiteY1" fmla="*/ 0 h 553882"/>
                <a:gd name="connsiteX2" fmla="*/ 2412000 w 2412000"/>
                <a:gd name="connsiteY2" fmla="*/ 0 h 553882"/>
                <a:gd name="connsiteX3" fmla="*/ 2412000 w 2412000"/>
                <a:gd name="connsiteY3" fmla="*/ 108000 h 553882"/>
                <a:gd name="connsiteX4" fmla="*/ 0 w 2412000"/>
                <a:gd name="connsiteY4" fmla="*/ 108000 h 553882"/>
                <a:gd name="connsiteX5" fmla="*/ 866222 w 2412000"/>
                <a:gd name="connsiteY5" fmla="*/ 553882 h 553882"/>
                <a:gd name="connsiteX0" fmla="*/ 774782 w 2412000"/>
                <a:gd name="connsiteY0" fmla="*/ 462442 h 462442"/>
                <a:gd name="connsiteX1" fmla="*/ 0 w 2412000"/>
                <a:gd name="connsiteY1" fmla="*/ 0 h 462442"/>
                <a:gd name="connsiteX2" fmla="*/ 2412000 w 2412000"/>
                <a:gd name="connsiteY2" fmla="*/ 0 h 462442"/>
                <a:gd name="connsiteX3" fmla="*/ 2412000 w 2412000"/>
                <a:gd name="connsiteY3" fmla="*/ 108000 h 462442"/>
                <a:gd name="connsiteX4" fmla="*/ 0 w 2412000"/>
                <a:gd name="connsiteY4" fmla="*/ 108000 h 462442"/>
                <a:gd name="connsiteX0" fmla="*/ 0 w 2412000"/>
                <a:gd name="connsiteY0" fmla="*/ 0 h 108000"/>
                <a:gd name="connsiteX1" fmla="*/ 2412000 w 2412000"/>
                <a:gd name="connsiteY1" fmla="*/ 0 h 108000"/>
                <a:gd name="connsiteX2" fmla="*/ 2412000 w 2412000"/>
                <a:gd name="connsiteY2" fmla="*/ 108000 h 108000"/>
                <a:gd name="connsiteX3" fmla="*/ 0 w 2412000"/>
                <a:gd name="connsiteY3" fmla="*/ 10800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000" h="108000">
                  <a:moveTo>
                    <a:pt x="0" y="0"/>
                  </a:moveTo>
                  <a:lnTo>
                    <a:pt x="2412000" y="0"/>
                  </a:lnTo>
                  <a:lnTo>
                    <a:pt x="2412000" y="108000"/>
                  </a:lnTo>
                  <a:lnTo>
                    <a:pt x="0" y="108000"/>
                  </a:lnTo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6800" rIns="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tabLst/>
              </a:pP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latin typeface="Calibri" panose="020F0502020204030204" pitchFamily="34" charset="0"/>
                </a:rPr>
                <a:t>Demo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6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Px2xJp4E2lmxKxO.eV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ad5T6Q4Ue.jloY4QtPE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yGcN7EmkGGdnSgVwUm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LoVaKMO0WdpNPq_w52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yprMQ75kOxSLZJEcgDN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EDa8OK1kmLaXxHPF9L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QF0bkwf0CPZD9dxv9OR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oT65s3DE2M3YqSTIZf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2rBWWbO0GJGDZhh.8Fu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RZDqviT06U2TrShSCV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RLciYQekqqHMe0koAwk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QQgvJZikG_eheffxM8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sJ3t9GYEKXuoPNe.uc0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SygY265kOs.AbVMbeOG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u8G00oI0mqJq6_ZMDAt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cchzYz3Eio2yVUjGM2Y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zZCMxk4UCCMf3xR.H.7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6YdhlwD0aaL6oQMI.iq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Jyw30PhEeQAQrrswqLm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Dd5_bJbUGWvyq5zpsV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Kd1lK5WEa8x0ky.1ulF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A6P0tcs06kI_K13cnhF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FXRrl2rUGYR__bI3_o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GEZI4Io0GP2AexNGDuI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FOOKjuZEW6HyiP.TRYN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dFd5XCX0amAXGWFnsk9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AWjXcZPEGLmwe1Xw_Nk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5RVVBgsk.ebzQqH2q90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x5ZIgz7EWvXLlC6qvuZ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_Ollru3UGTRj9lO3iJO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Jdm8wLpEqEVXlWSG_38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39Z3SqBk.pV.Iwifn8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fd4lZRvUK2UWtKoQQkW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PAwYkP80eR0Q99QMaw5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zUw_aHU0.FoEdQcMJYT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vlP4EhKkytEZDkHmd0g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56_0kWcUC7lxCCyKyI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2juJ4TSEC49.dKyNwP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zeeh0sNk.Q9Ga0nGb_4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6sdR5mnESXJXumeE5g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9QPBSsUkaeLkZwZv7yK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4mZ0MqpkaSU3OtYDr1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phOAD8XEushHefL1Z9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0lH7URzUCCA..6g8s.2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HQSTfpPEaC5IMh8fOF_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gguSImEyxFcZTkycUC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TEKoj5eEaE0PJJNOyTd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TwZI0rXEKNiLtHMyhRU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SpnObh6UGNEAWhOMl.6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SADqK60ka0u20Y7f_rq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5uDQZ_lUK28leXCFlcn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P.2eWX4kK_6PaxigIXd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k7OKfiFEyGWSBg9og81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clspMzQU2_D1UD0auu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uCuMwypE.xhgSS_RQRU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QQ_lFOgU6USZeOkd7kr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vu4xuz7kO9C2qau3t1K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IvOpNGtEOHmHRz4zXYZ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rnNfqkm0GYgMznmKU.I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2DvKkMqEWs7ui0FDNRz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prFBW3f0.CE4XlludeC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YI9YcEi02M8msiriicF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iSA2_e60iA.ompICCD.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Kjl45n7UCDAaq3M4Os5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CrOi01sU2992NvBi84O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0rYWa890ecx2I6H2RQu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GsvEogmEaKqFQIaOV6c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T80BUWnU6sfpPxKl_5p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wS_xvqSEGLDrgScRKaa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6crloNJEaw73fejHOC4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Sgh82h10Gr_V9UM3VVF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T76jS5WkyRFAEOxCxDW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_uRBi5kasE9.u.w0Gy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A3kBa9RU2.PYW7OB2ZA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_TEpCF70mnCXpUoI4H1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fWUxzY9E.E0PBKIyh5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QOVWHDd0G0r.ltaKrDn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KatejUFE62QdzS7B9Z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Y52SPDrUaxFevnUgosbA"/>
</p:tagLst>
</file>

<file path=ppt/theme/theme1.xml><?xml version="1.0" encoding="utf-8"?>
<a:theme xmlns:a="http://schemas.openxmlformats.org/drawingml/2006/main" name="PaVN_Vorlage">
  <a:themeElements>
    <a:clrScheme name="RWE 2012-02-02">
      <a:dk1>
        <a:sysClr val="windowText" lastClr="000000"/>
      </a:dk1>
      <a:lt1>
        <a:sysClr val="window" lastClr="FFFFFF"/>
      </a:lt1>
      <a:dk2>
        <a:srgbClr val="8DCEED"/>
      </a:dk2>
      <a:lt2>
        <a:srgbClr val="FFDD00"/>
      </a:lt2>
      <a:accent1>
        <a:srgbClr val="0066AA"/>
      </a:accent1>
      <a:accent2>
        <a:srgbClr val="F49E00"/>
      </a:accent2>
      <a:accent3>
        <a:srgbClr val="89BA17"/>
      </a:accent3>
      <a:accent4>
        <a:srgbClr val="009932"/>
      </a:accent4>
      <a:accent5>
        <a:srgbClr val="E2001A"/>
      </a:accent5>
      <a:accent6>
        <a:srgbClr val="9D0D15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266700" marR="0" indent="-2667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pitchFamily="34" charset="0"/>
          <a:buChar char="&gt;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2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pitchFamily="23" charset="0"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3" charset="0"/>
          </a:defRPr>
        </a:defPPr>
      </a:lstStyle>
    </a:lnDef>
    <a:txDef>
      <a:spPr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200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RWE 2012-02-02">
      <a:dk1>
        <a:sysClr val="windowText" lastClr="000000"/>
      </a:dk1>
      <a:lt1>
        <a:sysClr val="window" lastClr="FFFFFF"/>
      </a:lt1>
      <a:dk2>
        <a:srgbClr val="8DCEED"/>
      </a:dk2>
      <a:lt2>
        <a:srgbClr val="FFDD00"/>
      </a:lt2>
      <a:accent1>
        <a:srgbClr val="0066AA"/>
      </a:accent1>
      <a:accent2>
        <a:srgbClr val="F49E00"/>
      </a:accent2>
      <a:accent3>
        <a:srgbClr val="89BA17"/>
      </a:accent3>
      <a:accent4>
        <a:srgbClr val="009932"/>
      </a:accent4>
      <a:accent5>
        <a:srgbClr val="E2001A"/>
      </a:accent5>
      <a:accent6>
        <a:srgbClr val="9D0D15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RWE 2012-02-02">
      <a:dk1>
        <a:sysClr val="windowText" lastClr="000000"/>
      </a:dk1>
      <a:lt1>
        <a:sysClr val="window" lastClr="FFFFFF"/>
      </a:lt1>
      <a:dk2>
        <a:srgbClr val="8DCEED"/>
      </a:dk2>
      <a:lt2>
        <a:srgbClr val="FFDD00"/>
      </a:lt2>
      <a:accent1>
        <a:srgbClr val="0066AA"/>
      </a:accent1>
      <a:accent2>
        <a:srgbClr val="F49E00"/>
      </a:accent2>
      <a:accent3>
        <a:srgbClr val="89BA17"/>
      </a:accent3>
      <a:accent4>
        <a:srgbClr val="009932"/>
      </a:accent4>
      <a:accent5>
        <a:srgbClr val="E2001A"/>
      </a:accent5>
      <a:accent6>
        <a:srgbClr val="9D0D15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789F5B0C4A4E4096A20676CB98968D" ma:contentTypeVersion="2" ma:contentTypeDescription="Ein neues Dokument erstellen." ma:contentTypeScope="" ma:versionID="4c5b1b70d18d49bc7576c6c04d78944e">
  <xsd:schema xmlns:xsd="http://www.w3.org/2001/XMLSchema" xmlns:xs="http://www.w3.org/2001/XMLSchema" xmlns:p="http://schemas.microsoft.com/office/2006/metadata/properties" xmlns:ns2="38b6e330-2225-49f1-a787-bda25b6cae23" targetNamespace="http://schemas.microsoft.com/office/2006/metadata/properties" ma:root="true" ma:fieldsID="5788e688dea86c4ef22d254151338648" ns2:_="">
    <xsd:import namespace="38b6e330-2225-49f1-a787-bda25b6cae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6e330-2225-49f1-a787-bda25b6cae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77BDC9-B46B-4006-A5F5-86434736DE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0F86FE-0AAB-4812-B3C8-CB28CA45C727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38b6e330-2225-49f1-a787-bda25b6cae2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38990D-F34F-4921-9011-C6DA17EA1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b6e330-2225-49f1-a787-bda25b6cae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PaVN_Vorlage</Template>
  <TotalTime>0</TotalTime>
  <Words>675</Words>
  <Application>Microsoft Office PowerPoint</Application>
  <PresentationFormat>Bildschirmpräsentation (4:3)</PresentationFormat>
  <Paragraphs>190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PaVN_Vorlage</vt:lpstr>
      <vt:lpstr>Proaktives Verteilnetz - Proactive Distribution Grid</vt:lpstr>
      <vt:lpstr>The majority of the new producers are connected  to the distribution grids</vt:lpstr>
      <vt:lpstr>Traffic light concepts enable synergies between a market- and grid-driven usage of flexibility</vt:lpstr>
      <vt:lpstr>A valuable flexibility concept needs to incorporate grid and market interests in a common manner </vt:lpstr>
      <vt:lpstr>Interaction of Market &amp; Grid - Traffic light concept enables a flexible market environment</vt:lpstr>
      <vt:lpstr>Target: Creating an operational grid &lt;-&gt; market interaction model within a demanding environment</vt:lpstr>
      <vt:lpstr>The traffic light concept enhances current grid operation concepts on various levels</vt:lpstr>
      <vt:lpstr>By publishing the available power range, market participants are enabled to allocate flexibility best</vt:lpstr>
      <vt:lpstr>A real-life demonstration will take place in an area with high penetration of RES</vt:lpstr>
      <vt:lpstr>PowerPoint-Präsentation</vt:lpstr>
    </vt:vector>
  </TitlesOfParts>
  <Company>RWE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„Das proaktive Verteilnetz“ 1. Lenkungskreissitzung</dc:title>
  <dc:subject>Subject</dc:subject>
  <dc:creator>sven.jundel@rwe.com</dc:creator>
  <cp:lastModifiedBy>Wiedemann, Thomas</cp:lastModifiedBy>
  <cp:revision>682</cp:revision>
  <cp:lastPrinted>2016-01-11T08:57:58Z</cp:lastPrinted>
  <dcterms:created xsi:type="dcterms:W3CDTF">2015-09-30T12:25:31Z</dcterms:created>
  <dcterms:modified xsi:type="dcterms:W3CDTF">2017-09-17T18:44:19Z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0x010100B8789F5B0C4A4E4096A20676CB98968D</vt:lpwstr>
  </property>
</Properties>
</file>