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6">
  <p:sldMasterIdLst>
    <p:sldMasterId id="2147483660" r:id="rId1"/>
    <p:sldMasterId id="2147483672" r:id="rId2"/>
  </p:sldMasterIdLst>
  <p:notesMasterIdLst>
    <p:notesMasterId r:id="rId34"/>
  </p:notesMasterIdLst>
  <p:handoutMasterIdLst>
    <p:handoutMasterId r:id="rId35"/>
  </p:handoutMasterIdLst>
  <p:sldIdLst>
    <p:sldId id="553" r:id="rId3"/>
    <p:sldId id="1174" r:id="rId4"/>
    <p:sldId id="1176" r:id="rId5"/>
    <p:sldId id="1234" r:id="rId6"/>
    <p:sldId id="1175" r:id="rId7"/>
    <p:sldId id="1177" r:id="rId8"/>
    <p:sldId id="1184" r:id="rId9"/>
    <p:sldId id="1181" r:id="rId10"/>
    <p:sldId id="1236" r:id="rId11"/>
    <p:sldId id="1300" r:id="rId12"/>
    <p:sldId id="1304" r:id="rId13"/>
    <p:sldId id="1258" r:id="rId14"/>
    <p:sldId id="1237" r:id="rId15"/>
    <p:sldId id="1286" r:id="rId16"/>
    <p:sldId id="1265" r:id="rId17"/>
    <p:sldId id="1288" r:id="rId18"/>
    <p:sldId id="1291" r:id="rId19"/>
    <p:sldId id="1239" r:id="rId20"/>
    <p:sldId id="1303" r:id="rId21"/>
    <p:sldId id="1314" r:id="rId22"/>
    <p:sldId id="1311" r:id="rId23"/>
    <p:sldId id="1209" r:id="rId24"/>
    <p:sldId id="1317" r:id="rId25"/>
    <p:sldId id="1318" r:id="rId26"/>
    <p:sldId id="1309" r:id="rId27"/>
    <p:sldId id="1310" r:id="rId28"/>
    <p:sldId id="1233" r:id="rId29"/>
    <p:sldId id="1321" r:id="rId30"/>
    <p:sldId id="1319" r:id="rId31"/>
    <p:sldId id="1320" r:id="rId32"/>
    <p:sldId id="1316" r:id="rId33"/>
  </p:sldIdLst>
  <p:sldSz cx="12190413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D85A28"/>
    <a:srgbClr val="3399FF"/>
    <a:srgbClr val="26FAC8"/>
    <a:srgbClr val="27F94F"/>
    <a:srgbClr val="70FF21"/>
    <a:srgbClr val="A6F8B4"/>
    <a:srgbClr val="CCECFF"/>
    <a:srgbClr val="FFFF99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12" autoAdjust="0"/>
    <p:restoredTop sz="96138" autoAdjust="0"/>
  </p:normalViewPr>
  <p:slideViewPr>
    <p:cSldViewPr>
      <p:cViewPr>
        <p:scale>
          <a:sx n="60" d="100"/>
          <a:sy n="60" d="100"/>
        </p:scale>
        <p:origin x="-10" y="2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68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75" d="100"/>
          <a:sy n="75" d="100"/>
        </p:scale>
        <p:origin x="-1170" y="-54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Fischer_KWT_ab_2014\Projekte_2013\WEspe\Wespe\5-Datenbereitstellung\Winddaten\Winddaten_von_Enertrag_2015\Enertrag_Winddaten_BTU_Cottbus\G1%20Grenzweg%201_Grafiken_20Leistungsklassen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Fischer_KWT_ab_2014\Projekte_2013\WEspe\Wespe\5-Datenbereitstellung\Winddaten\Winddaten_von_Enertrag_2015\Enertrag_Winddaten_BTU_Cottbus\G1%20Grenzweg%201_Grafiken_20Leistungsklassen1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Fischer_KWT_ab_2014\Projekte_2013\WEspe\Wespe\5-Datenbereitstellung\Winddaten\Winddaten_von_Enertrag_2015\Enertrag_Winddaten_BTU_Cottbus\G1%20Grenzweg%201_Grafiken_20Leistungsklassen1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Fischer_KWT_ab_2014\Projekte_2013\WEspe\Wespe\5-Datenbereitstellung\Winddaten\Winddaten_von_Enertrag_2015\Enertrag_Winddaten_BTU_Cottbus\G1%20Grenzweg%201_Grafiken_20Leistungsklassen1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Fischer_KWT_ab_2014\Projekte_2013\WEspe\Wespe\5-Datenbereitstellung\Winddaten\Winddaten_von_Enertrag_2015\Enertrag_Winddaten_BTU_Cottbus\G1%20Grenzweg%201_Grafiken_20Leistungsklassen1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D:\Fischer_KWT_ab_2014\Projekte_2013\WEspe\Wespe\5-Datenbereitstellung\Winddaten\Winddaten_von_Enertrag_2015\Enertrag_Winddaten_BTU_Cottbus\G1%20Grenzweg%201_Grafiken_20Leistungsklassen1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D:\Fischer_KWT_ab_2014\Projekte_2013\WEspe\Wespe\5-Datenbereitstellung\Winddaten\Winddaten_von_Enertrag_2015\Enertrag_Winddaten_BTU_Cottbus\G1%20Grenzweg%201_Grafiken_20Leistungsklassen1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Fischer_KWT_ab_2014\Projekte_2013\WEspe\Wespe\5-Datenbereitstellung\Winddaten\Winddaten_von_Enertrag_2015\Enertrag_Winddaten_BTU_Cottbus\G1%20Grenzweg%201_Grafiken_20Leistungsklassen1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r>
              <a:rPr lang="de-DE" sz="1200" dirty="0">
                <a:solidFill>
                  <a:schemeClr val="tx2"/>
                </a:solidFill>
              </a:rPr>
              <a:t>Ertrag</a:t>
            </a:r>
            <a:r>
              <a:rPr lang="de-DE" sz="1200" baseline="0" dirty="0">
                <a:solidFill>
                  <a:schemeClr val="tx2"/>
                </a:solidFill>
              </a:rPr>
              <a:t> 120 MW-Windpark in 10 Leistungsklassen</a:t>
            </a:r>
            <a:endParaRPr lang="de-DE" sz="12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5145369911817705"/>
          <c:y val="3.0540519092633982E-2"/>
        </c:manualLayout>
      </c:layout>
    </c:title>
    <c:plotArea>
      <c:layout/>
      <c:barChart>
        <c:barDir val="col"/>
        <c:grouping val="clustered"/>
        <c:gapWidth val="75"/>
        <c:overlap val="-25"/>
        <c:axId val="157974528"/>
        <c:axId val="158782208"/>
      </c:barChart>
      <c:catAx>
        <c:axId val="1579745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Leistungsintervalle</a:t>
                </a:r>
                <a:r>
                  <a:rPr lang="de-DE" baseline="0"/>
                  <a:t> in MW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0.39177332462118125"/>
              <c:y val="0.84116364988861858"/>
            </c:manualLayout>
          </c:layout>
        </c:title>
        <c:majorTickMark val="none"/>
        <c:tickLblPos val="nextTo"/>
        <c:crossAx val="158782208"/>
        <c:crosses val="autoZero"/>
        <c:auto val="1"/>
        <c:lblAlgn val="ctr"/>
        <c:lblOffset val="100"/>
      </c:catAx>
      <c:valAx>
        <c:axId val="158782208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Ertrag</a:t>
                </a:r>
                <a:r>
                  <a:rPr lang="de-DE" baseline="0"/>
                  <a:t> in MWh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2.1813224267212012E-2"/>
              <c:y val="0.30482889638796401"/>
            </c:manualLayout>
          </c:layout>
        </c:title>
        <c:numFmt formatCode="#,##0" sourceLinked="0"/>
        <c:majorTickMark val="none"/>
        <c:tickLblPos val="nextTo"/>
        <c:spPr>
          <a:ln w="9525">
            <a:noFill/>
          </a:ln>
        </c:spPr>
        <c:crossAx val="157974528"/>
        <c:crosses val="autoZero"/>
        <c:crossBetween val="between"/>
      </c:valAx>
    </c:plotArea>
    <c:plotVisOnly val="1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r>
              <a:rPr lang="de-DE" sz="1200" dirty="0">
                <a:solidFill>
                  <a:schemeClr val="tx2"/>
                </a:solidFill>
              </a:rPr>
              <a:t>Ertrag</a:t>
            </a:r>
            <a:r>
              <a:rPr lang="de-DE" sz="1200" baseline="0" dirty="0">
                <a:solidFill>
                  <a:schemeClr val="tx2"/>
                </a:solidFill>
              </a:rPr>
              <a:t> 120 MW-Windpark in 10 Leistungsklassen</a:t>
            </a:r>
            <a:endParaRPr lang="de-DE" sz="12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5145369911817705"/>
          <c:y val="3.0540519092633982E-2"/>
        </c:manualLayout>
      </c:layout>
    </c:title>
    <c:plotArea>
      <c:layout/>
      <c:barChart>
        <c:barDir val="col"/>
        <c:grouping val="clustered"/>
        <c:gapWidth val="75"/>
        <c:overlap val="-25"/>
        <c:axId val="164490240"/>
        <c:axId val="179197056"/>
      </c:barChart>
      <c:catAx>
        <c:axId val="1644902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Leistungsintervalle</a:t>
                </a:r>
                <a:r>
                  <a:rPr lang="de-DE" baseline="0"/>
                  <a:t> in MW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0.39177332462118125"/>
              <c:y val="0.84116364988861858"/>
            </c:manualLayout>
          </c:layout>
        </c:title>
        <c:majorTickMark val="none"/>
        <c:tickLblPos val="nextTo"/>
        <c:crossAx val="179197056"/>
        <c:crosses val="autoZero"/>
        <c:auto val="1"/>
        <c:lblAlgn val="ctr"/>
        <c:lblOffset val="100"/>
      </c:catAx>
      <c:valAx>
        <c:axId val="179197056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Ertrag</a:t>
                </a:r>
                <a:r>
                  <a:rPr lang="de-DE" baseline="0"/>
                  <a:t> in MWh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2.1813224267212012E-2"/>
              <c:y val="0.30482889638796434"/>
            </c:manualLayout>
          </c:layout>
        </c:title>
        <c:numFmt formatCode="#,##0" sourceLinked="0"/>
        <c:majorTickMark val="none"/>
        <c:tickLblPos val="nextTo"/>
        <c:spPr>
          <a:ln w="9525">
            <a:noFill/>
          </a:ln>
        </c:spPr>
        <c:crossAx val="164490240"/>
        <c:crosses val="autoZero"/>
        <c:crossBetween val="between"/>
      </c:valAx>
    </c:plotArea>
    <c:plotVisOnly val="1"/>
  </c:chart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r>
              <a:rPr lang="de-DE" sz="1200" dirty="0">
                <a:solidFill>
                  <a:schemeClr val="tx2"/>
                </a:solidFill>
              </a:rPr>
              <a:t>Ertrag</a:t>
            </a:r>
            <a:r>
              <a:rPr lang="de-DE" sz="1200" baseline="0" dirty="0">
                <a:solidFill>
                  <a:schemeClr val="tx2"/>
                </a:solidFill>
              </a:rPr>
              <a:t> 120 MW-Windpark in 10 Leistungsklassen</a:t>
            </a:r>
            <a:endParaRPr lang="de-DE" sz="12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5145369911817705"/>
          <c:y val="3.0540519092633982E-2"/>
        </c:manualLayout>
      </c:layout>
    </c:title>
    <c:plotArea>
      <c:layout/>
      <c:barChart>
        <c:barDir val="col"/>
        <c:grouping val="clustered"/>
        <c:gapWidth val="75"/>
        <c:overlap val="-25"/>
        <c:axId val="200385280"/>
        <c:axId val="200387200"/>
      </c:barChart>
      <c:catAx>
        <c:axId val="2003852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Leistungsintervalle</a:t>
                </a:r>
                <a:r>
                  <a:rPr lang="de-DE" baseline="0"/>
                  <a:t> in MW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0.39177332462118125"/>
              <c:y val="0.84116364988861858"/>
            </c:manualLayout>
          </c:layout>
        </c:title>
        <c:majorTickMark val="none"/>
        <c:tickLblPos val="nextTo"/>
        <c:crossAx val="200387200"/>
        <c:crosses val="autoZero"/>
        <c:auto val="1"/>
        <c:lblAlgn val="ctr"/>
        <c:lblOffset val="100"/>
      </c:catAx>
      <c:valAx>
        <c:axId val="200387200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Ertrag</a:t>
                </a:r>
                <a:r>
                  <a:rPr lang="de-DE" baseline="0"/>
                  <a:t> in MWh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2.1813224267212012E-2"/>
              <c:y val="0.30482889638796601"/>
            </c:manualLayout>
          </c:layout>
        </c:title>
        <c:numFmt formatCode="#,##0" sourceLinked="0"/>
        <c:majorTickMark val="none"/>
        <c:tickLblPos val="nextTo"/>
        <c:spPr>
          <a:ln w="9525">
            <a:noFill/>
          </a:ln>
        </c:spPr>
        <c:crossAx val="200385280"/>
        <c:crosses val="autoZero"/>
        <c:crossBetween val="between"/>
      </c:valAx>
    </c:plotArea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r>
              <a:rPr lang="de-DE" sz="1200" dirty="0">
                <a:solidFill>
                  <a:schemeClr val="tx2"/>
                </a:solidFill>
              </a:rPr>
              <a:t>Ertrag</a:t>
            </a:r>
            <a:r>
              <a:rPr lang="de-DE" sz="1200" baseline="0" dirty="0">
                <a:solidFill>
                  <a:schemeClr val="tx2"/>
                </a:solidFill>
              </a:rPr>
              <a:t> 120 MW-Windpark in 10 Leistungsklassen</a:t>
            </a:r>
            <a:endParaRPr lang="de-DE" sz="12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5145369911817705"/>
          <c:y val="3.0540519092633982E-2"/>
        </c:manualLayout>
      </c:layout>
    </c:title>
    <c:plotArea>
      <c:layout/>
      <c:barChart>
        <c:barDir val="col"/>
        <c:grouping val="clustered"/>
        <c:gapWidth val="75"/>
        <c:overlap val="-25"/>
        <c:axId val="201042944"/>
        <c:axId val="202601216"/>
      </c:barChart>
      <c:catAx>
        <c:axId val="2010429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Leistungsintervalle</a:t>
                </a:r>
                <a:r>
                  <a:rPr lang="de-DE" baseline="0"/>
                  <a:t> in MW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0.39177332462118125"/>
              <c:y val="0.84116364988861858"/>
            </c:manualLayout>
          </c:layout>
        </c:title>
        <c:majorTickMark val="none"/>
        <c:tickLblPos val="nextTo"/>
        <c:crossAx val="202601216"/>
        <c:crosses val="autoZero"/>
        <c:auto val="1"/>
        <c:lblAlgn val="ctr"/>
        <c:lblOffset val="100"/>
      </c:catAx>
      <c:valAx>
        <c:axId val="202601216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Ertrag</a:t>
                </a:r>
                <a:r>
                  <a:rPr lang="de-DE" baseline="0"/>
                  <a:t> in MWh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2.1813224267212012E-2"/>
              <c:y val="0.30482889638796301"/>
            </c:manualLayout>
          </c:layout>
        </c:title>
        <c:numFmt formatCode="#,##0" sourceLinked="0"/>
        <c:majorTickMark val="none"/>
        <c:tickLblPos val="nextTo"/>
        <c:spPr>
          <a:ln w="9525">
            <a:noFill/>
          </a:ln>
        </c:spPr>
        <c:crossAx val="201042944"/>
        <c:crosses val="autoZero"/>
        <c:crossBetween val="between"/>
      </c:valAx>
    </c:plotArea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r>
              <a:rPr lang="de-DE" sz="1200" dirty="0">
                <a:solidFill>
                  <a:schemeClr val="tx2"/>
                </a:solidFill>
              </a:rPr>
              <a:t>Ertrag</a:t>
            </a:r>
            <a:r>
              <a:rPr lang="de-DE" sz="1200" baseline="0" dirty="0">
                <a:solidFill>
                  <a:schemeClr val="tx2"/>
                </a:solidFill>
              </a:rPr>
              <a:t> 120 MW-Windpark in 10 Leistungsklassen</a:t>
            </a:r>
            <a:endParaRPr lang="de-DE" sz="12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5145369911817705"/>
          <c:y val="3.0540519092633982E-2"/>
        </c:manualLayout>
      </c:layout>
    </c:title>
    <c:plotArea>
      <c:layout/>
      <c:barChart>
        <c:barDir val="col"/>
        <c:grouping val="clustered"/>
        <c:gapWidth val="75"/>
        <c:overlap val="-25"/>
        <c:axId val="207134720"/>
        <c:axId val="114753920"/>
      </c:barChart>
      <c:catAx>
        <c:axId val="2071347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Leistungsintervalle</a:t>
                </a:r>
                <a:r>
                  <a:rPr lang="de-DE" baseline="0"/>
                  <a:t> in MW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0.39177332462118125"/>
              <c:y val="0.84116364988861858"/>
            </c:manualLayout>
          </c:layout>
        </c:title>
        <c:majorTickMark val="none"/>
        <c:tickLblPos val="nextTo"/>
        <c:crossAx val="114753920"/>
        <c:crosses val="autoZero"/>
        <c:auto val="1"/>
        <c:lblAlgn val="ctr"/>
        <c:lblOffset val="100"/>
      </c:catAx>
      <c:valAx>
        <c:axId val="114753920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Ertrag</a:t>
                </a:r>
                <a:r>
                  <a:rPr lang="de-DE" baseline="0"/>
                  <a:t> in MWh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2.1813224267212012E-2"/>
              <c:y val="0.30482889638796368"/>
            </c:manualLayout>
          </c:layout>
        </c:title>
        <c:numFmt formatCode="#,##0" sourceLinked="0"/>
        <c:majorTickMark val="none"/>
        <c:tickLblPos val="nextTo"/>
        <c:spPr>
          <a:ln w="9525">
            <a:noFill/>
          </a:ln>
        </c:spPr>
        <c:crossAx val="207134720"/>
        <c:crosses val="autoZero"/>
        <c:crossBetween val="between"/>
      </c:valAx>
    </c:plotArea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r>
              <a:rPr lang="de-DE" sz="1200" dirty="0">
                <a:solidFill>
                  <a:schemeClr val="tx2"/>
                </a:solidFill>
              </a:rPr>
              <a:t>Ertrag</a:t>
            </a:r>
            <a:r>
              <a:rPr lang="de-DE" sz="1200" baseline="0" dirty="0">
                <a:solidFill>
                  <a:schemeClr val="tx2"/>
                </a:solidFill>
              </a:rPr>
              <a:t> 120 MW-Windpark in 10 Leistungsklassen</a:t>
            </a:r>
            <a:endParaRPr lang="de-DE" sz="12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5145369911817705"/>
          <c:y val="3.0540519092633982E-2"/>
        </c:manualLayout>
      </c:layout>
    </c:title>
    <c:plotArea>
      <c:layout/>
      <c:barChart>
        <c:barDir val="col"/>
        <c:grouping val="clustered"/>
        <c:gapWidth val="75"/>
        <c:overlap val="-25"/>
        <c:axId val="203047680"/>
        <c:axId val="114913664"/>
      </c:barChart>
      <c:catAx>
        <c:axId val="2030476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Leistungsintervalle</a:t>
                </a:r>
                <a:r>
                  <a:rPr lang="de-DE" baseline="0"/>
                  <a:t> in MW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0.39177332462118125"/>
              <c:y val="0.84116364988861858"/>
            </c:manualLayout>
          </c:layout>
        </c:title>
        <c:majorTickMark val="none"/>
        <c:tickLblPos val="nextTo"/>
        <c:crossAx val="114913664"/>
        <c:crosses val="autoZero"/>
        <c:auto val="1"/>
        <c:lblAlgn val="ctr"/>
        <c:lblOffset val="100"/>
      </c:catAx>
      <c:valAx>
        <c:axId val="114913664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Ertrag</a:t>
                </a:r>
                <a:r>
                  <a:rPr lang="de-DE" baseline="0"/>
                  <a:t> in MWh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2.1813224267212012E-2"/>
              <c:y val="0.30482889638796434"/>
            </c:manualLayout>
          </c:layout>
        </c:title>
        <c:numFmt formatCode="#,##0" sourceLinked="0"/>
        <c:majorTickMark val="none"/>
        <c:tickLblPos val="nextTo"/>
        <c:spPr>
          <a:ln w="9525">
            <a:noFill/>
          </a:ln>
        </c:spPr>
        <c:crossAx val="203047680"/>
        <c:crosses val="autoZero"/>
        <c:crossBetween val="between"/>
      </c:valAx>
    </c:plotArea>
    <c:plotVisOnly val="1"/>
  </c:chart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r>
              <a:rPr lang="de-DE" sz="1200" dirty="0">
                <a:solidFill>
                  <a:schemeClr val="tx2"/>
                </a:solidFill>
              </a:rPr>
              <a:t>Ertrag</a:t>
            </a:r>
            <a:r>
              <a:rPr lang="de-DE" sz="1200" baseline="0" dirty="0">
                <a:solidFill>
                  <a:schemeClr val="tx2"/>
                </a:solidFill>
              </a:rPr>
              <a:t> 120 MW-Windpark in 10 Leistungsklassen</a:t>
            </a:r>
            <a:endParaRPr lang="de-DE" sz="12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5145369911817705"/>
          <c:y val="3.0540519092633982E-2"/>
        </c:manualLayout>
      </c:layout>
    </c:title>
    <c:plotArea>
      <c:layout/>
      <c:barChart>
        <c:barDir val="col"/>
        <c:grouping val="clustered"/>
        <c:gapWidth val="75"/>
        <c:overlap val="-25"/>
        <c:axId val="114925952"/>
        <c:axId val="114950528"/>
      </c:barChart>
      <c:catAx>
        <c:axId val="1149259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Leistungsintervalle</a:t>
                </a:r>
                <a:r>
                  <a:rPr lang="de-DE" baseline="0"/>
                  <a:t> in MW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0.39177332462118125"/>
              <c:y val="0.84116364988861858"/>
            </c:manualLayout>
          </c:layout>
        </c:title>
        <c:majorTickMark val="none"/>
        <c:tickLblPos val="nextTo"/>
        <c:crossAx val="114950528"/>
        <c:crosses val="autoZero"/>
        <c:auto val="1"/>
        <c:lblAlgn val="ctr"/>
        <c:lblOffset val="100"/>
      </c:catAx>
      <c:valAx>
        <c:axId val="114950528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Ertrag</a:t>
                </a:r>
                <a:r>
                  <a:rPr lang="de-DE" baseline="0"/>
                  <a:t> in MWh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2.1813224267212012E-2"/>
              <c:y val="0.30482889638796501"/>
            </c:manualLayout>
          </c:layout>
        </c:title>
        <c:numFmt formatCode="#,##0" sourceLinked="0"/>
        <c:majorTickMark val="none"/>
        <c:tickLblPos val="nextTo"/>
        <c:spPr>
          <a:ln w="9525">
            <a:noFill/>
          </a:ln>
        </c:spPr>
        <c:crossAx val="114925952"/>
        <c:crosses val="autoZero"/>
        <c:crossBetween val="between"/>
      </c:valAx>
    </c:plotArea>
    <c:plotVisOnly val="1"/>
  </c:chart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r>
              <a:rPr lang="de-DE" sz="1200" dirty="0">
                <a:solidFill>
                  <a:schemeClr val="tx2"/>
                </a:solidFill>
              </a:rPr>
              <a:t>Ertrag</a:t>
            </a:r>
            <a:r>
              <a:rPr lang="de-DE" sz="1200" baseline="0" dirty="0">
                <a:solidFill>
                  <a:schemeClr val="tx2"/>
                </a:solidFill>
              </a:rPr>
              <a:t> 120 MW-Windpark in 10 Leistungsklassen</a:t>
            </a:r>
            <a:endParaRPr lang="de-DE" sz="12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5145369911817705"/>
          <c:y val="3.0540519092633982E-2"/>
        </c:manualLayout>
      </c:layout>
    </c:title>
    <c:plotArea>
      <c:layout/>
      <c:barChart>
        <c:barDir val="col"/>
        <c:grouping val="clustered"/>
        <c:gapWidth val="75"/>
        <c:overlap val="-25"/>
        <c:axId val="114960640"/>
        <c:axId val="151611648"/>
      </c:barChart>
      <c:catAx>
        <c:axId val="1149606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Leistungsintervalle</a:t>
                </a:r>
                <a:r>
                  <a:rPr lang="de-DE" baseline="0"/>
                  <a:t> in MW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0.39177332462118125"/>
              <c:y val="0.84116364988861858"/>
            </c:manualLayout>
          </c:layout>
        </c:title>
        <c:majorTickMark val="none"/>
        <c:tickLblPos val="nextTo"/>
        <c:crossAx val="151611648"/>
        <c:crosses val="autoZero"/>
        <c:auto val="1"/>
        <c:lblAlgn val="ctr"/>
        <c:lblOffset val="100"/>
      </c:catAx>
      <c:valAx>
        <c:axId val="151611648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Ertrag</a:t>
                </a:r>
                <a:r>
                  <a:rPr lang="de-DE" baseline="0"/>
                  <a:t> in MWh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2.1813224267212012E-2"/>
              <c:y val="0.30482889638796568"/>
            </c:manualLayout>
          </c:layout>
        </c:title>
        <c:numFmt formatCode="#,##0" sourceLinked="0"/>
        <c:majorTickMark val="none"/>
        <c:tickLblPos val="nextTo"/>
        <c:spPr>
          <a:ln w="9525">
            <a:noFill/>
          </a:ln>
        </c:spPr>
        <c:crossAx val="114960640"/>
        <c:crosses val="autoZero"/>
        <c:crossBetween val="between"/>
      </c:valAx>
    </c:plotArea>
    <c:plotVisOnly val="1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F863F-9445-47BF-9EB7-7809985CAA9A}" type="doc">
      <dgm:prSet loTypeId="urn:microsoft.com/office/officeart/2005/8/layout/hList7#1" loCatId="process" qsTypeId="urn:microsoft.com/office/officeart/2005/8/quickstyle/simple1" qsCatId="simple" csTypeId="urn:microsoft.com/office/officeart/2005/8/colors/accent0_1" csCatId="mainScheme" phldr="1"/>
      <dgm:spPr/>
    </dgm:pt>
    <dgm:pt modelId="{02E861C7-BA8F-4169-9224-468DF076A5B7}">
      <dgm:prSet phldrT="[Text]" custT="1"/>
      <dgm:spPr>
        <a:xfrm>
          <a:off x="1799" y="0"/>
          <a:ext cx="2799257" cy="489743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de-DE" sz="3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de-DE" sz="3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de-DE" sz="36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r>
            <a:rPr lang="de-DE" sz="2400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</a:t>
          </a:r>
          <a:r>
            <a:rPr lang="de-DE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hermisch</a:t>
          </a:r>
        </a:p>
        <a:p>
          <a:r>
            <a:rPr lang="de-DE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detaillierte thermische Darstellung und Simulation des Gebirges </a:t>
          </a:r>
        </a:p>
        <a:p>
          <a:endParaRPr lang="en-GB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1052F1E-9665-4784-A594-8A79AA813919}" type="parTrans" cxnId="{5BA88649-3FC2-44BA-8958-00BDF126575F}">
      <dgm:prSet/>
      <dgm:spPr/>
      <dgm:t>
        <a:bodyPr/>
        <a:lstStyle/>
        <a:p>
          <a:endParaRPr lang="en-GB"/>
        </a:p>
      </dgm:t>
    </dgm:pt>
    <dgm:pt modelId="{4388E125-083C-4353-9120-A085F0C28C18}" type="sibTrans" cxnId="{5BA88649-3FC2-44BA-8958-00BDF126575F}">
      <dgm:prSet/>
      <dgm:spPr/>
      <dgm:t>
        <a:bodyPr/>
        <a:lstStyle/>
        <a:p>
          <a:endParaRPr lang="en-GB"/>
        </a:p>
      </dgm:t>
    </dgm:pt>
    <dgm:pt modelId="{6B651D27-4916-4D1B-BBA1-8E47E66B1A4A}">
      <dgm:prSet phldrT="[Text]" custT="1"/>
      <dgm:spPr>
        <a:xfrm>
          <a:off x="2885033" y="0"/>
          <a:ext cx="2799257" cy="489743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de-DE" sz="3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de-DE" sz="3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de-DE" sz="3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r>
            <a:rPr lang="de-DE" sz="2400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</a:t>
          </a:r>
          <a:r>
            <a:rPr lang="de-DE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ydraulisch</a:t>
          </a:r>
        </a:p>
        <a:p>
          <a:r>
            <a:rPr lang="de-DE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Berücksichtigung von verschiedensten Stoffeigenschaften des Speichermediums</a:t>
          </a:r>
          <a:endParaRPr lang="en-GB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2C59919-5018-4678-8E77-64FFCAD0C7BF}" type="parTrans" cxnId="{09901AF6-48D9-4E6D-97A0-8A937399745A}">
      <dgm:prSet/>
      <dgm:spPr/>
      <dgm:t>
        <a:bodyPr/>
        <a:lstStyle/>
        <a:p>
          <a:endParaRPr lang="en-GB"/>
        </a:p>
      </dgm:t>
    </dgm:pt>
    <dgm:pt modelId="{D8E12F2D-B099-4CE8-ADF5-1202359219CA}" type="sibTrans" cxnId="{09901AF6-48D9-4E6D-97A0-8A937399745A}">
      <dgm:prSet/>
      <dgm:spPr/>
      <dgm:t>
        <a:bodyPr/>
        <a:lstStyle/>
        <a:p>
          <a:endParaRPr lang="en-GB"/>
        </a:p>
      </dgm:t>
    </dgm:pt>
    <dgm:pt modelId="{0BEFC388-640A-4910-87C5-0CFF9DCB83E2}">
      <dgm:prSet phldrT="[Text]" custT="1"/>
      <dgm:spPr>
        <a:xfrm>
          <a:off x="5768268" y="0"/>
          <a:ext cx="2799257" cy="489743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de-DE" sz="3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de-DE" sz="3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de-DE" sz="36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r>
            <a:rPr lang="de-DE" sz="2400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</a:t>
          </a:r>
          <a:r>
            <a:rPr lang="de-DE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echanisch</a:t>
          </a:r>
          <a:r>
            <a:rPr lang="de-DE" sz="2400" baseline="30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</a:t>
          </a:r>
        </a:p>
        <a:p>
          <a:r>
            <a:rPr lang="de-DE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neue analytische Berechnungsansätze für Bohrung und Gebirge</a:t>
          </a:r>
        </a:p>
        <a:p>
          <a:r>
            <a:rPr lang="de-DE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endParaRPr lang="en-GB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6B5F7DB-3608-4BC8-9FC8-73B0EA68E9B7}" type="parTrans" cxnId="{34F55FFF-366F-4385-9623-B1EDF2360D7E}">
      <dgm:prSet/>
      <dgm:spPr/>
      <dgm:t>
        <a:bodyPr/>
        <a:lstStyle/>
        <a:p>
          <a:endParaRPr lang="en-GB"/>
        </a:p>
      </dgm:t>
    </dgm:pt>
    <dgm:pt modelId="{EDCF6535-4D65-450F-AA2A-F4D4F05FB83B}" type="sibTrans" cxnId="{34F55FFF-366F-4385-9623-B1EDF2360D7E}">
      <dgm:prSet/>
      <dgm:spPr/>
      <dgm:t>
        <a:bodyPr/>
        <a:lstStyle/>
        <a:p>
          <a:endParaRPr lang="en-GB"/>
        </a:p>
      </dgm:t>
    </dgm:pt>
    <dgm:pt modelId="{CA6333AD-71F4-46DE-81BA-39C623D44C0E}" type="pres">
      <dgm:prSet presAssocID="{833F863F-9445-47BF-9EB7-7809985CAA9A}" presName="Name0" presStyleCnt="0">
        <dgm:presLayoutVars>
          <dgm:dir/>
          <dgm:resizeHandles val="exact"/>
        </dgm:presLayoutVars>
      </dgm:prSet>
      <dgm:spPr/>
    </dgm:pt>
    <dgm:pt modelId="{FEAF1B38-699F-4F23-ACDD-9BE8E54F2D53}" type="pres">
      <dgm:prSet presAssocID="{833F863F-9445-47BF-9EB7-7809985CAA9A}" presName="fgShape" presStyleLbl="fgShp" presStyleIdx="0" presStyleCnt="1" custScaleX="102768" custScaleY="78024" custLinFactY="-220971" custLinFactNeighborX="450" custLinFactNeighborY="-300000"/>
      <dgm:spPr>
        <a:xfrm>
          <a:off x="269138" y="171535"/>
          <a:ext cx="8102002" cy="573176"/>
        </a:xfrm>
        <a:prstGeom prst="leftRightArrow">
          <a:avLst/>
        </a:prstGeom>
        <a:solidFill>
          <a:sysClr val="windowText" lastClr="000000">
            <a:tint val="6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lumMod val="60000"/>
              <a:lumOff val="4000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0B713352-FD93-4912-AFEF-539668F3241E}" type="pres">
      <dgm:prSet presAssocID="{833F863F-9445-47BF-9EB7-7809985CAA9A}" presName="linComp" presStyleCnt="0"/>
      <dgm:spPr/>
    </dgm:pt>
    <dgm:pt modelId="{AEDA9F3E-C50C-40A2-8A6F-7CAA50DCCA49}" type="pres">
      <dgm:prSet presAssocID="{02E861C7-BA8F-4169-9224-468DF076A5B7}" presName="compNode" presStyleCnt="0"/>
      <dgm:spPr/>
    </dgm:pt>
    <dgm:pt modelId="{9CDA95A4-438B-4756-B93F-84AD9AEBBFB5}" type="pres">
      <dgm:prSet presAssocID="{02E861C7-BA8F-4169-9224-468DF076A5B7}" presName="bkgdShape" presStyleLbl="node1" presStyleIdx="0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0433F883-0107-4B4A-8879-99A8315C24F0}" type="pres">
      <dgm:prSet presAssocID="{02E861C7-BA8F-4169-9224-468DF076A5B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2FAF8F-587D-4DB3-99BC-E00D8D372818}" type="pres">
      <dgm:prSet presAssocID="{02E861C7-BA8F-4169-9224-468DF076A5B7}" presName="invisiNode" presStyleLbl="node1" presStyleIdx="0" presStyleCnt="3"/>
      <dgm:spPr/>
    </dgm:pt>
    <dgm:pt modelId="{4650A7C3-04DA-485F-86CB-3FBF60137049}" type="pres">
      <dgm:prSet presAssocID="{02E861C7-BA8F-4169-9224-468DF076A5B7}" presName="imagNode" presStyleLbl="fgImgPlace1" presStyleIdx="0" presStyleCnt="3" custScaleX="13541" custScaleY="12418"/>
      <dgm:spPr>
        <a:xfrm>
          <a:off x="1291011" y="1008010"/>
          <a:ext cx="220832" cy="202518"/>
        </a:xfrm>
        <a:prstGeom prst="roundRect">
          <a:avLst/>
        </a:prstGeom>
        <a:solidFill>
          <a:sysClr val="windowText" lastClr="000000"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C56B79DF-972B-443D-B173-83E35CA357E4}" type="pres">
      <dgm:prSet presAssocID="{4388E125-083C-4353-9120-A085F0C28C18}" presName="sibTrans" presStyleLbl="sibTrans2D1" presStyleIdx="0" presStyleCnt="0"/>
      <dgm:spPr/>
      <dgm:t>
        <a:bodyPr/>
        <a:lstStyle/>
        <a:p>
          <a:endParaRPr lang="en-GB"/>
        </a:p>
      </dgm:t>
    </dgm:pt>
    <dgm:pt modelId="{01E179FB-C03B-457E-AC14-5F81F1F69592}" type="pres">
      <dgm:prSet presAssocID="{6B651D27-4916-4D1B-BBA1-8E47E66B1A4A}" presName="compNode" presStyleCnt="0"/>
      <dgm:spPr/>
    </dgm:pt>
    <dgm:pt modelId="{E2B4BEC1-E371-4EA8-AD7E-CA15FE8A0B61}" type="pres">
      <dgm:prSet presAssocID="{6B651D27-4916-4D1B-BBA1-8E47E66B1A4A}" presName="bkgdShape" presStyleLbl="node1" presStyleIdx="1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93AEBA11-8C0D-48C4-8E96-8398D2AC33F0}" type="pres">
      <dgm:prSet presAssocID="{6B651D27-4916-4D1B-BBA1-8E47E66B1A4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FA91B5-4207-49E0-A79E-3F0E9436D62D}" type="pres">
      <dgm:prSet presAssocID="{6B651D27-4916-4D1B-BBA1-8E47E66B1A4A}" presName="invisiNode" presStyleLbl="node1" presStyleIdx="1" presStyleCnt="3"/>
      <dgm:spPr/>
    </dgm:pt>
    <dgm:pt modelId="{B601CEA9-AF49-413B-845D-9E00A71723C7}" type="pres">
      <dgm:prSet presAssocID="{6B651D27-4916-4D1B-BBA1-8E47E66B1A4A}" presName="imagNode" presStyleLbl="fgImgPlace1" presStyleIdx="1" presStyleCnt="3" custScaleX="13184" custScaleY="3587"/>
      <dgm:spPr>
        <a:xfrm>
          <a:off x="4177157" y="1080020"/>
          <a:ext cx="215010" cy="58498"/>
        </a:xfrm>
        <a:prstGeom prst="roundRect">
          <a:avLst/>
        </a:prstGeom>
        <a:solidFill>
          <a:sysClr val="windowText" lastClr="000000"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5CAC20C6-D2F3-4AFB-9651-F4A38C81AF1D}" type="pres">
      <dgm:prSet presAssocID="{D8E12F2D-B099-4CE8-ADF5-1202359219CA}" presName="sibTrans" presStyleLbl="sibTrans2D1" presStyleIdx="0" presStyleCnt="0"/>
      <dgm:spPr/>
      <dgm:t>
        <a:bodyPr/>
        <a:lstStyle/>
        <a:p>
          <a:endParaRPr lang="en-GB"/>
        </a:p>
      </dgm:t>
    </dgm:pt>
    <dgm:pt modelId="{32F663F9-219B-4861-9A05-23840091C6BF}" type="pres">
      <dgm:prSet presAssocID="{0BEFC388-640A-4910-87C5-0CFF9DCB83E2}" presName="compNode" presStyleCnt="0"/>
      <dgm:spPr/>
    </dgm:pt>
    <dgm:pt modelId="{6EECD80F-55F7-4B64-B3D7-E3BF211A52E0}" type="pres">
      <dgm:prSet presAssocID="{0BEFC388-640A-4910-87C5-0CFF9DCB83E2}" presName="bkgdShape" presStyleLbl="node1" presStyleIdx="2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3003719D-15BF-42D6-9B7C-A1C54DB2B7F0}" type="pres">
      <dgm:prSet presAssocID="{0BEFC388-640A-4910-87C5-0CFF9DCB83E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968C7F-BFEB-4154-BB79-C23B156233C1}" type="pres">
      <dgm:prSet presAssocID="{0BEFC388-640A-4910-87C5-0CFF9DCB83E2}" presName="invisiNode" presStyleLbl="node1" presStyleIdx="2" presStyleCnt="3"/>
      <dgm:spPr/>
    </dgm:pt>
    <dgm:pt modelId="{37048B70-C017-4781-89F1-AB4E3FFCB200}" type="pres">
      <dgm:prSet presAssocID="{0BEFC388-640A-4910-87C5-0CFF9DCB83E2}" presName="imagNode" presStyleLbl="fgImgPlace1" presStyleIdx="2" presStyleCnt="3" custScaleX="12826" custScaleY="3587"/>
      <dgm:spPr>
        <a:xfrm>
          <a:off x="7063311" y="1080020"/>
          <a:ext cx="209172" cy="58498"/>
        </a:xfrm>
        <a:prstGeom prst="roundRect">
          <a:avLst/>
        </a:prstGeom>
        <a:solidFill>
          <a:sysClr val="windowText" lastClr="000000"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3CBB0E2C-277A-4D07-B948-46D19738E1B9}" type="presOf" srcId="{833F863F-9445-47BF-9EB7-7809985CAA9A}" destId="{CA6333AD-71F4-46DE-81BA-39C623D44C0E}" srcOrd="0" destOrd="0" presId="urn:microsoft.com/office/officeart/2005/8/layout/hList7#1"/>
    <dgm:cxn modelId="{09901AF6-48D9-4E6D-97A0-8A937399745A}" srcId="{833F863F-9445-47BF-9EB7-7809985CAA9A}" destId="{6B651D27-4916-4D1B-BBA1-8E47E66B1A4A}" srcOrd="1" destOrd="0" parTransId="{62C59919-5018-4678-8E77-64FFCAD0C7BF}" sibTransId="{D8E12F2D-B099-4CE8-ADF5-1202359219CA}"/>
    <dgm:cxn modelId="{DF434002-86BA-49A5-9699-03FD245BD1CD}" type="presOf" srcId="{0BEFC388-640A-4910-87C5-0CFF9DCB83E2}" destId="{3003719D-15BF-42D6-9B7C-A1C54DB2B7F0}" srcOrd="1" destOrd="0" presId="urn:microsoft.com/office/officeart/2005/8/layout/hList7#1"/>
    <dgm:cxn modelId="{DD5A7217-651C-428E-88DE-435626CCFF31}" type="presOf" srcId="{02E861C7-BA8F-4169-9224-468DF076A5B7}" destId="{0433F883-0107-4B4A-8879-99A8315C24F0}" srcOrd="1" destOrd="0" presId="urn:microsoft.com/office/officeart/2005/8/layout/hList7#1"/>
    <dgm:cxn modelId="{BB27A922-1575-48FB-A3ED-DE36E7C864BE}" type="presOf" srcId="{4388E125-083C-4353-9120-A085F0C28C18}" destId="{C56B79DF-972B-443D-B173-83E35CA357E4}" srcOrd="0" destOrd="0" presId="urn:microsoft.com/office/officeart/2005/8/layout/hList7#1"/>
    <dgm:cxn modelId="{34F55FFF-366F-4385-9623-B1EDF2360D7E}" srcId="{833F863F-9445-47BF-9EB7-7809985CAA9A}" destId="{0BEFC388-640A-4910-87C5-0CFF9DCB83E2}" srcOrd="2" destOrd="0" parTransId="{66B5F7DB-3608-4BC8-9FC8-73B0EA68E9B7}" sibTransId="{EDCF6535-4D65-450F-AA2A-F4D4F05FB83B}"/>
    <dgm:cxn modelId="{F875215B-2D26-4760-A900-77AB4719DFE2}" type="presOf" srcId="{D8E12F2D-B099-4CE8-ADF5-1202359219CA}" destId="{5CAC20C6-D2F3-4AFB-9651-F4A38C81AF1D}" srcOrd="0" destOrd="0" presId="urn:microsoft.com/office/officeart/2005/8/layout/hList7#1"/>
    <dgm:cxn modelId="{BB0CDCBF-B673-455D-A0C6-DA9D4F2AD734}" type="presOf" srcId="{6B651D27-4916-4D1B-BBA1-8E47E66B1A4A}" destId="{93AEBA11-8C0D-48C4-8E96-8398D2AC33F0}" srcOrd="1" destOrd="0" presId="urn:microsoft.com/office/officeart/2005/8/layout/hList7#1"/>
    <dgm:cxn modelId="{B4C1D4A2-51A5-456F-8D8A-688374F5B572}" type="presOf" srcId="{6B651D27-4916-4D1B-BBA1-8E47E66B1A4A}" destId="{E2B4BEC1-E371-4EA8-AD7E-CA15FE8A0B61}" srcOrd="0" destOrd="0" presId="urn:microsoft.com/office/officeart/2005/8/layout/hList7#1"/>
    <dgm:cxn modelId="{75CEAB4C-528B-41FA-9BE8-0F4DF811EA62}" type="presOf" srcId="{02E861C7-BA8F-4169-9224-468DF076A5B7}" destId="{9CDA95A4-438B-4756-B93F-84AD9AEBBFB5}" srcOrd="0" destOrd="0" presId="urn:microsoft.com/office/officeart/2005/8/layout/hList7#1"/>
    <dgm:cxn modelId="{5BA88649-3FC2-44BA-8958-00BDF126575F}" srcId="{833F863F-9445-47BF-9EB7-7809985CAA9A}" destId="{02E861C7-BA8F-4169-9224-468DF076A5B7}" srcOrd="0" destOrd="0" parTransId="{D1052F1E-9665-4784-A594-8A79AA813919}" sibTransId="{4388E125-083C-4353-9120-A085F0C28C18}"/>
    <dgm:cxn modelId="{B6AC86C3-D371-44F5-9EB9-99A46E919090}" type="presOf" srcId="{0BEFC388-640A-4910-87C5-0CFF9DCB83E2}" destId="{6EECD80F-55F7-4B64-B3D7-E3BF211A52E0}" srcOrd="0" destOrd="0" presId="urn:microsoft.com/office/officeart/2005/8/layout/hList7#1"/>
    <dgm:cxn modelId="{93CE6B40-4D8A-432C-9CBC-C13B4C7AD966}" type="presParOf" srcId="{CA6333AD-71F4-46DE-81BA-39C623D44C0E}" destId="{FEAF1B38-699F-4F23-ACDD-9BE8E54F2D53}" srcOrd="0" destOrd="0" presId="urn:microsoft.com/office/officeart/2005/8/layout/hList7#1"/>
    <dgm:cxn modelId="{D3302CF2-65EB-45FF-8716-F496351C40DB}" type="presParOf" srcId="{CA6333AD-71F4-46DE-81BA-39C623D44C0E}" destId="{0B713352-FD93-4912-AFEF-539668F3241E}" srcOrd="1" destOrd="0" presId="urn:microsoft.com/office/officeart/2005/8/layout/hList7#1"/>
    <dgm:cxn modelId="{388260D5-813E-4E2D-B9B3-E227C79451D0}" type="presParOf" srcId="{0B713352-FD93-4912-AFEF-539668F3241E}" destId="{AEDA9F3E-C50C-40A2-8A6F-7CAA50DCCA49}" srcOrd="0" destOrd="0" presId="urn:microsoft.com/office/officeart/2005/8/layout/hList7#1"/>
    <dgm:cxn modelId="{69D0ECCB-CC7D-4584-BF61-5B71E5FF30B6}" type="presParOf" srcId="{AEDA9F3E-C50C-40A2-8A6F-7CAA50DCCA49}" destId="{9CDA95A4-438B-4756-B93F-84AD9AEBBFB5}" srcOrd="0" destOrd="0" presId="urn:microsoft.com/office/officeart/2005/8/layout/hList7#1"/>
    <dgm:cxn modelId="{9C6DEB1C-4CF2-4F92-8350-3A5E7EFA70AD}" type="presParOf" srcId="{AEDA9F3E-C50C-40A2-8A6F-7CAA50DCCA49}" destId="{0433F883-0107-4B4A-8879-99A8315C24F0}" srcOrd="1" destOrd="0" presId="urn:microsoft.com/office/officeart/2005/8/layout/hList7#1"/>
    <dgm:cxn modelId="{7B01607F-5618-4854-B7CD-D0EA38135271}" type="presParOf" srcId="{AEDA9F3E-C50C-40A2-8A6F-7CAA50DCCA49}" destId="{5C2FAF8F-587D-4DB3-99BC-E00D8D372818}" srcOrd="2" destOrd="0" presId="urn:microsoft.com/office/officeart/2005/8/layout/hList7#1"/>
    <dgm:cxn modelId="{AE57C91C-E5DD-4D85-91AD-F2C38FA5A791}" type="presParOf" srcId="{AEDA9F3E-C50C-40A2-8A6F-7CAA50DCCA49}" destId="{4650A7C3-04DA-485F-86CB-3FBF60137049}" srcOrd="3" destOrd="0" presId="urn:microsoft.com/office/officeart/2005/8/layout/hList7#1"/>
    <dgm:cxn modelId="{DA6C2C9F-E27A-411E-A60C-68EB242B7E9A}" type="presParOf" srcId="{0B713352-FD93-4912-AFEF-539668F3241E}" destId="{C56B79DF-972B-443D-B173-83E35CA357E4}" srcOrd="1" destOrd="0" presId="urn:microsoft.com/office/officeart/2005/8/layout/hList7#1"/>
    <dgm:cxn modelId="{755077EA-B5EB-4202-A077-CE40418F8442}" type="presParOf" srcId="{0B713352-FD93-4912-AFEF-539668F3241E}" destId="{01E179FB-C03B-457E-AC14-5F81F1F69592}" srcOrd="2" destOrd="0" presId="urn:microsoft.com/office/officeart/2005/8/layout/hList7#1"/>
    <dgm:cxn modelId="{55CA0832-8260-4A64-9859-72007B3CDA45}" type="presParOf" srcId="{01E179FB-C03B-457E-AC14-5F81F1F69592}" destId="{E2B4BEC1-E371-4EA8-AD7E-CA15FE8A0B61}" srcOrd="0" destOrd="0" presId="urn:microsoft.com/office/officeart/2005/8/layout/hList7#1"/>
    <dgm:cxn modelId="{DD0F923A-4134-4F7E-89A8-3CDFBA125A0E}" type="presParOf" srcId="{01E179FB-C03B-457E-AC14-5F81F1F69592}" destId="{93AEBA11-8C0D-48C4-8E96-8398D2AC33F0}" srcOrd="1" destOrd="0" presId="urn:microsoft.com/office/officeart/2005/8/layout/hList7#1"/>
    <dgm:cxn modelId="{58BAE83F-2C1D-420B-A637-83D57776715E}" type="presParOf" srcId="{01E179FB-C03B-457E-AC14-5F81F1F69592}" destId="{21FA91B5-4207-49E0-A79E-3F0E9436D62D}" srcOrd="2" destOrd="0" presId="urn:microsoft.com/office/officeart/2005/8/layout/hList7#1"/>
    <dgm:cxn modelId="{5E68C6B9-5731-4E7F-857B-02EB17241671}" type="presParOf" srcId="{01E179FB-C03B-457E-AC14-5F81F1F69592}" destId="{B601CEA9-AF49-413B-845D-9E00A71723C7}" srcOrd="3" destOrd="0" presId="urn:microsoft.com/office/officeart/2005/8/layout/hList7#1"/>
    <dgm:cxn modelId="{75789801-389A-4AA2-8ABE-A9749773B3D5}" type="presParOf" srcId="{0B713352-FD93-4912-AFEF-539668F3241E}" destId="{5CAC20C6-D2F3-4AFB-9651-F4A38C81AF1D}" srcOrd="3" destOrd="0" presId="urn:microsoft.com/office/officeart/2005/8/layout/hList7#1"/>
    <dgm:cxn modelId="{C7EA2B82-02F7-4E93-9D5B-5F6596932487}" type="presParOf" srcId="{0B713352-FD93-4912-AFEF-539668F3241E}" destId="{32F663F9-219B-4861-9A05-23840091C6BF}" srcOrd="4" destOrd="0" presId="urn:microsoft.com/office/officeart/2005/8/layout/hList7#1"/>
    <dgm:cxn modelId="{C4738BDC-8173-4EEA-AA1E-4AA78B39D7DA}" type="presParOf" srcId="{32F663F9-219B-4861-9A05-23840091C6BF}" destId="{6EECD80F-55F7-4B64-B3D7-E3BF211A52E0}" srcOrd="0" destOrd="0" presId="urn:microsoft.com/office/officeart/2005/8/layout/hList7#1"/>
    <dgm:cxn modelId="{67613B46-D01E-4C8D-B2B1-DB3031171818}" type="presParOf" srcId="{32F663F9-219B-4861-9A05-23840091C6BF}" destId="{3003719D-15BF-42D6-9B7C-A1C54DB2B7F0}" srcOrd="1" destOrd="0" presId="urn:microsoft.com/office/officeart/2005/8/layout/hList7#1"/>
    <dgm:cxn modelId="{7F919549-D4B0-4717-B4BC-9A3AF8B50033}" type="presParOf" srcId="{32F663F9-219B-4861-9A05-23840091C6BF}" destId="{E5968C7F-BFEB-4154-BB79-C23B156233C1}" srcOrd="2" destOrd="0" presId="urn:microsoft.com/office/officeart/2005/8/layout/hList7#1"/>
    <dgm:cxn modelId="{1969D9C6-694E-406A-9E4D-FEC4614A56C1}" type="presParOf" srcId="{32F663F9-219B-4861-9A05-23840091C6BF}" destId="{37048B70-C017-4781-89F1-AB4E3FFCB200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0.49063</cdr:y>
    </cdr:to>
    <cdr:pic>
      <cdr:nvPicPr>
        <cdr:cNvPr id="2" name="Picture 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-493018" y="-576064"/>
          <a:ext cx="4763565" cy="12241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0.49063</cdr:y>
    </cdr:to>
    <cdr:pic>
      <cdr:nvPicPr>
        <cdr:cNvPr id="2" name="Picture 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-493018" y="-576064"/>
          <a:ext cx="4763565" cy="12241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Inhaltsplatzhalter 2"/>
        <cdr:cNvSpPr>
          <a:spLocks xmlns:a="http://schemas.openxmlformats.org/drawingml/2006/main" noGrp="1"/>
        </cdr:cNvSpPr>
      </cdr:nvSpPr>
      <cdr:spPr bwMode="auto">
        <a:xfrm xmlns:a="http://schemas.openxmlformats.org/drawingml/2006/main">
          <a:off x="0" y="0"/>
          <a:ext cx="8568952" cy="48969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342900" indent="-342900" algn="l" defTabSz="914400" rtl="0" eaLnBrk="1" fontAlgn="base" latinLnBrk="0" hangingPunct="1">
            <a:spcBef>
              <a:spcPct val="20000"/>
            </a:spcBef>
            <a:spcAft>
              <a:spcPct val="0"/>
            </a:spcAft>
            <a:buFontTx/>
            <a:buBlip>
              <a:blip xmlns:r="http://schemas.openxmlformats.org/officeDocument/2006/relationships" r:embed="rId1"/>
            </a:buBlip>
            <a:defRPr sz="2000" b="0">
              <a:solidFill>
                <a:srgbClr val="414141"/>
              </a:solidFill>
              <a:latin typeface="Arial" pitchFamily="34" charset="0"/>
              <a:ea typeface="ヒラギノ角ゴ Pro W3"/>
              <a:cs typeface="Arial" pitchFamily="34" charset="0"/>
            </a:defRPr>
          </a:lvl1pPr>
          <a:lvl2pPr marL="742950" indent="-285750" algn="l" defTabSz="914400" rtl="0" eaLnBrk="1" fontAlgn="base" latinLnBrk="0" hangingPunct="1">
            <a:spcBef>
              <a:spcPct val="20000"/>
            </a:spcBef>
            <a:spcAft>
              <a:spcPct val="0"/>
            </a:spcAft>
            <a:buClr>
              <a:srgbClr val="7AB51D"/>
            </a:buClr>
            <a:buSzPct val="150000"/>
            <a:buFont typeface="Symbol" pitchFamily="18" charset="2"/>
            <a:buChar char="-"/>
            <a:defRPr sz="1800">
              <a:solidFill>
                <a:srgbClr val="414141"/>
              </a:solidFill>
              <a:latin typeface="Arial" pitchFamily="34" charset="0"/>
              <a:ea typeface="ヒラギノ角ゴ Pro W3"/>
              <a:cs typeface="Arial" pitchFamily="34" charset="0"/>
            </a:defRPr>
          </a:lvl2pPr>
          <a:lvl3pPr marL="1143000" indent="-228600" algn="l" rtl="0" eaLnBrk="0" fontAlgn="base" hangingPunct="0">
            <a:spcBef>
              <a:spcPct val="20000"/>
            </a:spcBef>
            <a:spcAft>
              <a:spcPct val="0"/>
            </a:spcAft>
            <a:buClr>
              <a:srgbClr val="7AB51D"/>
            </a:buClr>
            <a:buFont typeface="Wingdings" pitchFamily="2" charset="2"/>
            <a:buChar char="§"/>
            <a:defRPr sz="1600">
              <a:solidFill>
                <a:srgbClr val="000000"/>
              </a:solidFill>
              <a:latin typeface="Arial" pitchFamily="34" charset="0"/>
              <a:ea typeface="ヒラギノ角ゴ Pro W3"/>
              <a:cs typeface="Arial" pitchFamily="34" charset="0"/>
            </a:defRPr>
          </a:lvl3pPr>
          <a:lvl4pPr marL="1600200" indent="-228600" algn="l" rtl="0" eaLnBrk="0" fontAlgn="base" hangingPunct="0">
            <a:spcBef>
              <a:spcPct val="20000"/>
            </a:spcBef>
            <a:spcAft>
              <a:spcPct val="0"/>
            </a:spcAft>
            <a:buClr>
              <a:srgbClr val="7AB51D"/>
            </a:buClr>
            <a:buFont typeface="Arial" pitchFamily="34" charset="0"/>
            <a:buChar char="-"/>
            <a:defRPr sz="1400">
              <a:solidFill>
                <a:srgbClr val="414141"/>
              </a:solidFill>
              <a:latin typeface="Arial" pitchFamily="34" charset="0"/>
              <a:ea typeface="ヒラギノ角ゴ Pro W3"/>
              <a:cs typeface="Arial" pitchFamily="34" charset="0"/>
            </a:defRPr>
          </a:lvl4pPr>
          <a:lvl5pPr marL="1981200" indent="-228600" algn="l" rtl="0" eaLnBrk="0" fontAlgn="base" hangingPunct="0">
            <a:spcBef>
              <a:spcPct val="20000"/>
            </a:spcBef>
            <a:spcAft>
              <a:spcPct val="0"/>
            </a:spcAft>
            <a:defRPr sz="1600">
              <a:solidFill>
                <a:srgbClr val="414141"/>
              </a:solidFill>
              <a:latin typeface="Arial"/>
              <a:ea typeface="ヒラギノ角ゴ Pro W3"/>
              <a:cs typeface="ヒラギノ角ゴ Pro W3"/>
            </a:defRPr>
          </a:lvl5pPr>
          <a:lvl6pPr marL="2438400" indent="-228600" algn="l" rtl="0" fontAlgn="base">
            <a:spcBef>
              <a:spcPct val="20000"/>
            </a:spcBef>
            <a:spcAft>
              <a:spcPct val="0"/>
            </a:spcAft>
            <a:defRPr sz="1600">
              <a:solidFill>
                <a:srgbClr val="414141"/>
              </a:solidFill>
              <a:latin typeface="Arial"/>
              <a:ea typeface="ヒラギノ角ゴ Pro W3"/>
              <a:cs typeface="ヒラギノ角ゴ Pro W3"/>
            </a:defRPr>
          </a:lvl6pPr>
          <a:lvl7pPr marL="2895600" indent="-228600" algn="l" rtl="0" fontAlgn="base">
            <a:spcBef>
              <a:spcPct val="20000"/>
            </a:spcBef>
            <a:spcAft>
              <a:spcPct val="0"/>
            </a:spcAft>
            <a:defRPr sz="1600">
              <a:solidFill>
                <a:srgbClr val="414141"/>
              </a:solidFill>
              <a:latin typeface="Arial"/>
              <a:ea typeface="ヒラギノ角ゴ Pro W3"/>
              <a:cs typeface="ヒラギノ角ゴ Pro W3"/>
            </a:defRPr>
          </a:lvl7pPr>
          <a:lvl8pPr marL="3352800" indent="-228600" algn="l" rtl="0" fontAlgn="base">
            <a:spcBef>
              <a:spcPct val="20000"/>
            </a:spcBef>
            <a:spcAft>
              <a:spcPct val="0"/>
            </a:spcAft>
            <a:defRPr sz="1600">
              <a:solidFill>
                <a:srgbClr val="414141"/>
              </a:solidFill>
              <a:latin typeface="Arial"/>
              <a:ea typeface="ヒラギノ角ゴ Pro W3"/>
              <a:cs typeface="ヒラギノ角ゴ Pro W3"/>
            </a:defRPr>
          </a:lvl8pPr>
          <a:lvl9pPr marL="3810000" indent="-228600" algn="l" rtl="0" fontAlgn="base">
            <a:spcBef>
              <a:spcPct val="20000"/>
            </a:spcBef>
            <a:spcAft>
              <a:spcPct val="0"/>
            </a:spcAft>
            <a:defRPr sz="1600">
              <a:solidFill>
                <a:srgbClr val="414141"/>
              </a:solidFill>
              <a:latin typeface="Arial"/>
              <a:ea typeface="ヒラギノ角ゴ Pro W3"/>
              <a:cs typeface="ヒラギノ角ゴ Pro W3"/>
            </a:defRPr>
          </a:lvl9pPr>
        </a:lstStyle>
        <a:p xmlns:a="http://schemas.openxmlformats.org/drawingml/2006/main">
          <a:r>
            <a:rPr lang="de-DE" dirty="0" smtClean="0"/>
            <a:t>Es wurden Standardisierungsstrategien </a:t>
          </a:r>
          <a:r>
            <a:rPr lang="de-DE" dirty="0"/>
            <a:t>für </a:t>
          </a:r>
          <a:r>
            <a:rPr lang="de-DE" dirty="0" smtClean="0"/>
            <a:t>die H</a:t>
          </a:r>
          <a:r>
            <a:rPr lang="de-DE" baseline="-25000" dirty="0" smtClean="0"/>
            <a:t>2</a:t>
          </a:r>
          <a:r>
            <a:rPr lang="de-DE" dirty="0" smtClean="0"/>
            <a:t>-Einspeisung entwickelt</a:t>
          </a:r>
        </a:p>
        <a:p xmlns:a="http://schemas.openxmlformats.org/drawingml/2006/main">
          <a:pPr lvl="1"/>
          <a:r>
            <a:rPr lang="de-DE" dirty="0" smtClean="0"/>
            <a:t>Definition der techn. Mindestanforderung an Einspeiseanlagen für unterschiedliche Einspeisestrategien (unter Berücksichtigung der DVGW G265-3)</a:t>
          </a:r>
        </a:p>
        <a:p xmlns:a="http://schemas.openxmlformats.org/drawingml/2006/main">
          <a:r>
            <a:rPr lang="de-DE" dirty="0" smtClean="0"/>
            <a:t>Eine Evaluation </a:t>
          </a:r>
          <a:r>
            <a:rPr lang="de-DE" dirty="0"/>
            <a:t>der </a:t>
          </a:r>
          <a:r>
            <a:rPr lang="de-DE" dirty="0" smtClean="0"/>
            <a:t>Komponenten wurde durchgeführt z.B.:</a:t>
          </a:r>
        </a:p>
        <a:p xmlns:a="http://schemas.openxmlformats.org/drawingml/2006/main">
          <a:pPr lvl="1"/>
          <a:r>
            <a:rPr lang="de-DE" dirty="0" smtClean="0"/>
            <a:t>H</a:t>
          </a:r>
          <a:r>
            <a:rPr lang="de-DE" baseline="-25000" dirty="0" smtClean="0"/>
            <a:t>2</a:t>
          </a:r>
          <a:r>
            <a:rPr lang="de-DE" dirty="0" smtClean="0"/>
            <a:t>-Verträglichkeit einzelner Komponenten der H</a:t>
          </a:r>
          <a:r>
            <a:rPr lang="de-DE" baseline="-25000" dirty="0" smtClean="0"/>
            <a:t>2</a:t>
          </a:r>
          <a:r>
            <a:rPr lang="de-DE" dirty="0" smtClean="0"/>
            <a:t>-Einspeiseanlage</a:t>
          </a:r>
        </a:p>
        <a:p xmlns:a="http://schemas.openxmlformats.org/drawingml/2006/main">
          <a:pPr lvl="1"/>
          <a:r>
            <a:rPr lang="de-DE" dirty="0" smtClean="0"/>
            <a:t>Messung:	Bewertung z.B. unterschiedlicher Gaszähler, PGC/Kalorimeter</a:t>
          </a:r>
        </a:p>
        <a:p xmlns:a="http://schemas.openxmlformats.org/drawingml/2006/main">
          <a:pPr lvl="1"/>
          <a:r>
            <a:rPr lang="de-DE" dirty="0" smtClean="0"/>
            <a:t>Bewertung der Sicherheitseinrichtungen/-</a:t>
          </a:r>
          <a:r>
            <a:rPr lang="de-DE" dirty="0" err="1" smtClean="0"/>
            <a:t>konzepte</a:t>
          </a:r>
          <a:endParaRPr lang="de-DE" dirty="0" smtClean="0"/>
        </a:p>
        <a:p xmlns:a="http://schemas.openxmlformats.org/drawingml/2006/main">
          <a:r>
            <a:rPr lang="de-DE" dirty="0" smtClean="0"/>
            <a:t>Die Planung für eine 2-schienige </a:t>
          </a:r>
          <a:r>
            <a:rPr lang="de-DE" dirty="0"/>
            <a:t>H</a:t>
          </a:r>
          <a:r>
            <a:rPr lang="de-DE" baseline="-25000" dirty="0"/>
            <a:t>2</a:t>
          </a:r>
          <a:r>
            <a:rPr lang="de-DE" dirty="0"/>
            <a:t>-Einspeiseanlage </a:t>
          </a:r>
          <a:r>
            <a:rPr lang="de-DE" dirty="0" smtClean="0"/>
            <a:t>für </a:t>
          </a:r>
          <a:r>
            <a:rPr lang="de-DE" dirty="0"/>
            <a:t>die parallele H</a:t>
          </a:r>
          <a:r>
            <a:rPr lang="de-DE" baseline="-25000" dirty="0"/>
            <a:t>2</a:t>
          </a:r>
          <a:r>
            <a:rPr lang="de-DE" dirty="0"/>
            <a:t>-Einspeisung in </a:t>
          </a:r>
          <a:r>
            <a:rPr lang="de-DE" dirty="0" smtClean="0"/>
            <a:t>zwei </a:t>
          </a:r>
          <a:r>
            <a:rPr lang="de-DE" dirty="0"/>
            <a:t>unterschiedliche Netzebenen </a:t>
          </a:r>
          <a:r>
            <a:rPr lang="de-DE" dirty="0" smtClean="0"/>
            <a:t>(</a:t>
          </a:r>
          <a:r>
            <a:rPr lang="de-DE" dirty="0"/>
            <a:t>Bypass mit Mischung, bzw. direkte </a:t>
          </a:r>
          <a:r>
            <a:rPr lang="de-DE" dirty="0" smtClean="0"/>
            <a:t>Einspeisung</a:t>
          </a:r>
          <a:r>
            <a:rPr lang="de-DE" dirty="0"/>
            <a:t>) </a:t>
          </a:r>
          <a:r>
            <a:rPr lang="de-DE" dirty="0" smtClean="0"/>
            <a:t>wurde durchgeführt. </a:t>
          </a:r>
          <a:r>
            <a:rPr lang="de-DE" dirty="0" smtClean="0">
              <a:sym typeface="Wingdings" panose="05000000000000000000" pitchFamily="2" charset="2"/>
            </a:rPr>
            <a:t>Die Anlage wird diesen April in Betrieb gehen.</a:t>
          </a:r>
          <a:endParaRPr lang="de-DE" dirty="0" smtClean="0"/>
        </a:p>
        <a:p xmlns:a="http://schemas.openxmlformats.org/drawingml/2006/main">
          <a:endParaRPr lang="de-DE" dirty="0"/>
        </a:p>
        <a:p xmlns:a="http://schemas.openxmlformats.org/drawingml/2006/main">
          <a:pPr marL="457200" lvl="1" indent="0">
            <a:buNone/>
          </a:pPr>
          <a:endParaRPr lang="de-DE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0.49063</cdr:y>
    </cdr:to>
    <cdr:pic>
      <cdr:nvPicPr>
        <cdr:cNvPr id="2" name="Picture 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-493018" y="-576064"/>
          <a:ext cx="4763565" cy="12241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984" cy="496412"/>
          </a:xfrm>
          <a:prstGeom prst="rect">
            <a:avLst/>
          </a:prstGeom>
        </p:spPr>
        <p:txBody>
          <a:bodyPr vert="horz" lIns="92921" tIns="46461" rIns="92921" bIns="4646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069" y="0"/>
            <a:ext cx="2945984" cy="496412"/>
          </a:xfrm>
          <a:prstGeom prst="rect">
            <a:avLst/>
          </a:prstGeom>
        </p:spPr>
        <p:txBody>
          <a:bodyPr vert="horz" lIns="92921" tIns="46461" rIns="92921" bIns="46461" rtlCol="0"/>
          <a:lstStyle>
            <a:lvl1pPr algn="r">
              <a:defRPr sz="1200"/>
            </a:lvl1pPr>
          </a:lstStyle>
          <a:p>
            <a:fld id="{28A24489-9098-4969-BEF8-CFCA9DCC128D}" type="datetimeFigureOut">
              <a:rPr lang="de-DE" smtClean="0"/>
              <a:pPr/>
              <a:t>18.09.2017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207"/>
            <a:ext cx="2945984" cy="496412"/>
          </a:xfrm>
          <a:prstGeom prst="rect">
            <a:avLst/>
          </a:prstGeom>
        </p:spPr>
        <p:txBody>
          <a:bodyPr vert="horz" lIns="92921" tIns="46461" rIns="92921" bIns="4646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069" y="9430207"/>
            <a:ext cx="2945984" cy="496412"/>
          </a:xfrm>
          <a:prstGeom prst="rect">
            <a:avLst/>
          </a:prstGeom>
        </p:spPr>
        <p:txBody>
          <a:bodyPr vert="horz" lIns="92921" tIns="46461" rIns="92921" bIns="46461" rtlCol="0" anchor="b"/>
          <a:lstStyle>
            <a:lvl1pPr algn="r">
              <a:defRPr sz="1200"/>
            </a:lvl1pPr>
          </a:lstStyle>
          <a:p>
            <a:fld id="{64DDD268-B5B4-4C58-8F72-3CD9A202BA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2"/>
          </a:xfrm>
          <a:prstGeom prst="rect">
            <a:avLst/>
          </a:prstGeom>
        </p:spPr>
        <p:txBody>
          <a:bodyPr vert="horz" lIns="92915" tIns="46459" rIns="92915" bIns="46459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2915" tIns="46459" rIns="92915" bIns="46459" rtlCol="0"/>
          <a:lstStyle>
            <a:lvl1pPr algn="r">
              <a:defRPr sz="1200"/>
            </a:lvl1pPr>
          </a:lstStyle>
          <a:p>
            <a:fld id="{A8471843-08EB-4F46-A989-2C3C30E55EED}" type="datetimeFigureOut">
              <a:rPr lang="de-DE" smtClean="0"/>
              <a:pPr/>
              <a:t>18.09.2017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15" tIns="46459" rIns="92915" bIns="46459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2915" tIns="46459" rIns="92915" bIns="46459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2"/>
          </a:xfrm>
          <a:prstGeom prst="rect">
            <a:avLst/>
          </a:prstGeom>
        </p:spPr>
        <p:txBody>
          <a:bodyPr vert="horz" lIns="92915" tIns="46459" rIns="92915" bIns="46459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2915" tIns="46459" rIns="92915" bIns="46459" rtlCol="0" anchor="b"/>
          <a:lstStyle>
            <a:lvl1pPr algn="r">
              <a:defRPr sz="1200"/>
            </a:lvl1pPr>
          </a:lstStyle>
          <a:p>
            <a:fld id="{67A07039-EE24-4DC5-A7CC-EBB7833A37F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9B637F-FF9E-4C53-9FD0-B3601CD5B2FF}" type="slidenum">
              <a:rPr lang="de-DE" smtClean="0"/>
              <a:pPr/>
              <a:t>1</a:t>
            </a:fld>
            <a:endParaRPr lang="de-DE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4A8830-C5FB-4E59-B049-6B2EC1F007F0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4A8830-C5FB-4E59-B049-6B2EC1F007F0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 smtClean="0">
              <a:latin typeface="Arial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4A8830-C5FB-4E59-B049-6B2EC1F007F0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de-DE" dirty="0" smtClean="0">
                <a:latin typeface="Arial" charset="0"/>
                <a:ea typeface="ヒラギノ角ゴ Pro W3" pitchFamily="48" charset="-128"/>
              </a:rPr>
              <a:t>Max Gradient: 10 bar/</a:t>
            </a:r>
            <a:r>
              <a:rPr lang="de-DE" dirty="0" err="1" smtClean="0">
                <a:latin typeface="Arial" charset="0"/>
                <a:ea typeface="ヒラギノ角ゴ Pro W3" pitchFamily="48" charset="-128"/>
              </a:rPr>
              <a:t>day</a:t>
            </a:r>
            <a:r>
              <a:rPr lang="de-DE" dirty="0" smtClean="0">
                <a:latin typeface="Arial" charset="0"/>
                <a:ea typeface="ヒラギノ角ゴ Pro W3" pitchFamily="48" charset="-128"/>
              </a:rPr>
              <a:t>, 0,6 GW  , 4kg/s</a:t>
            </a:r>
          </a:p>
          <a:p>
            <a:pPr eaLnBrk="1" hangingPunct="1"/>
            <a:endParaRPr lang="de-DE" dirty="0" smtClean="0">
              <a:latin typeface="Arial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" y="762000"/>
            <a:ext cx="6635750" cy="3733800"/>
          </a:xfrm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91" y="4724401"/>
            <a:ext cx="4951412" cy="44942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5324" tIns="42662" rIns="85324" bIns="42662"/>
          <a:lstStyle/>
          <a:p>
            <a:r>
              <a:rPr lang="de-DE" dirty="0" smtClean="0">
                <a:latin typeface="Arial" charset="0"/>
                <a:ea typeface="ヒラギノ角ゴ Pro W3" pitchFamily="48" charset="-128"/>
              </a:rPr>
              <a:t>Kurz die Gliederung vorstellen</a:t>
            </a:r>
          </a:p>
          <a:p>
            <a:endParaRPr lang="de-DE" dirty="0" smtClean="0">
              <a:latin typeface="Arial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4A8830-C5FB-4E59-B049-6B2EC1F007F0}" type="slidenum">
              <a:rPr lang="de-DE" smtClean="0"/>
              <a:pPr/>
              <a:t>14</a:t>
            </a:fld>
            <a:endParaRPr lang="de-DE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4A8830-C5FB-4E59-B049-6B2EC1F007F0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de-DE" dirty="0" smtClean="0"/>
              <a:t>Elektrolyse als einziger H2-Erzeuger für einen Industriestandort</a:t>
            </a:r>
          </a:p>
          <a:p>
            <a:pPr lvl="1"/>
            <a:r>
              <a:rPr lang="de-DE" dirty="0" smtClean="0"/>
              <a:t>Elektrolyse im 24/7 Betrieb bei EE-Verfügbarkeit</a:t>
            </a:r>
          </a:p>
          <a:p>
            <a:pPr lvl="1"/>
            <a:r>
              <a:rPr lang="de-DE" dirty="0" smtClean="0"/>
              <a:t>H2-Speicherung</a:t>
            </a:r>
          </a:p>
          <a:p>
            <a:pPr lvl="1"/>
            <a:r>
              <a:rPr lang="de-DE" dirty="0" smtClean="0"/>
              <a:t>Konstante H2-Abnahme von 1.200 Nm^3/h</a:t>
            </a:r>
          </a:p>
          <a:p>
            <a:r>
              <a:rPr lang="de-DE" dirty="0" smtClean="0"/>
              <a:t>Strombezug über lokales Stromnetz direkt beim Erzeuger</a:t>
            </a:r>
          </a:p>
          <a:p>
            <a:pPr lvl="1"/>
            <a:r>
              <a:rPr lang="de-DE" dirty="0" smtClean="0"/>
              <a:t>direkte Kopplung von ELA an EE-Anlagen</a:t>
            </a:r>
          </a:p>
          <a:p>
            <a:pPr lvl="1"/>
            <a:r>
              <a:rPr lang="de-DE" dirty="0" smtClean="0"/>
              <a:t>Einsparung von Netzentgelten</a:t>
            </a:r>
          </a:p>
          <a:p>
            <a:r>
              <a:rPr lang="de-DE" dirty="0" smtClean="0"/>
              <a:t>rechtliche Begünstigungen (nach Stromsteuergesetz ist ELA von Stromsteuer befreit, wenn H2 für verarbeitendes Gewerbe)</a:t>
            </a:r>
          </a:p>
          <a:p>
            <a:endParaRPr lang="de-DE" dirty="0" smtClean="0"/>
          </a:p>
          <a:p>
            <a:r>
              <a:rPr lang="de-DE" dirty="0" smtClean="0"/>
              <a:t>Wenn Speicher voll:</a:t>
            </a:r>
          </a:p>
          <a:p>
            <a:r>
              <a:rPr lang="de-DE" dirty="0" smtClean="0"/>
              <a:t>5a: keine Drosselung ELA</a:t>
            </a:r>
          </a:p>
          <a:p>
            <a:pPr lvl="1"/>
            <a:r>
              <a:rPr lang="de-DE" dirty="0" smtClean="0"/>
              <a:t>Verkauf von überschüssigem Wasserstoff wenn Speicher voll</a:t>
            </a:r>
          </a:p>
          <a:p>
            <a:endParaRPr lang="de-DE" dirty="0" smtClean="0"/>
          </a:p>
          <a:p>
            <a:pPr eaLnBrk="1" hangingPunct="1"/>
            <a:endParaRPr lang="de-DE" dirty="0" smtClean="0">
              <a:latin typeface="Arial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4A8830-C5FB-4E59-B049-6B2EC1F007F0}" type="slidenum">
              <a:rPr lang="de-DE" smtClean="0"/>
              <a:pPr/>
              <a:t>16</a:t>
            </a:fld>
            <a:endParaRPr lang="de-DE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de-DE" dirty="0" smtClean="0"/>
              <a:t>Elektrolyse als einziger H2-Erzeuger für einen Industriestandort</a:t>
            </a:r>
          </a:p>
          <a:p>
            <a:pPr lvl="1"/>
            <a:r>
              <a:rPr lang="de-DE" dirty="0" smtClean="0"/>
              <a:t>Elektrolyse im 24/7 Betrieb bei EE-Verfügbarkeit</a:t>
            </a:r>
          </a:p>
          <a:p>
            <a:pPr lvl="1"/>
            <a:r>
              <a:rPr lang="de-DE" dirty="0" smtClean="0"/>
              <a:t>H2-Speicherung</a:t>
            </a:r>
          </a:p>
          <a:p>
            <a:pPr lvl="1"/>
            <a:r>
              <a:rPr lang="de-DE" dirty="0" smtClean="0"/>
              <a:t>Konstante H2-Abnahme von 1.200 Nm^3/h</a:t>
            </a:r>
          </a:p>
          <a:p>
            <a:r>
              <a:rPr lang="de-DE" dirty="0" smtClean="0"/>
              <a:t>Strombezug über lokales Stromnetz direkt beim Erzeuger</a:t>
            </a:r>
          </a:p>
          <a:p>
            <a:pPr lvl="1"/>
            <a:r>
              <a:rPr lang="de-DE" dirty="0" smtClean="0"/>
              <a:t>direkte Kopplung von ELA an EE-Anlagen</a:t>
            </a:r>
          </a:p>
          <a:p>
            <a:pPr lvl="1"/>
            <a:r>
              <a:rPr lang="de-DE" dirty="0" smtClean="0"/>
              <a:t>Einsparung von Netzentgelten</a:t>
            </a:r>
          </a:p>
          <a:p>
            <a:r>
              <a:rPr lang="de-DE" dirty="0" smtClean="0"/>
              <a:t>rechtliche Begünstigungen (nach Stromsteuergesetz ist ELA von Stromsteuer befreit, wenn H2 für verarbeitendes Gewerbe)</a:t>
            </a:r>
          </a:p>
          <a:p>
            <a:endParaRPr lang="de-DE" dirty="0" smtClean="0"/>
          </a:p>
          <a:p>
            <a:r>
              <a:rPr lang="de-DE" dirty="0" smtClean="0"/>
              <a:t>Wenn Speicher voll:</a:t>
            </a:r>
          </a:p>
          <a:p>
            <a:r>
              <a:rPr lang="de-DE" dirty="0" smtClean="0"/>
              <a:t>5a: keine Drosselung ELA</a:t>
            </a:r>
          </a:p>
          <a:p>
            <a:pPr lvl="1"/>
            <a:r>
              <a:rPr lang="de-DE" dirty="0" smtClean="0"/>
              <a:t>Verkauf von überschüssigem Wasserstoff wenn Speicher voll</a:t>
            </a:r>
          </a:p>
          <a:p>
            <a:pPr lvl="1"/>
            <a:endParaRPr lang="de-DE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000" dirty="0" smtClean="0"/>
              <a:t>H2-Speichertank arbeitet als Kaskade aus einzelnen Tanks je 300 kg Speicherkapazität (Pfad 6 ohne Speicher)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000" dirty="0" smtClean="0"/>
              <a:t>Konstanter Druck der Endanwendung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de-DE" sz="1000" dirty="0" smtClean="0"/>
              <a:t>Pfad 5: 1 </a:t>
            </a:r>
            <a:r>
              <a:rPr lang="de-DE" sz="1000" dirty="0" err="1" smtClean="0"/>
              <a:t>bara</a:t>
            </a:r>
            <a:endParaRPr lang="de-DE" sz="1000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de-DE" sz="1000" dirty="0" smtClean="0"/>
              <a:t>Pfad 6: 30 </a:t>
            </a:r>
            <a:r>
              <a:rPr lang="de-DE" sz="1000" dirty="0" err="1" smtClean="0"/>
              <a:t>bara</a:t>
            </a:r>
            <a:endParaRPr lang="de-DE" sz="1000" dirty="0" smtClean="0"/>
          </a:p>
          <a:p>
            <a:pPr lvl="1"/>
            <a:endParaRPr lang="de-DE" sz="1000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pPr eaLnBrk="1" hangingPunct="1"/>
            <a:endParaRPr lang="de-DE" dirty="0" smtClean="0">
              <a:latin typeface="Arial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4A8830-C5FB-4E59-B049-6B2EC1F007F0}" type="slidenum">
              <a:rPr lang="de-DE" smtClean="0"/>
              <a:pPr/>
              <a:t>17</a:t>
            </a:fld>
            <a:endParaRPr lang="de-DE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de-DE" sz="800" dirty="0" smtClean="0"/>
              <a:t>Mit Verkauf von Strom und H2 7.30 EUR/kg</a:t>
            </a:r>
          </a:p>
          <a:p>
            <a:r>
              <a:rPr lang="de-DE" sz="800" dirty="0" smtClean="0"/>
              <a:t>Ohne Verkauf (moderate ökonomische Annahmen) 5.40 EUR/kg</a:t>
            </a:r>
          </a:p>
          <a:p>
            <a:endParaRPr lang="de-DE" sz="800" dirty="0" smtClean="0"/>
          </a:p>
          <a:p>
            <a:r>
              <a:rPr lang="de-DE" sz="800" dirty="0" smtClean="0"/>
              <a:t>Mit Verkauf -&gt; viel Wind, kleine ELA -&gt; höchstmöglicher Stromüberschuss</a:t>
            </a:r>
          </a:p>
          <a:p>
            <a:r>
              <a:rPr lang="de-DE" sz="800" dirty="0" smtClean="0"/>
              <a:t>Ohne Verkauf -&gt; deutliche Reduzierung von Wind, Anstieg von ELA+PV -&gt; höchste Versorgungssicherheit mit geringsten Investitionen</a:t>
            </a:r>
          </a:p>
          <a:p>
            <a:endParaRPr lang="de-DE" sz="800" dirty="0" smtClean="0"/>
          </a:p>
          <a:p>
            <a:r>
              <a:rPr lang="de-DE" sz="800" dirty="0" smtClean="0"/>
              <a:t>Ohne </a:t>
            </a:r>
            <a:r>
              <a:rPr lang="de-DE" sz="800" dirty="0" err="1" smtClean="0"/>
              <a:t>Abregelung</a:t>
            </a:r>
            <a:r>
              <a:rPr lang="de-DE" sz="800" dirty="0" smtClean="0"/>
              <a:t> ELA -&gt; großer Überschuss H2</a:t>
            </a:r>
          </a:p>
          <a:p>
            <a:r>
              <a:rPr lang="de-DE" sz="800" dirty="0" smtClean="0"/>
              <a:t>Mit </a:t>
            </a:r>
            <a:r>
              <a:rPr lang="de-DE" sz="800" dirty="0" err="1" smtClean="0"/>
              <a:t>Abregelung</a:t>
            </a:r>
            <a:r>
              <a:rPr lang="de-DE" sz="800" dirty="0" smtClean="0"/>
              <a:t> ELA -&gt; weiterer Anstieg Stromüberschuss</a:t>
            </a:r>
          </a:p>
          <a:p>
            <a:endParaRPr lang="de-DE" sz="800" dirty="0" smtClean="0"/>
          </a:p>
          <a:p>
            <a:r>
              <a:rPr lang="de-DE" sz="800" dirty="0" smtClean="0"/>
              <a:t>Mit Verkauf von Strom und H2 7.30 EUR/kg</a:t>
            </a:r>
          </a:p>
          <a:p>
            <a:r>
              <a:rPr lang="de-DE" sz="800" dirty="0" smtClean="0"/>
              <a:t>Ohne Verkauf (moderate ökonomische Annahmen) 5.40 EUR/kg</a:t>
            </a:r>
          </a:p>
          <a:p>
            <a:endParaRPr lang="de-DE" sz="800" dirty="0" smtClean="0"/>
          </a:p>
          <a:p>
            <a:r>
              <a:rPr lang="de-DE" sz="800" dirty="0" smtClean="0"/>
              <a:t>Mit Verkauf (links)</a:t>
            </a:r>
          </a:p>
          <a:p>
            <a:pPr lvl="1"/>
            <a:r>
              <a:rPr lang="de-DE" sz="800" dirty="0" smtClean="0"/>
              <a:t>-&gt; viel Wind, kleine ELA</a:t>
            </a:r>
          </a:p>
          <a:p>
            <a:pPr lvl="1"/>
            <a:r>
              <a:rPr lang="de-DE" sz="800" dirty="0" smtClean="0"/>
              <a:t>-&gt; höchstmöglicher Stromüberschuss</a:t>
            </a:r>
          </a:p>
          <a:p>
            <a:r>
              <a:rPr lang="de-DE" sz="800" dirty="0" smtClean="0"/>
              <a:t>Ohne Verkauf (rechts)</a:t>
            </a:r>
          </a:p>
          <a:p>
            <a:pPr lvl="1"/>
            <a:r>
              <a:rPr lang="de-DE" sz="800" dirty="0" smtClean="0"/>
              <a:t>-&gt; deutliche Reduzierung von Wind, Anstieg von ELA+PV</a:t>
            </a:r>
          </a:p>
          <a:p>
            <a:pPr lvl="1"/>
            <a:r>
              <a:rPr lang="de-DE" sz="800" dirty="0" smtClean="0"/>
              <a:t>-&gt; höchste Versorgungssicherheit mit geringsten Investitionen</a:t>
            </a:r>
          </a:p>
          <a:p>
            <a:endParaRPr lang="de-DE" sz="800" dirty="0" smtClean="0"/>
          </a:p>
          <a:p>
            <a:r>
              <a:rPr lang="de-DE" sz="800" dirty="0" smtClean="0"/>
              <a:t>Ohne </a:t>
            </a:r>
            <a:r>
              <a:rPr lang="de-DE" sz="800" dirty="0" err="1" smtClean="0"/>
              <a:t>Abregelung</a:t>
            </a:r>
            <a:r>
              <a:rPr lang="de-DE" sz="800" dirty="0" smtClean="0"/>
              <a:t> ELA (beide </a:t>
            </a:r>
            <a:r>
              <a:rPr lang="de-DE" sz="800" dirty="0" err="1" smtClean="0"/>
              <a:t>gafiken</a:t>
            </a:r>
            <a:r>
              <a:rPr lang="de-DE" sz="800" dirty="0" smtClean="0"/>
              <a:t>)</a:t>
            </a:r>
          </a:p>
          <a:p>
            <a:pPr lvl="1"/>
            <a:r>
              <a:rPr lang="de-DE" sz="800" dirty="0" smtClean="0"/>
              <a:t>-&gt; großer Überschuss H2</a:t>
            </a:r>
          </a:p>
          <a:p>
            <a:pPr lvl="1"/>
            <a:r>
              <a:rPr lang="de-DE" sz="800" dirty="0" smtClean="0"/>
              <a:t>ebenso Stromüberschuss</a:t>
            </a:r>
          </a:p>
          <a:p>
            <a:endParaRPr lang="de-DE" dirty="0" smtClean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806549" y="7628408"/>
          <a:ext cx="5835878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492">
                  <a:extLst>
                    <a:ext uri="{9D8B030D-6E8A-4147-A177-3AD203B41FA5}">
                      <a16:colId xmlns:a16="http://schemas.microsoft.com/office/drawing/2014/main" xmlns="" val="2041914010"/>
                    </a:ext>
                  </a:extLst>
                </a:gridCol>
                <a:gridCol w="22766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07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5729">
                <a:tc>
                  <a:txBody>
                    <a:bodyPr/>
                    <a:lstStyle/>
                    <a:p>
                      <a:pPr algn="ctr"/>
                      <a:r>
                        <a:rPr lang="en-US" sz="800" b="1" kern="120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Wenn</a:t>
                      </a:r>
                      <a:r>
                        <a:rPr lang="en-US" sz="8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Tank </a:t>
                      </a:r>
                      <a:r>
                        <a:rPr lang="en-US" sz="800" b="1" kern="120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voll</a:t>
                      </a:r>
                      <a:endParaRPr lang="en-US" sz="8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5a</a:t>
                      </a:r>
                    </a:p>
                    <a:p>
                      <a:pPr algn="ctr"/>
                      <a:r>
                        <a:rPr lang="en-US" sz="800" noProof="0" dirty="0" err="1" smtClean="0"/>
                        <a:t>Keine</a:t>
                      </a:r>
                      <a:r>
                        <a:rPr lang="en-US" sz="800" noProof="0" dirty="0" smtClean="0"/>
                        <a:t> </a:t>
                      </a:r>
                      <a:r>
                        <a:rPr lang="en-US" sz="800" noProof="0" dirty="0" err="1" smtClean="0"/>
                        <a:t>Abregelung</a:t>
                      </a:r>
                      <a:r>
                        <a:rPr lang="en-US" sz="800" noProof="0" dirty="0" smtClean="0"/>
                        <a:t> ELA</a:t>
                      </a:r>
                      <a:endParaRPr lang="en-US" sz="800" noProof="0" dirty="0"/>
                    </a:p>
                  </a:txBody>
                  <a:tcP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/>
                    </a:p>
                  </a:txBody>
                  <a:tcP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1035">
                <a:tc>
                  <a:txBody>
                    <a:bodyPr/>
                    <a:lstStyle/>
                    <a:p>
                      <a:r>
                        <a:rPr lang="en-US" sz="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Verkauf</a:t>
                      </a:r>
                      <a:endParaRPr lang="en-US" sz="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H2- und Strom-</a:t>
                      </a:r>
                      <a:r>
                        <a:rPr lang="en-US" sz="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überschuss</a:t>
                      </a:r>
                      <a:endParaRPr lang="en-US" sz="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EE &gt; ELA:</a:t>
                      </a:r>
                      <a:r>
                        <a:rPr lang="de-DE" sz="800" baseline="0" dirty="0" smtClean="0"/>
                        <a:t> </a:t>
                      </a:r>
                      <a:r>
                        <a:rPr lang="de-DE" sz="800" dirty="0" smtClean="0"/>
                        <a:t>Verkauf von H2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EE &lt; ELA: Verkauf von Strom</a:t>
                      </a:r>
                    </a:p>
                    <a:p>
                      <a:endParaRPr lang="de-DE" sz="800" dirty="0" smtClean="0"/>
                    </a:p>
                    <a:p>
                      <a:endParaRPr lang="en-U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baseline="-25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10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Ohne</a:t>
                      </a:r>
                      <a:r>
                        <a:rPr lang="en-US" sz="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Verkauf</a:t>
                      </a:r>
                      <a:endParaRPr lang="en-US" sz="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H2- und Strom-</a:t>
                      </a:r>
                      <a:r>
                        <a:rPr lang="en-US" sz="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überschuss</a:t>
                      </a:r>
                      <a:endParaRPr lang="en-US" sz="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EE &gt; ELA:</a:t>
                      </a:r>
                      <a:r>
                        <a:rPr lang="de-DE" sz="800" baseline="0" dirty="0" smtClean="0"/>
                        <a:t> </a:t>
                      </a:r>
                      <a:r>
                        <a:rPr lang="de-DE" sz="800" dirty="0" smtClean="0"/>
                        <a:t>Verwurf von H2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EE &lt; ELA: Verwurf von Strom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" y="762000"/>
            <a:ext cx="6635750" cy="3733800"/>
          </a:xfrm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91" y="4724401"/>
            <a:ext cx="4951412" cy="44942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5324" tIns="42662" rIns="85324" bIns="42662"/>
          <a:lstStyle/>
          <a:p>
            <a:r>
              <a:rPr lang="de-DE" dirty="0" smtClean="0">
                <a:latin typeface="Arial" charset="0"/>
                <a:ea typeface="ヒラギノ角ゴ Pro W3" pitchFamily="48" charset="-128"/>
              </a:rPr>
              <a:t>Kurz die Gliederung vorstellen</a:t>
            </a:r>
          </a:p>
          <a:p>
            <a:endParaRPr lang="de-DE" dirty="0" smtClean="0">
              <a:latin typeface="Arial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Der Kurzzeitspeicherbedarf bei 14 GW/70GWh ist etwa die doppelte derzeit vorhandene </a:t>
            </a:r>
            <a:r>
              <a:rPr lang="de-DE" b="1" dirty="0" err="1" smtClean="0"/>
              <a:t>Punpspeicherkapazität</a:t>
            </a:r>
            <a:endParaRPr lang="de-DE" b="1" dirty="0" smtClean="0"/>
          </a:p>
          <a:p>
            <a:endParaRPr lang="de-DE" b="1" dirty="0" smtClean="0"/>
          </a:p>
          <a:p>
            <a:r>
              <a:rPr lang="de-DE" b="1" dirty="0" smtClean="0"/>
              <a:t>Dieses Ergebnis ergibt sich nur bei rein bilanzieller Seite auf der </a:t>
            </a:r>
            <a:r>
              <a:rPr lang="de-DE" b="1" dirty="0" err="1" smtClean="0"/>
              <a:t>Übetragungsnetzebne</a:t>
            </a:r>
            <a:r>
              <a:rPr lang="de-DE" b="1" dirty="0" smtClean="0"/>
              <a:t> (immer Netzausbau vorausgesetzt)</a:t>
            </a:r>
          </a:p>
          <a:p>
            <a:r>
              <a:rPr lang="de-DE" b="1" dirty="0" smtClean="0"/>
              <a:t> </a:t>
            </a:r>
          </a:p>
          <a:p>
            <a:r>
              <a:rPr lang="de-DE" b="1" dirty="0" smtClean="0"/>
              <a:t>Aber : bisher 98% der EE auf </a:t>
            </a:r>
            <a:r>
              <a:rPr lang="de-DE" b="1" dirty="0" err="1" smtClean="0"/>
              <a:t>Verteilnetzebene</a:t>
            </a:r>
            <a:r>
              <a:rPr lang="de-DE" b="1" dirty="0" smtClean="0"/>
              <a:t>. Auch hier können lokale Netzengpässe auftreten!!!</a:t>
            </a:r>
          </a:p>
          <a:p>
            <a:endParaRPr lang="de-DE" b="1" dirty="0" smtClean="0"/>
          </a:p>
          <a:p>
            <a:r>
              <a:rPr lang="de-DE" b="1" dirty="0" smtClean="0"/>
              <a:t>Dass bei 40% EE noch keine Speicher gebraucht werden ist wegen der Annahmen der Studien Fraglich:</a:t>
            </a:r>
          </a:p>
          <a:p>
            <a:pPr lvl="0"/>
            <a:r>
              <a:rPr lang="de-DE" b="1" dirty="0" smtClean="0"/>
              <a:t>dieses Fazit entsteht ja nur aus rein bilanzieller Sicht. D. h. wann ist insgesamt zu viel EE </a:t>
            </a:r>
            <a:r>
              <a:rPr lang="de-DE" b="1" dirty="0" err="1" smtClean="0"/>
              <a:t>da,die</a:t>
            </a:r>
            <a:r>
              <a:rPr lang="de-DE" b="1" dirty="0" smtClean="0"/>
              <a:t> eingespeichert werden muss. Die Studie setzt ja ein immer ausreichend ausgebautes Netz voraus. In der </a:t>
            </a:r>
            <a:r>
              <a:rPr lang="de-DE" b="1" dirty="0" err="1" smtClean="0"/>
              <a:t>realität</a:t>
            </a:r>
            <a:r>
              <a:rPr lang="de-DE" b="1" dirty="0" smtClean="0"/>
              <a:t> wird es aber örtliche Netzengpässe geben, die auch dann zu Speicherbedarf führen, wenn bilanziell noch keine negative Residuallast vorliegt.</a:t>
            </a:r>
          </a:p>
          <a:p>
            <a:pPr lvl="0"/>
            <a:endParaRPr lang="de-DE" b="1" dirty="0" smtClean="0"/>
          </a:p>
          <a:p>
            <a:pPr lvl="0"/>
            <a:r>
              <a:rPr lang="de-DE" b="1" dirty="0" smtClean="0"/>
              <a:t>Dass die Speicher keine </a:t>
            </a:r>
            <a:r>
              <a:rPr lang="de-DE" b="1" dirty="0" err="1" smtClean="0"/>
              <a:t>Auswirkunge</a:t>
            </a:r>
            <a:r>
              <a:rPr lang="de-DE" b="1" dirty="0" smtClean="0"/>
              <a:t> auf das Übertragungsnetz haben, gilt auch nur unter der in der VDE – Studie gemachten idealen Annahme, dass Ein-und Ausspeicherung am gleichen Ort erfolgen. </a:t>
            </a:r>
            <a:endParaRPr lang="de-DE" dirty="0" smtClean="0"/>
          </a:p>
          <a:p>
            <a:pPr lvl="0"/>
            <a:r>
              <a:rPr lang="de-DE" b="1" dirty="0" smtClean="0"/>
              <a:t>(eigene Meinung): wenn die örtliche Übereinstimmung nicht </a:t>
            </a:r>
            <a:r>
              <a:rPr lang="de-DE" b="1" dirty="0" err="1" smtClean="0"/>
              <a:t>vorausgestzt</a:t>
            </a:r>
            <a:r>
              <a:rPr lang="de-DE" b="1" dirty="0" smtClean="0"/>
              <a:t> wird ( und das .</a:t>
            </a:r>
            <a:r>
              <a:rPr lang="de-DE" b="1" dirty="0" err="1" smtClean="0"/>
              <a:t>ird</a:t>
            </a:r>
            <a:r>
              <a:rPr lang="de-DE" b="1" dirty="0" smtClean="0"/>
              <a:t> ja in der Zukunft der Fall sein, wenn ins </a:t>
            </a:r>
            <a:r>
              <a:rPr lang="de-DE" b="1" dirty="0" err="1" smtClean="0"/>
              <a:t>Gasnetz</a:t>
            </a:r>
            <a:r>
              <a:rPr lang="de-DE" b="1" dirty="0" smtClean="0"/>
              <a:t> </a:t>
            </a:r>
            <a:r>
              <a:rPr lang="de-DE" b="1" dirty="0" err="1" smtClean="0"/>
              <a:t>einsepeist</a:t>
            </a:r>
            <a:r>
              <a:rPr lang="de-DE" b="1" dirty="0" smtClean="0"/>
              <a:t> wird) dann kann es sehr wohl Einfluss auf Ausbau des Übertragungsnetzes geben.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07039-EE24-4DC5-A7CC-EBB7833A37F7}" type="slidenum">
              <a:rPr lang="de-DE" smtClean="0"/>
              <a:pPr/>
              <a:t>19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" y="762000"/>
            <a:ext cx="6635750" cy="3733800"/>
          </a:xfrm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91" y="4724401"/>
            <a:ext cx="4951412" cy="44942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5324" tIns="42662" rIns="85324" bIns="42662"/>
          <a:lstStyle/>
          <a:p>
            <a:r>
              <a:rPr lang="de-DE" dirty="0" smtClean="0">
                <a:latin typeface="Arial" charset="0"/>
                <a:ea typeface="ヒラギノ角ゴ Pro W3" pitchFamily="48" charset="-128"/>
              </a:rPr>
              <a:t>Kurz die Gliederung vorstellen</a:t>
            </a:r>
          </a:p>
          <a:p>
            <a:endParaRPr lang="de-DE" dirty="0" smtClean="0">
              <a:latin typeface="Arial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Der Kurzzeitspeicherbedarf bei 14 GW/70GWh ist etwa die doppelte derzeit vorhandene </a:t>
            </a:r>
            <a:r>
              <a:rPr lang="de-DE" b="1" dirty="0" err="1" smtClean="0"/>
              <a:t>Punpspeicherkapazität</a:t>
            </a:r>
            <a:endParaRPr lang="de-DE" b="1" dirty="0" smtClean="0"/>
          </a:p>
          <a:p>
            <a:endParaRPr lang="de-DE" b="1" dirty="0" smtClean="0"/>
          </a:p>
          <a:p>
            <a:r>
              <a:rPr lang="de-DE" b="1" dirty="0" smtClean="0"/>
              <a:t>Dieses Ergebnis ergibt sich nur bei rein bilanzieller Seite auf der </a:t>
            </a:r>
            <a:r>
              <a:rPr lang="de-DE" b="1" dirty="0" err="1" smtClean="0"/>
              <a:t>Übetragungsnetzebne</a:t>
            </a:r>
            <a:r>
              <a:rPr lang="de-DE" b="1" dirty="0" smtClean="0"/>
              <a:t> (immer Netzausbau vorausgesetzt)</a:t>
            </a:r>
          </a:p>
          <a:p>
            <a:r>
              <a:rPr lang="de-DE" b="1" dirty="0" smtClean="0"/>
              <a:t> </a:t>
            </a:r>
          </a:p>
          <a:p>
            <a:r>
              <a:rPr lang="de-DE" b="1" dirty="0" smtClean="0"/>
              <a:t>Aber : bisher 98% der EE auf </a:t>
            </a:r>
            <a:r>
              <a:rPr lang="de-DE" b="1" dirty="0" err="1" smtClean="0"/>
              <a:t>Verteilnetzebene</a:t>
            </a:r>
            <a:r>
              <a:rPr lang="de-DE" b="1" dirty="0" smtClean="0"/>
              <a:t>. Auch hier können lokale Netzengpässe auftreten!!!</a:t>
            </a:r>
          </a:p>
          <a:p>
            <a:endParaRPr lang="de-DE" b="1" dirty="0" smtClean="0"/>
          </a:p>
          <a:p>
            <a:r>
              <a:rPr lang="de-DE" b="1" dirty="0" smtClean="0"/>
              <a:t>Dass bei 40% EE noch keine Speicher gebraucht werden ist wegen der Annahmen der Studien Fraglich:</a:t>
            </a:r>
          </a:p>
          <a:p>
            <a:pPr lvl="0"/>
            <a:r>
              <a:rPr lang="de-DE" b="1" dirty="0" smtClean="0"/>
              <a:t>dieses Fazit entsteht ja nur aus rein bilanzieller Sicht. D. h. wann ist insgesamt zu viel EE </a:t>
            </a:r>
            <a:r>
              <a:rPr lang="de-DE" b="1" dirty="0" err="1" smtClean="0"/>
              <a:t>da,die</a:t>
            </a:r>
            <a:r>
              <a:rPr lang="de-DE" b="1" dirty="0" smtClean="0"/>
              <a:t> eingespeichert werden muss. Die Studie setzt ja ein immer ausreichend ausgebautes Netz voraus. In der </a:t>
            </a:r>
            <a:r>
              <a:rPr lang="de-DE" b="1" dirty="0" err="1" smtClean="0"/>
              <a:t>realität</a:t>
            </a:r>
            <a:r>
              <a:rPr lang="de-DE" b="1" dirty="0" smtClean="0"/>
              <a:t> wird es aber örtliche Netzengpässe geben, die auch dann zu Speicherbedarf führen, wenn bilanziell noch keine negative Residuallast vorliegt.</a:t>
            </a:r>
          </a:p>
          <a:p>
            <a:pPr lvl="0"/>
            <a:endParaRPr lang="de-DE" b="1" dirty="0" smtClean="0"/>
          </a:p>
          <a:p>
            <a:pPr lvl="0"/>
            <a:r>
              <a:rPr lang="de-DE" b="1" dirty="0" smtClean="0"/>
              <a:t>Dass die Speicher keine </a:t>
            </a:r>
            <a:r>
              <a:rPr lang="de-DE" b="1" dirty="0" err="1" smtClean="0"/>
              <a:t>Auswirkunge</a:t>
            </a:r>
            <a:r>
              <a:rPr lang="de-DE" b="1" dirty="0" smtClean="0"/>
              <a:t> auf das Übertragungsnetz haben, gilt auch nur unter der in der VDE – Studie gemachten idealen Annahme, dass Ein-und Ausspeicherung am gleichen Ort erfolgen. </a:t>
            </a:r>
            <a:endParaRPr lang="de-DE" dirty="0" smtClean="0"/>
          </a:p>
          <a:p>
            <a:pPr lvl="0"/>
            <a:r>
              <a:rPr lang="de-DE" b="1" dirty="0" smtClean="0"/>
              <a:t>(eigene Meinung): wenn die örtliche Übereinstimmung nicht </a:t>
            </a:r>
            <a:r>
              <a:rPr lang="de-DE" b="1" dirty="0" err="1" smtClean="0"/>
              <a:t>vorausgestzt</a:t>
            </a:r>
            <a:r>
              <a:rPr lang="de-DE" b="1" dirty="0" smtClean="0"/>
              <a:t> wird ( und das .</a:t>
            </a:r>
            <a:r>
              <a:rPr lang="de-DE" b="1" dirty="0" err="1" smtClean="0"/>
              <a:t>ird</a:t>
            </a:r>
            <a:r>
              <a:rPr lang="de-DE" b="1" dirty="0" smtClean="0"/>
              <a:t> ja in der Zukunft der Fall sein, wenn ins </a:t>
            </a:r>
            <a:r>
              <a:rPr lang="de-DE" b="1" dirty="0" err="1" smtClean="0"/>
              <a:t>Gasnetz</a:t>
            </a:r>
            <a:r>
              <a:rPr lang="de-DE" b="1" dirty="0" smtClean="0"/>
              <a:t> </a:t>
            </a:r>
            <a:r>
              <a:rPr lang="de-DE" b="1" dirty="0" err="1" smtClean="0"/>
              <a:t>einsepeist</a:t>
            </a:r>
            <a:r>
              <a:rPr lang="de-DE" b="1" dirty="0" smtClean="0"/>
              <a:t> wird) dann kann es sehr wohl Einfluss auf Ausbau des Übertragungsnetzes geben.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07039-EE24-4DC5-A7CC-EBB7833A37F7}" type="slidenum">
              <a:rPr lang="de-DE" smtClean="0"/>
              <a:pPr/>
              <a:t>20</a:t>
            </a:fld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07039-EE24-4DC5-A7CC-EBB7833A37F7}" type="slidenum">
              <a:rPr lang="de-DE" smtClean="0"/>
              <a:pPr/>
              <a:t>21</a:t>
            </a:fld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07039-EE24-4DC5-A7CC-EBB7833A37F7}" type="slidenum">
              <a:rPr lang="de-DE" smtClean="0"/>
              <a:pPr/>
              <a:t>22</a:t>
            </a:fld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07039-EE24-4DC5-A7CC-EBB7833A37F7}" type="slidenum">
              <a:rPr lang="de-DE" smtClean="0"/>
              <a:pPr/>
              <a:t>23</a:t>
            </a:fld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4A8830-C5FB-4E59-B049-6B2EC1F007F0}" type="slidenum">
              <a:rPr lang="de-DE" smtClean="0"/>
              <a:pPr/>
              <a:t>24</a:t>
            </a:fld>
            <a:endParaRPr lang="de-DE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 smtClean="0">
              <a:latin typeface="Arial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4A8830-C5FB-4E59-B049-6B2EC1F007F0}" type="slidenum">
              <a:rPr lang="de-DE" smtClean="0"/>
              <a:pPr/>
              <a:t>25</a:t>
            </a:fld>
            <a:endParaRPr lang="de-DE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 smtClean="0">
              <a:latin typeface="Arial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4A8830-C5FB-4E59-B049-6B2EC1F007F0}" type="slidenum">
              <a:rPr lang="de-DE" smtClean="0"/>
              <a:pPr/>
              <a:t>26</a:t>
            </a:fld>
            <a:endParaRPr lang="de-DE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 smtClean="0">
              <a:latin typeface="Arial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07039-EE24-4DC5-A7CC-EBB7833A37F7}" type="slidenum">
              <a:rPr lang="de-DE" smtClean="0"/>
              <a:pPr/>
              <a:t>27</a:t>
            </a:fld>
            <a:endParaRPr lang="de-DE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4A8830-C5FB-4E59-B049-6B2EC1F007F0}" type="slidenum">
              <a:rPr lang="de-DE" smtClean="0"/>
              <a:pPr/>
              <a:t>28</a:t>
            </a:fld>
            <a:endParaRPr lang="de-DE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 smtClean="0">
              <a:latin typeface="Arial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4A8830-C5FB-4E59-B049-6B2EC1F007F0}" type="slidenum">
              <a:rPr lang="de-DE" smtClean="0"/>
              <a:pPr/>
              <a:t>29</a:t>
            </a:fld>
            <a:endParaRPr lang="de-DE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</p:spPr>
      </p:sp>
      <p:sp>
        <p:nvSpPr>
          <p:cNvPr id="7" name="Inhaltsplatzhalter 2"/>
          <p:cNvSpPr>
            <a:spLocks noGrp="1"/>
          </p:cNvSpPr>
          <p:nvPr>
            <p:ph type="body" sz="quarter" idx="10"/>
          </p:nvPr>
        </p:nvSpPr>
        <p:spPr>
          <a:xfrm>
            <a:off x="662533" y="4820096"/>
            <a:ext cx="5438140" cy="446770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de-DE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Investitionskosten</a:t>
            </a: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Reinvestment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Betriebskosten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Restwert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Erlöse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-&gt; Alles zu Preisen von heute</a:t>
            </a:r>
          </a:p>
          <a:p>
            <a:pPr>
              <a:buFont typeface="Arial" pitchFamily="34" charset="0"/>
              <a:buChar char="•"/>
            </a:pP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Masse des der Industrieanwendung zur Verfügung gestellten Wasserstoffes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/>
              <a:t>Resultat: Spez. Wasserstoffpreis je </a:t>
            </a:r>
            <a:r>
              <a:rPr lang="de-DE" dirty="0" smtClean="0"/>
              <a:t>Produktionsmenge (EUR/kg)</a:t>
            </a:r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07039-EE24-4DC5-A7CC-EBB7833A37F7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4A8830-C5FB-4E59-B049-6B2EC1F007F0}" type="slidenum">
              <a:rPr lang="de-DE" smtClean="0"/>
              <a:pPr/>
              <a:t>30</a:t>
            </a:fld>
            <a:endParaRPr lang="de-DE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 smtClean="0">
              <a:latin typeface="Arial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Der Kurzzeitspeicherbedarf bei 14 GW/70GWh ist etwa die doppelte derzeit vorhandene </a:t>
            </a:r>
            <a:r>
              <a:rPr lang="de-DE" b="1" dirty="0" err="1" smtClean="0"/>
              <a:t>Punpspeicherkapazität</a:t>
            </a:r>
            <a:endParaRPr lang="de-DE" b="1" dirty="0" smtClean="0"/>
          </a:p>
          <a:p>
            <a:endParaRPr lang="de-DE" b="1" dirty="0" smtClean="0"/>
          </a:p>
          <a:p>
            <a:r>
              <a:rPr lang="de-DE" b="1" dirty="0" smtClean="0"/>
              <a:t>Dieses Ergebnis ergibt sich nur bei rein bilanzieller Seite auf der </a:t>
            </a:r>
            <a:r>
              <a:rPr lang="de-DE" b="1" dirty="0" err="1" smtClean="0"/>
              <a:t>Übetragungsnetzebne</a:t>
            </a:r>
            <a:r>
              <a:rPr lang="de-DE" b="1" dirty="0" smtClean="0"/>
              <a:t> (immer Netzausbau vorausgesetzt)</a:t>
            </a:r>
          </a:p>
          <a:p>
            <a:r>
              <a:rPr lang="de-DE" b="1" dirty="0" smtClean="0"/>
              <a:t> </a:t>
            </a:r>
          </a:p>
          <a:p>
            <a:r>
              <a:rPr lang="de-DE" b="1" dirty="0" smtClean="0"/>
              <a:t>Aber : bisher 98% der EE auf </a:t>
            </a:r>
            <a:r>
              <a:rPr lang="de-DE" b="1" dirty="0" err="1" smtClean="0"/>
              <a:t>Verteilnetzebene</a:t>
            </a:r>
            <a:r>
              <a:rPr lang="de-DE" b="1" dirty="0" smtClean="0"/>
              <a:t>. Auch hier können lokale Netzengpässe auftreten!!!</a:t>
            </a:r>
          </a:p>
          <a:p>
            <a:endParaRPr lang="de-DE" b="1" dirty="0" smtClean="0"/>
          </a:p>
          <a:p>
            <a:r>
              <a:rPr lang="de-DE" b="1" dirty="0" smtClean="0"/>
              <a:t>Dass bei 40% EE noch keine Speicher gebraucht werden ist wegen der Annahmen der Studien Fraglich:</a:t>
            </a:r>
          </a:p>
          <a:p>
            <a:pPr lvl="0"/>
            <a:r>
              <a:rPr lang="de-DE" b="1" dirty="0" smtClean="0"/>
              <a:t>dieses Fazit entsteht ja nur aus rein bilanzieller Sicht. D. h. wann ist insgesamt zu viel EE </a:t>
            </a:r>
            <a:r>
              <a:rPr lang="de-DE" b="1" dirty="0" err="1" smtClean="0"/>
              <a:t>da,die</a:t>
            </a:r>
            <a:r>
              <a:rPr lang="de-DE" b="1" dirty="0" smtClean="0"/>
              <a:t> eingespeichert werden muss. Die Studie setzt ja ein immer ausreichend ausgebautes Netz voraus. In der </a:t>
            </a:r>
            <a:r>
              <a:rPr lang="de-DE" b="1" dirty="0" err="1" smtClean="0"/>
              <a:t>realität</a:t>
            </a:r>
            <a:r>
              <a:rPr lang="de-DE" b="1" dirty="0" smtClean="0"/>
              <a:t> wird es aber örtliche Netzengpässe geben, die auch dann zu Speicherbedarf führen, wenn bilanziell noch keine negative Residuallast vorliegt.</a:t>
            </a:r>
          </a:p>
          <a:p>
            <a:pPr lvl="0"/>
            <a:endParaRPr lang="de-DE" b="1" dirty="0" smtClean="0"/>
          </a:p>
          <a:p>
            <a:pPr lvl="0"/>
            <a:r>
              <a:rPr lang="de-DE" b="1" dirty="0" smtClean="0"/>
              <a:t>Dass die Speicher keine </a:t>
            </a:r>
            <a:r>
              <a:rPr lang="de-DE" b="1" dirty="0" err="1" smtClean="0"/>
              <a:t>Auswirkunge</a:t>
            </a:r>
            <a:r>
              <a:rPr lang="de-DE" b="1" dirty="0" smtClean="0"/>
              <a:t> auf das Übertragungsnetz haben, gilt auch nur unter der in der VDE – Studie gemachten idealen Annahme, dass Ein-und Ausspeicherung am gleichen Ort erfolgen. </a:t>
            </a:r>
            <a:endParaRPr lang="de-DE" dirty="0" smtClean="0"/>
          </a:p>
          <a:p>
            <a:pPr lvl="0"/>
            <a:r>
              <a:rPr lang="de-DE" b="1" dirty="0" smtClean="0"/>
              <a:t>(eigene Meinung): wenn die örtliche Übereinstimmung nicht </a:t>
            </a:r>
            <a:r>
              <a:rPr lang="de-DE" b="1" dirty="0" err="1" smtClean="0"/>
              <a:t>vorausgestzt</a:t>
            </a:r>
            <a:r>
              <a:rPr lang="de-DE" b="1" dirty="0" smtClean="0"/>
              <a:t> wird ( und das .</a:t>
            </a:r>
            <a:r>
              <a:rPr lang="de-DE" b="1" dirty="0" err="1" smtClean="0"/>
              <a:t>ird</a:t>
            </a:r>
            <a:r>
              <a:rPr lang="de-DE" b="1" dirty="0" smtClean="0"/>
              <a:t> ja in der Zukunft der Fall sein, wenn ins </a:t>
            </a:r>
            <a:r>
              <a:rPr lang="de-DE" b="1" dirty="0" err="1" smtClean="0"/>
              <a:t>Gasnetz</a:t>
            </a:r>
            <a:r>
              <a:rPr lang="de-DE" b="1" dirty="0" smtClean="0"/>
              <a:t> </a:t>
            </a:r>
            <a:r>
              <a:rPr lang="de-DE" b="1" dirty="0" err="1" smtClean="0"/>
              <a:t>einsepeist</a:t>
            </a:r>
            <a:r>
              <a:rPr lang="de-DE" b="1" dirty="0" smtClean="0"/>
              <a:t> wird) dann kann es sehr wohl Einfluss auf Ausbau des Übertragungsnetzes geben.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07039-EE24-4DC5-A7CC-EBB7833A37F7}" type="slidenum">
              <a:rPr lang="de-DE" smtClean="0"/>
              <a:pPr/>
              <a:t>31</a:t>
            </a:fld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" y="762000"/>
            <a:ext cx="6635750" cy="3733800"/>
          </a:xfrm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91" y="4724401"/>
            <a:ext cx="4951412" cy="44942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5324" tIns="42662" rIns="85324" bIns="42662"/>
          <a:lstStyle/>
          <a:p>
            <a:r>
              <a:rPr lang="de-DE" dirty="0" smtClean="0">
                <a:latin typeface="Arial" charset="0"/>
                <a:ea typeface="ヒラギノ角ゴ Pro W3" pitchFamily="48" charset="-128"/>
              </a:rPr>
              <a:t>Kurz die Gliederung vorstellen</a:t>
            </a:r>
          </a:p>
          <a:p>
            <a:endParaRPr lang="de-DE" dirty="0" smtClean="0">
              <a:latin typeface="Arial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07039-EE24-4DC5-A7CC-EBB7833A37F7}" type="slidenum">
              <a:rPr lang="de-DE" smtClean="0"/>
              <a:pPr/>
              <a:t>5</a:t>
            </a:fld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900" dirty="0" smtClean="0"/>
              <a:t>A significant term in the electrical energy sector is the residual load. The instantaneous residual load represents the difference between the instantaneous electrical energy demand and the supplied renewable energy power. A negative residual load represents a situation with a renewable energy power greater than the demand. This situation usually indicates the time periods appropriate for filling energy storages or delivering energy to other energy sector, e.g. the transport sector. A positive residual load represents a situation with a renewable energy power smaller than the demand. The positive residual load has to be covered either with conventional power plants or energy from storages. </a:t>
            </a:r>
            <a:r>
              <a:rPr lang="en-AU" sz="900" dirty="0" smtClean="0"/>
              <a:t>Klaus et al.</a:t>
            </a:r>
            <a:r>
              <a:rPr lang="en-AU" sz="900" baseline="30000" dirty="0" smtClean="0"/>
              <a:t>3 </a:t>
            </a:r>
            <a:r>
              <a:rPr lang="en-AU" sz="900" dirty="0" smtClean="0"/>
              <a:t>predict, for example, a minimum residual load of about ‑100 GW with a yearly energy excess of about ‑154 </a:t>
            </a:r>
            <a:r>
              <a:rPr lang="en-AU" sz="900" dirty="0" err="1" smtClean="0"/>
              <a:t>TWh</a:t>
            </a:r>
            <a:r>
              <a:rPr lang="en-AU" sz="900" dirty="0" smtClean="0"/>
              <a:t> and a maximum residual load of about +50 GW with a yearly energy deficit of about +53 </a:t>
            </a:r>
            <a:r>
              <a:rPr lang="en-AU" sz="900" dirty="0" err="1" smtClean="0"/>
              <a:t>TWh</a:t>
            </a:r>
            <a:r>
              <a:rPr lang="en-AU" sz="900" dirty="0" smtClean="0"/>
              <a:t> by 2050. At about 5000 hours per year we will have energy excess. The assumed scenario in this study is 100% renewable electrical energy production with 120 GW installed PV-power (104 </a:t>
            </a:r>
            <a:r>
              <a:rPr lang="en-AU" sz="900" dirty="0" err="1" smtClean="0"/>
              <a:t>TWh</a:t>
            </a:r>
            <a:r>
              <a:rPr lang="en-AU" sz="900" dirty="0" smtClean="0"/>
              <a:t> annual yield) and 105 GW wind power (344 </a:t>
            </a:r>
            <a:r>
              <a:rPr lang="en-AU" sz="900" dirty="0" err="1" smtClean="0"/>
              <a:t>TWh</a:t>
            </a:r>
            <a:r>
              <a:rPr lang="en-AU" sz="900" dirty="0" smtClean="0"/>
              <a:t> annual yield). The electrical storage capacity is about 80 </a:t>
            </a:r>
            <a:r>
              <a:rPr lang="en-AU" sz="900" dirty="0" err="1" smtClean="0"/>
              <a:t>TWh</a:t>
            </a:r>
            <a:r>
              <a:rPr lang="en-AU" sz="900" baseline="-25000" dirty="0" err="1" smtClean="0"/>
              <a:t>el</a:t>
            </a:r>
            <a:r>
              <a:rPr lang="en-AU" sz="900" dirty="0" smtClean="0"/>
              <a:t>. Henning et al.</a:t>
            </a:r>
            <a:r>
              <a:rPr lang="en-AU" sz="900" baseline="30000" dirty="0" smtClean="0"/>
              <a:t>4</a:t>
            </a:r>
            <a:r>
              <a:rPr lang="en-US" sz="900" dirty="0" smtClean="0"/>
              <a:t> investigated cost optimal energy system under the presumption of CO</a:t>
            </a:r>
            <a:r>
              <a:rPr lang="en-US" sz="900" baseline="-25000" dirty="0" smtClean="0"/>
              <a:t>2</a:t>
            </a:r>
            <a:r>
              <a:rPr lang="en-US" sz="900" dirty="0" smtClean="0"/>
              <a:t>-reduction targets. The study considers a systemic view including all energy sectors. A scenario with 85% CO</a:t>
            </a:r>
            <a:r>
              <a:rPr lang="en-US" sz="900" baseline="-25000" dirty="0" smtClean="0"/>
              <a:t>2</a:t>
            </a:r>
            <a:r>
              <a:rPr lang="en-US" sz="900" dirty="0" smtClean="0"/>
              <a:t>-reduction by 2050 compared to 1990 results in a PV-power of 166 GW </a:t>
            </a:r>
            <a:r>
              <a:rPr lang="en-AU" sz="900" dirty="0" smtClean="0"/>
              <a:t>(174 </a:t>
            </a:r>
            <a:r>
              <a:rPr lang="en-AU" sz="900" dirty="0" err="1" smtClean="0"/>
              <a:t>TWh</a:t>
            </a:r>
            <a:r>
              <a:rPr lang="en-AU" sz="900" dirty="0" smtClean="0"/>
              <a:t> annual yield)</a:t>
            </a:r>
            <a:r>
              <a:rPr lang="en-US" sz="900" dirty="0" smtClean="0"/>
              <a:t> and </a:t>
            </a:r>
            <a:r>
              <a:rPr lang="en-AU" sz="900" dirty="0" smtClean="0"/>
              <a:t>201 GW wind power (504 </a:t>
            </a:r>
            <a:r>
              <a:rPr lang="en-AU" sz="900" dirty="0" err="1" smtClean="0"/>
              <a:t>TWh</a:t>
            </a:r>
            <a:r>
              <a:rPr lang="en-AU" sz="900" dirty="0" smtClean="0"/>
              <a:t> annual yield). </a:t>
            </a:r>
            <a:r>
              <a:rPr lang="en-AU" sz="900" b="1" dirty="0" smtClean="0">
                <a:solidFill>
                  <a:srgbClr val="FF0000"/>
                </a:solidFill>
              </a:rPr>
              <a:t>An installed </a:t>
            </a:r>
            <a:r>
              <a:rPr lang="en-AU" sz="900" b="1" dirty="0" err="1" smtClean="0">
                <a:solidFill>
                  <a:srgbClr val="FF0000"/>
                </a:solidFill>
              </a:rPr>
              <a:t>electrolyzer</a:t>
            </a:r>
            <a:r>
              <a:rPr lang="en-AU" sz="900" b="1" dirty="0" smtClean="0">
                <a:solidFill>
                  <a:srgbClr val="FF0000"/>
                </a:solidFill>
              </a:rPr>
              <a:t> power of 75 GW </a:t>
            </a:r>
            <a:r>
              <a:rPr lang="en-AU" sz="900" dirty="0" smtClean="0"/>
              <a:t>is calculated to deliver hydrogen for transport, heat and production of electrical energy. An annual energy amount of 100 </a:t>
            </a:r>
            <a:r>
              <a:rPr lang="en-AU" sz="900" dirty="0" err="1" smtClean="0"/>
              <a:t>TWh</a:t>
            </a:r>
            <a:r>
              <a:rPr lang="en-AU" sz="900" dirty="0" smtClean="0"/>
              <a:t> is stored in hydrogen storages. </a:t>
            </a:r>
            <a:r>
              <a:rPr lang="en-US" sz="900" dirty="0" smtClean="0"/>
              <a:t>The battery storage capacity is 74 </a:t>
            </a:r>
            <a:r>
              <a:rPr lang="en-US" sz="900" dirty="0" err="1" smtClean="0"/>
              <a:t>GWh</a:t>
            </a:r>
            <a:r>
              <a:rPr lang="en-US" sz="900" dirty="0" smtClean="0"/>
              <a:t>.</a:t>
            </a:r>
          </a:p>
          <a:p>
            <a:endParaRPr lang="en-US" sz="900" dirty="0" smtClean="0"/>
          </a:p>
          <a:p>
            <a:r>
              <a:rPr lang="en-US" sz="900" dirty="0" smtClean="0">
                <a:solidFill>
                  <a:srgbClr val="FF0000"/>
                </a:solidFill>
              </a:rPr>
              <a:t>VDE-</a:t>
            </a:r>
            <a:r>
              <a:rPr lang="en-US" sz="900" dirty="0" err="1" smtClean="0">
                <a:solidFill>
                  <a:srgbClr val="FF0000"/>
                </a:solidFill>
              </a:rPr>
              <a:t>Studie</a:t>
            </a:r>
            <a:r>
              <a:rPr lang="en-US" sz="900" dirty="0" smtClean="0">
                <a:solidFill>
                  <a:srgbClr val="FF0000"/>
                </a:solidFill>
              </a:rPr>
              <a:t>:</a:t>
            </a:r>
            <a:endParaRPr lang="de-DE" sz="900" dirty="0" smtClean="0">
              <a:solidFill>
                <a:srgbClr val="FF0000"/>
              </a:solidFill>
            </a:endParaRPr>
          </a:p>
          <a:p>
            <a:r>
              <a:rPr lang="en-US" sz="900" dirty="0" err="1" smtClean="0"/>
              <a:t>Adamek</a:t>
            </a:r>
            <a:r>
              <a:rPr lang="en-US" sz="900" dirty="0" smtClean="0"/>
              <a:t> et al.</a:t>
            </a:r>
            <a:r>
              <a:rPr lang="en-US" sz="900" baseline="30000" dirty="0" smtClean="0"/>
              <a:t>5</a:t>
            </a:r>
            <a:r>
              <a:rPr lang="en-US" sz="900" dirty="0" smtClean="0"/>
              <a:t> considered in their study the electrical energy market only. Under the assumption of a share of 80% renewable energies by 2050 the estimated long-term storage (power to gas and pumped storage hydroelectric) demand is 7.5 </a:t>
            </a:r>
            <a:r>
              <a:rPr lang="en-US" sz="900" dirty="0" err="1" smtClean="0"/>
              <a:t>TWh</a:t>
            </a:r>
            <a:r>
              <a:rPr lang="en-US" sz="900" dirty="0" smtClean="0"/>
              <a:t> and the short-term storage demand (batteries) 70 </a:t>
            </a:r>
            <a:r>
              <a:rPr lang="en-US" sz="900" dirty="0" err="1" smtClean="0"/>
              <a:t>GWh</a:t>
            </a:r>
            <a:r>
              <a:rPr lang="en-US" sz="900" dirty="0" smtClean="0"/>
              <a:t>.</a:t>
            </a:r>
            <a:endParaRPr lang="de-DE" sz="900" dirty="0" smtClean="0"/>
          </a:p>
          <a:p>
            <a:endParaRPr lang="de-DE" sz="9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07039-EE24-4DC5-A7CC-EBB7833A37F7}" type="slidenum">
              <a:rPr lang="de-DE" smtClean="0"/>
              <a:pPr/>
              <a:t>6</a:t>
            </a:fld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Because the Henning-study comprises all energy sectors, the installed PV and Wind power is higher</a:t>
            </a:r>
          </a:p>
          <a:p>
            <a:endParaRPr lang="en-US" sz="900" dirty="0" smtClean="0">
              <a:solidFill>
                <a:srgbClr val="FF0000"/>
              </a:solidFill>
            </a:endParaRPr>
          </a:p>
          <a:p>
            <a:r>
              <a:rPr lang="en-US" sz="900" dirty="0" smtClean="0">
                <a:solidFill>
                  <a:srgbClr val="FF0000"/>
                </a:solidFill>
              </a:rPr>
              <a:t>Text </a:t>
            </a:r>
            <a:r>
              <a:rPr lang="en-US" sz="900" dirty="0" err="1" smtClean="0">
                <a:solidFill>
                  <a:srgbClr val="FF0000"/>
                </a:solidFill>
              </a:rPr>
              <a:t>aus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r>
              <a:rPr lang="en-US" sz="900" dirty="0" err="1" smtClean="0">
                <a:solidFill>
                  <a:srgbClr val="FF0000"/>
                </a:solidFill>
              </a:rPr>
              <a:t>veröffentlichung</a:t>
            </a:r>
            <a:r>
              <a:rPr lang="en-US" sz="900" dirty="0" smtClean="0"/>
              <a:t>: A significant term in the electrical energy sector is the residual load. The instantaneous residual load represents the difference between the instantaneous electrical energy demand and the supplied renewable energy power. A negative residual load represents a situation with a renewable energy power greater than the demand. This situation usually indicates the time periods appropriate for filling energy storages or delivering energy to other energy sector, e.g. the transport sector. A positive residual load represents a situation with a renewable energy power smaller than the demand. The positive residual load has to be covered either with conventional power plants or energy from storages. </a:t>
            </a:r>
            <a:r>
              <a:rPr lang="en-AU" sz="900" dirty="0" smtClean="0"/>
              <a:t>Klaus et al.</a:t>
            </a:r>
            <a:r>
              <a:rPr lang="en-AU" sz="900" baseline="30000" dirty="0" smtClean="0"/>
              <a:t>3 </a:t>
            </a:r>
            <a:r>
              <a:rPr lang="en-AU" sz="900" dirty="0" smtClean="0"/>
              <a:t>predict, for example, a minimum residual load of about ‑100 GW with a yearly energy excess of about ‑154 </a:t>
            </a:r>
            <a:r>
              <a:rPr lang="en-AU" sz="900" dirty="0" err="1" smtClean="0"/>
              <a:t>TWh</a:t>
            </a:r>
            <a:r>
              <a:rPr lang="en-AU" sz="900" dirty="0" smtClean="0"/>
              <a:t> and a maximum residual load of about +50 GW with a yearly energy deficit of about +53 </a:t>
            </a:r>
            <a:r>
              <a:rPr lang="en-AU" sz="900" dirty="0" err="1" smtClean="0"/>
              <a:t>TWh</a:t>
            </a:r>
            <a:r>
              <a:rPr lang="en-AU" sz="900" dirty="0" smtClean="0"/>
              <a:t> by 2050. At about 5000 hours per year we will have energy excess. The assumed scenario in this study is 100% renewable electrical energy production with 120 GW installed PV-power (104 </a:t>
            </a:r>
            <a:r>
              <a:rPr lang="en-AU" sz="900" dirty="0" err="1" smtClean="0"/>
              <a:t>TWh</a:t>
            </a:r>
            <a:r>
              <a:rPr lang="en-AU" sz="900" dirty="0" smtClean="0"/>
              <a:t> annual yield) and 105 GW wind power (344 </a:t>
            </a:r>
            <a:r>
              <a:rPr lang="en-AU" sz="900" dirty="0" err="1" smtClean="0"/>
              <a:t>TWh</a:t>
            </a:r>
            <a:r>
              <a:rPr lang="en-AU" sz="900" dirty="0" smtClean="0"/>
              <a:t> annual yield). The electrical storage capacity is about 80 </a:t>
            </a:r>
            <a:r>
              <a:rPr lang="en-AU" sz="900" dirty="0" err="1" smtClean="0"/>
              <a:t>TWh</a:t>
            </a:r>
            <a:r>
              <a:rPr lang="en-AU" sz="900" baseline="-25000" dirty="0" err="1" smtClean="0"/>
              <a:t>el</a:t>
            </a:r>
            <a:r>
              <a:rPr lang="en-AU" sz="900" dirty="0" smtClean="0"/>
              <a:t>. Henning et al.</a:t>
            </a:r>
            <a:r>
              <a:rPr lang="en-AU" sz="900" baseline="30000" dirty="0" smtClean="0"/>
              <a:t>4</a:t>
            </a:r>
            <a:r>
              <a:rPr lang="en-US" sz="900" dirty="0" smtClean="0"/>
              <a:t> investigated cost optimal energy system under the presumption of CO</a:t>
            </a:r>
            <a:r>
              <a:rPr lang="en-US" sz="900" baseline="-25000" dirty="0" smtClean="0"/>
              <a:t>2</a:t>
            </a:r>
            <a:r>
              <a:rPr lang="en-US" sz="900" dirty="0" smtClean="0"/>
              <a:t>-reduction targets. The study considers a systemic view including all energy sectors. A scenario with 85% CO</a:t>
            </a:r>
            <a:r>
              <a:rPr lang="en-US" sz="900" baseline="-25000" dirty="0" smtClean="0"/>
              <a:t>2</a:t>
            </a:r>
            <a:r>
              <a:rPr lang="en-US" sz="900" dirty="0" smtClean="0"/>
              <a:t>-reduction by 2050 compared to 1990 results in a PV-power of 166 GW </a:t>
            </a:r>
            <a:r>
              <a:rPr lang="en-AU" sz="900" dirty="0" smtClean="0"/>
              <a:t>(174 </a:t>
            </a:r>
            <a:r>
              <a:rPr lang="en-AU" sz="900" dirty="0" err="1" smtClean="0"/>
              <a:t>TWh</a:t>
            </a:r>
            <a:r>
              <a:rPr lang="en-AU" sz="900" dirty="0" smtClean="0"/>
              <a:t> annual yield)</a:t>
            </a:r>
            <a:r>
              <a:rPr lang="en-US" sz="900" dirty="0" smtClean="0"/>
              <a:t> and </a:t>
            </a:r>
            <a:r>
              <a:rPr lang="en-AU" sz="900" dirty="0" smtClean="0"/>
              <a:t>201 GW wind power (504 </a:t>
            </a:r>
            <a:r>
              <a:rPr lang="en-AU" sz="900" dirty="0" err="1" smtClean="0"/>
              <a:t>TWh</a:t>
            </a:r>
            <a:r>
              <a:rPr lang="en-AU" sz="900" dirty="0" smtClean="0"/>
              <a:t> annual yield). An installed </a:t>
            </a:r>
            <a:r>
              <a:rPr lang="en-AU" sz="900" dirty="0" err="1" smtClean="0"/>
              <a:t>electrolyzer</a:t>
            </a:r>
            <a:r>
              <a:rPr lang="en-AU" sz="900" dirty="0" smtClean="0"/>
              <a:t> power of 75 GW is calculated to deliver hydrogen for transport, heat and production of electrical energy. An annual energy amount of 100 </a:t>
            </a:r>
            <a:r>
              <a:rPr lang="en-AU" sz="900" dirty="0" err="1" smtClean="0"/>
              <a:t>TWh</a:t>
            </a:r>
            <a:r>
              <a:rPr lang="en-AU" sz="900" dirty="0" smtClean="0"/>
              <a:t> is stored in hydrogen storages. </a:t>
            </a:r>
            <a:r>
              <a:rPr lang="en-US" sz="900" dirty="0" smtClean="0"/>
              <a:t>The battery storage capacity is 74 </a:t>
            </a:r>
            <a:r>
              <a:rPr lang="en-US" sz="900" dirty="0" err="1" smtClean="0"/>
              <a:t>GWh</a:t>
            </a:r>
            <a:r>
              <a:rPr lang="en-US" sz="900" dirty="0" smtClean="0"/>
              <a:t>.</a:t>
            </a:r>
            <a:endParaRPr lang="de-DE" sz="900" dirty="0" smtClean="0"/>
          </a:p>
          <a:p>
            <a:r>
              <a:rPr lang="en-US" sz="900" dirty="0" err="1" smtClean="0"/>
              <a:t>Adamek</a:t>
            </a:r>
            <a:r>
              <a:rPr lang="en-US" sz="900" dirty="0" smtClean="0"/>
              <a:t> et al.</a:t>
            </a:r>
            <a:r>
              <a:rPr lang="en-US" sz="900" baseline="30000" dirty="0" smtClean="0"/>
              <a:t>5</a:t>
            </a:r>
            <a:r>
              <a:rPr lang="en-US" sz="900" dirty="0" smtClean="0"/>
              <a:t> considered in their study the electrical energy market only. Under the assumption of a share of 80% renewable energies by 2050 the estimated long-term storage (power to gas and pumped storage hydroelectric) demand is 7.5 </a:t>
            </a:r>
            <a:r>
              <a:rPr lang="en-US" sz="900" dirty="0" err="1" smtClean="0"/>
              <a:t>TWh</a:t>
            </a:r>
            <a:r>
              <a:rPr lang="en-US" sz="900" dirty="0" smtClean="0"/>
              <a:t> and the short-term storage demand (batteries) 70 </a:t>
            </a:r>
            <a:r>
              <a:rPr lang="en-US" sz="900" dirty="0" err="1" smtClean="0"/>
              <a:t>GWh</a:t>
            </a:r>
            <a:r>
              <a:rPr lang="en-US" sz="900" dirty="0" smtClean="0"/>
              <a:t>.</a:t>
            </a:r>
            <a:endParaRPr lang="de-DE" sz="900" dirty="0" smtClean="0"/>
          </a:p>
          <a:p>
            <a:endParaRPr lang="de-DE" sz="9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07039-EE24-4DC5-A7CC-EBB7833A37F7}" type="slidenum">
              <a:rPr lang="de-DE" smtClean="0"/>
              <a:pPr/>
              <a:t>7</a:t>
            </a:fld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900" dirty="0" smtClean="0"/>
              <a:t>A significant term in the electrical energy sector is the residual load. The instantaneous residual load represents the difference between the instantaneous electrical energy demand and the supplied renewable energy power. A negative residual load represents a situation with a renewable energy power greater than the demand. This situation usually indicates the time periods appropriate for filling energy storages or delivering energy to other energy sector, e.g. the transport sector. A positive residual load represents a situation with a renewable energy power smaller than the demand. The positive residual load has to be covered either with conventional power plants or energy from storages. </a:t>
            </a:r>
            <a:r>
              <a:rPr lang="en-AU" sz="900" dirty="0" smtClean="0"/>
              <a:t>Klaus et al.</a:t>
            </a:r>
            <a:r>
              <a:rPr lang="en-AU" sz="900" baseline="30000" dirty="0" smtClean="0"/>
              <a:t>3 </a:t>
            </a:r>
            <a:r>
              <a:rPr lang="en-AU" sz="900" dirty="0" smtClean="0"/>
              <a:t>predict, for example, a minimum residual load of about ‑100 GW with a yearly energy excess of about ‑154 </a:t>
            </a:r>
            <a:r>
              <a:rPr lang="en-AU" sz="900" dirty="0" err="1" smtClean="0"/>
              <a:t>TWh</a:t>
            </a:r>
            <a:r>
              <a:rPr lang="en-AU" sz="900" dirty="0" smtClean="0"/>
              <a:t> and a maximum residual load of about +50 GW with a yearly energy deficit of about +53 </a:t>
            </a:r>
            <a:r>
              <a:rPr lang="en-AU" sz="900" dirty="0" err="1" smtClean="0"/>
              <a:t>TWh</a:t>
            </a:r>
            <a:r>
              <a:rPr lang="en-AU" sz="900" dirty="0" smtClean="0"/>
              <a:t> by 2050. At about 5000 hours per year we will have energy excess. The assumed scenario in this study is 100% renewable electrical energy production with 120 GW installed PV-power (104 </a:t>
            </a:r>
            <a:r>
              <a:rPr lang="en-AU" sz="900" dirty="0" err="1" smtClean="0"/>
              <a:t>TWh</a:t>
            </a:r>
            <a:r>
              <a:rPr lang="en-AU" sz="900" dirty="0" smtClean="0"/>
              <a:t> annual yield) and 105 GW wind power (344 </a:t>
            </a:r>
            <a:r>
              <a:rPr lang="en-AU" sz="900" dirty="0" err="1" smtClean="0"/>
              <a:t>TWh</a:t>
            </a:r>
            <a:r>
              <a:rPr lang="en-AU" sz="900" dirty="0" smtClean="0"/>
              <a:t> annual yield). The electrical storage capacity is about 80 </a:t>
            </a:r>
            <a:r>
              <a:rPr lang="en-AU" sz="900" dirty="0" err="1" smtClean="0"/>
              <a:t>TWh</a:t>
            </a:r>
            <a:r>
              <a:rPr lang="en-AU" sz="900" baseline="-25000" dirty="0" err="1" smtClean="0"/>
              <a:t>el</a:t>
            </a:r>
            <a:r>
              <a:rPr lang="en-AU" sz="900" dirty="0" smtClean="0"/>
              <a:t>. Henning et al.</a:t>
            </a:r>
            <a:r>
              <a:rPr lang="en-AU" sz="900" baseline="30000" dirty="0" smtClean="0"/>
              <a:t>4</a:t>
            </a:r>
            <a:r>
              <a:rPr lang="en-US" sz="900" dirty="0" smtClean="0"/>
              <a:t> investigated cost optimal energy system under the presumption of CO</a:t>
            </a:r>
            <a:r>
              <a:rPr lang="en-US" sz="900" baseline="-25000" dirty="0" smtClean="0"/>
              <a:t>2</a:t>
            </a:r>
            <a:r>
              <a:rPr lang="en-US" sz="900" dirty="0" smtClean="0"/>
              <a:t>-reduction targets. The study considers a systemic view including all energy sectors. A scenario with 85% CO</a:t>
            </a:r>
            <a:r>
              <a:rPr lang="en-US" sz="900" baseline="-25000" dirty="0" smtClean="0"/>
              <a:t>2</a:t>
            </a:r>
            <a:r>
              <a:rPr lang="en-US" sz="900" dirty="0" smtClean="0"/>
              <a:t>-reduction by 2050 compared to 1990 results in a PV-power of 166 GW </a:t>
            </a:r>
            <a:r>
              <a:rPr lang="en-AU" sz="900" dirty="0" smtClean="0"/>
              <a:t>(174 </a:t>
            </a:r>
            <a:r>
              <a:rPr lang="en-AU" sz="900" dirty="0" err="1" smtClean="0"/>
              <a:t>TWh</a:t>
            </a:r>
            <a:r>
              <a:rPr lang="en-AU" sz="900" dirty="0" smtClean="0"/>
              <a:t> annual yield)</a:t>
            </a:r>
            <a:r>
              <a:rPr lang="en-US" sz="900" dirty="0" smtClean="0"/>
              <a:t> and </a:t>
            </a:r>
            <a:r>
              <a:rPr lang="en-AU" sz="900" dirty="0" smtClean="0"/>
              <a:t>201 GW wind power (504 </a:t>
            </a:r>
            <a:r>
              <a:rPr lang="en-AU" sz="900" dirty="0" err="1" smtClean="0"/>
              <a:t>TWh</a:t>
            </a:r>
            <a:r>
              <a:rPr lang="en-AU" sz="900" dirty="0" smtClean="0"/>
              <a:t> annual yield). An installed </a:t>
            </a:r>
            <a:r>
              <a:rPr lang="en-AU" sz="900" dirty="0" err="1" smtClean="0"/>
              <a:t>electrolyzer</a:t>
            </a:r>
            <a:r>
              <a:rPr lang="en-AU" sz="900" dirty="0" smtClean="0"/>
              <a:t> power of 75 GW is calculated to deliver hydrogen for transport, heat and production of electrical energy. An annual energy amount of 100 </a:t>
            </a:r>
            <a:r>
              <a:rPr lang="en-AU" sz="900" dirty="0" err="1" smtClean="0"/>
              <a:t>TWh</a:t>
            </a:r>
            <a:r>
              <a:rPr lang="en-AU" sz="900" dirty="0" smtClean="0"/>
              <a:t> is stored in hydrogen storages. </a:t>
            </a:r>
            <a:r>
              <a:rPr lang="en-US" sz="900" dirty="0" smtClean="0"/>
              <a:t>The battery storage capacity is 74 </a:t>
            </a:r>
            <a:r>
              <a:rPr lang="en-US" sz="900" dirty="0" err="1" smtClean="0"/>
              <a:t>GWh</a:t>
            </a:r>
            <a:r>
              <a:rPr lang="en-US" sz="900" dirty="0" smtClean="0"/>
              <a:t>.</a:t>
            </a:r>
            <a:endParaRPr lang="de-DE" sz="900" dirty="0" smtClean="0"/>
          </a:p>
          <a:p>
            <a:r>
              <a:rPr lang="en-US" sz="900" dirty="0" err="1" smtClean="0"/>
              <a:t>Adamek</a:t>
            </a:r>
            <a:r>
              <a:rPr lang="en-US" sz="900" dirty="0" smtClean="0"/>
              <a:t> et al.</a:t>
            </a:r>
            <a:r>
              <a:rPr lang="en-US" sz="900" baseline="30000" dirty="0" smtClean="0"/>
              <a:t>5</a:t>
            </a:r>
            <a:r>
              <a:rPr lang="en-US" sz="900" dirty="0" smtClean="0"/>
              <a:t> considered in their study the electrical energy market only. Under the assumption of a share of 80% renewable energies by 2050 the estimated long-term storage (power to gas and pumped storage hydroelectric) demand is 7.5 </a:t>
            </a:r>
            <a:r>
              <a:rPr lang="en-US" sz="900" dirty="0" err="1" smtClean="0"/>
              <a:t>TWh</a:t>
            </a:r>
            <a:r>
              <a:rPr lang="en-US" sz="900" dirty="0" smtClean="0"/>
              <a:t> and the short-term storage demand (batteries) 70 </a:t>
            </a:r>
            <a:r>
              <a:rPr lang="en-US" sz="900" dirty="0" err="1" smtClean="0"/>
              <a:t>GWh</a:t>
            </a:r>
            <a:r>
              <a:rPr lang="en-US" sz="900" dirty="0" smtClean="0"/>
              <a:t>.</a:t>
            </a:r>
            <a:endParaRPr lang="de-DE" sz="900" dirty="0" smtClean="0"/>
          </a:p>
          <a:p>
            <a:endParaRPr lang="de-DE" sz="9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07039-EE24-4DC5-A7CC-EBB7833A37F7}" type="slidenum">
              <a:rPr lang="de-DE" smtClean="0"/>
              <a:pPr/>
              <a:t>8</a:t>
            </a:fld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" y="762000"/>
            <a:ext cx="6635750" cy="3733800"/>
          </a:xfrm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91" y="4724401"/>
            <a:ext cx="4951412" cy="44942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5324" tIns="42662" rIns="85324" bIns="42662"/>
          <a:lstStyle/>
          <a:p>
            <a:r>
              <a:rPr lang="de-DE" dirty="0" smtClean="0">
                <a:latin typeface="Arial" charset="0"/>
                <a:ea typeface="ヒラギノ角ゴ Pro W3" pitchFamily="48" charset="-128"/>
              </a:rPr>
              <a:t>Kurz die Gliederung vorstellen</a:t>
            </a:r>
          </a:p>
          <a:p>
            <a:endParaRPr lang="de-DE" dirty="0" smtClean="0">
              <a:latin typeface="Arial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281" y="2130439"/>
            <a:ext cx="10361851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93C0E-77D6-4438-802D-7931A6C650A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2948A-7CFE-443F-A014-02E8692FCE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914239" y="609600"/>
            <a:ext cx="2666653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281" y="609600"/>
            <a:ext cx="7796785" cy="5486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2AA1C-B69C-4724-868D-8B45846B83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3" y="2130437"/>
            <a:ext cx="10361612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8" y="3886200"/>
            <a:ext cx="853281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6A69-5ACF-461D-9E0E-3685B714A0FE}" type="datetimeFigureOut">
              <a:rPr lang="de-DE" smtClean="0"/>
              <a:pPr/>
              <a:t>18.09.2017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CC66-11AD-4230-84FC-2E9A9243EE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6A69-5ACF-461D-9E0E-3685B714A0FE}" type="datetimeFigureOut">
              <a:rPr lang="de-DE" smtClean="0"/>
              <a:pPr/>
              <a:t>18.09.2017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CC66-11AD-4230-84FC-2E9A9243EE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4" y="4406912"/>
            <a:ext cx="103616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14" y="2906713"/>
            <a:ext cx="103616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6A69-5ACF-461D-9E0E-3685B714A0FE}" type="datetimeFigureOut">
              <a:rPr lang="de-DE" smtClean="0"/>
              <a:pPr/>
              <a:t>18.09.2017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CC66-11AD-4230-84FC-2E9A9243EE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2" y="1600204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0613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6A69-5ACF-461D-9E0E-3685B714A0FE}" type="datetimeFigureOut">
              <a:rPr lang="de-DE" smtClean="0"/>
              <a:pPr/>
              <a:t>18.09.2017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CC66-11AD-4230-84FC-2E9A9243EE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846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846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6A69-5ACF-461D-9E0E-3685B714A0FE}" type="datetimeFigureOut">
              <a:rPr lang="de-DE" smtClean="0"/>
              <a:pPr/>
              <a:t>18.09.2017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CC66-11AD-4230-84FC-2E9A9243EE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6A69-5ACF-461D-9E0E-3685B714A0FE}" type="datetimeFigureOut">
              <a:rPr lang="de-DE" smtClean="0"/>
              <a:pPr/>
              <a:t>18.09.2017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CC66-11AD-4230-84FC-2E9A9243EE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6A69-5ACF-461D-9E0E-3685B714A0FE}" type="datetimeFigureOut">
              <a:rPr lang="de-DE" smtClean="0"/>
              <a:pPr/>
              <a:t>18.09.2017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CC66-11AD-4230-84FC-2E9A9243EE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5676" y="273052"/>
            <a:ext cx="68151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6A69-5ACF-461D-9E0E-3685B714A0FE}" type="datetimeFigureOut">
              <a:rPr lang="de-DE" smtClean="0"/>
              <a:pPr/>
              <a:t>18.09.2017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CC66-11AD-4230-84FC-2E9A9243EE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>
              <a:defRPr/>
            </a:pPr>
            <a:fld id="{1A4AF188-176D-4186-9DB8-98C7BB003D9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479774" y="116632"/>
            <a:ext cx="3887247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Hydrogen and Storage Research Center</a:t>
            </a:r>
          </a:p>
        </p:txBody>
      </p:sp>
      <p:pic>
        <p:nvPicPr>
          <p:cNvPr id="9" name="Picture 8" descr="C:\Users\tillmann\Desktop\H2_Logo.jpg"/>
          <p:cNvPicPr>
            <a:picLocks noChangeAspect="1" noChangeArrowheads="1"/>
          </p:cNvPicPr>
          <p:nvPr userDrawn="1"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" y="2"/>
            <a:ext cx="803126" cy="92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8673" name="Object 3072"/>
          <p:cNvGraphicFramePr>
            <a:graphicFrameLocks noChangeAspect="1"/>
          </p:cNvGraphicFramePr>
          <p:nvPr/>
        </p:nvGraphicFramePr>
        <p:xfrm>
          <a:off x="5519143" y="2"/>
          <a:ext cx="1871662" cy="563563"/>
        </p:xfrm>
        <a:graphic>
          <a:graphicData uri="http://schemas.openxmlformats.org/presentationml/2006/ole">
            <p:oleObj spid="_x0000_s668673" r:id="rId4" imgW="1714500" imgH="515112" progId="Word.Picture.8">
              <p:embed/>
            </p:oleObj>
          </a:graphicData>
        </a:graphic>
      </p:graphicFrame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6A69-5ACF-461D-9E0E-3685B714A0FE}" type="datetimeFigureOut">
              <a:rPr lang="de-DE" smtClean="0"/>
              <a:pPr/>
              <a:t>18.09.2017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CC66-11AD-4230-84FC-2E9A9243EE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6A69-5ACF-461D-9E0E-3685B714A0FE}" type="datetimeFigureOut">
              <a:rPr lang="de-DE" smtClean="0"/>
              <a:pPr/>
              <a:t>18.09.2017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CC66-11AD-4230-84FC-2E9A9243EE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2" y="274639"/>
            <a:ext cx="2741612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72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6A69-5ACF-461D-9E0E-3685B714A0FE}" type="datetimeFigureOut">
              <a:rPr lang="de-DE" smtClean="0"/>
              <a:pPr/>
              <a:t>18.09.2017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CC66-11AD-4230-84FC-2E9A9243EE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2960" y="4406914"/>
            <a:ext cx="10361851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8E390-86A0-42EA-A90C-F1A40C9A43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281" y="1981200"/>
            <a:ext cx="523171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49173" y="1981200"/>
            <a:ext cx="523171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AD4C9-C52A-459A-A070-56AB5B0F44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21" y="274637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521" y="1535117"/>
            <a:ext cx="538621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565" y="1535117"/>
            <a:ext cx="538833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565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DD090-5190-4CFC-8A16-2C04BF2D68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04B9F-EFE7-4DC8-9EBE-E467D178FB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9BA87-D270-4CD6-8C2A-43F43939F7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25" y="273050"/>
            <a:ext cx="401056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113" y="273052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525" y="1435102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865B3-11DF-41F4-9F3E-7349C7140B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406" y="4800613"/>
            <a:ext cx="7314248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406" y="5367351"/>
            <a:ext cx="7314248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CB5B-F55B-4B4F-8435-52F36DDBE8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281" y="609600"/>
            <a:ext cx="66031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281" y="1981200"/>
            <a:ext cx="1066661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0745" y="6400800"/>
            <a:ext cx="253966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Times" pitchFamily="32" charset="0"/>
              <a:buNone/>
              <a:defRPr sz="1400">
                <a:solidFill>
                  <a:srgbClr val="3399FF"/>
                </a:solidFill>
              </a:defRPr>
            </a:lvl1pPr>
          </a:lstStyle>
          <a:p>
            <a:pPr>
              <a:defRPr/>
            </a:pPr>
            <a:fld id="{4EBED2A1-2B71-4F15-B63D-25F70E6F4B8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5" name="Picture 4" descr="D:\Fischer_KWT_ab_2014\LS_KWT_Organisatorisches\Muster_PPT_Vortraege_Formatvorlagen_Word2007\Neue_Vorlagen_BTUS\BTULogoStandardversionenglischJPGCMYK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863664" y="116632"/>
            <a:ext cx="2208213" cy="3587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8CC2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8CC2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8CC2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8CC2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8CC2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A8CC2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A8CC2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A8CC2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A8CC2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41414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41414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414141"/>
          </a:solidFill>
          <a:latin typeface="+mn-lt"/>
          <a:ea typeface="+mn-ea"/>
          <a:cs typeface="+mn-cs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414141"/>
          </a:solidFill>
          <a:latin typeface="+mn-lt"/>
          <a:ea typeface="+mn-ea"/>
          <a:cs typeface="+mn-cs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414141"/>
          </a:solidFill>
          <a:latin typeface="+mn-lt"/>
          <a:ea typeface="+mn-ea"/>
          <a:cs typeface="+mn-cs"/>
        </a:defRPr>
      </a:lvl5pPr>
      <a:lvl6pPr marL="2438400" indent="-228600" algn="l" rtl="0" fontAlgn="base">
        <a:spcBef>
          <a:spcPct val="20000"/>
        </a:spcBef>
        <a:spcAft>
          <a:spcPct val="0"/>
        </a:spcAft>
        <a:defRPr sz="1600">
          <a:solidFill>
            <a:srgbClr val="414141"/>
          </a:solidFill>
          <a:latin typeface="+mn-lt"/>
          <a:ea typeface="+mn-ea"/>
          <a:cs typeface="+mn-cs"/>
        </a:defRPr>
      </a:lvl6pPr>
      <a:lvl7pPr marL="2895600" indent="-228600" algn="l" rtl="0" fontAlgn="base">
        <a:spcBef>
          <a:spcPct val="20000"/>
        </a:spcBef>
        <a:spcAft>
          <a:spcPct val="0"/>
        </a:spcAft>
        <a:defRPr sz="1600">
          <a:solidFill>
            <a:srgbClr val="414141"/>
          </a:solidFill>
          <a:latin typeface="+mn-lt"/>
          <a:ea typeface="+mn-ea"/>
          <a:cs typeface="+mn-cs"/>
        </a:defRPr>
      </a:lvl7pPr>
      <a:lvl8pPr marL="3352800" indent="-228600" algn="l" rtl="0" fontAlgn="base">
        <a:spcBef>
          <a:spcPct val="20000"/>
        </a:spcBef>
        <a:spcAft>
          <a:spcPct val="0"/>
        </a:spcAft>
        <a:defRPr sz="1600">
          <a:solidFill>
            <a:srgbClr val="414141"/>
          </a:solidFill>
          <a:latin typeface="+mn-lt"/>
          <a:ea typeface="+mn-ea"/>
          <a:cs typeface="+mn-cs"/>
        </a:defRPr>
      </a:lvl8pPr>
      <a:lvl9pPr marL="3810000" indent="-228600" algn="l" rtl="0" fontAlgn="base">
        <a:spcBef>
          <a:spcPct val="20000"/>
        </a:spcBef>
        <a:spcAft>
          <a:spcPct val="0"/>
        </a:spcAft>
        <a:defRPr sz="1600">
          <a:solidFill>
            <a:srgbClr val="41414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8" y="274638"/>
            <a:ext cx="109712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8" y="1600204"/>
            <a:ext cx="1097121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599" y="63563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B6A69-5ACF-461D-9E0E-3685B714A0FE}" type="datetimeFigureOut">
              <a:rPr lang="de-DE" smtClean="0"/>
              <a:pPr/>
              <a:t>18.09.2017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2" y="6356362"/>
            <a:ext cx="38592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6014" y="63563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7CC66-11AD-4230-84FC-2E9A9243EE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10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-tu.de/" TargetMode="External"/><Relationship Id="rId3" Type="http://schemas.openxmlformats.org/officeDocument/2006/relationships/image" Target="../media/image17.png"/><Relationship Id="rId7" Type="http://schemas.openxmlformats.org/officeDocument/2006/relationships/hyperlink" Target="mailto:ulrich.fischer@b-tu.d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8.png"/><Relationship Id="rId3" Type="http://schemas.openxmlformats.org/officeDocument/2006/relationships/chart" Target="../charts/chart5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4.png"/><Relationship Id="rId5" Type="http://schemas.openxmlformats.org/officeDocument/2006/relationships/diagramData" Target="../diagrams/data1.xml"/><Relationship Id="rId10" Type="http://schemas.openxmlformats.org/officeDocument/2006/relationships/image" Target="../media/image43.png"/><Relationship Id="rId4" Type="http://schemas.openxmlformats.org/officeDocument/2006/relationships/image" Target="../media/image22.jpeg"/><Relationship Id="rId9" Type="http://schemas.microsoft.com/office/2007/relationships/diagramDrawing" Target="../diagrams/drawing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/>
        </p:nvCxnSpPr>
        <p:spPr bwMode="auto">
          <a:xfrm>
            <a:off x="0" y="0"/>
            <a:ext cx="1219041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C6980-AF94-481F-9CBD-C196D7F3D430}" type="slidenum">
              <a:rPr lang="de-DE" smtClean="0"/>
              <a:pPr/>
              <a:t>1</a:t>
            </a:fld>
            <a:endParaRPr lang="de-DE" dirty="0" smtClean="0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10703118" y="6021288"/>
            <a:ext cx="1015868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854846" y="1628801"/>
            <a:ext cx="8063846" cy="485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de-DE" sz="1600" dirty="0" smtClean="0">
              <a:solidFill>
                <a:srgbClr val="414141"/>
              </a:solidFill>
            </a:endParaRPr>
          </a:p>
          <a:p>
            <a:pPr algn="ctr"/>
            <a:r>
              <a:rPr lang="en-US" sz="3200" b="1" dirty="0" err="1" smtClean="0">
                <a:solidFill>
                  <a:srgbClr val="00B0F0"/>
                </a:solidFill>
              </a:rPr>
              <a:t>WESpe</a:t>
            </a:r>
            <a:r>
              <a:rPr lang="en-US" sz="3200" b="1" dirty="0" smtClean="0">
                <a:solidFill>
                  <a:srgbClr val="00B0F0"/>
                </a:solidFill>
              </a:rPr>
              <a:t> – Project</a:t>
            </a:r>
          </a:p>
          <a:p>
            <a:pPr algn="ctr"/>
            <a:r>
              <a:rPr lang="en-US" sz="3200" b="1" dirty="0" smtClean="0">
                <a:solidFill>
                  <a:srgbClr val="00B0F0"/>
                </a:solidFill>
              </a:rPr>
              <a:t>Wind-Hydrogen-Energy Storages</a:t>
            </a:r>
          </a:p>
          <a:p>
            <a:pPr algn="ctr"/>
            <a:r>
              <a:rPr lang="de-DE" sz="2800" dirty="0" smtClean="0">
                <a:solidFill>
                  <a:srgbClr val="00B0F0"/>
                </a:solidFill>
              </a:rPr>
              <a:t>(</a:t>
            </a:r>
            <a:r>
              <a:rPr lang="de-DE" sz="2800" b="1" dirty="0" smtClean="0">
                <a:solidFill>
                  <a:srgbClr val="00B0F0"/>
                </a:solidFill>
              </a:rPr>
              <a:t>W</a:t>
            </a:r>
            <a:r>
              <a:rPr lang="de-DE" sz="2800" dirty="0" smtClean="0">
                <a:solidFill>
                  <a:srgbClr val="00B0F0"/>
                </a:solidFill>
              </a:rPr>
              <a:t>indwasserstoff – </a:t>
            </a:r>
            <a:r>
              <a:rPr lang="de-DE" sz="2800" b="1" dirty="0" smtClean="0">
                <a:solidFill>
                  <a:srgbClr val="00B0F0"/>
                </a:solidFill>
              </a:rPr>
              <a:t>E</a:t>
            </a:r>
            <a:r>
              <a:rPr lang="de-DE" sz="2800" dirty="0" smtClean="0">
                <a:solidFill>
                  <a:srgbClr val="00B0F0"/>
                </a:solidFill>
              </a:rPr>
              <a:t>nergie</a:t>
            </a:r>
            <a:r>
              <a:rPr lang="de-DE" sz="2800" b="1" dirty="0" smtClean="0">
                <a:solidFill>
                  <a:srgbClr val="00B0F0"/>
                </a:solidFill>
              </a:rPr>
              <a:t>Sp</a:t>
            </a:r>
            <a:r>
              <a:rPr lang="de-DE" sz="2800" dirty="0" smtClean="0">
                <a:solidFill>
                  <a:srgbClr val="00B0F0"/>
                </a:solidFill>
              </a:rPr>
              <a:t>eicher)</a:t>
            </a:r>
          </a:p>
          <a:p>
            <a:pPr algn="ctr"/>
            <a:endParaRPr lang="de-DE" sz="2400" b="1" dirty="0">
              <a:solidFill>
                <a:srgbClr val="00B0F0"/>
              </a:solidFill>
            </a:endParaRPr>
          </a:p>
          <a:p>
            <a:pPr algn="ctr">
              <a:spcBef>
                <a:spcPct val="50000"/>
              </a:spcBef>
              <a:spcAft>
                <a:spcPts val="600"/>
              </a:spcAft>
            </a:pP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Ulrich R. Fischer</a:t>
            </a:r>
            <a:endParaRPr lang="de-DE" sz="1400" dirty="0" smtClean="0">
              <a:solidFill>
                <a:srgbClr val="414141"/>
              </a:solidFill>
            </a:endParaRPr>
          </a:p>
          <a:p>
            <a:pPr algn="ctr">
              <a:spcBef>
                <a:spcPct val="50000"/>
              </a:spcBef>
              <a:spcAft>
                <a:spcPts val="600"/>
              </a:spcAft>
            </a:pPr>
            <a:endParaRPr lang="de-DE" sz="1400" dirty="0" smtClean="0">
              <a:solidFill>
                <a:srgbClr val="414141"/>
              </a:solidFill>
            </a:endParaRPr>
          </a:p>
          <a:p>
            <a:pPr algn="ctr">
              <a:spcBef>
                <a:spcPct val="50000"/>
              </a:spcBef>
              <a:spcAft>
                <a:spcPts val="600"/>
              </a:spcAft>
            </a:pPr>
            <a:r>
              <a:rPr lang="de-DE" sz="1600" dirty="0" smtClean="0">
                <a:solidFill>
                  <a:srgbClr val="414141"/>
                </a:solidFill>
              </a:rPr>
              <a:t>ETIP SNET</a:t>
            </a:r>
          </a:p>
          <a:p>
            <a:pPr algn="ctr">
              <a:spcBef>
                <a:spcPct val="50000"/>
              </a:spcBef>
              <a:spcAft>
                <a:spcPts val="600"/>
              </a:spcAft>
            </a:pPr>
            <a:r>
              <a:rPr lang="de-DE" sz="1600" dirty="0" smtClean="0">
                <a:solidFill>
                  <a:srgbClr val="414141"/>
                </a:solidFill>
              </a:rPr>
              <a:t>Central Region Workshop</a:t>
            </a:r>
          </a:p>
          <a:p>
            <a:pPr algn="ctr">
              <a:spcBef>
                <a:spcPct val="500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414141"/>
                </a:solidFill>
              </a:rPr>
              <a:t>September 18</a:t>
            </a:r>
            <a:r>
              <a:rPr lang="en-US" sz="1400" baseline="30000" dirty="0" smtClean="0">
                <a:solidFill>
                  <a:srgbClr val="414141"/>
                </a:solidFill>
              </a:rPr>
              <a:t>th</a:t>
            </a:r>
            <a:r>
              <a:rPr lang="en-US" sz="1400" dirty="0" smtClean="0">
                <a:solidFill>
                  <a:srgbClr val="414141"/>
                </a:solidFill>
              </a:rPr>
              <a:t>, 2017, Aachen, Germany</a:t>
            </a:r>
            <a:endParaRPr lang="de-DE" sz="1400" dirty="0" smtClean="0">
              <a:solidFill>
                <a:srgbClr val="414141"/>
              </a:solidFill>
            </a:endParaRPr>
          </a:p>
          <a:p>
            <a:pPr algn="ctr">
              <a:spcBef>
                <a:spcPct val="50000"/>
              </a:spcBef>
              <a:spcAft>
                <a:spcPts val="600"/>
              </a:spcAft>
            </a:pPr>
            <a:endParaRPr lang="de-DE" sz="1400" dirty="0" smtClean="0">
              <a:solidFill>
                <a:srgbClr val="414141"/>
              </a:solidFill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641246" y="3100388"/>
            <a:ext cx="12190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dirty="0"/>
          </a:p>
        </p:txBody>
      </p:sp>
      <p:pic>
        <p:nvPicPr>
          <p:cNvPr id="7" name="Picture 8" descr="C:\Users\tillmann\Desktop\H2_Logo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622601" y="476672"/>
            <a:ext cx="2423568" cy="250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-385514" y="116633"/>
            <a:ext cx="4607912" cy="32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Hydrogen and Storage Research Center</a:t>
            </a:r>
          </a:p>
        </p:txBody>
      </p:sp>
      <p:graphicFrame>
        <p:nvGraphicFramePr>
          <p:cNvPr id="630785" name="Object 3072"/>
          <p:cNvGraphicFramePr>
            <a:graphicFrameLocks noChangeAspect="1"/>
          </p:cNvGraphicFramePr>
          <p:nvPr/>
        </p:nvGraphicFramePr>
        <p:xfrm>
          <a:off x="5735167" y="2"/>
          <a:ext cx="1871662" cy="563563"/>
        </p:xfrm>
        <a:graphic>
          <a:graphicData uri="http://schemas.openxmlformats.org/presentationml/2006/ole">
            <p:oleObj spid="_x0000_s630785" r:id="rId5" imgW="1714500" imgH="515112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0328857" y="3140968"/>
            <a:ext cx="1152127" cy="33843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1200" b="1" dirty="0" smtClean="0"/>
              <a:t>Wind-Hydrogen-System</a:t>
            </a:r>
          </a:p>
          <a:p>
            <a:pPr algn="ctr"/>
            <a:r>
              <a:rPr lang="de-DE" sz="1200" b="1" dirty="0" err="1" smtClean="0"/>
              <a:t>Location</a:t>
            </a:r>
            <a:r>
              <a:rPr lang="de-DE" sz="1200" b="1" dirty="0" smtClean="0"/>
              <a:t> … 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8854146" y="3140968"/>
            <a:ext cx="1152127" cy="33843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1200" b="1" dirty="0" smtClean="0"/>
              <a:t>Wind-Hydrogen-System</a:t>
            </a:r>
          </a:p>
          <a:p>
            <a:pPr algn="ctr"/>
            <a:r>
              <a:rPr lang="de-DE" sz="1200" b="1" dirty="0" err="1" smtClean="0"/>
              <a:t>Location</a:t>
            </a:r>
            <a:r>
              <a:rPr lang="de-DE" sz="1200" b="1" dirty="0" smtClean="0"/>
              <a:t> 2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/>
          </a:p>
        </p:txBody>
      </p:sp>
      <p:sp>
        <p:nvSpPr>
          <p:cNvPr id="2253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Times" pitchFamily="18" charset="0"/>
              <a:buNone/>
            </a:pPr>
            <a:fld id="{FAAD8296-456E-4C3A-A63D-CEB1D79CC4A4}" type="slidenum">
              <a:rPr lang="de-DE" smtClean="0"/>
              <a:pPr>
                <a:buFont typeface="Times" pitchFamily="18" charset="0"/>
                <a:buNone/>
              </a:pPr>
              <a:t>10</a:t>
            </a:fld>
            <a:endParaRPr lang="de-DE" smtClean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0631" y="548680"/>
            <a:ext cx="9901602" cy="731168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00B0F0"/>
                </a:solidFill>
              </a:rPr>
              <a:t>OVERVIEW </a:t>
            </a:r>
            <a:r>
              <a:rPr lang="de-DE" dirty="0" err="1" smtClean="0">
                <a:solidFill>
                  <a:srgbClr val="00B0F0"/>
                </a:solidFill>
              </a:rPr>
              <a:t>WESpe</a:t>
            </a:r>
            <a:r>
              <a:rPr lang="de-DE" dirty="0" smtClean="0">
                <a:solidFill>
                  <a:srgbClr val="00B0F0"/>
                </a:solidFill>
              </a:rPr>
              <a:t> – JOINT RESEARCH PROJECT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dirty="0" smtClean="0">
                <a:solidFill>
                  <a:srgbClr val="00B0F0"/>
                </a:solidFill>
              </a:rPr>
              <a:t/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dirty="0" smtClean="0">
                <a:solidFill>
                  <a:srgbClr val="00B0F0"/>
                </a:solidFill>
              </a:rPr>
              <a:t> </a:t>
            </a:r>
            <a:br>
              <a:rPr lang="de-DE" dirty="0" smtClean="0">
                <a:solidFill>
                  <a:srgbClr val="00B0F0"/>
                </a:solidFill>
              </a:rPr>
            </a:br>
            <a:endParaRPr lang="de-DE" dirty="0" smtClean="0">
              <a:solidFill>
                <a:srgbClr val="00B0F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448537" y="3140968"/>
            <a:ext cx="1152127" cy="33843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1200" b="1" dirty="0" smtClean="0"/>
              <a:t>Wind-Hydrogen-System</a:t>
            </a:r>
          </a:p>
          <a:p>
            <a:pPr algn="ctr"/>
            <a:r>
              <a:rPr lang="de-DE" sz="1200" b="1" dirty="0" err="1" smtClean="0"/>
              <a:t>Location</a:t>
            </a:r>
            <a:r>
              <a:rPr lang="de-DE" sz="1200" b="1" dirty="0" smtClean="0"/>
              <a:t> 1 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7103319" y="4022346"/>
            <a:ext cx="4665697" cy="270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WP 0   Evaluation </a:t>
            </a:r>
            <a:r>
              <a:rPr lang="de-DE" sz="1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de-DE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best</a:t>
            </a:r>
            <a:r>
              <a:rPr lang="de-DE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PtG-sites</a:t>
            </a:r>
            <a:endParaRPr lang="de-DE" sz="1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103319" y="4382386"/>
            <a:ext cx="4665697" cy="270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WP 1    Evaluation </a:t>
            </a:r>
            <a:r>
              <a:rPr lang="de-DE" sz="1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de-DE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core</a:t>
            </a:r>
            <a:r>
              <a:rPr lang="de-DE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components</a:t>
            </a:r>
            <a:endParaRPr lang="de-DE" sz="1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103319" y="4742426"/>
            <a:ext cx="4665697" cy="270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WP 2   </a:t>
            </a:r>
            <a:r>
              <a:rPr lang="de-DE" sz="1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Requirements</a:t>
            </a:r>
            <a:r>
              <a:rPr lang="de-DE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H2–cavern </a:t>
            </a:r>
            <a:r>
              <a:rPr lang="de-DE" sz="1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storage</a:t>
            </a:r>
            <a:endParaRPr lang="de-DE" sz="1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7103319" y="5102466"/>
            <a:ext cx="4665697" cy="270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WP 3   Modelling</a:t>
            </a:r>
          </a:p>
          <a:p>
            <a:pPr algn="ctr"/>
            <a:endParaRPr lang="de-DE" sz="1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7103319" y="5462506"/>
            <a:ext cx="4665697" cy="270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WP 4 Environmental </a:t>
            </a:r>
            <a:r>
              <a:rPr lang="de-DE" sz="1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impact</a:t>
            </a:r>
            <a:endParaRPr lang="de-DE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de-DE" sz="1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7103319" y="5822546"/>
            <a:ext cx="4665697" cy="270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WP 5 </a:t>
            </a:r>
            <a:r>
              <a:rPr lang="de-DE" sz="1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Transparency</a:t>
            </a:r>
            <a:r>
              <a:rPr lang="de-DE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de-DE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acceptance</a:t>
            </a:r>
            <a:endParaRPr lang="de-DE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de-DE" sz="1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103319" y="6182586"/>
            <a:ext cx="4665697" cy="270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WP 6  System </a:t>
            </a:r>
            <a:r>
              <a:rPr lang="de-DE" sz="1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analysis</a:t>
            </a:r>
            <a:r>
              <a:rPr lang="de-DE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de-DE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economics</a:t>
            </a:r>
            <a:endParaRPr lang="de-DE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de-DE" sz="1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4" name="Group 55"/>
          <p:cNvGraphicFramePr>
            <a:graphicFrameLocks noGrp="1"/>
          </p:cNvGraphicFramePr>
          <p:nvPr/>
        </p:nvGraphicFramePr>
        <p:xfrm>
          <a:off x="190551" y="2249892"/>
          <a:ext cx="6599262" cy="4419468"/>
        </p:xfrm>
        <a:graphic>
          <a:graphicData uri="http://schemas.openxmlformats.org/drawingml/2006/table">
            <a:tbl>
              <a:tblPr/>
              <a:tblGrid>
                <a:gridCol w="1935568"/>
                <a:gridCol w="4663694"/>
              </a:tblGrid>
              <a:tr h="2961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Partner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Main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research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96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475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C9CDF"/>
                        </a:buClr>
                        <a:buSzTx/>
                        <a:buFont typeface="Arial" charset="0"/>
                        <a:buChar char="■"/>
                        <a:tabLst/>
                        <a:defRPr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Communication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concept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C9CDF"/>
                        </a:buClr>
                        <a:buSzTx/>
                        <a:buFont typeface="Arial" charset="0"/>
                        <a:buChar char="■"/>
                        <a:tabLst/>
                        <a:defRPr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Proof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concept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200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444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C9CDF"/>
                        </a:buClr>
                        <a:buSzTx/>
                        <a:buFont typeface="Arial" charset="0"/>
                        <a:buChar char="■"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Technical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geological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requirements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H2-caverns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C9CDF"/>
                        </a:buClr>
                        <a:buSzTx/>
                        <a:buFont typeface="Arial" charset="0"/>
                        <a:buChar char="■"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H2 –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pipeline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feed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-in,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materials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296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518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C9CDF"/>
                        </a:buClr>
                        <a:buSzTx/>
                        <a:buFont typeface="Arial" charset="0"/>
                        <a:buChar char="■"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efficient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PEM-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electrolysis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cell-level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C9CDF"/>
                        </a:buClr>
                        <a:buSzTx/>
                        <a:buFont typeface="Arial" charset="0"/>
                        <a:buChar char="■"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Degradation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effects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296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518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C9CDF"/>
                        </a:buClr>
                        <a:buSzTx/>
                        <a:buFont typeface="Arial" charset="0"/>
                        <a:buChar char="■"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efficient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PEM-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electrolysis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stack-level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C9CDF"/>
                        </a:buClr>
                        <a:buSzTx/>
                        <a:buFont typeface="Arial" charset="0"/>
                        <a:buChar char="■"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analysis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power-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-gas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296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51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C9CDF"/>
                        </a:buClr>
                        <a:buSzTx/>
                        <a:buFont typeface="Arial" charset="0"/>
                        <a:buChar char="■"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Alkaline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pressure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electrolysis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C9CDF"/>
                        </a:buClr>
                        <a:buSzTx/>
                        <a:buFont typeface="Arial" charset="0"/>
                        <a:buChar char="■"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integration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with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RE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558" y="3046615"/>
            <a:ext cx="1821678" cy="23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Grafik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590" y="3694687"/>
            <a:ext cx="1185628" cy="4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Grafik 11" descr="D:\Fischer_KWT_BTU\LS_KWT_Organisatorisches\Muster_PPT_Vortraege_Formatvorlagen_Word2007\Neue_Vorlagen_BTUS\BTULogoStandardversiondeutschJPGCMY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574" y="6358983"/>
            <a:ext cx="1530035" cy="2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Grafik 14" descr="DLR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582" y="4486775"/>
            <a:ext cx="1462482" cy="4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2" descr="Fraunhofer ISE_rg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598" y="5422881"/>
            <a:ext cx="1228132" cy="32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hteck 7"/>
          <p:cNvSpPr>
            <a:spLocks noChangeArrowheads="1"/>
          </p:cNvSpPr>
          <p:nvPr/>
        </p:nvSpPr>
        <p:spPr bwMode="auto">
          <a:xfrm>
            <a:off x="7967413" y="2636912"/>
            <a:ext cx="237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0B0F0"/>
                </a:solidFill>
              </a:rPr>
              <a:t>Work </a:t>
            </a:r>
            <a:r>
              <a:rPr lang="de-DE" dirty="0" err="1" smtClean="0">
                <a:solidFill>
                  <a:srgbClr val="00B0F0"/>
                </a:solidFill>
              </a:rPr>
              <a:t>packages</a:t>
            </a:r>
            <a:endParaRPr lang="de-DE" dirty="0">
              <a:solidFill>
                <a:srgbClr val="00B0F0"/>
              </a:solidFill>
            </a:endParaRPr>
          </a:p>
        </p:txBody>
      </p:sp>
      <p:pic>
        <p:nvPicPr>
          <p:cNvPr id="32" name="Picture 5" descr="E:\Fischer_KWT_ab_2014\Projekte_2017\ETIP_Workshop\logo_BMW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51392" y="116632"/>
            <a:ext cx="1513636" cy="2361424"/>
          </a:xfrm>
          <a:prstGeom prst="rect">
            <a:avLst/>
          </a:prstGeom>
          <a:noFill/>
        </p:spPr>
      </p:pic>
      <p:sp>
        <p:nvSpPr>
          <p:cNvPr id="33" name="Rechteck 32"/>
          <p:cNvSpPr/>
          <p:nvPr/>
        </p:nvSpPr>
        <p:spPr bwMode="auto">
          <a:xfrm>
            <a:off x="7679382" y="389824"/>
            <a:ext cx="2016224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sp>
        <p:nvSpPr>
          <p:cNvPr id="34" name="Rechteck 8"/>
          <p:cNvSpPr>
            <a:spLocks noChangeArrowheads="1"/>
          </p:cNvSpPr>
          <p:nvPr/>
        </p:nvSpPr>
        <p:spPr bwMode="auto">
          <a:xfrm>
            <a:off x="478582" y="1052736"/>
            <a:ext cx="811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rgbClr val="00B0F0"/>
                </a:solidFill>
              </a:rPr>
              <a:t>Joint Research Project </a:t>
            </a:r>
            <a:r>
              <a:rPr lang="de-DE" sz="1400" dirty="0" err="1" smtClean="0">
                <a:solidFill>
                  <a:srgbClr val="00B0F0"/>
                </a:solidFill>
              </a:rPr>
              <a:t>within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the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framework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of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the</a:t>
            </a:r>
            <a:r>
              <a:rPr lang="de-DE" sz="1400" dirty="0" smtClean="0">
                <a:solidFill>
                  <a:srgbClr val="00B0F0"/>
                </a:solidFill>
              </a:rPr>
              <a:t> Research Initiative „</a:t>
            </a:r>
            <a:r>
              <a:rPr lang="de-DE" sz="1400" dirty="0" err="1" smtClean="0">
                <a:solidFill>
                  <a:srgbClr val="00B0F0"/>
                </a:solidFill>
              </a:rPr>
              <a:t>Energy</a:t>
            </a:r>
            <a:r>
              <a:rPr lang="de-DE" sz="1400" dirty="0" smtClean="0">
                <a:solidFill>
                  <a:srgbClr val="00B0F0"/>
                </a:solidFill>
              </a:rPr>
              <a:t> Storage“ („</a:t>
            </a:r>
            <a:r>
              <a:rPr lang="de-DE" sz="1400" dirty="0">
                <a:solidFill>
                  <a:srgbClr val="00B0F0"/>
                </a:solidFill>
              </a:rPr>
              <a:t>Energiespeicherung</a:t>
            </a:r>
            <a:r>
              <a:rPr lang="de-DE" sz="1400" dirty="0" smtClean="0">
                <a:solidFill>
                  <a:srgbClr val="00B0F0"/>
                </a:solidFill>
              </a:rPr>
              <a:t>“)</a:t>
            </a:r>
            <a:endParaRPr lang="de-DE" sz="1400" dirty="0">
              <a:solidFill>
                <a:srgbClr val="00B0F0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1392" y="908722"/>
            <a:ext cx="1948414" cy="60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feld 35"/>
          <p:cNvSpPr txBox="1"/>
          <p:nvPr/>
        </p:nvSpPr>
        <p:spPr>
          <a:xfrm>
            <a:off x="478583" y="1628801"/>
            <a:ext cx="8352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00B0F0"/>
                </a:solidFill>
              </a:rPr>
              <a:t>The </a:t>
            </a:r>
            <a:r>
              <a:rPr lang="de-DE" sz="1200" dirty="0" err="1" smtClean="0">
                <a:solidFill>
                  <a:srgbClr val="00B0F0"/>
                </a:solidFill>
              </a:rPr>
              <a:t>project</a:t>
            </a:r>
            <a:r>
              <a:rPr lang="de-DE" sz="1200" dirty="0" smtClean="0">
                <a:solidFill>
                  <a:srgbClr val="00B0F0"/>
                </a:solidFill>
              </a:rPr>
              <a:t> was </a:t>
            </a:r>
            <a:r>
              <a:rPr lang="de-DE" sz="1200" dirty="0" err="1" smtClean="0">
                <a:solidFill>
                  <a:srgbClr val="00B0F0"/>
                </a:solidFill>
              </a:rPr>
              <a:t>funded</a:t>
            </a:r>
            <a:r>
              <a:rPr lang="de-DE" sz="1200" dirty="0" smtClean="0">
                <a:solidFill>
                  <a:srgbClr val="00B0F0"/>
                </a:solidFill>
              </a:rPr>
              <a:t>  </a:t>
            </a:r>
            <a:r>
              <a:rPr lang="de-DE" sz="1200" dirty="0" err="1" smtClean="0">
                <a:solidFill>
                  <a:srgbClr val="00B0F0"/>
                </a:solidFill>
              </a:rPr>
              <a:t>by</a:t>
            </a:r>
            <a:r>
              <a:rPr lang="de-DE" sz="1200" dirty="0" smtClean="0">
                <a:solidFill>
                  <a:srgbClr val="00B0F0"/>
                </a:solidFill>
              </a:rPr>
              <a:t>  </a:t>
            </a:r>
            <a:r>
              <a:rPr lang="de-DE" sz="1200" dirty="0" err="1" smtClean="0">
                <a:solidFill>
                  <a:srgbClr val="00B0F0"/>
                </a:solidFill>
              </a:rPr>
              <a:t>the</a:t>
            </a:r>
            <a:r>
              <a:rPr lang="de-DE" sz="1200" dirty="0" smtClean="0">
                <a:solidFill>
                  <a:srgbClr val="00B0F0"/>
                </a:solidFill>
              </a:rPr>
              <a:t> Federal </a:t>
            </a:r>
            <a:r>
              <a:rPr lang="de-DE" sz="1200" dirty="0" err="1" smtClean="0">
                <a:solidFill>
                  <a:srgbClr val="00B0F0"/>
                </a:solidFill>
              </a:rPr>
              <a:t>Ministry</a:t>
            </a:r>
            <a:r>
              <a:rPr lang="de-DE" sz="1200" dirty="0" smtClean="0">
                <a:solidFill>
                  <a:srgbClr val="00B0F0"/>
                </a:solidFill>
              </a:rPr>
              <a:t> </a:t>
            </a:r>
            <a:r>
              <a:rPr lang="de-DE" sz="1200" dirty="0" err="1" smtClean="0">
                <a:solidFill>
                  <a:srgbClr val="00B0F0"/>
                </a:solidFill>
              </a:rPr>
              <a:t>for</a:t>
            </a:r>
            <a:r>
              <a:rPr lang="de-DE" sz="1200" dirty="0" smtClean="0">
                <a:solidFill>
                  <a:srgbClr val="00B0F0"/>
                </a:solidFill>
              </a:rPr>
              <a:t> </a:t>
            </a:r>
            <a:r>
              <a:rPr lang="de-DE" sz="1200" dirty="0" err="1" smtClean="0">
                <a:solidFill>
                  <a:srgbClr val="00B0F0"/>
                </a:solidFill>
              </a:rPr>
              <a:t>Economic</a:t>
            </a:r>
            <a:r>
              <a:rPr lang="de-DE" sz="1200" dirty="0" smtClean="0">
                <a:solidFill>
                  <a:srgbClr val="00B0F0"/>
                </a:solidFill>
              </a:rPr>
              <a:t> </a:t>
            </a:r>
            <a:r>
              <a:rPr lang="de-DE" sz="1200" dirty="0" err="1" smtClean="0">
                <a:solidFill>
                  <a:srgbClr val="00B0F0"/>
                </a:solidFill>
              </a:rPr>
              <a:t>Affairs</a:t>
            </a:r>
            <a:r>
              <a:rPr lang="de-DE" sz="1200" dirty="0" smtClean="0">
                <a:solidFill>
                  <a:srgbClr val="00B0F0"/>
                </a:solidFill>
              </a:rPr>
              <a:t> </a:t>
            </a:r>
            <a:r>
              <a:rPr lang="de-DE" sz="1200" dirty="0" err="1" smtClean="0">
                <a:solidFill>
                  <a:srgbClr val="00B0F0"/>
                </a:solidFill>
              </a:rPr>
              <a:t>and</a:t>
            </a:r>
            <a:r>
              <a:rPr lang="de-DE" sz="1200" dirty="0" smtClean="0">
                <a:solidFill>
                  <a:srgbClr val="00B0F0"/>
                </a:solidFill>
              </a:rPr>
              <a:t> </a:t>
            </a:r>
            <a:r>
              <a:rPr lang="de-DE" sz="1200" dirty="0" err="1" smtClean="0">
                <a:solidFill>
                  <a:srgbClr val="00B0F0"/>
                </a:solidFill>
              </a:rPr>
              <a:t>Energy</a:t>
            </a:r>
            <a:r>
              <a:rPr lang="de-DE" sz="1200" dirty="0" smtClean="0">
                <a:solidFill>
                  <a:srgbClr val="00B0F0"/>
                </a:solidFill>
              </a:rPr>
              <a:t>, </a:t>
            </a:r>
            <a:r>
              <a:rPr lang="de-DE" sz="1200" dirty="0" err="1" smtClean="0">
                <a:solidFill>
                  <a:srgbClr val="00B0F0"/>
                </a:solidFill>
              </a:rPr>
              <a:t>Contract</a:t>
            </a:r>
            <a:r>
              <a:rPr lang="de-DE" sz="1200" dirty="0" smtClean="0">
                <a:solidFill>
                  <a:srgbClr val="00B0F0"/>
                </a:solidFill>
              </a:rPr>
              <a:t> No.0325619</a:t>
            </a:r>
            <a:endParaRPr lang="de-DE" sz="1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Times" pitchFamily="18" charset="0"/>
              <a:buNone/>
            </a:pPr>
            <a:fld id="{FAAD8296-456E-4C3A-A63D-CEB1D79CC4A4}" type="slidenum">
              <a:rPr lang="de-DE" smtClean="0"/>
              <a:pPr>
                <a:buFont typeface="Times" pitchFamily="18" charset="0"/>
                <a:buNone/>
              </a:pPr>
              <a:t>11</a:t>
            </a:fld>
            <a:endParaRPr lang="de-DE" smtClean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0631" y="548680"/>
            <a:ext cx="9901602" cy="731168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00B0F0"/>
                </a:solidFill>
              </a:rPr>
              <a:t>OVERVIEW </a:t>
            </a:r>
            <a:r>
              <a:rPr lang="de-DE" dirty="0" err="1" smtClean="0">
                <a:solidFill>
                  <a:srgbClr val="00B0F0"/>
                </a:solidFill>
              </a:rPr>
              <a:t>WESpe</a:t>
            </a:r>
            <a:r>
              <a:rPr lang="de-DE" dirty="0" smtClean="0">
                <a:solidFill>
                  <a:srgbClr val="00B0F0"/>
                </a:solidFill>
              </a:rPr>
              <a:t> – JOINT RESEARCH PROJECT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sz="1400" dirty="0" smtClean="0">
                <a:solidFill>
                  <a:srgbClr val="00B0F0"/>
                </a:solidFill>
              </a:rPr>
              <a:t>Sub-Project </a:t>
            </a:r>
            <a:r>
              <a:rPr lang="de-DE" dirty="0" smtClean="0">
                <a:solidFill>
                  <a:srgbClr val="00B0F0"/>
                </a:solidFill>
              </a:rPr>
              <a:t>	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dirty="0" smtClean="0">
                <a:solidFill>
                  <a:srgbClr val="00B0F0"/>
                </a:solidFill>
              </a:rPr>
              <a:t> </a:t>
            </a:r>
            <a:br>
              <a:rPr lang="de-DE" dirty="0" smtClean="0">
                <a:solidFill>
                  <a:srgbClr val="00B0F0"/>
                </a:solidFill>
              </a:rPr>
            </a:br>
            <a:endParaRPr lang="de-DE" dirty="0" smtClean="0">
              <a:solidFill>
                <a:srgbClr val="00B0F0"/>
              </a:solidFill>
            </a:endParaRPr>
          </a:p>
        </p:txBody>
      </p:sp>
      <p:pic>
        <p:nvPicPr>
          <p:cNvPr id="4" name="Picture 4" descr="D:\Fischer_KWT_ab_2014\LS_KWT_Organisatorisches\Muster_PPT_Vortraege_Formatvorlagen_Word2007\Neue_Vorlagen_BTUS\BTULogoStandardversionenglischJPG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6780" y="980728"/>
            <a:ext cx="2208213" cy="358775"/>
          </a:xfrm>
          <a:prstGeom prst="rect">
            <a:avLst/>
          </a:prstGeom>
          <a:noFill/>
        </p:spPr>
      </p:pic>
      <p:sp>
        <p:nvSpPr>
          <p:cNvPr id="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5" y="1772816"/>
            <a:ext cx="4536504" cy="720080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400" dirty="0" err="1" smtClean="0">
                <a:solidFill>
                  <a:schemeClr val="bg2">
                    <a:lumMod val="75000"/>
                  </a:schemeClr>
                </a:solidFill>
              </a:rPr>
              <a:t>Alkaline</a:t>
            </a:r>
            <a:r>
              <a:rPr lang="de-DE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2">
                    <a:lumMod val="75000"/>
                  </a:schemeClr>
                </a:solidFill>
              </a:rPr>
              <a:t>pressure</a:t>
            </a:r>
            <a:r>
              <a:rPr lang="de-DE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2">
                    <a:lumMod val="75000"/>
                  </a:schemeClr>
                </a:solidFill>
              </a:rPr>
              <a:t>electrolysis</a:t>
            </a:r>
            <a:r>
              <a:rPr lang="de-DE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selected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issues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de-DE" sz="1200" b="0" kern="1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de-DE" sz="1200" b="0" kern="1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de-DE" sz="1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br>
              <a:rPr lang="de-DE" sz="12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de-DE" sz="12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 l="5288" t="1241" r="5505"/>
          <a:stretch>
            <a:fillRect/>
          </a:stretch>
        </p:blipFill>
        <p:spPr bwMode="auto">
          <a:xfrm>
            <a:off x="6743278" y="3140968"/>
            <a:ext cx="4464496" cy="325221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Picture 3" descr="D:\Fischer_KWT_ab_2014\H2_FZ\Fotos\120802_ELA_Fotos\IMG_38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8942" y="4581134"/>
            <a:ext cx="2664296" cy="1776197"/>
          </a:xfrm>
          <a:prstGeom prst="rect">
            <a:avLst/>
          </a:prstGeom>
          <a:noFill/>
        </p:spPr>
      </p:pic>
      <p:pic>
        <p:nvPicPr>
          <p:cNvPr id="22" name="Bild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" y="4581128"/>
            <a:ext cx="3525342" cy="1781532"/>
          </a:xfrm>
          <a:prstGeom prst="rect">
            <a:avLst/>
          </a:prstGeom>
          <a:noFill/>
        </p:spPr>
      </p:pic>
      <p:sp>
        <p:nvSpPr>
          <p:cNvPr id="23" name="Rechteck 16"/>
          <p:cNvSpPr>
            <a:spLocks noChangeArrowheads="1"/>
          </p:cNvSpPr>
          <p:nvPr/>
        </p:nvSpPr>
        <p:spPr bwMode="auto">
          <a:xfrm>
            <a:off x="360040" y="2060851"/>
            <a:ext cx="523111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4000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Arial" pitchFamily="34" charset="0"/>
              <a:buChar char="■"/>
              <a:tabLst>
                <a:tab pos="447675" algn="l"/>
              </a:tabLst>
              <a:defRPr/>
            </a:pPr>
            <a:r>
              <a:rPr lang="de-DE" sz="1400" dirty="0" smtClean="0">
                <a:solidFill>
                  <a:srgbClr val="00B0F0"/>
                </a:solidFill>
              </a:rPr>
              <a:t>Modeling</a:t>
            </a:r>
          </a:p>
          <a:p>
            <a:pPr marL="601200" lvl="1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Courier New" pitchFamily="49" charset="0"/>
              <a:buChar char="o"/>
              <a:tabLst>
                <a:tab pos="447675" algn="l"/>
              </a:tabLst>
              <a:defRPr/>
            </a:pPr>
            <a:r>
              <a:rPr lang="de-DE" sz="1400" dirty="0" smtClean="0">
                <a:solidFill>
                  <a:srgbClr val="00B0F0"/>
                </a:solidFill>
              </a:rPr>
              <a:t>Dynamic </a:t>
            </a:r>
            <a:r>
              <a:rPr lang="de-DE" sz="1400" dirty="0" err="1" smtClean="0">
                <a:solidFill>
                  <a:srgbClr val="00B0F0"/>
                </a:solidFill>
              </a:rPr>
              <a:t>operation</a:t>
            </a:r>
            <a:endParaRPr lang="de-DE" sz="1400" dirty="0" smtClean="0">
              <a:solidFill>
                <a:srgbClr val="00B0F0"/>
              </a:solidFill>
            </a:endParaRPr>
          </a:p>
          <a:p>
            <a:pPr marL="601200" lvl="1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Courier New" pitchFamily="49" charset="0"/>
              <a:buChar char="o"/>
              <a:tabLst>
                <a:tab pos="447675" algn="l"/>
              </a:tabLst>
              <a:defRPr/>
            </a:pPr>
            <a:r>
              <a:rPr lang="de-DE" sz="1400" dirty="0" err="1" smtClean="0">
                <a:solidFill>
                  <a:srgbClr val="00B0F0"/>
                </a:solidFill>
              </a:rPr>
              <a:t>Control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strategies</a:t>
            </a:r>
            <a:endParaRPr lang="de-DE" sz="1400" dirty="0" smtClean="0">
              <a:solidFill>
                <a:srgbClr val="00B0F0"/>
              </a:solidFill>
            </a:endParaRPr>
          </a:p>
          <a:p>
            <a:pPr marL="144000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Arial" pitchFamily="34" charset="0"/>
              <a:buChar char="■"/>
              <a:tabLst>
                <a:tab pos="447675" algn="l"/>
              </a:tabLst>
              <a:defRPr/>
            </a:pPr>
            <a:r>
              <a:rPr lang="de-DE" sz="1400" dirty="0" err="1" smtClean="0">
                <a:solidFill>
                  <a:srgbClr val="00B0F0"/>
                </a:solidFill>
              </a:rPr>
              <a:t>Measurements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of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pressure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and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temperature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dependence</a:t>
            </a:r>
            <a:endParaRPr lang="de-DE" sz="1400" dirty="0" smtClean="0">
              <a:solidFill>
                <a:srgbClr val="00B0F0"/>
              </a:solidFill>
            </a:endParaRPr>
          </a:p>
          <a:p>
            <a:pPr marL="601200" lvl="1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Courier New" pitchFamily="49" charset="0"/>
              <a:buChar char="o"/>
              <a:tabLst>
                <a:tab pos="447675" algn="l"/>
              </a:tabLst>
              <a:defRPr/>
            </a:pPr>
            <a:r>
              <a:rPr lang="de-DE" sz="1400" dirty="0" smtClean="0">
                <a:solidFill>
                  <a:srgbClr val="00B0F0"/>
                </a:solidFill>
              </a:rPr>
              <a:t>Validation </a:t>
            </a:r>
            <a:r>
              <a:rPr lang="de-DE" sz="1400" dirty="0" err="1" smtClean="0">
                <a:solidFill>
                  <a:srgbClr val="00B0F0"/>
                </a:solidFill>
              </a:rPr>
              <a:t>of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the</a:t>
            </a:r>
            <a:r>
              <a:rPr lang="de-DE" sz="1400" dirty="0" smtClean="0">
                <a:solidFill>
                  <a:srgbClr val="00B0F0"/>
                </a:solidFill>
              </a:rPr>
              <a:t> model</a:t>
            </a:r>
          </a:p>
          <a:p>
            <a:pPr marL="144000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Arial" pitchFamily="34" charset="0"/>
              <a:buChar char="■"/>
              <a:tabLst>
                <a:tab pos="447675" algn="l"/>
              </a:tabLst>
              <a:defRPr/>
            </a:pPr>
            <a:r>
              <a:rPr lang="de-DE" sz="1400" dirty="0" err="1" smtClean="0">
                <a:solidFill>
                  <a:srgbClr val="FF0000"/>
                </a:solidFill>
              </a:rPr>
              <a:t>Conclusion</a:t>
            </a:r>
            <a:r>
              <a:rPr lang="de-DE" sz="1400" dirty="0" smtClean="0">
                <a:solidFill>
                  <a:srgbClr val="FF0000"/>
                </a:solidFill>
              </a:rPr>
              <a:t>: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Pressure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Electrolysis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advantageous</a:t>
            </a:r>
            <a:endParaRPr lang="de-DE" sz="1400" dirty="0" smtClean="0">
              <a:solidFill>
                <a:srgbClr val="00B0F0"/>
              </a:solidFill>
            </a:endParaRPr>
          </a:p>
          <a:p>
            <a:pPr marL="144000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Arial" pitchFamily="34" charset="0"/>
              <a:buChar char="■"/>
              <a:tabLst>
                <a:tab pos="447675" algn="l"/>
              </a:tabLst>
              <a:defRPr/>
            </a:pPr>
            <a:endParaRPr lang="de-DE" sz="1400" i="1" dirty="0">
              <a:solidFill>
                <a:srgbClr val="00B0F0"/>
              </a:solidFill>
            </a:endParaRPr>
          </a:p>
        </p:txBody>
      </p:sp>
      <p:pic>
        <p:nvPicPr>
          <p:cNvPr id="24" name="Grafik 23" descr="D:\Fischer_KWT_ab_2014\Projekte_2013\WEspe\Bearbeitung_Arbeitspakete\AP0_Studie\Pictogramme_PtG_Anlagenkonzepte_Komponentenmatrix\Pictogramm_Erzeugungspfad_1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95406" y="908720"/>
            <a:ext cx="396044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llipse 15"/>
          <p:cNvSpPr/>
          <p:nvPr/>
        </p:nvSpPr>
        <p:spPr bwMode="auto">
          <a:xfrm>
            <a:off x="8975526" y="980728"/>
            <a:ext cx="720080" cy="72008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Times" pitchFamily="18" charset="0"/>
              <a:buNone/>
            </a:pPr>
            <a:fld id="{FAAD8296-456E-4C3A-A63D-CEB1D79CC4A4}" type="slidenum">
              <a:rPr lang="de-DE" smtClean="0"/>
              <a:pPr>
                <a:buFont typeface="Times" pitchFamily="18" charset="0"/>
                <a:buNone/>
              </a:pPr>
              <a:t>12</a:t>
            </a:fld>
            <a:endParaRPr lang="de-DE" smtClean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0631" y="548680"/>
            <a:ext cx="9901602" cy="731168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00B0F0"/>
                </a:solidFill>
              </a:rPr>
              <a:t>OVERVIEW </a:t>
            </a:r>
            <a:r>
              <a:rPr lang="de-DE" dirty="0" err="1" smtClean="0">
                <a:solidFill>
                  <a:srgbClr val="00B0F0"/>
                </a:solidFill>
              </a:rPr>
              <a:t>WESpe</a:t>
            </a:r>
            <a:r>
              <a:rPr lang="de-DE" dirty="0" smtClean="0">
                <a:solidFill>
                  <a:srgbClr val="00B0F0"/>
                </a:solidFill>
              </a:rPr>
              <a:t> – JOINT RESEARCH PROJECT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sz="1400" dirty="0" smtClean="0">
                <a:solidFill>
                  <a:srgbClr val="00B0F0"/>
                </a:solidFill>
              </a:rPr>
              <a:t>Sub-Project </a:t>
            </a:r>
            <a:r>
              <a:rPr lang="de-DE" dirty="0" smtClean="0">
                <a:solidFill>
                  <a:srgbClr val="00B0F0"/>
                </a:solidFill>
              </a:rPr>
              <a:t>	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dirty="0" smtClean="0">
                <a:solidFill>
                  <a:srgbClr val="00B0F0"/>
                </a:solidFill>
              </a:rPr>
              <a:t> </a:t>
            </a:r>
            <a:br>
              <a:rPr lang="de-DE" dirty="0" smtClean="0">
                <a:solidFill>
                  <a:srgbClr val="00B0F0"/>
                </a:solidFill>
              </a:rPr>
            </a:br>
            <a:endParaRPr lang="de-DE" dirty="0" smtClean="0">
              <a:solidFill>
                <a:srgbClr val="00B0F0"/>
              </a:solidFill>
            </a:endParaRPr>
          </a:p>
        </p:txBody>
      </p:sp>
      <p:pic>
        <p:nvPicPr>
          <p:cNvPr id="5" name="Picture 6" descr="090303_Logo_G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0792" y="980728"/>
            <a:ext cx="1591506" cy="61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feld 17"/>
          <p:cNvSpPr txBox="1"/>
          <p:nvPr/>
        </p:nvSpPr>
        <p:spPr>
          <a:xfrm>
            <a:off x="907698" y="1522251"/>
            <a:ext cx="747262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BOXX – Kopplung von Thermik, Hydraulik und Mechanik in einem Tool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20" name="Grafik 19" descr="D:\Fischer_KWT_ab_2014\Projekte_2013\WEspe\Bearbeitung_Arbeitspakete\AP0_Studie\Pictogramme_PtG_Anlagenkonzepte_Komponentenmatrix\Pictogramm_Erzeugungspfad_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5406" y="908720"/>
            <a:ext cx="396044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Ellipse 20"/>
          <p:cNvSpPr/>
          <p:nvPr/>
        </p:nvSpPr>
        <p:spPr bwMode="auto">
          <a:xfrm>
            <a:off x="9551590" y="1124744"/>
            <a:ext cx="1008111" cy="100811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693250" name="Picture 2" descr="D:\Fischer_KWT_ab_2014\Projekte_2017\ETIP_Workshop\Presenation_ETIP\Bild_Salz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5166" y="4221088"/>
            <a:ext cx="1584176" cy="2016224"/>
          </a:xfrm>
          <a:prstGeom prst="rect">
            <a:avLst/>
          </a:prstGeom>
          <a:noFill/>
        </p:spPr>
      </p:pic>
      <p:pic>
        <p:nvPicPr>
          <p:cNvPr id="693251" name="Picture 3" descr="D:\Fischer_KWT_ab_2014\Projekte_2017\ETIP_Workshop\Presenation_ETIP\Cem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7417" y="4221088"/>
            <a:ext cx="1440161" cy="1993706"/>
          </a:xfrm>
          <a:prstGeom prst="rect">
            <a:avLst/>
          </a:prstGeom>
          <a:noFill/>
        </p:spPr>
      </p:pic>
      <p:sp>
        <p:nvSpPr>
          <p:cNvPr id="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566" y="1700808"/>
            <a:ext cx="4536504" cy="720080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400" dirty="0" err="1" smtClean="0">
                <a:solidFill>
                  <a:schemeClr val="bg2">
                    <a:lumMod val="75000"/>
                  </a:schemeClr>
                </a:solidFill>
              </a:rPr>
              <a:t>Cavern</a:t>
            </a:r>
            <a:r>
              <a:rPr lang="de-DE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2">
                    <a:lumMod val="75000"/>
                  </a:schemeClr>
                </a:solidFill>
              </a:rPr>
              <a:t>storage</a:t>
            </a:r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</a:rPr>
              <a:t> (Selected </a:t>
            </a:r>
            <a:r>
              <a:rPr lang="de-DE" sz="1200" dirty="0" err="1" smtClean="0">
                <a:solidFill>
                  <a:schemeClr val="bg2">
                    <a:lumMod val="75000"/>
                  </a:schemeClr>
                </a:solidFill>
              </a:rPr>
              <a:t>issues</a:t>
            </a:r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br>
              <a:rPr lang="de-DE" sz="12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de-DE" sz="12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Rechteck 16"/>
          <p:cNvSpPr>
            <a:spLocks noChangeArrowheads="1"/>
          </p:cNvSpPr>
          <p:nvPr/>
        </p:nvSpPr>
        <p:spPr bwMode="auto">
          <a:xfrm>
            <a:off x="360040" y="2060850"/>
            <a:ext cx="5231110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4000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Arial" pitchFamily="34" charset="0"/>
              <a:buChar char="■"/>
              <a:tabLst>
                <a:tab pos="447675" algn="l"/>
              </a:tabLst>
              <a:defRPr/>
            </a:pPr>
            <a:r>
              <a:rPr lang="de-DE" sz="1400" dirty="0" smtClean="0">
                <a:solidFill>
                  <a:srgbClr val="00B0F0"/>
                </a:solidFill>
              </a:rPr>
              <a:t>Modeling </a:t>
            </a:r>
            <a:r>
              <a:rPr lang="de-DE" sz="1400" dirty="0" err="1" smtClean="0">
                <a:solidFill>
                  <a:srgbClr val="00B0F0"/>
                </a:solidFill>
              </a:rPr>
              <a:t>of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cavern-casing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and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tubing</a:t>
            </a:r>
            <a:endParaRPr lang="de-DE" sz="1400" dirty="0" smtClean="0">
              <a:solidFill>
                <a:srgbClr val="00B0F0"/>
              </a:solidFill>
            </a:endParaRPr>
          </a:p>
          <a:p>
            <a:pPr marL="601200" lvl="1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Courier New" pitchFamily="49" charset="0"/>
              <a:buChar char="o"/>
              <a:tabLst>
                <a:tab pos="447675" algn="l"/>
              </a:tabLst>
              <a:defRPr/>
            </a:pPr>
            <a:r>
              <a:rPr lang="de-DE" sz="1400" dirty="0" smtClean="0">
                <a:solidFill>
                  <a:srgbClr val="00B0F0"/>
                </a:solidFill>
              </a:rPr>
              <a:t>Thermal</a:t>
            </a:r>
          </a:p>
          <a:p>
            <a:pPr marL="601200" lvl="1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Courier New" pitchFamily="49" charset="0"/>
              <a:buChar char="o"/>
              <a:tabLst>
                <a:tab pos="447675" algn="l"/>
              </a:tabLst>
              <a:defRPr/>
            </a:pPr>
            <a:r>
              <a:rPr lang="de-DE" sz="1400" dirty="0" err="1" smtClean="0">
                <a:solidFill>
                  <a:srgbClr val="00B0F0"/>
                </a:solidFill>
              </a:rPr>
              <a:t>Hydraulic</a:t>
            </a:r>
            <a:endParaRPr lang="de-DE" sz="1400" dirty="0" smtClean="0">
              <a:solidFill>
                <a:srgbClr val="00B0F0"/>
              </a:solidFill>
            </a:endParaRPr>
          </a:p>
          <a:p>
            <a:pPr marL="601200" lvl="1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Courier New" pitchFamily="49" charset="0"/>
              <a:buChar char="o"/>
              <a:tabLst>
                <a:tab pos="447675" algn="l"/>
              </a:tabLst>
              <a:defRPr/>
            </a:pPr>
            <a:r>
              <a:rPr lang="de-DE" sz="1400" dirty="0" err="1" smtClean="0">
                <a:solidFill>
                  <a:srgbClr val="00B0F0"/>
                </a:solidFill>
              </a:rPr>
              <a:t>Mechanical</a:t>
            </a:r>
            <a:endParaRPr lang="de-DE" sz="1400" dirty="0" smtClean="0">
              <a:solidFill>
                <a:srgbClr val="00B0F0"/>
              </a:solidFill>
            </a:endParaRPr>
          </a:p>
          <a:p>
            <a:pPr marL="601200" lvl="1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Courier New" pitchFamily="49" charset="0"/>
              <a:buChar char="o"/>
              <a:tabLst>
                <a:tab pos="447675" algn="l"/>
              </a:tabLst>
              <a:defRPr/>
            </a:pPr>
            <a:endParaRPr lang="de-DE" sz="1400" dirty="0" smtClean="0">
              <a:solidFill>
                <a:srgbClr val="00B0F0"/>
              </a:solidFill>
            </a:endParaRPr>
          </a:p>
          <a:p>
            <a:pPr marL="144000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Arial" pitchFamily="34" charset="0"/>
              <a:buChar char="■"/>
              <a:tabLst>
                <a:tab pos="447675" algn="l"/>
              </a:tabLst>
              <a:defRPr/>
            </a:pPr>
            <a:r>
              <a:rPr lang="de-DE" sz="1400" dirty="0" err="1" smtClean="0">
                <a:solidFill>
                  <a:srgbClr val="FF0000"/>
                </a:solidFill>
              </a:rPr>
              <a:t>Conclusion</a:t>
            </a:r>
            <a:r>
              <a:rPr lang="de-DE" sz="1400" dirty="0" smtClean="0">
                <a:solidFill>
                  <a:srgbClr val="FF0000"/>
                </a:solidFill>
              </a:rPr>
              <a:t>:</a:t>
            </a:r>
          </a:p>
          <a:p>
            <a:pPr marL="601200" lvl="1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Courier New" pitchFamily="49" charset="0"/>
              <a:buChar char="o"/>
              <a:tabLst>
                <a:tab pos="447675" algn="l"/>
              </a:tabLst>
              <a:defRPr/>
            </a:pPr>
            <a:r>
              <a:rPr lang="de-DE" sz="1400" dirty="0" smtClean="0">
                <a:solidFill>
                  <a:srgbClr val="00B0F0"/>
                </a:solidFill>
              </a:rPr>
              <a:t>Critical  </a:t>
            </a:r>
            <a:r>
              <a:rPr lang="de-DE" sz="1400" dirty="0" err="1" smtClean="0">
                <a:solidFill>
                  <a:srgbClr val="00B0F0"/>
                </a:solidFill>
              </a:rPr>
              <a:t>values</a:t>
            </a:r>
            <a:r>
              <a:rPr lang="de-DE" sz="1400" dirty="0" smtClean="0">
                <a:solidFill>
                  <a:srgbClr val="00B0F0"/>
                </a:solidFill>
              </a:rPr>
              <a:t>  </a:t>
            </a:r>
            <a:r>
              <a:rPr lang="de-DE" sz="1400" dirty="0" err="1" smtClean="0">
                <a:solidFill>
                  <a:srgbClr val="00B0F0"/>
                </a:solidFill>
              </a:rPr>
              <a:t>for</a:t>
            </a:r>
            <a:r>
              <a:rPr lang="de-DE" sz="1400" dirty="0" smtClean="0">
                <a:solidFill>
                  <a:srgbClr val="00B0F0"/>
                </a:solidFill>
              </a:rPr>
              <a:t> maximal </a:t>
            </a:r>
            <a:r>
              <a:rPr lang="de-DE" sz="1400" dirty="0" err="1" smtClean="0">
                <a:solidFill>
                  <a:srgbClr val="00B0F0"/>
                </a:solidFill>
              </a:rPr>
              <a:t>pressure</a:t>
            </a:r>
            <a:r>
              <a:rPr lang="de-DE" sz="1400" dirty="0" smtClean="0">
                <a:solidFill>
                  <a:srgbClr val="00B0F0"/>
                </a:solidFill>
              </a:rPr>
              <a:t> swing </a:t>
            </a:r>
            <a:r>
              <a:rPr lang="de-DE" sz="1400" dirty="0" err="1" smtClean="0">
                <a:solidFill>
                  <a:srgbClr val="00B0F0"/>
                </a:solidFill>
              </a:rPr>
              <a:t>during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cavern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feed</a:t>
            </a:r>
            <a:r>
              <a:rPr lang="de-DE" sz="1400" dirty="0" smtClean="0">
                <a:solidFill>
                  <a:srgbClr val="00B0F0"/>
                </a:solidFill>
              </a:rPr>
              <a:t>-in </a:t>
            </a:r>
            <a:r>
              <a:rPr lang="de-DE" sz="1400" dirty="0" err="1" smtClean="0">
                <a:solidFill>
                  <a:srgbClr val="00B0F0"/>
                </a:solidFill>
              </a:rPr>
              <a:t>obtained</a:t>
            </a:r>
            <a:endParaRPr lang="de-DE" sz="1400" dirty="0" smtClean="0">
              <a:solidFill>
                <a:srgbClr val="00B0F0"/>
              </a:solidFill>
            </a:endParaRPr>
          </a:p>
          <a:p>
            <a:pPr marL="601200" lvl="1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Courier New" pitchFamily="49" charset="0"/>
              <a:buChar char="o"/>
              <a:tabLst>
                <a:tab pos="447675" algn="l"/>
              </a:tabLst>
              <a:defRPr/>
            </a:pPr>
            <a:endParaRPr lang="de-DE" sz="1400" dirty="0" smtClean="0">
              <a:solidFill>
                <a:srgbClr val="00B0F0"/>
              </a:solidFill>
            </a:endParaRPr>
          </a:p>
          <a:p>
            <a:pPr marL="144000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Arial" pitchFamily="34" charset="0"/>
              <a:buChar char="■"/>
              <a:tabLst>
                <a:tab pos="447675" algn="l"/>
              </a:tabLst>
              <a:defRPr/>
            </a:pPr>
            <a:r>
              <a:rPr lang="de-DE" sz="1400" dirty="0" err="1" smtClean="0">
                <a:solidFill>
                  <a:srgbClr val="00B0F0"/>
                </a:solidFill>
              </a:rPr>
              <a:t>Exposion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of</a:t>
            </a:r>
            <a:r>
              <a:rPr lang="de-DE" sz="1400" dirty="0" smtClean="0">
                <a:solidFill>
                  <a:srgbClr val="00B0F0"/>
                </a:solidFill>
              </a:rPr>
              <a:t> different </a:t>
            </a:r>
            <a:r>
              <a:rPr lang="de-DE" sz="1400" dirty="0" err="1" smtClean="0">
                <a:solidFill>
                  <a:srgbClr val="00B0F0"/>
                </a:solidFill>
              </a:rPr>
              <a:t>materials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to</a:t>
            </a:r>
            <a:r>
              <a:rPr lang="de-DE" sz="1400" dirty="0" smtClean="0">
                <a:solidFill>
                  <a:srgbClr val="00B0F0"/>
                </a:solidFill>
              </a:rPr>
              <a:t> hydrogen </a:t>
            </a:r>
          </a:p>
          <a:p>
            <a:pPr marL="601200" lvl="1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Courier New" pitchFamily="49" charset="0"/>
              <a:buChar char="o"/>
              <a:tabLst>
                <a:tab pos="447675" algn="l"/>
              </a:tabLst>
              <a:defRPr/>
            </a:pPr>
            <a:r>
              <a:rPr lang="de-DE" sz="1400" dirty="0" smtClean="0">
                <a:solidFill>
                  <a:srgbClr val="00B0F0"/>
                </a:solidFill>
              </a:rPr>
              <a:t>e.g. </a:t>
            </a:r>
            <a:r>
              <a:rPr lang="de-DE" sz="1400" dirty="0" err="1" smtClean="0">
                <a:solidFill>
                  <a:srgbClr val="00B0F0"/>
                </a:solidFill>
              </a:rPr>
              <a:t>salt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</a:p>
          <a:p>
            <a:pPr marL="601200" lvl="1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Courier New" pitchFamily="49" charset="0"/>
              <a:buChar char="o"/>
              <a:tabLst>
                <a:tab pos="447675" algn="l"/>
              </a:tabLst>
              <a:defRPr/>
            </a:pPr>
            <a:r>
              <a:rPr lang="de-DE" sz="1400" dirty="0" smtClean="0">
                <a:solidFill>
                  <a:srgbClr val="00B0F0"/>
                </a:solidFill>
              </a:rPr>
              <a:t>e.g. </a:t>
            </a:r>
            <a:r>
              <a:rPr lang="de-DE" sz="1400" dirty="0" err="1" smtClean="0">
                <a:solidFill>
                  <a:srgbClr val="00B0F0"/>
                </a:solidFill>
              </a:rPr>
              <a:t>concrete</a:t>
            </a:r>
            <a:endParaRPr lang="de-DE" sz="1400" dirty="0" smtClean="0">
              <a:solidFill>
                <a:srgbClr val="00B0F0"/>
              </a:solidFill>
            </a:endParaRPr>
          </a:p>
          <a:p>
            <a:pPr marL="144000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Arial" pitchFamily="34" charset="0"/>
              <a:buChar char="■"/>
              <a:tabLst>
                <a:tab pos="447675" algn="l"/>
              </a:tabLst>
              <a:defRPr/>
            </a:pPr>
            <a:r>
              <a:rPr lang="de-DE" sz="1400" dirty="0" err="1" smtClean="0">
                <a:solidFill>
                  <a:srgbClr val="FF0000"/>
                </a:solidFill>
              </a:rPr>
              <a:t>Conclusion</a:t>
            </a:r>
            <a:r>
              <a:rPr lang="de-DE" sz="1400" dirty="0" smtClean="0">
                <a:solidFill>
                  <a:srgbClr val="FF0000"/>
                </a:solidFill>
              </a:rPr>
              <a:t>:</a:t>
            </a:r>
          </a:p>
          <a:p>
            <a:pPr marL="601200" lvl="1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Courier New" pitchFamily="49" charset="0"/>
              <a:buChar char="o"/>
              <a:tabLst>
                <a:tab pos="447675" algn="l"/>
              </a:tabLst>
              <a:defRPr/>
            </a:pP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hydrogenetic</a:t>
            </a:r>
            <a:r>
              <a:rPr lang="de-DE" sz="1400" dirty="0" smtClean="0">
                <a:solidFill>
                  <a:srgbClr val="00B0F0"/>
                </a:solidFill>
              </a:rPr>
              <a:t> rock (</a:t>
            </a:r>
            <a:r>
              <a:rPr lang="de-DE" sz="1400" dirty="0" err="1" smtClean="0">
                <a:solidFill>
                  <a:srgbClr val="00B0F0"/>
                </a:solidFill>
              </a:rPr>
              <a:t>salt</a:t>
            </a:r>
            <a:r>
              <a:rPr lang="de-DE" sz="1400" dirty="0" smtClean="0">
                <a:solidFill>
                  <a:srgbClr val="00B0F0"/>
                </a:solidFill>
              </a:rPr>
              <a:t>) </a:t>
            </a:r>
            <a:r>
              <a:rPr lang="de-DE" sz="1400" dirty="0" err="1" smtClean="0">
                <a:solidFill>
                  <a:srgbClr val="00B0F0"/>
                </a:solidFill>
              </a:rPr>
              <a:t>sufficient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tight</a:t>
            </a:r>
            <a:endParaRPr lang="de-DE" sz="1400" dirty="0" smtClean="0">
              <a:solidFill>
                <a:srgbClr val="00B0F0"/>
              </a:solidFill>
            </a:endParaRPr>
          </a:p>
          <a:p>
            <a:pPr marL="601200" lvl="1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Courier New" pitchFamily="49" charset="0"/>
              <a:buChar char="o"/>
              <a:tabLst>
                <a:tab pos="447675" algn="l"/>
              </a:tabLst>
              <a:defRPr/>
            </a:pPr>
            <a:r>
              <a:rPr lang="de-DE" sz="1400" dirty="0" err="1" smtClean="0">
                <a:solidFill>
                  <a:srgbClr val="00B0F0"/>
                </a:solidFill>
              </a:rPr>
              <a:t>Concrete</a:t>
            </a:r>
            <a:r>
              <a:rPr lang="de-DE" sz="1400" dirty="0" smtClean="0">
                <a:solidFill>
                  <a:srgbClr val="00B0F0"/>
                </a:solidFill>
              </a:rPr>
              <a:t>: </a:t>
            </a:r>
            <a:r>
              <a:rPr lang="de-DE" sz="1400" dirty="0" err="1" smtClean="0">
                <a:solidFill>
                  <a:srgbClr val="00B0F0"/>
                </a:solidFill>
              </a:rPr>
              <a:t>no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significant</a:t>
            </a:r>
            <a:r>
              <a:rPr lang="de-DE" sz="1400" dirty="0" smtClean="0">
                <a:solidFill>
                  <a:srgbClr val="00B0F0"/>
                </a:solidFill>
              </a:rPr>
              <a:t>  </a:t>
            </a:r>
            <a:r>
              <a:rPr lang="de-DE" sz="1400" dirty="0" err="1" smtClean="0">
                <a:solidFill>
                  <a:srgbClr val="00B0F0"/>
                </a:solidFill>
              </a:rPr>
              <a:t>influence</a:t>
            </a:r>
            <a:r>
              <a:rPr lang="de-DE" sz="1400" dirty="0" smtClean="0">
                <a:solidFill>
                  <a:srgbClr val="00B0F0"/>
                </a:solidFill>
              </a:rPr>
              <a:t> on </a:t>
            </a:r>
            <a:r>
              <a:rPr lang="de-DE" sz="1400" dirty="0" err="1" smtClean="0">
                <a:solidFill>
                  <a:srgbClr val="00B0F0"/>
                </a:solidFill>
              </a:rPr>
              <a:t>permeabilitiy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and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shear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strength</a:t>
            </a:r>
            <a:endParaRPr lang="de-DE" sz="1400" dirty="0" smtClean="0">
              <a:solidFill>
                <a:srgbClr val="00B0F0"/>
              </a:solidFill>
            </a:endParaRPr>
          </a:p>
          <a:p>
            <a:pPr marL="601200" lvl="1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Courier New" pitchFamily="49" charset="0"/>
              <a:buChar char="o"/>
              <a:tabLst>
                <a:tab pos="447675" algn="l"/>
              </a:tabLst>
              <a:defRPr/>
            </a:pPr>
            <a:endParaRPr lang="de-DE" sz="1400" dirty="0" smtClean="0">
              <a:solidFill>
                <a:srgbClr val="00B0F0"/>
              </a:solidFill>
            </a:endParaRPr>
          </a:p>
          <a:p>
            <a:pPr marL="144000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Arial" pitchFamily="34" charset="0"/>
              <a:buChar char="■"/>
              <a:tabLst>
                <a:tab pos="447675" algn="l"/>
              </a:tabLst>
              <a:defRPr/>
            </a:pPr>
            <a:endParaRPr lang="de-DE" sz="1400" i="1" dirty="0">
              <a:solidFill>
                <a:srgbClr val="00B0F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9839622" y="6309320"/>
            <a:ext cx="1107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</a:t>
            </a:r>
            <a:r>
              <a:rPr lang="de-DE" sz="8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de-DE" sz="8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DBI</a:t>
            </a:r>
            <a:endParaRPr lang="de-DE" sz="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91154" y="1340769"/>
            <a:ext cx="1848339" cy="2500861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5951194" y="2204867"/>
            <a:ext cx="1008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err="1" smtClean="0">
                <a:solidFill>
                  <a:prstClr val="black"/>
                </a:solidFill>
              </a:rPr>
              <a:t>Temperature</a:t>
            </a:r>
            <a:r>
              <a:rPr lang="de-DE" sz="1000" b="1" dirty="0" smtClean="0">
                <a:solidFill>
                  <a:prstClr val="black"/>
                </a:solidFill>
              </a:rPr>
              <a:t> </a:t>
            </a:r>
            <a:r>
              <a:rPr lang="de-DE" sz="1000" b="1" dirty="0" err="1" smtClean="0">
                <a:solidFill>
                  <a:prstClr val="black"/>
                </a:solidFill>
              </a:rPr>
              <a:t>increase</a:t>
            </a:r>
            <a:r>
              <a:rPr lang="de-DE" sz="1000" b="1" dirty="0" smtClean="0">
                <a:solidFill>
                  <a:prstClr val="black"/>
                </a:solidFill>
              </a:rPr>
              <a:t> </a:t>
            </a:r>
            <a:r>
              <a:rPr lang="de-DE" sz="1000" b="1" dirty="0" err="1" smtClean="0">
                <a:solidFill>
                  <a:prstClr val="black"/>
                </a:solidFill>
              </a:rPr>
              <a:t>of</a:t>
            </a:r>
            <a:r>
              <a:rPr lang="de-DE" sz="1000" b="1" dirty="0" smtClean="0">
                <a:solidFill>
                  <a:prstClr val="black"/>
                </a:solidFill>
              </a:rPr>
              <a:t> rock </a:t>
            </a:r>
            <a:r>
              <a:rPr lang="de-DE" sz="1000" b="1" dirty="0" err="1" smtClean="0">
                <a:solidFill>
                  <a:prstClr val="black"/>
                </a:solidFill>
              </a:rPr>
              <a:t>during</a:t>
            </a:r>
            <a:r>
              <a:rPr lang="de-DE" sz="1000" b="1" dirty="0" smtClean="0">
                <a:solidFill>
                  <a:prstClr val="black"/>
                </a:solidFill>
              </a:rPr>
              <a:t> </a:t>
            </a:r>
            <a:r>
              <a:rPr lang="de-DE" sz="1000" b="1" dirty="0" err="1" smtClean="0">
                <a:solidFill>
                  <a:prstClr val="black"/>
                </a:solidFill>
              </a:rPr>
              <a:t>injection</a:t>
            </a:r>
            <a:endParaRPr lang="de-DE" sz="1000" b="1" dirty="0">
              <a:solidFill>
                <a:prstClr val="black"/>
              </a:solidFill>
            </a:endParaRP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67414" y="6309320"/>
            <a:ext cx="1656184" cy="720080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400" b="0" dirty="0" err="1" smtClean="0">
                <a:solidFill>
                  <a:schemeClr val="bg2">
                    <a:lumMod val="75000"/>
                  </a:schemeClr>
                </a:solidFill>
              </a:rPr>
              <a:t>concrete</a:t>
            </a:r>
            <a:r>
              <a:rPr lang="de-DE" sz="1400" b="0" dirty="0" smtClean="0">
                <a:solidFill>
                  <a:schemeClr val="bg2">
                    <a:lumMod val="75000"/>
                  </a:schemeClr>
                </a:solidFill>
              </a:rPr>
              <a:t> sample</a:t>
            </a:r>
            <a:endParaRPr lang="de-DE" sz="1200" b="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51189" y="6309320"/>
            <a:ext cx="1656184" cy="720080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400" b="0" dirty="0" err="1" smtClean="0">
                <a:solidFill>
                  <a:schemeClr val="bg2">
                    <a:lumMod val="75000"/>
                  </a:schemeClr>
                </a:solidFill>
              </a:rPr>
              <a:t>salt</a:t>
            </a:r>
            <a:r>
              <a:rPr lang="de-DE" sz="1400" b="0" dirty="0" smtClean="0">
                <a:solidFill>
                  <a:schemeClr val="bg2">
                    <a:lumMod val="75000"/>
                  </a:schemeClr>
                </a:solidFill>
              </a:rPr>
              <a:t> sample</a:t>
            </a:r>
            <a:endParaRPr lang="de-DE" sz="1200" b="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 bwMode="auto">
          <a:xfrm>
            <a:off x="0" y="0"/>
            <a:ext cx="1219041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98" name="Text Box 49"/>
          <p:cNvSpPr txBox="1">
            <a:spLocks noChangeArrowheads="1"/>
          </p:cNvSpPr>
          <p:nvPr/>
        </p:nvSpPr>
        <p:spPr bwMode="auto">
          <a:xfrm>
            <a:off x="1199300" y="1484788"/>
            <a:ext cx="10463800" cy="476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AutoNum type="arabicPlain"/>
            </a:pP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 HYDROGEN RESEARCH CENTER 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AutoNum type="arabicPlain"/>
            </a:pP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MOTIVATION FOR HYDROGEN PRODUCTION AND SECTOR COUPLING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AutoNum type="arabicPlain"/>
            </a:pPr>
            <a:r>
              <a:rPr lang="de-DE" sz="2000" b="1" dirty="0" smtClean="0">
                <a:solidFill>
                  <a:schemeClr val="bg2">
                    <a:lumMod val="75000"/>
                  </a:schemeClr>
                </a:solidFill>
              </a:rPr>
              <a:t>OVERVIEW </a:t>
            </a:r>
            <a:r>
              <a:rPr lang="de-DE" sz="2000" b="1" dirty="0" err="1" smtClean="0">
                <a:solidFill>
                  <a:schemeClr val="bg2">
                    <a:lumMod val="75000"/>
                  </a:schemeClr>
                </a:solidFill>
              </a:rPr>
              <a:t>WESpe</a:t>
            </a:r>
            <a:r>
              <a:rPr lang="de-DE" sz="2000" b="1" dirty="0" smtClean="0">
                <a:solidFill>
                  <a:schemeClr val="bg2">
                    <a:lumMod val="75000"/>
                  </a:schemeClr>
                </a:solidFill>
              </a:rPr>
              <a:t> - PROJECT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AutoNum type="arabicPlain"/>
            </a:pPr>
            <a:r>
              <a:rPr lang="de-DE" sz="2000" b="1" dirty="0" smtClean="0">
                <a:solidFill>
                  <a:srgbClr val="00B0F0"/>
                </a:solidFill>
              </a:rPr>
              <a:t>EXAMPLE RESULTS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Tx/>
              <a:buAutoNum type="arabicPlain"/>
            </a:pPr>
            <a:r>
              <a:rPr lang="de-DE" sz="2000" b="1" dirty="0" smtClean="0">
                <a:solidFill>
                  <a:schemeClr val="bg2">
                    <a:lumMod val="75000"/>
                  </a:schemeClr>
                </a:solidFill>
              </a:rPr>
              <a:t>SUMMARY / FUTURE PROSPECTS </a:t>
            </a:r>
            <a:endParaRPr lang="de-DE" sz="2000" b="1" dirty="0" smtClean="0">
              <a:solidFill>
                <a:srgbClr val="414141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AutoNum type="arabicPlain"/>
            </a:pPr>
            <a:endParaRPr lang="de-DE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</a:pPr>
            <a:endParaRPr lang="de-DE" sz="2000" b="1" dirty="0">
              <a:solidFill>
                <a:srgbClr val="414141"/>
              </a:solidFill>
            </a:endParaRPr>
          </a:p>
        </p:txBody>
      </p:sp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4943229" y="908720"/>
            <a:ext cx="4508938" cy="731168"/>
          </a:xfrm>
        </p:spPr>
        <p:txBody>
          <a:bodyPr/>
          <a:lstStyle/>
          <a:p>
            <a:r>
              <a:rPr lang="de-DE" sz="2400" dirty="0" smtClean="0">
                <a:solidFill>
                  <a:srgbClr val="00B0F0"/>
                </a:solidFill>
              </a:rPr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Times" pitchFamily="18" charset="0"/>
              <a:buNone/>
            </a:pPr>
            <a:fld id="{FAAD8296-456E-4C3A-A63D-CEB1D79CC4A4}" type="slidenum">
              <a:rPr lang="de-DE" smtClean="0"/>
              <a:pPr>
                <a:buFont typeface="Times" pitchFamily="18" charset="0"/>
                <a:buNone/>
              </a:pPr>
              <a:t>14</a:t>
            </a:fld>
            <a:endParaRPr lang="de-DE" smtClean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0631" y="548680"/>
            <a:ext cx="9901602" cy="731168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00B0F0"/>
                </a:solidFill>
              </a:rPr>
              <a:t>EXAMPLE RESULTS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dirty="0" smtClean="0">
                <a:solidFill>
                  <a:srgbClr val="00B0F0"/>
                </a:solidFill>
              </a:rPr>
              <a:t>Simulation </a:t>
            </a:r>
            <a:r>
              <a:rPr lang="de-DE" dirty="0" err="1" smtClean="0">
                <a:solidFill>
                  <a:srgbClr val="00B0F0"/>
                </a:solidFill>
              </a:rPr>
              <a:t>of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err="1" smtClean="0">
                <a:solidFill>
                  <a:srgbClr val="00B0F0"/>
                </a:solidFill>
              </a:rPr>
              <a:t>Representative</a:t>
            </a:r>
            <a:r>
              <a:rPr lang="de-DE" dirty="0" smtClean="0">
                <a:solidFill>
                  <a:srgbClr val="00B0F0"/>
                </a:solidFill>
              </a:rPr>
              <a:t> Power-</a:t>
            </a:r>
            <a:r>
              <a:rPr lang="de-DE" dirty="0" err="1" smtClean="0">
                <a:solidFill>
                  <a:srgbClr val="00B0F0"/>
                </a:solidFill>
              </a:rPr>
              <a:t>to</a:t>
            </a:r>
            <a:r>
              <a:rPr lang="de-DE" dirty="0" smtClean="0">
                <a:solidFill>
                  <a:srgbClr val="00B0F0"/>
                </a:solidFill>
              </a:rPr>
              <a:t>-Gas Systems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dirty="0" smtClean="0">
                <a:solidFill>
                  <a:srgbClr val="00B0F0"/>
                </a:solidFill>
              </a:rPr>
              <a:t>	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dirty="0" smtClean="0">
                <a:solidFill>
                  <a:srgbClr val="00B0F0"/>
                </a:solidFill>
              </a:rPr>
              <a:t> </a:t>
            </a:r>
            <a:br>
              <a:rPr lang="de-DE" dirty="0" smtClean="0">
                <a:solidFill>
                  <a:srgbClr val="00B0F0"/>
                </a:solidFill>
              </a:rPr>
            </a:br>
            <a:endParaRPr lang="de-DE" dirty="0" smtClean="0">
              <a:solidFill>
                <a:srgbClr val="00B0F0"/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550594" y="1165566"/>
          <a:ext cx="10873207" cy="5638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805"/>
                <a:gridCol w="3228602"/>
                <a:gridCol w="5832647"/>
                <a:gridCol w="1368153"/>
              </a:tblGrid>
              <a:tr h="623281">
                <a:tc>
                  <a:txBody>
                    <a:bodyPr/>
                    <a:lstStyle/>
                    <a:p>
                      <a:pPr algn="ctr"/>
                      <a:r>
                        <a:rPr lang="de-DE" sz="800" dirty="0" smtClean="0"/>
                        <a:t>Path Nr.</a:t>
                      </a:r>
                      <a:endParaRPr lang="de-DE" sz="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Path</a:t>
                      </a:r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Main </a:t>
                      </a:r>
                      <a:r>
                        <a:rPr lang="de-DE" dirty="0" err="1" smtClean="0"/>
                        <a:t>Characteristics</a:t>
                      </a:r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Time </a:t>
                      </a:r>
                      <a:r>
                        <a:rPr lang="de-DE" dirty="0" err="1" smtClean="0"/>
                        <a:t>scale</a:t>
                      </a:r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0482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de-DE" dirty="0" smtClean="0">
                          <a:solidFill>
                            <a:srgbClr val="00B0F0"/>
                          </a:solidFill>
                        </a:rPr>
                        <a:t>H</a:t>
                      </a:r>
                      <a:r>
                        <a:rPr lang="de-DE" baseline="-25000" dirty="0" smtClean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DE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rgbClr val="00B0F0"/>
                          </a:solidFill>
                        </a:rPr>
                        <a:t>cavern</a:t>
                      </a:r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rgbClr val="00B0F0"/>
                          </a:solidFill>
                        </a:rPr>
                        <a:t>storage</a:t>
                      </a:r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, gas </a:t>
                      </a:r>
                      <a:r>
                        <a:rPr lang="de-DE" baseline="0" dirty="0" err="1" smtClean="0">
                          <a:solidFill>
                            <a:srgbClr val="00B0F0"/>
                          </a:solidFill>
                        </a:rPr>
                        <a:t>pipeline</a:t>
                      </a:r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de-DE" baseline="0" dirty="0" err="1" smtClean="0">
                          <a:solidFill>
                            <a:srgbClr val="00B0F0"/>
                          </a:solidFill>
                        </a:rPr>
                        <a:t>central</a:t>
                      </a:r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 power plant</a:t>
                      </a:r>
                      <a:endParaRPr lang="de-DE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2030+</a:t>
                      </a:r>
                      <a:endParaRPr lang="de-DE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623281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B0F0"/>
                          </a:solidFill>
                        </a:rPr>
                        <a:t>H</a:t>
                      </a:r>
                      <a:r>
                        <a:rPr lang="de-DE" baseline="-25000" dirty="0" smtClean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DE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rgbClr val="00B0F0"/>
                          </a:solidFill>
                        </a:rPr>
                        <a:t>cavern</a:t>
                      </a:r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rgbClr val="00B0F0"/>
                          </a:solidFill>
                        </a:rPr>
                        <a:t>storage</a:t>
                      </a:r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de-DE" baseline="0" dirty="0" err="1" smtClean="0">
                          <a:solidFill>
                            <a:srgbClr val="00B0F0"/>
                          </a:solidFill>
                        </a:rPr>
                        <a:t>local</a:t>
                      </a:r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rgbClr val="00B0F0"/>
                          </a:solidFill>
                        </a:rPr>
                        <a:t>electricity</a:t>
                      </a:r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rgbClr val="00B0F0"/>
                          </a:solidFill>
                        </a:rPr>
                        <a:t>generation</a:t>
                      </a:r>
                      <a:endParaRPr lang="de-DE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2030+</a:t>
                      </a:r>
                      <a:endParaRPr lang="de-DE" dirty="0"/>
                    </a:p>
                  </a:txBody>
                  <a:tcPr/>
                </a:tc>
              </a:tr>
              <a:tr h="623281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B0F0"/>
                          </a:solidFill>
                        </a:rPr>
                        <a:t>H</a:t>
                      </a:r>
                      <a:r>
                        <a:rPr lang="de-DE" baseline="-25000" dirty="0" smtClean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DE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rgbClr val="00B0F0"/>
                          </a:solidFill>
                        </a:rPr>
                        <a:t>cavern</a:t>
                      </a:r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rgbClr val="00B0F0"/>
                          </a:solidFill>
                        </a:rPr>
                        <a:t>storage</a:t>
                      </a:r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de-DE" dirty="0" smtClean="0">
                          <a:solidFill>
                            <a:srgbClr val="00B0F0"/>
                          </a:solidFill>
                        </a:rPr>
                        <a:t>H</a:t>
                      </a:r>
                      <a:r>
                        <a:rPr lang="de-DE" baseline="-25000" dirty="0" smtClean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-pipeline, </a:t>
                      </a:r>
                      <a:r>
                        <a:rPr lang="de-DE" baseline="0" dirty="0" err="1" smtClean="0">
                          <a:solidFill>
                            <a:srgbClr val="00B0F0"/>
                          </a:solidFill>
                        </a:rPr>
                        <a:t>mobility</a:t>
                      </a:r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&amp; </a:t>
                      </a:r>
                      <a:r>
                        <a:rPr lang="de-DE" baseline="0" dirty="0" err="1" smtClean="0">
                          <a:solidFill>
                            <a:srgbClr val="00B0F0"/>
                          </a:solidFill>
                        </a:rPr>
                        <a:t>industry</a:t>
                      </a:r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de-DE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rgbClr val="00B0F0"/>
                          </a:solidFill>
                        </a:rPr>
                        <a:t>today</a:t>
                      </a:r>
                      <a:endParaRPr lang="de-DE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623281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B0F0"/>
                          </a:solidFill>
                        </a:rPr>
                        <a:t>Small </a:t>
                      </a:r>
                      <a:r>
                        <a:rPr lang="de-DE" dirty="0" err="1" smtClean="0">
                          <a:solidFill>
                            <a:srgbClr val="00B0F0"/>
                          </a:solidFill>
                        </a:rPr>
                        <a:t>scale</a:t>
                      </a:r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de-DE" dirty="0" smtClean="0">
                          <a:solidFill>
                            <a:srgbClr val="00B0F0"/>
                          </a:solidFill>
                        </a:rPr>
                        <a:t>H</a:t>
                      </a:r>
                      <a:r>
                        <a:rPr lang="de-DE" baseline="-25000" dirty="0" smtClean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-delivery </a:t>
                      </a:r>
                      <a:r>
                        <a:rPr lang="de-DE" baseline="0" dirty="0" err="1" smtClean="0">
                          <a:solidFill>
                            <a:srgbClr val="00B0F0"/>
                          </a:solidFill>
                        </a:rPr>
                        <a:t>for</a:t>
                      </a:r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rgbClr val="00B0F0"/>
                          </a:solidFill>
                        </a:rPr>
                        <a:t>mobility</a:t>
                      </a:r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de-DE" baseline="0" dirty="0" err="1" smtClean="0">
                          <a:solidFill>
                            <a:srgbClr val="00B0F0"/>
                          </a:solidFill>
                        </a:rPr>
                        <a:t>ancillary</a:t>
                      </a:r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rgbClr val="00B0F0"/>
                          </a:solidFill>
                        </a:rPr>
                        <a:t>services</a:t>
                      </a:r>
                      <a:endParaRPr lang="de-DE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>
                          <a:solidFill>
                            <a:srgbClr val="00B0F0"/>
                          </a:solidFill>
                        </a:rPr>
                        <a:t>today</a:t>
                      </a:r>
                      <a:endParaRPr lang="de-DE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de-DE" dirty="0"/>
                    </a:p>
                  </a:txBody>
                  <a:tcPr/>
                </a:tc>
              </a:tr>
              <a:tr h="60482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4b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rgbClr val="00B0F0"/>
                          </a:solidFill>
                        </a:rPr>
                        <a:t>Onsite</a:t>
                      </a:r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de-DE" dirty="0" smtClean="0">
                          <a:solidFill>
                            <a:srgbClr val="00B0F0"/>
                          </a:solidFill>
                        </a:rPr>
                        <a:t>H</a:t>
                      </a:r>
                      <a:r>
                        <a:rPr lang="de-DE" baseline="-25000" dirty="0" smtClean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-delivery </a:t>
                      </a:r>
                      <a:r>
                        <a:rPr lang="de-DE" baseline="0" dirty="0" err="1" smtClean="0">
                          <a:solidFill>
                            <a:srgbClr val="00B0F0"/>
                          </a:solidFill>
                        </a:rPr>
                        <a:t>for</a:t>
                      </a:r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rgbClr val="00B0F0"/>
                          </a:solidFill>
                        </a:rPr>
                        <a:t>filling</a:t>
                      </a:r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rgbClr val="00B0F0"/>
                          </a:solidFill>
                        </a:rPr>
                        <a:t>station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>
                          <a:solidFill>
                            <a:srgbClr val="00B0F0"/>
                          </a:solidFill>
                        </a:rPr>
                        <a:t>today</a:t>
                      </a:r>
                      <a:endParaRPr lang="de-DE" dirty="0" smtClean="0"/>
                    </a:p>
                    <a:p>
                      <a:endParaRPr lang="de-DE" dirty="0"/>
                    </a:p>
                  </a:txBody>
                  <a:tcPr/>
                </a:tc>
              </a:tr>
              <a:tr h="60482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B0F0"/>
                          </a:solidFill>
                        </a:rPr>
                        <a:t>H</a:t>
                      </a:r>
                      <a:r>
                        <a:rPr lang="de-DE" baseline="-25000" dirty="0" smtClean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-delivery </a:t>
                      </a:r>
                      <a:r>
                        <a:rPr lang="de-DE" baseline="0" dirty="0" err="1" smtClean="0">
                          <a:solidFill>
                            <a:srgbClr val="00B0F0"/>
                          </a:solidFill>
                        </a:rPr>
                        <a:t>for</a:t>
                      </a:r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rgbClr val="00B0F0"/>
                          </a:solidFill>
                        </a:rPr>
                        <a:t>industry</a:t>
                      </a:r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de-DE" baseline="0" dirty="0" err="1" smtClean="0">
                          <a:solidFill>
                            <a:srgbClr val="00B0F0"/>
                          </a:solidFill>
                        </a:rPr>
                        <a:t>autarkic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>
                          <a:solidFill>
                            <a:srgbClr val="00B0F0"/>
                          </a:solidFill>
                        </a:rPr>
                        <a:t>today</a:t>
                      </a:r>
                      <a:endParaRPr lang="de-DE" dirty="0" smtClean="0"/>
                    </a:p>
                    <a:p>
                      <a:endParaRPr lang="de-DE" dirty="0"/>
                    </a:p>
                  </a:txBody>
                  <a:tcPr/>
                </a:tc>
              </a:tr>
              <a:tr h="60482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B0F0"/>
                          </a:solidFill>
                        </a:rPr>
                        <a:t>H</a:t>
                      </a:r>
                      <a:r>
                        <a:rPr lang="de-DE" baseline="-25000" dirty="0" smtClean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-delivery </a:t>
                      </a:r>
                      <a:r>
                        <a:rPr lang="de-DE" baseline="0" dirty="0" err="1" smtClean="0">
                          <a:solidFill>
                            <a:srgbClr val="00B0F0"/>
                          </a:solidFill>
                        </a:rPr>
                        <a:t>for</a:t>
                      </a:r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rgbClr val="00B0F0"/>
                          </a:solidFill>
                        </a:rPr>
                        <a:t>industry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2030+</a:t>
                      </a:r>
                      <a:endParaRPr lang="de-DE" dirty="0"/>
                    </a:p>
                  </a:txBody>
                  <a:tcPr/>
                </a:tc>
              </a:tr>
              <a:tr h="60482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B0F0"/>
                          </a:solidFill>
                        </a:rPr>
                        <a:t>Medium </a:t>
                      </a:r>
                      <a:r>
                        <a:rPr lang="de-DE" dirty="0" err="1" smtClean="0">
                          <a:solidFill>
                            <a:srgbClr val="00B0F0"/>
                          </a:solidFill>
                        </a:rPr>
                        <a:t>scale</a:t>
                      </a:r>
                      <a:r>
                        <a:rPr lang="de-DE" dirty="0" smtClean="0">
                          <a:solidFill>
                            <a:srgbClr val="00B0F0"/>
                          </a:solidFill>
                        </a:rPr>
                        <a:t> H</a:t>
                      </a:r>
                      <a:r>
                        <a:rPr lang="de-DE" baseline="-25000" dirty="0" smtClean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-storage </a:t>
                      </a:r>
                      <a:r>
                        <a:rPr lang="de-DE" baseline="0" dirty="0" err="1" smtClean="0">
                          <a:solidFill>
                            <a:srgbClr val="00B0F0"/>
                          </a:solidFill>
                        </a:rPr>
                        <a:t>and</a:t>
                      </a:r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rgbClr val="00B0F0"/>
                          </a:solidFill>
                        </a:rPr>
                        <a:t>electricity</a:t>
                      </a:r>
                      <a:r>
                        <a:rPr lang="de-DE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rgbClr val="00B0F0"/>
                          </a:solidFill>
                        </a:rPr>
                        <a:t>generation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rgbClr val="00B0F0"/>
                          </a:solidFill>
                        </a:rPr>
                        <a:t>today</a:t>
                      </a:r>
                      <a:endParaRPr lang="de-DE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4" descr="D:\Fischer_KWT_ab_2014\Projekte_2013\WEspe\Bearbeitung_Arbeitspakete\AP0_Studie\Pictogramme_PtG_Anlagenkonzepte_Komponentenmatrix\Pictogramm_Erzeugungspfad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6830" y="1812169"/>
            <a:ext cx="273685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 descr="D:\Fischer_KWT_ab_2014\Projekte_2013\WEspe\Bearbeitung_Arbeitspakete\AP0_Studie\Pictogramme_PtG_Anlagenkonzepte_Komponentenmatrix\Pictogramm_Erzeugungspfad_6.pn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26654" y="2474099"/>
            <a:ext cx="1656184" cy="62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14" descr="D:\Fischer_KWT_ab_2014\Projekte_2013\WEspe\Bearbeitung_Arbeitspakete\AP0_Studie\Pictogramme_PtG_Anlagenkonzepte_Komponentenmatrix\Pictogramm_Erzeugungspfad_2.pn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130648" y="3127528"/>
            <a:ext cx="2592288" cy="59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5" descr="D:\Fischer_KWT_ab_2014\Projekte_2013\WEspe\Bearbeitung_Arbeitspakete\AP0_Studie\Pictogramme_PtG_Anlagenkonzepte_Komponentenmatrix\Pictogramm_Erzeugungspfad_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9559" y="5038679"/>
            <a:ext cx="1955552" cy="52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D:\Fischer_KWT_ab_2014\Projekte_2013\WEspe\Bearbeitung_Arbeitspakete\AP0_Studie\Pictogramme_PtG_Anlagenkonzepte_Komponentenmatrix\Pictogramm_Erzeugungspfad_4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8223" y="4405028"/>
            <a:ext cx="1955552" cy="54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 descr="D:\Fischer_KWT_ab_2014\Projekte_2013\WEspe\Bearbeitung_Arbeitspakete\AP0_Studie\Pictogramme_PtG_Anlagenkonzepte_Komponentenmatrix\Pictogramm_Erzeugungspfad_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36316" y="3757776"/>
            <a:ext cx="3097213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Grafik 21" descr="C:\Users\av\Desktop\c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0378" y="6232335"/>
            <a:ext cx="1620000" cy="50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Grafik 4" descr="D:\Fischer_KWT_ab_2014\Projekte_2013\WEspe\Bearbeitung_Arbeitspakete\AP0_Studie\Pictogramme_PtG_Anlagenkonzepte_Komponentenmatrix\Pictogramm_Erzeugungspfad_5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26656" y="5661248"/>
            <a:ext cx="1672048" cy="50405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" name="Rechteck 23"/>
          <p:cNvSpPr/>
          <p:nvPr/>
        </p:nvSpPr>
        <p:spPr bwMode="auto">
          <a:xfrm>
            <a:off x="550590" y="4973824"/>
            <a:ext cx="10873208" cy="626368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Times" pitchFamily="18" charset="0"/>
              <a:buNone/>
            </a:pPr>
            <a:fld id="{FAAD8296-456E-4C3A-A63D-CEB1D79CC4A4}" type="slidenum">
              <a:rPr lang="de-DE" smtClean="0"/>
              <a:pPr>
                <a:buFont typeface="Times" pitchFamily="18" charset="0"/>
                <a:buNone/>
              </a:pPr>
              <a:t>15</a:t>
            </a:fld>
            <a:endParaRPr lang="de-DE" smtClean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0631" y="476672"/>
            <a:ext cx="9901602" cy="731168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00B0F0"/>
                </a:solidFill>
              </a:rPr>
              <a:t>EXAMPLE RESULTS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dirty="0" smtClean="0">
                <a:solidFill>
                  <a:srgbClr val="00B0F0"/>
                </a:solidFill>
              </a:rPr>
              <a:t>Simulation </a:t>
            </a:r>
            <a:r>
              <a:rPr lang="de-DE" dirty="0" err="1" smtClean="0">
                <a:solidFill>
                  <a:srgbClr val="00B0F0"/>
                </a:solidFill>
              </a:rPr>
              <a:t>of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err="1" smtClean="0">
                <a:solidFill>
                  <a:srgbClr val="00B0F0"/>
                </a:solidFill>
              </a:rPr>
              <a:t>Representative</a:t>
            </a:r>
            <a:r>
              <a:rPr lang="de-DE" dirty="0" smtClean="0">
                <a:solidFill>
                  <a:srgbClr val="00B0F0"/>
                </a:solidFill>
              </a:rPr>
              <a:t> Power-</a:t>
            </a:r>
            <a:r>
              <a:rPr lang="de-DE" dirty="0" err="1" smtClean="0">
                <a:solidFill>
                  <a:srgbClr val="00B0F0"/>
                </a:solidFill>
              </a:rPr>
              <a:t>to</a:t>
            </a:r>
            <a:r>
              <a:rPr lang="de-DE" dirty="0" smtClean="0">
                <a:solidFill>
                  <a:srgbClr val="00B0F0"/>
                </a:solidFill>
              </a:rPr>
              <a:t>-Gas Systems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dirty="0" smtClean="0">
                <a:solidFill>
                  <a:srgbClr val="00B0F0"/>
                </a:solidFill>
              </a:rPr>
              <a:t/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dirty="0" smtClean="0">
                <a:solidFill>
                  <a:srgbClr val="00B0F0"/>
                </a:solidFill>
              </a:rPr>
              <a:t>	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dirty="0" smtClean="0">
                <a:solidFill>
                  <a:srgbClr val="00B0F0"/>
                </a:solidFill>
              </a:rPr>
              <a:t> </a:t>
            </a:r>
            <a:br>
              <a:rPr lang="de-DE" dirty="0" smtClean="0">
                <a:solidFill>
                  <a:srgbClr val="00B0F0"/>
                </a:solidFill>
              </a:rPr>
            </a:br>
            <a:endParaRPr lang="de-DE" dirty="0" smtClean="0">
              <a:solidFill>
                <a:srgbClr val="00B0F0"/>
              </a:solidFill>
            </a:endParaRPr>
          </a:p>
        </p:txBody>
      </p:sp>
      <p:graphicFrame>
        <p:nvGraphicFramePr>
          <p:cNvPr id="7" name="Diagramm 6"/>
          <p:cNvGraphicFramePr/>
          <p:nvPr/>
        </p:nvGraphicFramePr>
        <p:xfrm>
          <a:off x="3358907" y="1268760"/>
          <a:ext cx="4763565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550597" y="2780928"/>
          <a:ext cx="10945217" cy="377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49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0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Path</a:t>
                      </a:r>
                      <a:r>
                        <a:rPr lang="de-DE" sz="1800" b="1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5 – Main </a:t>
                      </a:r>
                      <a:r>
                        <a:rPr lang="de-DE" sz="1800" b="1" kern="1200" baseline="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Characteristics</a:t>
                      </a:r>
                      <a:endParaRPr lang="de-DE" sz="1800" noProof="0" dirty="0">
                        <a:latin typeface="+mn-lt"/>
                        <a:cs typeface="Arial" pitchFamily="34" charset="0"/>
                      </a:endParaRPr>
                    </a:p>
                  </a:txBody>
                  <a:tcPr marT="34290" marB="34290" anchor="ctr"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noProof="0" dirty="0"/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assumptions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de-DE" sz="1600" dirty="0" smtClean="0">
                          <a:solidFill>
                            <a:srgbClr val="0070C0"/>
                          </a:solidFill>
                        </a:rPr>
                        <a:t> 1.200 Nm</a:t>
                      </a:r>
                      <a:r>
                        <a:rPr lang="de-DE" sz="1600" baseline="3000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de-DE" sz="1600" dirty="0" smtClean="0">
                          <a:solidFill>
                            <a:srgbClr val="0070C0"/>
                          </a:solidFill>
                        </a:rPr>
                        <a:t>/h </a:t>
                      </a:r>
                      <a:r>
                        <a:rPr lang="de-DE" sz="1600" dirty="0" err="1" smtClean="0">
                          <a:solidFill>
                            <a:srgbClr val="0070C0"/>
                          </a:solidFill>
                        </a:rPr>
                        <a:t>onsite</a:t>
                      </a:r>
                      <a:r>
                        <a:rPr lang="de-DE" sz="1600" dirty="0" smtClean="0">
                          <a:solidFill>
                            <a:srgbClr val="0070C0"/>
                          </a:solidFill>
                        </a:rPr>
                        <a:t> H</a:t>
                      </a:r>
                      <a:r>
                        <a:rPr lang="de-DE" sz="1600" baseline="-25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de-DE" sz="1600" baseline="0" dirty="0" smtClean="0">
                          <a:solidFill>
                            <a:srgbClr val="0070C0"/>
                          </a:solidFill>
                        </a:rPr>
                        <a:t>-delivery </a:t>
                      </a:r>
                      <a:r>
                        <a:rPr lang="de-DE" sz="1600" baseline="0" dirty="0" err="1" smtClean="0">
                          <a:solidFill>
                            <a:srgbClr val="0070C0"/>
                          </a:solidFill>
                        </a:rPr>
                        <a:t>for</a:t>
                      </a:r>
                      <a:r>
                        <a:rPr lang="de-DE" sz="16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de-DE" sz="1600" baseline="0" dirty="0" err="1" smtClean="0">
                          <a:solidFill>
                            <a:srgbClr val="0070C0"/>
                          </a:solidFill>
                        </a:rPr>
                        <a:t>industry</a:t>
                      </a:r>
                      <a:r>
                        <a:rPr lang="de-DE" sz="1600" baseline="0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de-DE" sz="1600" baseline="0" dirty="0" err="1" smtClean="0">
                          <a:solidFill>
                            <a:srgbClr val="0070C0"/>
                          </a:solidFill>
                        </a:rPr>
                        <a:t>autarkic</a:t>
                      </a:r>
                      <a:endParaRPr lang="de-DE" sz="160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rgbClr val="0070C0"/>
                          </a:solidFill>
                        </a:rPr>
                        <a:t>Electrolysis</a:t>
                      </a:r>
                      <a:r>
                        <a:rPr lang="de-DE" sz="1600" dirty="0" smtClean="0">
                          <a:solidFill>
                            <a:srgbClr val="0070C0"/>
                          </a:solidFill>
                        </a:rPr>
                        <a:t> in  24/7 </a:t>
                      </a:r>
                      <a:r>
                        <a:rPr lang="de-DE" sz="1600" dirty="0" err="1" smtClean="0">
                          <a:solidFill>
                            <a:srgbClr val="0070C0"/>
                          </a:solidFill>
                        </a:rPr>
                        <a:t>operation</a:t>
                      </a:r>
                      <a:r>
                        <a:rPr lang="de-DE" sz="16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rgbClr val="0070C0"/>
                          </a:solidFill>
                        </a:rPr>
                        <a:t>if</a:t>
                      </a:r>
                      <a:r>
                        <a:rPr lang="de-DE" sz="1600" dirty="0" smtClean="0">
                          <a:solidFill>
                            <a:srgbClr val="0070C0"/>
                          </a:solidFill>
                        </a:rPr>
                        <a:t> wind/PV</a:t>
                      </a:r>
                      <a:r>
                        <a:rPr lang="de-DE" sz="16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de-DE" sz="1600" baseline="0" dirty="0" err="1" smtClean="0">
                          <a:solidFill>
                            <a:srgbClr val="0070C0"/>
                          </a:solidFill>
                        </a:rPr>
                        <a:t>energy</a:t>
                      </a:r>
                      <a:r>
                        <a:rPr lang="de-DE" sz="16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de-DE" sz="1600" baseline="0" dirty="0" err="1" smtClean="0">
                          <a:solidFill>
                            <a:srgbClr val="0070C0"/>
                          </a:solidFill>
                        </a:rPr>
                        <a:t>available</a:t>
                      </a:r>
                      <a:endParaRPr lang="en-US" sz="1600" dirty="0" smtClean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Direct connection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to wind park/PV – no public net (legal advantages)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Sale of surplus </a:t>
                      </a:r>
                      <a:r>
                        <a:rPr lang="de-DE" sz="1600" dirty="0" smtClean="0">
                          <a:solidFill>
                            <a:srgbClr val="0070C0"/>
                          </a:solidFill>
                        </a:rPr>
                        <a:t>H</a:t>
                      </a:r>
                      <a:r>
                        <a:rPr lang="de-DE" sz="1600" baseline="-25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sz="1600" baseline="0" dirty="0" smtClean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Actual</a:t>
                      </a:r>
                      <a:r>
                        <a:rPr lang="de-DE" sz="16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wind</a:t>
                      </a:r>
                      <a:r>
                        <a:rPr lang="de-DE" sz="160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6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and</a:t>
                      </a:r>
                      <a:r>
                        <a:rPr lang="de-DE" sz="160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PV </a:t>
                      </a:r>
                      <a:r>
                        <a:rPr lang="de-DE" sz="16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data</a:t>
                      </a:r>
                      <a:r>
                        <a:rPr lang="de-DE" sz="160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Berlin </a:t>
                      </a:r>
                      <a:r>
                        <a:rPr lang="de-DE" sz="16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region</a:t>
                      </a:r>
                      <a:endParaRPr lang="en-US" sz="1600" dirty="0" smtClean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Security</a:t>
                      </a:r>
                      <a:r>
                        <a:rPr lang="de-DE" sz="160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6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de-DE" sz="160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6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supply</a:t>
                      </a:r>
                      <a:endParaRPr lang="en-US" sz="1600" dirty="0" smtClean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de-DE" sz="16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Technical </a:t>
                      </a:r>
                      <a:r>
                        <a:rPr lang="de-DE" sz="1600" dirty="0" err="1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and</a:t>
                      </a:r>
                      <a:r>
                        <a:rPr lang="de-DE" sz="16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economic</a:t>
                      </a:r>
                      <a:r>
                        <a:rPr lang="de-DE" sz="16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output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de-DE" sz="16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Technical </a:t>
                      </a:r>
                      <a:r>
                        <a:rPr lang="de-DE" sz="1600" dirty="0" err="1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Dimensioning</a:t>
                      </a:r>
                      <a:endParaRPr lang="en-US" sz="1600" dirty="0" smtClean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de-DE" sz="16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LCOHy</a:t>
                      </a:r>
                      <a:endParaRPr lang="de-DE" sz="1600" dirty="0" smtClean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de-DE" sz="16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Optimal</a:t>
                      </a:r>
                      <a:r>
                        <a:rPr lang="de-DE" sz="160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6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economic</a:t>
                      </a:r>
                      <a:r>
                        <a:rPr lang="de-DE" sz="160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6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case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Times" pitchFamily="18" charset="0"/>
              <a:buNone/>
            </a:pPr>
            <a:fld id="{FAAD8296-456E-4C3A-A63D-CEB1D79CC4A4}" type="slidenum">
              <a:rPr lang="de-DE" smtClean="0"/>
              <a:pPr>
                <a:buFont typeface="Times" pitchFamily="18" charset="0"/>
                <a:buNone/>
              </a:pPr>
              <a:t>16</a:t>
            </a:fld>
            <a:endParaRPr lang="de-DE" smtClean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0631" y="548680"/>
            <a:ext cx="9901602" cy="731168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00B0F0"/>
                </a:solidFill>
              </a:rPr>
              <a:t>EXAMPLE RESULTS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dirty="0" smtClean="0">
                <a:solidFill>
                  <a:srgbClr val="00B0F0"/>
                </a:solidFill>
              </a:rPr>
              <a:t>Simulation </a:t>
            </a:r>
            <a:r>
              <a:rPr lang="de-DE" dirty="0" err="1" smtClean="0">
                <a:solidFill>
                  <a:srgbClr val="00B0F0"/>
                </a:solidFill>
              </a:rPr>
              <a:t>of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err="1" smtClean="0">
                <a:solidFill>
                  <a:srgbClr val="00B0F0"/>
                </a:solidFill>
              </a:rPr>
              <a:t>Representative</a:t>
            </a:r>
            <a:r>
              <a:rPr lang="de-DE" dirty="0" smtClean="0">
                <a:solidFill>
                  <a:srgbClr val="00B0F0"/>
                </a:solidFill>
              </a:rPr>
              <a:t> Power-</a:t>
            </a:r>
            <a:r>
              <a:rPr lang="de-DE" dirty="0" err="1" smtClean="0">
                <a:solidFill>
                  <a:srgbClr val="00B0F0"/>
                </a:solidFill>
              </a:rPr>
              <a:t>to</a:t>
            </a:r>
            <a:r>
              <a:rPr lang="de-DE" dirty="0" smtClean="0">
                <a:solidFill>
                  <a:srgbClr val="00B0F0"/>
                </a:solidFill>
              </a:rPr>
              <a:t>-Gas Systems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dirty="0" smtClean="0">
                <a:solidFill>
                  <a:srgbClr val="00B0F0"/>
                </a:solidFill>
              </a:rPr>
              <a:t/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dirty="0" smtClean="0">
                <a:solidFill>
                  <a:srgbClr val="00B0F0"/>
                </a:solidFill>
              </a:rPr>
              <a:t>	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dirty="0" smtClean="0">
                <a:solidFill>
                  <a:srgbClr val="00B0F0"/>
                </a:solidFill>
              </a:rPr>
              <a:t> </a:t>
            </a:r>
            <a:br>
              <a:rPr lang="de-DE" dirty="0" smtClean="0">
                <a:solidFill>
                  <a:srgbClr val="00B0F0"/>
                </a:solidFill>
              </a:rPr>
            </a:br>
            <a:endParaRPr lang="de-DE" dirty="0" smtClean="0">
              <a:solidFill>
                <a:srgbClr val="00B0F0"/>
              </a:solidFill>
            </a:endParaRPr>
          </a:p>
        </p:txBody>
      </p:sp>
      <p:graphicFrame>
        <p:nvGraphicFramePr>
          <p:cNvPr id="7" name="Diagramm 6"/>
          <p:cNvGraphicFramePr/>
          <p:nvPr/>
        </p:nvGraphicFramePr>
        <p:xfrm>
          <a:off x="3214892" y="1268760"/>
          <a:ext cx="4763565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785066"/>
              </p:ext>
            </p:extLst>
          </p:nvPr>
        </p:nvGraphicFramePr>
        <p:xfrm>
          <a:off x="1702723" y="2780928"/>
          <a:ext cx="7560841" cy="292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0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noProof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Path 5 – Variation </a:t>
                      </a:r>
                      <a:r>
                        <a:rPr lang="de-DE" sz="1800" b="1" kern="1200" noProof="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of</a:t>
                      </a:r>
                      <a:r>
                        <a:rPr lang="de-DE" sz="1800" b="1" kern="1200" noProof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de-DE" sz="1800" b="1" kern="1200" noProof="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technical</a:t>
                      </a:r>
                      <a:r>
                        <a:rPr lang="de-DE" sz="1800" b="1" kern="1200" noProof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Parameters</a:t>
                      </a:r>
                      <a:endParaRPr lang="de-DE" sz="18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noProof="0" dirty="0"/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b="1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Parameter</a:t>
                      </a:r>
                      <a:endParaRPr lang="de-DE" sz="1600" b="1" noProof="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b="1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Range</a:t>
                      </a:r>
                      <a:endParaRPr lang="de-DE" sz="1600" b="1" noProof="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Wind power</a:t>
                      </a:r>
                      <a:endParaRPr lang="de-DE" sz="1600" noProof="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0..4..40 MW</a:t>
                      </a:r>
                      <a:endParaRPr lang="de-DE" sz="1600" noProof="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600" noProof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PV</a:t>
                      </a:r>
                      <a:r>
                        <a:rPr lang="de-DE" sz="1600" baseline="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power</a:t>
                      </a:r>
                      <a:endParaRPr lang="de-DE" sz="1600" noProof="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0..4..40 MW</a:t>
                      </a:r>
                      <a:endParaRPr lang="de-DE" sz="1600" noProof="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600" noProof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err="1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Electrolysis</a:t>
                      </a:r>
                      <a:r>
                        <a:rPr lang="de-DE" sz="160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power</a:t>
                      </a:r>
                      <a:endParaRPr lang="de-DE" sz="1600" noProof="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8..4..40 MW	</a:t>
                      </a:r>
                      <a:endParaRPr lang="de-DE" sz="1600" noProof="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1 600-8</a:t>
                      </a:r>
                      <a:r>
                        <a:rPr lang="de-DE" sz="1600" baseline="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60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000 m</a:t>
                      </a:r>
                      <a:r>
                        <a:rPr lang="de-DE" sz="1600" baseline="3000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de-DE" sz="160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/h i.N.</a:t>
                      </a:r>
                      <a:endParaRPr lang="de-DE" sz="1600" noProof="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H2-storage </a:t>
                      </a:r>
                      <a:r>
                        <a:rPr lang="de-DE" sz="1600" noProof="0" dirty="0" err="1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capacity</a:t>
                      </a:r>
                      <a:endParaRPr lang="de-DE" sz="1600" noProof="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20..10..80 *300 kg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je</a:t>
                      </a:r>
                      <a:r>
                        <a:rPr lang="de-DE" sz="1600" baseline="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60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92.5 m</a:t>
                      </a:r>
                      <a:r>
                        <a:rPr lang="de-DE" sz="1600" baseline="3000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de-DE" sz="160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geom.</a:t>
                      </a:r>
                      <a:endParaRPr lang="de-DE" sz="1600" noProof="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66 000-264 000 m</a:t>
                      </a:r>
                      <a:r>
                        <a:rPr lang="de-DE" sz="1600" baseline="3000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de-DE" sz="160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i.N.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≙ 1 850-7 400 m</a:t>
                      </a:r>
                      <a:r>
                        <a:rPr lang="de-DE" sz="1600" baseline="3000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de-DE" sz="160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geom.</a:t>
                      </a:r>
                      <a:endParaRPr lang="de-DE" sz="1600" noProof="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H2-demand</a:t>
                      </a:r>
                      <a:endParaRPr lang="de-DE" sz="1600" noProof="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err="1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const</a:t>
                      </a:r>
                      <a:r>
                        <a:rPr lang="de-DE" sz="160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de-DE" sz="1600" baseline="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60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0.03 kg/s	</a:t>
                      </a:r>
                      <a:endParaRPr lang="de-DE" sz="1600" noProof="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1 200</a:t>
                      </a:r>
                      <a:r>
                        <a:rPr lang="de-DE" sz="1600" baseline="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60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de-DE" sz="1600" baseline="3000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de-DE" sz="1600" noProof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/h i.N.</a:t>
                      </a:r>
                      <a:endParaRPr lang="de-DE" sz="1600" noProof="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9" name="Rechteck 8"/>
          <p:cNvSpPr/>
          <p:nvPr/>
        </p:nvSpPr>
        <p:spPr>
          <a:xfrm>
            <a:off x="1774728" y="609330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>
                <a:solidFill>
                  <a:srgbClr val="0070C0"/>
                </a:solidFill>
              </a:rPr>
              <a:t>No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simulation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for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wind+PV</a:t>
            </a:r>
            <a:r>
              <a:rPr lang="de-DE" dirty="0" smtClean="0">
                <a:solidFill>
                  <a:srgbClr val="0070C0"/>
                </a:solidFill>
              </a:rPr>
              <a:t> &lt; </a:t>
            </a:r>
            <a:r>
              <a:rPr lang="de-DE" dirty="0" err="1" smtClean="0">
                <a:solidFill>
                  <a:srgbClr val="0070C0"/>
                </a:solidFill>
              </a:rPr>
              <a:t>electrolysis</a:t>
            </a:r>
            <a:r>
              <a:rPr lang="de-DE" dirty="0" smtClean="0">
                <a:solidFill>
                  <a:srgbClr val="0070C0"/>
                </a:solidFill>
              </a:rPr>
              <a:t> -&gt; 7920 </a:t>
            </a:r>
            <a:r>
              <a:rPr lang="de-DE" dirty="0" err="1" smtClean="0">
                <a:solidFill>
                  <a:srgbClr val="0070C0"/>
                </a:solidFill>
              </a:rPr>
              <a:t>variations</a:t>
            </a:r>
            <a:endParaRPr lang="de-DE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Times" pitchFamily="18" charset="0"/>
              <a:buNone/>
            </a:pPr>
            <a:fld id="{FAAD8296-456E-4C3A-A63D-CEB1D79CC4A4}" type="slidenum">
              <a:rPr lang="de-DE" smtClean="0"/>
              <a:pPr>
                <a:buFont typeface="Times" pitchFamily="18" charset="0"/>
                <a:buNone/>
              </a:pPr>
              <a:t>17</a:t>
            </a:fld>
            <a:endParaRPr lang="de-DE" smtClean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0631" y="548680"/>
            <a:ext cx="9901602" cy="731168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00B0F0"/>
                </a:solidFill>
              </a:rPr>
              <a:t>EXAMPLE RESULTS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dirty="0" smtClean="0">
                <a:solidFill>
                  <a:srgbClr val="00B0F0"/>
                </a:solidFill>
              </a:rPr>
              <a:t>Simulation </a:t>
            </a:r>
            <a:r>
              <a:rPr lang="de-DE" dirty="0" err="1" smtClean="0">
                <a:solidFill>
                  <a:srgbClr val="00B0F0"/>
                </a:solidFill>
              </a:rPr>
              <a:t>of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err="1" smtClean="0">
                <a:solidFill>
                  <a:srgbClr val="00B0F0"/>
                </a:solidFill>
              </a:rPr>
              <a:t>Representative</a:t>
            </a:r>
            <a:r>
              <a:rPr lang="de-DE" dirty="0" smtClean="0">
                <a:solidFill>
                  <a:srgbClr val="00B0F0"/>
                </a:solidFill>
              </a:rPr>
              <a:t> Power-</a:t>
            </a:r>
            <a:r>
              <a:rPr lang="de-DE" dirty="0" err="1" smtClean="0">
                <a:solidFill>
                  <a:srgbClr val="00B0F0"/>
                </a:solidFill>
              </a:rPr>
              <a:t>to</a:t>
            </a:r>
            <a:r>
              <a:rPr lang="de-DE" dirty="0" smtClean="0">
                <a:solidFill>
                  <a:srgbClr val="00B0F0"/>
                </a:solidFill>
              </a:rPr>
              <a:t>-Gas Systems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dirty="0" smtClean="0">
                <a:solidFill>
                  <a:srgbClr val="00B0F0"/>
                </a:solidFill>
              </a:rPr>
              <a:t/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dirty="0" smtClean="0">
                <a:solidFill>
                  <a:srgbClr val="00B0F0"/>
                </a:solidFill>
              </a:rPr>
              <a:t>	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dirty="0" smtClean="0">
                <a:solidFill>
                  <a:srgbClr val="00B0F0"/>
                </a:solidFill>
              </a:rPr>
              <a:t> </a:t>
            </a:r>
            <a:br>
              <a:rPr lang="de-DE" dirty="0" smtClean="0">
                <a:solidFill>
                  <a:srgbClr val="00B0F0"/>
                </a:solidFill>
              </a:rPr>
            </a:br>
            <a:endParaRPr lang="de-DE" dirty="0" smtClean="0">
              <a:solidFill>
                <a:srgbClr val="00B0F0"/>
              </a:solidFill>
            </a:endParaRPr>
          </a:p>
        </p:txBody>
      </p:sp>
      <p:graphicFrame>
        <p:nvGraphicFramePr>
          <p:cNvPr id="7" name="Diagramm 6"/>
          <p:cNvGraphicFramePr/>
          <p:nvPr/>
        </p:nvGraphicFramePr>
        <p:xfrm>
          <a:off x="4355979" y="2276872"/>
          <a:ext cx="4248472" cy="2495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334566" y="1772820"/>
            <a:ext cx="4968552" cy="276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10 most economic configurations with security of supply &gt;99 %</a:t>
            </a:r>
            <a:endParaRPr lang="en-US" sz="12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4652" y="2149168"/>
            <a:ext cx="4336583" cy="432048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4965" y="3284984"/>
            <a:ext cx="2222101" cy="1371937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3790952" y="1340768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sale of electrical current and H2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51" y="2060848"/>
            <a:ext cx="3910647" cy="4293873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5951191" y="1772820"/>
            <a:ext cx="4968552" cy="276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The most economic configuration with security of supply &gt;99 %</a:t>
            </a:r>
            <a:endParaRPr lang="en-US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969366" y="4027145"/>
            <a:ext cx="5760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tons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5159102" y="4221088"/>
            <a:ext cx="5760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tons</a:t>
            </a:r>
            <a:endParaRPr lang="de-DE" sz="1200" dirty="0"/>
          </a:p>
        </p:txBody>
      </p:sp>
      <p:sp>
        <p:nvSpPr>
          <p:cNvPr id="15" name="Textfeld 14"/>
          <p:cNvSpPr txBox="1"/>
          <p:nvPr/>
        </p:nvSpPr>
        <p:spPr>
          <a:xfrm>
            <a:off x="5450562" y="4425434"/>
            <a:ext cx="66331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dirty="0" err="1" smtClean="0"/>
              <a:t>GWh</a:t>
            </a:r>
            <a:endParaRPr lang="de-DE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 bwMode="auto">
          <a:xfrm>
            <a:off x="0" y="0"/>
            <a:ext cx="1219041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98" name="Text Box 49"/>
          <p:cNvSpPr txBox="1">
            <a:spLocks noChangeArrowheads="1"/>
          </p:cNvSpPr>
          <p:nvPr/>
        </p:nvSpPr>
        <p:spPr bwMode="auto">
          <a:xfrm>
            <a:off x="1199300" y="1484788"/>
            <a:ext cx="10463800" cy="406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AutoNum type="arabicPlain"/>
            </a:pP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 HYDROGEN RESEARCH CENTER 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AutoNum type="arabicPlain"/>
            </a:pP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MOTIVATION FOR HYDROGEN PRODUCTION AND SECTOR COUPLING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AutoNum type="arabicPlain"/>
            </a:pPr>
            <a:r>
              <a:rPr lang="de-DE" sz="2000" b="1" dirty="0" smtClean="0">
                <a:solidFill>
                  <a:schemeClr val="bg2">
                    <a:lumMod val="75000"/>
                  </a:schemeClr>
                </a:solidFill>
              </a:rPr>
              <a:t>OVERVIEW </a:t>
            </a:r>
            <a:r>
              <a:rPr lang="de-DE" sz="2000" b="1" dirty="0" err="1" smtClean="0">
                <a:solidFill>
                  <a:schemeClr val="bg2">
                    <a:lumMod val="75000"/>
                  </a:schemeClr>
                </a:solidFill>
              </a:rPr>
              <a:t>WESpe</a:t>
            </a:r>
            <a:r>
              <a:rPr lang="de-DE" sz="2000" b="1" dirty="0" smtClean="0">
                <a:solidFill>
                  <a:schemeClr val="bg2">
                    <a:lumMod val="75000"/>
                  </a:schemeClr>
                </a:solidFill>
              </a:rPr>
              <a:t> - PROJECT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AutoNum type="arabicPlain"/>
            </a:pPr>
            <a:r>
              <a:rPr lang="de-DE" sz="2000" b="1" dirty="0" smtClean="0">
                <a:solidFill>
                  <a:schemeClr val="bg2">
                    <a:lumMod val="75000"/>
                  </a:schemeClr>
                </a:solidFill>
              </a:rPr>
              <a:t>EXAMPLE RESULTS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AutoNum type="arabicPlain"/>
            </a:pPr>
            <a:r>
              <a:rPr lang="de-DE" sz="2000" b="1" dirty="0" smtClean="0">
                <a:solidFill>
                  <a:srgbClr val="00B0F0"/>
                </a:solidFill>
              </a:rPr>
              <a:t>SUMMARY / FUTURE PROSPECTS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</a:pPr>
            <a:endParaRPr lang="de-DE" sz="2000" b="1" dirty="0">
              <a:solidFill>
                <a:srgbClr val="414141"/>
              </a:solidFill>
            </a:endParaRPr>
          </a:p>
        </p:txBody>
      </p:sp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4943229" y="908720"/>
            <a:ext cx="4508938" cy="731168"/>
          </a:xfrm>
        </p:spPr>
        <p:txBody>
          <a:bodyPr/>
          <a:lstStyle/>
          <a:p>
            <a:r>
              <a:rPr lang="de-DE" sz="2400" dirty="0" smtClean="0">
                <a:solidFill>
                  <a:srgbClr val="00B0F0"/>
                </a:solidFill>
              </a:rPr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/>
        </p:nvCxnSpPr>
        <p:spPr bwMode="auto">
          <a:xfrm>
            <a:off x="0" y="0"/>
            <a:ext cx="1219041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AF188-176D-4186-9DB8-98C7BB003D91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10630" y="1052736"/>
            <a:ext cx="10751795" cy="62478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Research on all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technical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components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of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this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chain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: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rgbClr val="00B0F0"/>
                </a:solidFill>
                <a:cs typeface="Times New Roman" pitchFamily="18" charset="0"/>
              </a:rPr>
              <a:t>Dynamic </a:t>
            </a:r>
            <a:r>
              <a:rPr lang="de-DE" dirty="0" err="1" smtClean="0">
                <a:solidFill>
                  <a:srgbClr val="00B0F0"/>
                </a:solidFill>
                <a:cs typeface="Times New Roman" pitchFamily="18" charset="0"/>
              </a:rPr>
              <a:t>electrolysis</a:t>
            </a:r>
            <a:r>
              <a:rPr lang="de-DE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rgbClr val="00B0F0"/>
                </a:solidFill>
                <a:cs typeface="Times New Roman" pitchFamily="18" charset="0"/>
              </a:rPr>
              <a:t>operation</a:t>
            </a:r>
            <a:r>
              <a:rPr lang="de-DE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rgbClr val="00B0F0"/>
                </a:solidFill>
                <a:cs typeface="Times New Roman" pitchFamily="18" charset="0"/>
              </a:rPr>
              <a:t>and</a:t>
            </a:r>
            <a:r>
              <a:rPr lang="de-DE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rgbClr val="00B0F0"/>
                </a:solidFill>
                <a:cs typeface="Times New Roman" pitchFamily="18" charset="0"/>
              </a:rPr>
              <a:t>degradation</a:t>
            </a:r>
            <a:r>
              <a:rPr lang="de-DE" dirty="0" smtClean="0">
                <a:solidFill>
                  <a:srgbClr val="00B0F0"/>
                </a:solidFill>
                <a:cs typeface="Times New Roman" pitchFamily="18" charset="0"/>
              </a:rPr>
              <a:t> (</a:t>
            </a:r>
            <a:r>
              <a:rPr lang="de-DE" dirty="0" err="1" smtClean="0">
                <a:solidFill>
                  <a:srgbClr val="00B0F0"/>
                </a:solidFill>
                <a:cs typeface="Times New Roman" pitchFamily="18" charset="0"/>
              </a:rPr>
              <a:t>Alkaline</a:t>
            </a:r>
            <a:r>
              <a:rPr lang="de-DE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rgbClr val="00B0F0"/>
                </a:solidFill>
                <a:cs typeface="Times New Roman" pitchFamily="18" charset="0"/>
              </a:rPr>
              <a:t>and</a:t>
            </a:r>
            <a:r>
              <a:rPr lang="de-DE" dirty="0" smtClean="0">
                <a:solidFill>
                  <a:srgbClr val="00B0F0"/>
                </a:solidFill>
                <a:cs typeface="Times New Roman" pitchFamily="18" charset="0"/>
              </a:rPr>
              <a:t> PEM)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rgbClr val="00B0F0"/>
                </a:solidFill>
                <a:cs typeface="Times New Roman" pitchFamily="18" charset="0"/>
              </a:rPr>
              <a:t>Dynamic H2-cavern </a:t>
            </a:r>
            <a:r>
              <a:rPr lang="de-DE" dirty="0" err="1" smtClean="0">
                <a:solidFill>
                  <a:srgbClr val="00B0F0"/>
                </a:solidFill>
                <a:cs typeface="Times New Roman" pitchFamily="18" charset="0"/>
              </a:rPr>
              <a:t>storage</a:t>
            </a:r>
            <a:endParaRPr lang="de-DE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marL="800100" lvl="1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rgbClr val="00B0F0"/>
                </a:solidFill>
                <a:cs typeface="Times New Roman" pitchFamily="18" charset="0"/>
              </a:rPr>
              <a:t>H2 –</a:t>
            </a:r>
            <a:r>
              <a:rPr lang="de-DE" dirty="0" err="1" smtClean="0">
                <a:solidFill>
                  <a:srgbClr val="00B0F0"/>
                </a:solidFill>
                <a:cs typeface="Times New Roman" pitchFamily="18" charset="0"/>
              </a:rPr>
              <a:t>feed</a:t>
            </a:r>
            <a:r>
              <a:rPr lang="de-DE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rgbClr val="00B0F0"/>
                </a:solidFill>
                <a:cs typeface="Times New Roman" pitchFamily="18" charset="0"/>
              </a:rPr>
              <a:t>into</a:t>
            </a:r>
            <a:r>
              <a:rPr lang="de-DE" dirty="0" smtClean="0">
                <a:solidFill>
                  <a:srgbClr val="00B0F0"/>
                </a:solidFill>
                <a:cs typeface="Times New Roman" pitchFamily="18" charset="0"/>
              </a:rPr>
              <a:t> gas </a:t>
            </a:r>
            <a:r>
              <a:rPr lang="de-DE" dirty="0" err="1" smtClean="0">
                <a:solidFill>
                  <a:srgbClr val="00B0F0"/>
                </a:solidFill>
                <a:cs typeface="Times New Roman" pitchFamily="18" charset="0"/>
              </a:rPr>
              <a:t>pipeline</a:t>
            </a:r>
            <a:endParaRPr lang="de-DE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marL="342900" indent="-342900" eaLnBrk="0" hangingPunct="0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de-DE" sz="2000" b="1" dirty="0" smtClean="0">
                <a:solidFill>
                  <a:srgbClr val="00B0F0"/>
                </a:solidFill>
                <a:cs typeface="Times New Roman" pitchFamily="18" charset="0"/>
              </a:rPr>
              <a:t>All hydrogen </a:t>
            </a:r>
            <a:r>
              <a:rPr lang="de-DE" sz="2000" b="1" dirty="0" err="1" smtClean="0">
                <a:solidFill>
                  <a:srgbClr val="00B0F0"/>
                </a:solidFill>
                <a:cs typeface="Times New Roman" pitchFamily="18" charset="0"/>
              </a:rPr>
              <a:t>paths</a:t>
            </a:r>
            <a:r>
              <a:rPr lang="de-DE" sz="20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b="1" dirty="0" err="1" smtClean="0">
                <a:solidFill>
                  <a:srgbClr val="00B0F0"/>
                </a:solidFill>
                <a:cs typeface="Times New Roman" pitchFamily="18" charset="0"/>
              </a:rPr>
              <a:t>technically</a:t>
            </a:r>
            <a:r>
              <a:rPr lang="de-DE" sz="20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b="1" dirty="0" err="1" smtClean="0">
                <a:solidFill>
                  <a:srgbClr val="00B0F0"/>
                </a:solidFill>
                <a:cs typeface="Times New Roman" pitchFamily="18" charset="0"/>
              </a:rPr>
              <a:t>viable</a:t>
            </a:r>
            <a:endParaRPr lang="de-DE" sz="2000" b="1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marL="800100" lvl="1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Courier New" pitchFamily="49" charset="0"/>
              <a:buChar char="o"/>
              <a:defRPr/>
            </a:pPr>
            <a:r>
              <a:rPr lang="de-DE" dirty="0" err="1" smtClean="0">
                <a:solidFill>
                  <a:srgbClr val="00B0F0"/>
                </a:solidFill>
                <a:cs typeface="Times New Roman" pitchFamily="18" charset="0"/>
              </a:rPr>
              <a:t>Some</a:t>
            </a:r>
            <a:r>
              <a:rPr lang="de-DE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rgbClr val="00B0F0"/>
                </a:solidFill>
                <a:cs typeface="Times New Roman" pitchFamily="18" charset="0"/>
              </a:rPr>
              <a:t>paths</a:t>
            </a:r>
            <a:r>
              <a:rPr lang="de-DE" dirty="0" smtClean="0">
                <a:solidFill>
                  <a:srgbClr val="00B0F0"/>
                </a:solidFill>
                <a:cs typeface="Times New Roman" pitchFamily="18" charset="0"/>
              </a:rPr>
              <a:t> also </a:t>
            </a:r>
            <a:r>
              <a:rPr lang="de-DE" dirty="0" err="1" smtClean="0">
                <a:solidFill>
                  <a:srgbClr val="00B0F0"/>
                </a:solidFill>
                <a:cs typeface="Times New Roman" pitchFamily="18" charset="0"/>
              </a:rPr>
              <a:t>economically</a:t>
            </a:r>
            <a:r>
              <a:rPr lang="de-DE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rgbClr val="00B0F0"/>
                </a:solidFill>
                <a:cs typeface="Times New Roman" pitchFamily="18" charset="0"/>
              </a:rPr>
              <a:t>viable</a:t>
            </a:r>
            <a:endParaRPr lang="de-DE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marL="800100" lvl="1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rgbClr val="00B0F0"/>
                </a:solidFill>
                <a:cs typeface="Times New Roman" pitchFamily="18" charset="0"/>
              </a:rPr>
              <a:t>Best </a:t>
            </a:r>
            <a:r>
              <a:rPr lang="de-DE" dirty="0" err="1" smtClean="0">
                <a:solidFill>
                  <a:srgbClr val="00B0F0"/>
                </a:solidFill>
                <a:cs typeface="Times New Roman" pitchFamily="18" charset="0"/>
              </a:rPr>
              <a:t>initial</a:t>
            </a:r>
            <a:r>
              <a:rPr lang="de-DE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rgbClr val="00B0F0"/>
                </a:solidFill>
                <a:cs typeface="Times New Roman" pitchFamily="18" charset="0"/>
              </a:rPr>
              <a:t>market</a:t>
            </a:r>
            <a:r>
              <a:rPr lang="de-DE" dirty="0" smtClean="0">
                <a:solidFill>
                  <a:srgbClr val="00B0F0"/>
                </a:solidFill>
                <a:cs typeface="Times New Roman" pitchFamily="18" charset="0"/>
              </a:rPr>
              <a:t>: </a:t>
            </a:r>
            <a:r>
              <a:rPr lang="de-DE" dirty="0" err="1" smtClean="0">
                <a:solidFill>
                  <a:srgbClr val="00B0F0"/>
                </a:solidFill>
                <a:cs typeface="Times New Roman" pitchFamily="18" charset="0"/>
              </a:rPr>
              <a:t>mobility</a:t>
            </a:r>
            <a:endParaRPr lang="de-DE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marL="800100" lvl="1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Courier New" pitchFamily="49" charset="0"/>
              <a:buChar char="o"/>
              <a:defRPr/>
            </a:pPr>
            <a:endParaRPr lang="de-DE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marL="342900" indent="-342900" eaLnBrk="0" hangingPunct="0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Direct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hydrogen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use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is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advantageous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in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comparison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to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methanation</a:t>
            </a:r>
            <a:endParaRPr lang="de-DE" sz="2000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marL="342900" indent="-342900" eaLnBrk="0" hangingPunct="0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endParaRPr lang="de-DE" sz="2000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marL="342900" indent="-342900" eaLnBrk="0" hangingPunct="0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Barriers</a:t>
            </a:r>
            <a:endParaRPr lang="de-DE" sz="2000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marL="800100" lvl="1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rgbClr val="00B0F0"/>
                </a:solidFill>
                <a:cs typeface="Times New Roman" pitchFamily="18" charset="0"/>
              </a:rPr>
              <a:t>Legal </a:t>
            </a:r>
            <a:r>
              <a:rPr lang="de-DE" dirty="0" err="1" smtClean="0">
                <a:solidFill>
                  <a:srgbClr val="00B0F0"/>
                </a:solidFill>
                <a:cs typeface="Times New Roman" pitchFamily="18" charset="0"/>
              </a:rPr>
              <a:t>situation</a:t>
            </a:r>
            <a:endParaRPr lang="de-DE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marL="1257300" lvl="2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Courier New" pitchFamily="49" charset="0"/>
              <a:buChar char="o"/>
              <a:defRPr/>
            </a:pPr>
            <a:r>
              <a:rPr lang="de-DE" dirty="0" err="1" smtClean="0">
                <a:solidFill>
                  <a:srgbClr val="00B0F0"/>
                </a:solidFill>
                <a:cs typeface="Times New Roman" pitchFamily="18" charset="0"/>
              </a:rPr>
              <a:t>taxes</a:t>
            </a:r>
            <a:r>
              <a:rPr lang="de-DE" dirty="0" smtClean="0">
                <a:solidFill>
                  <a:srgbClr val="00B0F0"/>
                </a:solidFill>
                <a:cs typeface="Times New Roman" pitchFamily="18" charset="0"/>
              </a:rPr>
              <a:t>, </a:t>
            </a:r>
            <a:r>
              <a:rPr lang="de-DE" dirty="0" err="1" smtClean="0">
                <a:solidFill>
                  <a:srgbClr val="00B0F0"/>
                </a:solidFill>
                <a:cs typeface="Times New Roman" pitchFamily="18" charset="0"/>
              </a:rPr>
              <a:t>grid</a:t>
            </a:r>
            <a:r>
              <a:rPr lang="de-DE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rgbClr val="00B0F0"/>
                </a:solidFill>
                <a:cs typeface="Times New Roman" pitchFamily="18" charset="0"/>
              </a:rPr>
              <a:t>fees</a:t>
            </a:r>
            <a:r>
              <a:rPr lang="de-DE" dirty="0" smtClean="0">
                <a:solidFill>
                  <a:srgbClr val="00B0F0"/>
                </a:solidFill>
                <a:cs typeface="Times New Roman" pitchFamily="18" charset="0"/>
              </a:rPr>
              <a:t> etc. </a:t>
            </a:r>
            <a:r>
              <a:rPr lang="de-DE" dirty="0" err="1" smtClean="0">
                <a:solidFill>
                  <a:srgbClr val="00B0F0"/>
                </a:solidFill>
                <a:cs typeface="Times New Roman" pitchFamily="18" charset="0"/>
              </a:rPr>
              <a:t>for</a:t>
            </a:r>
            <a:r>
              <a:rPr lang="de-DE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rgbClr val="00B0F0"/>
                </a:solidFill>
                <a:cs typeface="Times New Roman" pitchFamily="18" charset="0"/>
              </a:rPr>
              <a:t>electrolyzer</a:t>
            </a:r>
            <a:r>
              <a:rPr lang="de-DE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rgbClr val="00B0F0"/>
                </a:solidFill>
                <a:cs typeface="Times New Roman" pitchFamily="18" charset="0"/>
              </a:rPr>
              <a:t>electricity</a:t>
            </a:r>
            <a:endParaRPr lang="de-DE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marL="1257300" lvl="2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Courier New" pitchFamily="49" charset="0"/>
              <a:buChar char="o"/>
              <a:defRPr/>
            </a:pPr>
            <a:r>
              <a:rPr lang="de-DE" dirty="0" err="1" smtClean="0">
                <a:solidFill>
                  <a:srgbClr val="00B0F0"/>
                </a:solidFill>
                <a:cs typeface="Times New Roman" pitchFamily="18" charset="0"/>
              </a:rPr>
              <a:t>no</a:t>
            </a:r>
            <a:r>
              <a:rPr lang="de-DE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rgbClr val="00B0F0"/>
                </a:solidFill>
                <a:cs typeface="Times New Roman" pitchFamily="18" charset="0"/>
              </a:rPr>
              <a:t>benefit</a:t>
            </a:r>
            <a:r>
              <a:rPr lang="de-DE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rgbClr val="00B0F0"/>
                </a:solidFill>
                <a:cs typeface="Times New Roman" pitchFamily="18" charset="0"/>
              </a:rPr>
              <a:t>for</a:t>
            </a:r>
            <a:r>
              <a:rPr lang="de-DE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rgbClr val="00B0F0"/>
                </a:solidFill>
                <a:cs typeface="Times New Roman" pitchFamily="18" charset="0"/>
              </a:rPr>
              <a:t>delivering</a:t>
            </a:r>
            <a:r>
              <a:rPr lang="de-DE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rgbClr val="00B0F0"/>
                </a:solidFill>
                <a:cs typeface="Times New Roman" pitchFamily="18" charset="0"/>
              </a:rPr>
              <a:t>storage</a:t>
            </a:r>
            <a:r>
              <a:rPr lang="de-DE" dirty="0" smtClean="0">
                <a:solidFill>
                  <a:srgbClr val="00B0F0"/>
                </a:solidFill>
                <a:cs typeface="Times New Roman" pitchFamily="18" charset="0"/>
              </a:rPr>
              <a:t>  </a:t>
            </a:r>
          </a:p>
          <a:p>
            <a:pPr marL="342900" indent="-342900" eaLnBrk="0" hangingPunct="0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endParaRPr lang="de-DE" sz="2000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marL="800100" lvl="1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Courier New" pitchFamily="49" charset="0"/>
              <a:buChar char="o"/>
              <a:defRPr/>
            </a:pPr>
            <a:endParaRPr lang="de-DE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marL="342900" indent="-342900" eaLnBrk="0" hangingPunct="0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endParaRPr lang="de-DE" sz="2000" i="0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281" y="609600"/>
            <a:ext cx="8732858" cy="803176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00B0F0"/>
                </a:solidFill>
              </a:rPr>
              <a:t>SUMMARY / LESSONS LEARNED / MAIN BARRIERS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dirty="0" smtClean="0">
                <a:solidFill>
                  <a:srgbClr val="00B0F0"/>
                </a:solidFill>
              </a:rPr>
              <a:t> </a:t>
            </a:r>
            <a:br>
              <a:rPr lang="de-DE" dirty="0" smtClean="0">
                <a:solidFill>
                  <a:srgbClr val="00B0F0"/>
                </a:solidFill>
              </a:rPr>
            </a:br>
            <a:endParaRPr lang="de-DE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 bwMode="auto">
          <a:xfrm>
            <a:off x="0" y="0"/>
            <a:ext cx="1219041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98" name="Text Box 49"/>
          <p:cNvSpPr txBox="1">
            <a:spLocks noChangeArrowheads="1"/>
          </p:cNvSpPr>
          <p:nvPr/>
        </p:nvSpPr>
        <p:spPr bwMode="auto">
          <a:xfrm>
            <a:off x="1199300" y="1484788"/>
            <a:ext cx="10463800" cy="406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AutoNum type="arabicPlain"/>
            </a:pPr>
            <a:r>
              <a:rPr lang="de-DE" sz="2000" b="1" dirty="0" smtClean="0">
                <a:solidFill>
                  <a:srgbClr val="00B0F0"/>
                </a:solidFill>
              </a:rPr>
              <a:t>INTRODUCTION HYDROGEN RESEARCH CENTER 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AutoNum type="arabicPlain"/>
            </a:pP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MOTIVATION FOR HYDROGEN PRODUCTION AND SECTOR COUPLING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AutoNum type="arabicPlain"/>
            </a:pPr>
            <a:r>
              <a:rPr lang="de-DE" sz="2000" b="1" dirty="0" smtClean="0">
                <a:solidFill>
                  <a:schemeClr val="bg2">
                    <a:lumMod val="75000"/>
                  </a:schemeClr>
                </a:solidFill>
              </a:rPr>
              <a:t>OVERVIEW </a:t>
            </a:r>
            <a:r>
              <a:rPr lang="de-DE" sz="2000" b="1" dirty="0" err="1" smtClean="0">
                <a:solidFill>
                  <a:schemeClr val="bg2">
                    <a:lumMod val="75000"/>
                  </a:schemeClr>
                </a:solidFill>
              </a:rPr>
              <a:t>WESpe</a:t>
            </a:r>
            <a:r>
              <a:rPr lang="de-DE" sz="2000" b="1" dirty="0" smtClean="0">
                <a:solidFill>
                  <a:schemeClr val="bg2">
                    <a:lumMod val="75000"/>
                  </a:schemeClr>
                </a:solidFill>
              </a:rPr>
              <a:t> - PROJECT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AutoNum type="arabicPlain"/>
            </a:pPr>
            <a:r>
              <a:rPr lang="de-DE" sz="2000" b="1" dirty="0" smtClean="0">
                <a:solidFill>
                  <a:schemeClr val="bg2">
                    <a:lumMod val="75000"/>
                  </a:schemeClr>
                </a:solidFill>
              </a:rPr>
              <a:t>EXAMPLE RESULTS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AutoNum type="arabicPlain"/>
            </a:pPr>
            <a:r>
              <a:rPr lang="de-DE" sz="2000" b="1" dirty="0" smtClean="0">
                <a:solidFill>
                  <a:schemeClr val="bg2">
                    <a:lumMod val="75000"/>
                  </a:schemeClr>
                </a:solidFill>
              </a:rPr>
              <a:t>SUMMARY / FUTURE PROSPECTS 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</a:pPr>
            <a:endParaRPr lang="de-DE" sz="2000" b="1" dirty="0">
              <a:solidFill>
                <a:srgbClr val="414141"/>
              </a:solidFill>
            </a:endParaRPr>
          </a:p>
        </p:txBody>
      </p:sp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4943229" y="908720"/>
            <a:ext cx="4508938" cy="731168"/>
          </a:xfrm>
        </p:spPr>
        <p:txBody>
          <a:bodyPr/>
          <a:lstStyle/>
          <a:p>
            <a:r>
              <a:rPr lang="de-DE" sz="2400" dirty="0" smtClean="0">
                <a:solidFill>
                  <a:srgbClr val="00B0F0"/>
                </a:solidFill>
              </a:rPr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/>
        </p:nvCxnSpPr>
        <p:spPr bwMode="auto">
          <a:xfrm>
            <a:off x="0" y="0"/>
            <a:ext cx="1219041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AF188-176D-4186-9DB8-98C7BB003D91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10630" y="1412776"/>
            <a:ext cx="10751795" cy="44627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Completion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of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Simulation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of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all hydrogen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paths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until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end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of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2017</a:t>
            </a:r>
            <a:endParaRPr lang="de-DE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marL="342900" indent="-342900" eaLnBrk="0" hangingPunct="0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Several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R&amp;D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projects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in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the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pipeline</a:t>
            </a:r>
            <a:endParaRPr lang="de-DE" sz="2000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marL="800100" lvl="1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Courier New" pitchFamily="49" charset="0"/>
              <a:buChar char="o"/>
              <a:defRPr/>
            </a:pP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Project „AEL3D“ – Development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of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new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electrodes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(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more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efficient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and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cheap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)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for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alkaline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electrolysis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(just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started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)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Courier New" pitchFamily="49" charset="0"/>
              <a:buChar char="o"/>
              <a:defRPr/>
            </a:pP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HYPOS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research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cavern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Bad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Lauchstädt</a:t>
            </a:r>
            <a:endParaRPr lang="de-DE" sz="2000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marL="800100" lvl="1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Courier New" pitchFamily="49" charset="0"/>
              <a:buChar char="o"/>
              <a:defRPr/>
            </a:pP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Multi Energie Kraftwerk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Sperenberg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(MEKS)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endParaRPr lang="de-DE" sz="2000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marL="800100" lvl="1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endParaRPr lang="de-DE" sz="2000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Courier New" pitchFamily="49" charset="0"/>
              <a:buChar char="o"/>
              <a:defRPr/>
            </a:pPr>
            <a:endParaRPr lang="de-DE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marL="800100" lvl="1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Courier New" pitchFamily="49" charset="0"/>
              <a:buChar char="o"/>
              <a:defRPr/>
            </a:pPr>
            <a:endParaRPr lang="de-DE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marL="800100" lvl="1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Courier New" pitchFamily="49" charset="0"/>
              <a:buChar char="o"/>
              <a:defRPr/>
            </a:pPr>
            <a:endParaRPr lang="de-DE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marL="342900" indent="-342900" eaLnBrk="0" hangingPunct="0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endParaRPr lang="de-DE" sz="2000" i="0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281" y="609600"/>
            <a:ext cx="8732858" cy="803176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00B0F0"/>
                </a:solidFill>
              </a:rPr>
              <a:t>NEXT PROJECT STEPS  / FUTURE R&amp;D ACTIVITIES 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dirty="0" smtClean="0">
                <a:solidFill>
                  <a:srgbClr val="00B0F0"/>
                </a:solidFill>
              </a:rPr>
              <a:t> </a:t>
            </a:r>
            <a:br>
              <a:rPr lang="de-DE" dirty="0" smtClean="0">
                <a:solidFill>
                  <a:srgbClr val="00B0F0"/>
                </a:solidFill>
              </a:rPr>
            </a:br>
            <a:endParaRPr lang="de-DE" dirty="0" smtClean="0">
              <a:solidFill>
                <a:srgbClr val="00B0F0"/>
              </a:solidFill>
            </a:endParaRPr>
          </a:p>
        </p:txBody>
      </p:sp>
      <p:pic>
        <p:nvPicPr>
          <p:cNvPr id="6" name="Picture 4" descr="D:\Fischer_KWT_ab_2014\Projekte_2014\Sperenberg_Neu_2014\Gedanken_fuer_kuenftigen_Projetkantrag_Sperenberg\Illustrator_Bilder\MEKS_Sperenberg_in_Pictogrammen_Speicher_bei_Gasturb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9342" y="3140968"/>
            <a:ext cx="4032448" cy="2799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549" name="Picture 5" descr="E:\Fischer_KWT_ab_2014\Projekte_2017\ETIP_Workshop\logo_BMW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3518" y="1197719"/>
            <a:ext cx="2125809" cy="3095377"/>
          </a:xfrm>
          <a:prstGeom prst="rect">
            <a:avLst/>
          </a:prstGeom>
          <a:noFill/>
        </p:spPr>
      </p:pic>
      <p:sp>
        <p:nvSpPr>
          <p:cNvPr id="13" name="Rechteck 12"/>
          <p:cNvSpPr/>
          <p:nvPr/>
        </p:nvSpPr>
        <p:spPr bwMode="auto">
          <a:xfrm>
            <a:off x="8543478" y="1080120"/>
            <a:ext cx="2808312" cy="17008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cxnSp>
        <p:nvCxnSpPr>
          <p:cNvPr id="8" name="Gerade Verbindung 7"/>
          <p:cNvCxnSpPr/>
          <p:nvPr/>
        </p:nvCxnSpPr>
        <p:spPr bwMode="auto">
          <a:xfrm>
            <a:off x="0" y="0"/>
            <a:ext cx="1219041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AF188-176D-4186-9DB8-98C7BB003D91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06574" y="980728"/>
            <a:ext cx="1103978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04800" indent="-304800" algn="ctr" eaLnBrk="1" hangingPunct="1">
              <a:lnSpc>
                <a:spcPts val="2000"/>
              </a:lnSpc>
              <a:spcBef>
                <a:spcPts val="1000"/>
              </a:spcBef>
              <a:tabLst>
                <a:tab pos="190500" algn="l"/>
              </a:tabLst>
            </a:pPr>
            <a:r>
              <a:rPr lang="de-DE" sz="3200" b="1" dirty="0" err="1" smtClean="0">
                <a:solidFill>
                  <a:srgbClr val="00B0F0"/>
                </a:solidFill>
              </a:rPr>
              <a:t>Thank</a:t>
            </a:r>
            <a:r>
              <a:rPr lang="de-DE" sz="3200" b="1" dirty="0" smtClean="0">
                <a:solidFill>
                  <a:srgbClr val="00B0F0"/>
                </a:solidFill>
              </a:rPr>
              <a:t> </a:t>
            </a:r>
            <a:r>
              <a:rPr lang="de-DE" sz="3200" b="1" dirty="0" err="1" smtClean="0">
                <a:solidFill>
                  <a:srgbClr val="00B0F0"/>
                </a:solidFill>
              </a:rPr>
              <a:t>You</a:t>
            </a:r>
            <a:r>
              <a:rPr lang="de-DE" sz="3200" b="1" dirty="0" smtClean="0">
                <a:solidFill>
                  <a:srgbClr val="00B0F0"/>
                </a:solidFill>
              </a:rPr>
              <a:t> </a:t>
            </a:r>
            <a:r>
              <a:rPr lang="de-DE" sz="3200" b="1" dirty="0" err="1" smtClean="0">
                <a:solidFill>
                  <a:srgbClr val="00B0F0"/>
                </a:solidFill>
              </a:rPr>
              <a:t>for</a:t>
            </a:r>
            <a:r>
              <a:rPr lang="de-DE" sz="3200" b="1" dirty="0" smtClean="0">
                <a:solidFill>
                  <a:srgbClr val="00B0F0"/>
                </a:solidFill>
              </a:rPr>
              <a:t> </a:t>
            </a:r>
            <a:r>
              <a:rPr lang="de-DE" sz="3200" b="1" dirty="0" err="1" smtClean="0">
                <a:solidFill>
                  <a:srgbClr val="00B0F0"/>
                </a:solidFill>
              </a:rPr>
              <a:t>Your</a:t>
            </a:r>
            <a:r>
              <a:rPr lang="de-DE" sz="3200" b="1" dirty="0" smtClean="0">
                <a:solidFill>
                  <a:srgbClr val="00B0F0"/>
                </a:solidFill>
              </a:rPr>
              <a:t> Kind Attention!</a:t>
            </a:r>
            <a:endParaRPr lang="de-DE" sz="3200" b="1" dirty="0">
              <a:solidFill>
                <a:srgbClr val="00B0F0"/>
              </a:solidFill>
            </a:endParaRPr>
          </a:p>
          <a:p>
            <a:pPr marL="304800" indent="-304800" eaLnBrk="1" hangingPunct="1">
              <a:lnSpc>
                <a:spcPts val="2000"/>
              </a:lnSpc>
              <a:spcBef>
                <a:spcPts val="1000"/>
              </a:spcBef>
              <a:buFontTx/>
              <a:buAutoNum type="arabicPeriod" startAt="2"/>
              <a:tabLst>
                <a:tab pos="190500" algn="l"/>
              </a:tabLst>
            </a:pPr>
            <a:endParaRPr lang="de-DE" sz="3200" dirty="0">
              <a:solidFill>
                <a:srgbClr val="414141"/>
              </a:solidFill>
            </a:endParaRPr>
          </a:p>
          <a:p>
            <a:pPr marL="304800" indent="-304800">
              <a:lnSpc>
                <a:spcPts val="2000"/>
              </a:lnSpc>
              <a:spcBef>
                <a:spcPts val="1000"/>
              </a:spcBef>
              <a:tabLst>
                <a:tab pos="190500" algn="l"/>
              </a:tabLst>
            </a:pP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/>
            </a:r>
            <a:br>
              <a:rPr lang="de-DE" sz="3200" dirty="0" smtClean="0"/>
            </a:br>
            <a:endParaRPr lang="de-DE" sz="3200" dirty="0">
              <a:solidFill>
                <a:srgbClr val="414141"/>
              </a:solidFill>
            </a:endParaRPr>
          </a:p>
        </p:txBody>
      </p:sp>
      <p:pic>
        <p:nvPicPr>
          <p:cNvPr id="9" name="Picture 2" descr="D:\Fischer_KWT_BTU\H2_FZ\ELA_Fotos_selektiert\IMG_37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7094" y="4005064"/>
            <a:ext cx="1800200" cy="2593252"/>
          </a:xfrm>
          <a:prstGeom prst="rect">
            <a:avLst/>
          </a:prstGeom>
          <a:noFill/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64"/>
          <a:stretch/>
        </p:blipFill>
        <p:spPr>
          <a:xfrm>
            <a:off x="1486693" y="4013708"/>
            <a:ext cx="3672408" cy="259524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33" t="4674"/>
          <a:stretch/>
        </p:blipFill>
        <p:spPr>
          <a:xfrm>
            <a:off x="6887294" y="4000386"/>
            <a:ext cx="3672409" cy="262325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414686" y="3501008"/>
            <a:ext cx="8352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The </a:t>
            </a:r>
            <a:r>
              <a:rPr lang="de-DE" sz="1200" dirty="0" err="1" smtClean="0"/>
              <a:t>project</a:t>
            </a:r>
            <a:r>
              <a:rPr lang="de-DE" sz="1200" dirty="0" smtClean="0"/>
              <a:t> was </a:t>
            </a:r>
            <a:r>
              <a:rPr lang="de-DE" sz="1200" dirty="0" err="1" smtClean="0"/>
              <a:t>funded</a:t>
            </a:r>
            <a:r>
              <a:rPr lang="de-DE" sz="1200" dirty="0" smtClean="0"/>
              <a:t>  </a:t>
            </a:r>
            <a:r>
              <a:rPr lang="de-DE" sz="1200" dirty="0" err="1" smtClean="0"/>
              <a:t>by</a:t>
            </a:r>
            <a:r>
              <a:rPr lang="de-DE" sz="1200" dirty="0" smtClean="0"/>
              <a:t>  </a:t>
            </a:r>
            <a:r>
              <a:rPr lang="de-DE" sz="1200" dirty="0" err="1" smtClean="0"/>
              <a:t>the</a:t>
            </a:r>
            <a:r>
              <a:rPr lang="de-DE" sz="1200" dirty="0" smtClean="0"/>
              <a:t> Federal </a:t>
            </a:r>
            <a:r>
              <a:rPr lang="de-DE" sz="1200" dirty="0" err="1" smtClean="0"/>
              <a:t>Ministry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Economic</a:t>
            </a:r>
            <a:r>
              <a:rPr lang="de-DE" sz="1200" dirty="0" smtClean="0"/>
              <a:t> </a:t>
            </a:r>
            <a:r>
              <a:rPr lang="de-DE" sz="1200" dirty="0" err="1" smtClean="0"/>
              <a:t>Affairs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Energy</a:t>
            </a:r>
            <a:r>
              <a:rPr lang="de-DE" sz="1200" dirty="0" smtClean="0"/>
              <a:t>, </a:t>
            </a:r>
            <a:r>
              <a:rPr lang="de-DE" sz="1200" dirty="0" err="1" smtClean="0"/>
              <a:t>Contract</a:t>
            </a:r>
            <a:r>
              <a:rPr lang="de-DE" sz="1200" dirty="0" smtClean="0"/>
              <a:t> No.0325619</a:t>
            </a:r>
            <a:endParaRPr lang="de-DE" sz="1200" dirty="0"/>
          </a:p>
        </p:txBody>
      </p:sp>
      <p:sp>
        <p:nvSpPr>
          <p:cNvPr id="748546" name="AutoShape 2" descr="Federal Ministry for Economics Affairs and Energy (Link to homepage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48548" name="AutoShape 4" descr="Federal Ministry for Economics Affairs and Energy (Link to homepage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1414686" y="1484784"/>
            <a:ext cx="60928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smtClean="0"/>
              <a:t>Dr. Ulrich Fischer</a:t>
            </a:r>
            <a:br>
              <a:rPr lang="de-DE" sz="1200" dirty="0" smtClean="0"/>
            </a:br>
            <a:r>
              <a:rPr lang="de-DE" sz="1200" dirty="0" smtClean="0"/>
              <a:t>Head </a:t>
            </a:r>
            <a:r>
              <a:rPr lang="de-DE" sz="1200" dirty="0" err="1" smtClean="0"/>
              <a:t>of</a:t>
            </a:r>
            <a:r>
              <a:rPr lang="de-DE" sz="1200" dirty="0" smtClean="0"/>
              <a:t> Hydrogen Research Center</a:t>
            </a:r>
          </a:p>
          <a:p>
            <a:r>
              <a:rPr lang="de-DE" sz="1200" dirty="0" err="1" smtClean="0"/>
              <a:t>Chair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Power Plant Technology</a:t>
            </a:r>
            <a:br>
              <a:rPr lang="de-DE" sz="1200" dirty="0" smtClean="0"/>
            </a:br>
            <a:r>
              <a:rPr lang="de-DE" sz="1200" dirty="0" smtClean="0"/>
              <a:t>Brandenburg University </a:t>
            </a:r>
            <a:r>
              <a:rPr lang="de-DE" sz="1200" dirty="0" err="1" smtClean="0"/>
              <a:t>of</a:t>
            </a:r>
            <a:r>
              <a:rPr lang="de-DE" sz="1200" dirty="0" smtClean="0"/>
              <a:t> Technology Cottbus-Senftenberg</a:t>
            </a:r>
            <a:br>
              <a:rPr lang="de-DE" sz="1200" dirty="0" smtClean="0"/>
            </a:br>
            <a:r>
              <a:rPr lang="de-DE" sz="1200" dirty="0" err="1" smtClean="0"/>
              <a:t>Postbox</a:t>
            </a:r>
            <a:r>
              <a:rPr lang="de-DE" sz="1200" dirty="0" smtClean="0"/>
              <a:t> 101344</a:t>
            </a:r>
            <a:br>
              <a:rPr lang="de-DE" sz="1200" dirty="0" smtClean="0"/>
            </a:br>
            <a:r>
              <a:rPr lang="de-DE" sz="1200" dirty="0" smtClean="0"/>
              <a:t>03013 Cottbus – Germany</a:t>
            </a:r>
            <a:br>
              <a:rPr lang="de-DE" sz="1200" dirty="0" smtClean="0"/>
            </a:b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>
                <a:hlinkClick r:id="rId7"/>
              </a:rPr>
              <a:t>ulrich.fischer@b-tu.de</a:t>
            </a:r>
            <a:r>
              <a:rPr lang="de-DE" sz="1200" dirty="0" smtClean="0"/>
              <a:t>      </a:t>
            </a:r>
            <a:r>
              <a:rPr lang="de-DE" sz="1200" dirty="0" smtClean="0">
                <a:hlinkClick r:id="rId8"/>
              </a:rPr>
              <a:t>www.b-tu.de</a:t>
            </a:r>
            <a:r>
              <a:rPr lang="de-DE" sz="1200" dirty="0" smtClean="0"/>
              <a:t> 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 bwMode="auto">
          <a:xfrm>
            <a:off x="0" y="0"/>
            <a:ext cx="1219041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AF188-176D-4186-9DB8-98C7BB003D91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276872"/>
            <a:ext cx="1103978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marL="304800" indent="-304800" algn="ctr" eaLnBrk="1" hangingPunct="1">
              <a:lnSpc>
                <a:spcPts val="2000"/>
              </a:lnSpc>
              <a:spcBef>
                <a:spcPts val="1000"/>
              </a:spcBef>
              <a:tabLst>
                <a:tab pos="190500" algn="l"/>
              </a:tabLst>
            </a:pPr>
            <a:r>
              <a:rPr lang="de-DE" sz="8800" b="1" dirty="0" smtClean="0">
                <a:solidFill>
                  <a:srgbClr val="FF0000"/>
                </a:solidFill>
              </a:rPr>
              <a:t>Backup</a:t>
            </a:r>
            <a:endParaRPr lang="de-DE" sz="8800" b="1" dirty="0">
              <a:solidFill>
                <a:srgbClr val="FF0000"/>
              </a:solidFill>
            </a:endParaRPr>
          </a:p>
          <a:p>
            <a:pPr marL="304800" indent="-304800" eaLnBrk="1" hangingPunct="1">
              <a:lnSpc>
                <a:spcPts val="2000"/>
              </a:lnSpc>
              <a:spcBef>
                <a:spcPts val="1000"/>
              </a:spcBef>
              <a:buFontTx/>
              <a:buAutoNum type="arabicPeriod" startAt="2"/>
              <a:tabLst>
                <a:tab pos="190500" algn="l"/>
              </a:tabLst>
            </a:pPr>
            <a:endParaRPr lang="de-DE" sz="8800" dirty="0">
              <a:solidFill>
                <a:srgbClr val="414141"/>
              </a:solidFill>
            </a:endParaRPr>
          </a:p>
          <a:p>
            <a:pPr marL="304800" indent="-304800" eaLnBrk="1" hangingPunct="1">
              <a:lnSpc>
                <a:spcPts val="2000"/>
              </a:lnSpc>
              <a:spcBef>
                <a:spcPts val="1000"/>
              </a:spcBef>
              <a:buFontTx/>
              <a:buAutoNum type="arabicPeriod" startAt="2"/>
              <a:tabLst>
                <a:tab pos="190500" algn="l"/>
              </a:tabLst>
            </a:pPr>
            <a:endParaRPr lang="de-DE" sz="8800" dirty="0">
              <a:solidFill>
                <a:srgbClr val="41414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 bwMode="auto">
          <a:xfrm>
            <a:off x="0" y="0"/>
            <a:ext cx="1219041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AF188-176D-4186-9DB8-98C7BB003D91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281" y="609600"/>
            <a:ext cx="8732858" cy="1143000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00B0F0"/>
                </a:solidFill>
              </a:rPr>
              <a:t>INTRODUCTION HYDROGEN  AND STORAGE RESEARCH CENTER </a:t>
            </a:r>
            <a:br>
              <a:rPr lang="de-DE" dirty="0" smtClean="0">
                <a:solidFill>
                  <a:srgbClr val="00B0F0"/>
                </a:solidFill>
              </a:rPr>
            </a:br>
            <a:endParaRPr lang="de-DE" dirty="0" smtClean="0">
              <a:solidFill>
                <a:srgbClr val="00B0F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82637" y="1485377"/>
            <a:ext cx="4607712" cy="206208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251950" indent="-2519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Research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electrolyzer</a:t>
            </a:r>
            <a:endParaRPr lang="de-DE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251950" indent="-2519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20 Nm</a:t>
            </a:r>
            <a:r>
              <a:rPr lang="de-DE" sz="1400" baseline="30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3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/h nominal hydrogen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production</a:t>
            </a:r>
            <a:endParaRPr lang="de-DE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251950" indent="-2519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Operating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pressure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max. 58 bar </a:t>
            </a:r>
          </a:p>
          <a:p>
            <a:pPr marL="251950" indent="-2519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Partial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load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10%</a:t>
            </a:r>
          </a:p>
          <a:p>
            <a:pPr marL="251950" indent="-2519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Fast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response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time:</a:t>
            </a:r>
          </a:p>
          <a:p>
            <a:pPr marL="709150" lvl="1" indent="-251950">
              <a:spcAft>
                <a:spcPts val="600"/>
              </a:spcAft>
              <a:buFont typeface="Courier New" pitchFamily="49" charset="0"/>
              <a:buChar char="o"/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50A/s </a:t>
            </a:r>
            <a:endParaRPr lang="de-DE" sz="1400" dirty="0" smtClean="0">
              <a:solidFill>
                <a:srgbClr val="FF0000"/>
              </a:solidFill>
              <a:cs typeface="Arial" pitchFamily="34" charset="0"/>
            </a:endParaRPr>
          </a:p>
          <a:p>
            <a:pPr marL="709150" lvl="1" indent="-251950">
              <a:spcAft>
                <a:spcPts val="600"/>
              </a:spcAft>
              <a:buFont typeface="Courier New" pitchFamily="49" charset="0"/>
              <a:buChar char="o"/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  <a:sym typeface="Symbol"/>
              </a:rPr>
              <a:t> 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60s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to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max. power (warm stand-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by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)</a:t>
            </a:r>
          </a:p>
        </p:txBody>
      </p:sp>
      <p:pic>
        <p:nvPicPr>
          <p:cNvPr id="12" name="Picture 2" descr="D:\Fischer_KWT_ab_2014\Projekte_2013\WEspe\Wespe\Z-Organisatorisches\Webportal\01_60bar_Druckelektrolyse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7214" y="3789040"/>
            <a:ext cx="3816424" cy="2569832"/>
          </a:xfrm>
          <a:prstGeom prst="rect">
            <a:avLst/>
          </a:prstGeom>
          <a:noFill/>
        </p:spPr>
      </p:pic>
      <p:pic>
        <p:nvPicPr>
          <p:cNvPr id="13" name="Picture 3" descr="D:\Fischer_KWT_ab_2014\H2_FZ\Fotos\120802_ELA_Fotos\IMG_38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7215" y="1052736"/>
            <a:ext cx="3852426" cy="2568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Times" pitchFamily="18" charset="0"/>
              <a:buNone/>
            </a:pPr>
            <a:fld id="{FAAD8296-456E-4C3A-A63D-CEB1D79CC4A4}" type="slidenum">
              <a:rPr lang="de-DE" smtClean="0"/>
              <a:pPr>
                <a:buFont typeface="Times" pitchFamily="18" charset="0"/>
                <a:buNone/>
              </a:pPr>
              <a:t>24</a:t>
            </a:fld>
            <a:endParaRPr lang="de-DE" smtClean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0631" y="548680"/>
            <a:ext cx="9901602" cy="731168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00B0F0"/>
                </a:solidFill>
              </a:rPr>
              <a:t>OVERVIEW </a:t>
            </a:r>
            <a:r>
              <a:rPr lang="de-DE" dirty="0" err="1" smtClean="0">
                <a:solidFill>
                  <a:srgbClr val="00B0F0"/>
                </a:solidFill>
              </a:rPr>
              <a:t>WESpe</a:t>
            </a:r>
            <a:r>
              <a:rPr lang="de-DE" dirty="0" smtClean="0">
                <a:solidFill>
                  <a:srgbClr val="00B0F0"/>
                </a:solidFill>
              </a:rPr>
              <a:t> – JOINT RESEARCH PROJECT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sz="1400" dirty="0" smtClean="0">
                <a:solidFill>
                  <a:srgbClr val="00B0F0"/>
                </a:solidFill>
              </a:rPr>
              <a:t>Sub-Project  </a:t>
            </a:r>
            <a:r>
              <a:rPr lang="de-DE" dirty="0" smtClean="0">
                <a:solidFill>
                  <a:srgbClr val="00B0F0"/>
                </a:solidFill>
              </a:rPr>
              <a:t>	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dirty="0" smtClean="0">
                <a:solidFill>
                  <a:srgbClr val="00B0F0"/>
                </a:solidFill>
              </a:rPr>
              <a:t> </a:t>
            </a:r>
            <a:br>
              <a:rPr lang="de-DE" dirty="0" smtClean="0">
                <a:solidFill>
                  <a:srgbClr val="00B0F0"/>
                </a:solidFill>
              </a:rPr>
            </a:br>
            <a:endParaRPr lang="de-DE" dirty="0" smtClean="0">
              <a:solidFill>
                <a:srgbClr val="00B0F0"/>
              </a:solidFill>
            </a:endParaRPr>
          </a:p>
        </p:txBody>
      </p:sp>
      <p:graphicFrame>
        <p:nvGraphicFramePr>
          <p:cNvPr id="7" name="Diagramm 6"/>
          <p:cNvGraphicFramePr/>
          <p:nvPr/>
        </p:nvGraphicFramePr>
        <p:xfrm>
          <a:off x="4355979" y="2276872"/>
          <a:ext cx="4248472" cy="2495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Grafik 15" descr="Fraunhofer ISE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4766" y="980728"/>
            <a:ext cx="1368153" cy="40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146" y="3212976"/>
            <a:ext cx="464687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hteck 16"/>
          <p:cNvSpPr>
            <a:spLocks noChangeArrowheads="1"/>
          </p:cNvSpPr>
          <p:nvPr/>
        </p:nvSpPr>
        <p:spPr bwMode="auto">
          <a:xfrm>
            <a:off x="467545" y="2132859"/>
            <a:ext cx="403244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4000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Arial" pitchFamily="34" charset="0"/>
              <a:buChar char="■"/>
              <a:tabLst>
                <a:tab pos="447675" algn="l"/>
              </a:tabLst>
              <a:defRPr/>
            </a:pPr>
            <a:r>
              <a:rPr lang="de-DE" sz="1400" dirty="0" smtClean="0">
                <a:solidFill>
                  <a:srgbClr val="00B0F0"/>
                </a:solidFill>
              </a:rPr>
              <a:t>Dynamic </a:t>
            </a:r>
            <a:r>
              <a:rPr lang="de-DE" sz="1400" dirty="0" err="1" smtClean="0">
                <a:solidFill>
                  <a:srgbClr val="00B0F0"/>
                </a:solidFill>
              </a:rPr>
              <a:t>simulation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</a:p>
          <a:p>
            <a:pPr marL="144000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Arial" pitchFamily="34" charset="0"/>
              <a:buChar char="■"/>
              <a:tabLst>
                <a:tab pos="447675" algn="l"/>
              </a:tabLst>
              <a:defRPr/>
            </a:pPr>
            <a:r>
              <a:rPr lang="de-DE" sz="1400" dirty="0" smtClean="0">
                <a:solidFill>
                  <a:srgbClr val="00B0F0"/>
                </a:solidFill>
              </a:rPr>
              <a:t>Degradation </a:t>
            </a:r>
            <a:r>
              <a:rPr lang="de-DE" sz="1400" dirty="0" err="1" smtClean="0">
                <a:solidFill>
                  <a:srgbClr val="00B0F0"/>
                </a:solidFill>
              </a:rPr>
              <a:t>tests</a:t>
            </a:r>
            <a:endParaRPr lang="de-DE" sz="1400" dirty="0" smtClean="0">
              <a:solidFill>
                <a:srgbClr val="00B0F0"/>
              </a:solidFill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772816"/>
            <a:ext cx="5328592" cy="360040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schemeClr val="bg2">
                    <a:lumMod val="75000"/>
                  </a:schemeClr>
                </a:solidFill>
              </a:rPr>
              <a:t>PEM-</a:t>
            </a:r>
            <a:r>
              <a:rPr lang="de-DE" sz="1400" dirty="0" err="1" smtClean="0">
                <a:solidFill>
                  <a:schemeClr val="bg2">
                    <a:lumMod val="75000"/>
                  </a:schemeClr>
                </a:solidFill>
              </a:rPr>
              <a:t>electrolysis</a:t>
            </a:r>
            <a:r>
              <a:rPr lang="de-DE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selected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issues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)</a:t>
            </a:r>
            <a:r>
              <a:rPr lang="de-DE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br>
              <a:rPr lang="de-DE" sz="1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sz="1200" b="0" kern="1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de-DE" sz="1200" b="0" kern="1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de-DE" sz="1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br>
              <a:rPr lang="de-DE" sz="12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de-DE" sz="12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" name="Picture 4" descr="D:\Fischer_KWT_ab_2014\Vortraege\Cottbus_KWT\Vortraege_2016\DBI_Fachforum_GEO_Energie_15Maerz2016\Pics\degradation_I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590" y="2991525"/>
            <a:ext cx="4320480" cy="2688027"/>
          </a:xfrm>
          <a:prstGeom prst="rect">
            <a:avLst/>
          </a:prstGeom>
          <a:noFill/>
        </p:spPr>
      </p:pic>
      <p:pic>
        <p:nvPicPr>
          <p:cNvPr id="18" name="Grafik 17" descr="D:\Fischer_KWT_ab_2014\Projekte_2013\WEspe\Bearbeitung_Arbeitspakete\AP0_Studie\Pictogramme_PtG_Anlagenkonzepte_Komponentenmatrix\Pictogramm_Erzeugungspfad_1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95406" y="908720"/>
            <a:ext cx="396044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llipse 18"/>
          <p:cNvSpPr/>
          <p:nvPr/>
        </p:nvSpPr>
        <p:spPr bwMode="auto">
          <a:xfrm>
            <a:off x="8975526" y="980728"/>
            <a:ext cx="720080" cy="72008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982639" y="5877272"/>
            <a:ext cx="15151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Source: ISE </a:t>
            </a:r>
            <a:r>
              <a:rPr lang="de-DE" sz="8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Freiburgc</a:t>
            </a:r>
            <a:endParaRPr lang="de-DE" sz="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519143" y="5949280"/>
            <a:ext cx="14638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Source: ISE Freiburg</a:t>
            </a:r>
            <a:endParaRPr lang="de-DE" sz="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Times" pitchFamily="18" charset="0"/>
              <a:buNone/>
            </a:pPr>
            <a:fld id="{FAAD8296-456E-4C3A-A63D-CEB1D79CC4A4}" type="slidenum">
              <a:rPr lang="de-DE" smtClean="0"/>
              <a:pPr>
                <a:buFont typeface="Times" pitchFamily="18" charset="0"/>
                <a:buNone/>
              </a:pPr>
              <a:t>25</a:t>
            </a:fld>
            <a:endParaRPr lang="de-DE" smtClean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0631" y="548680"/>
            <a:ext cx="9901602" cy="731168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00B0F0"/>
                </a:solidFill>
              </a:rPr>
              <a:t>OVERVIEW </a:t>
            </a:r>
            <a:r>
              <a:rPr lang="de-DE" dirty="0" err="1" smtClean="0">
                <a:solidFill>
                  <a:srgbClr val="00B0F0"/>
                </a:solidFill>
              </a:rPr>
              <a:t>WESpe</a:t>
            </a:r>
            <a:r>
              <a:rPr lang="de-DE" dirty="0" smtClean="0">
                <a:solidFill>
                  <a:srgbClr val="00B0F0"/>
                </a:solidFill>
              </a:rPr>
              <a:t> – JOINT RESEARCH PROJECT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sz="1400" dirty="0" smtClean="0">
                <a:solidFill>
                  <a:srgbClr val="00B0F0"/>
                </a:solidFill>
              </a:rPr>
              <a:t>Sub-Project </a:t>
            </a:r>
            <a:r>
              <a:rPr lang="de-DE" dirty="0" smtClean="0">
                <a:solidFill>
                  <a:srgbClr val="00B0F0"/>
                </a:solidFill>
              </a:rPr>
              <a:t>	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dirty="0" smtClean="0">
                <a:solidFill>
                  <a:srgbClr val="00B0F0"/>
                </a:solidFill>
              </a:rPr>
              <a:t> </a:t>
            </a:r>
            <a:br>
              <a:rPr lang="de-DE" dirty="0" smtClean="0">
                <a:solidFill>
                  <a:srgbClr val="00B0F0"/>
                </a:solidFill>
              </a:rPr>
            </a:br>
            <a:endParaRPr lang="de-DE" dirty="0" smtClean="0">
              <a:solidFill>
                <a:srgbClr val="00B0F0"/>
              </a:solidFill>
            </a:endParaRPr>
          </a:p>
        </p:txBody>
      </p:sp>
      <p:graphicFrame>
        <p:nvGraphicFramePr>
          <p:cNvPr id="7" name="Diagramm 6"/>
          <p:cNvGraphicFramePr/>
          <p:nvPr/>
        </p:nvGraphicFramePr>
        <p:xfrm>
          <a:off x="4355979" y="2276872"/>
          <a:ext cx="4248472" cy="2495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6" descr="090303_Logo_G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0792" y="980728"/>
            <a:ext cx="1591506" cy="61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82630743"/>
              </p:ext>
            </p:extLst>
          </p:nvPr>
        </p:nvGraphicFramePr>
        <p:xfrm>
          <a:off x="1558704" y="2420887"/>
          <a:ext cx="7334473" cy="388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Grafik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46735" y="3068966"/>
            <a:ext cx="1872208" cy="158169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95010" y="3140971"/>
            <a:ext cx="1830891" cy="1656827"/>
          </a:xfrm>
          <a:prstGeom prst="rect">
            <a:avLst/>
          </a:prstGeom>
        </p:spPr>
      </p:pic>
      <p:pic>
        <p:nvPicPr>
          <p:cNvPr id="16" name="Grafik 15" descr="C:\Users\pschulz\Documents\MATLAB\972h Production 1244\RadTan_Casing.pn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407"/>
          <a:stretch/>
        </p:blipFill>
        <p:spPr bwMode="auto">
          <a:xfrm>
            <a:off x="6815288" y="3068960"/>
            <a:ext cx="1728192" cy="135443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feld 17"/>
          <p:cNvSpPr txBox="1"/>
          <p:nvPr/>
        </p:nvSpPr>
        <p:spPr>
          <a:xfrm>
            <a:off x="1486698" y="2636915"/>
            <a:ext cx="74726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BOXX – Kopplung von Thermik, Hydraulik und Mechanik in einem Tool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599262" y="6381331"/>
            <a:ext cx="2008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*wird implementiert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0" name="Grafik 19" descr="D:\Fischer_KWT_ab_2014\Projekte_2013\WEspe\Bearbeitung_Arbeitspakete\AP0_Studie\Pictogramme_PtG_Anlagenkonzepte_Komponentenmatrix\Pictogramm_Erzeugungspfad_1.pn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95406" y="908720"/>
            <a:ext cx="396044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Ellipse 20"/>
          <p:cNvSpPr/>
          <p:nvPr/>
        </p:nvSpPr>
        <p:spPr bwMode="auto">
          <a:xfrm>
            <a:off x="9551590" y="1124744"/>
            <a:ext cx="1008111" cy="100811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Times" pitchFamily="18" charset="0"/>
              <a:buNone/>
            </a:pPr>
            <a:fld id="{FAAD8296-456E-4C3A-A63D-CEB1D79CC4A4}" type="slidenum">
              <a:rPr lang="de-DE" smtClean="0"/>
              <a:pPr>
                <a:buFont typeface="Times" pitchFamily="18" charset="0"/>
                <a:buNone/>
              </a:pPr>
              <a:t>26</a:t>
            </a:fld>
            <a:endParaRPr lang="de-DE" smtClean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0631" y="548680"/>
            <a:ext cx="9901602" cy="731168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00B0F0"/>
                </a:solidFill>
              </a:rPr>
              <a:t>OVERVIEW </a:t>
            </a:r>
            <a:r>
              <a:rPr lang="de-DE" dirty="0" err="1" smtClean="0">
                <a:solidFill>
                  <a:srgbClr val="00B0F0"/>
                </a:solidFill>
              </a:rPr>
              <a:t>WESpe</a:t>
            </a:r>
            <a:r>
              <a:rPr lang="de-DE" dirty="0" smtClean="0">
                <a:solidFill>
                  <a:srgbClr val="00B0F0"/>
                </a:solidFill>
              </a:rPr>
              <a:t> – JOINT RESEARCH PROJECT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sz="1400" dirty="0" smtClean="0">
                <a:solidFill>
                  <a:srgbClr val="00B0F0"/>
                </a:solidFill>
              </a:rPr>
              <a:t>Sub-Project </a:t>
            </a:r>
            <a:r>
              <a:rPr lang="de-DE" dirty="0" smtClean="0">
                <a:solidFill>
                  <a:srgbClr val="00B0F0"/>
                </a:solidFill>
              </a:rPr>
              <a:t>	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dirty="0" smtClean="0">
                <a:solidFill>
                  <a:srgbClr val="00B0F0"/>
                </a:solidFill>
              </a:rPr>
              <a:t> </a:t>
            </a:r>
            <a:br>
              <a:rPr lang="de-DE" dirty="0" smtClean="0">
                <a:solidFill>
                  <a:srgbClr val="00B0F0"/>
                </a:solidFill>
              </a:rPr>
            </a:br>
            <a:endParaRPr lang="de-DE" dirty="0" smtClean="0">
              <a:solidFill>
                <a:srgbClr val="00B0F0"/>
              </a:solidFill>
            </a:endParaRPr>
          </a:p>
        </p:txBody>
      </p:sp>
      <p:graphicFrame>
        <p:nvGraphicFramePr>
          <p:cNvPr id="7" name="Diagramm 6"/>
          <p:cNvGraphicFramePr/>
          <p:nvPr/>
        </p:nvGraphicFramePr>
        <p:xfrm>
          <a:off x="766614" y="2276872"/>
          <a:ext cx="8640960" cy="2495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6" descr="090303_Logo_G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0792" y="980728"/>
            <a:ext cx="1591506" cy="61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feld 17"/>
          <p:cNvSpPr txBox="1"/>
          <p:nvPr/>
        </p:nvSpPr>
        <p:spPr>
          <a:xfrm>
            <a:off x="910634" y="1474912"/>
            <a:ext cx="747262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BOXX – Kopplung von Thermik, Hydraulik und Mechanik in einem Tool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6" name="Grafik 15" descr="D:\Fischer_KWT_ab_2014\Projekte_2013\WEspe\Bearbeitung_Arbeitspakete\AP0_Studie\Pictogramme_PtG_Anlagenkonzepte_Komponentenmatrix\Pictogramm_Erzeugungspfad_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5406" y="908720"/>
            <a:ext cx="396044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llipse 18"/>
          <p:cNvSpPr/>
          <p:nvPr/>
        </p:nvSpPr>
        <p:spPr bwMode="auto">
          <a:xfrm>
            <a:off x="10343679" y="1124744"/>
            <a:ext cx="504056" cy="50405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 bwMode="auto">
          <a:xfrm>
            <a:off x="0" y="0"/>
            <a:ext cx="1219041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AF188-176D-4186-9DB8-98C7BB003D91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281" y="609600"/>
            <a:ext cx="8732858" cy="803176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00B0F0"/>
                </a:solidFill>
              </a:rPr>
              <a:t>INTRODUCTION HYDROGEN  AND STORAGE RESEARCH CENTER </a:t>
            </a:r>
            <a:br>
              <a:rPr lang="de-DE" dirty="0" smtClean="0">
                <a:solidFill>
                  <a:srgbClr val="00B0F0"/>
                </a:solidFill>
              </a:rPr>
            </a:br>
            <a:endParaRPr lang="de-DE" dirty="0" smtClean="0">
              <a:solidFill>
                <a:srgbClr val="00B0F0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7182" y="3573018"/>
            <a:ext cx="3312367" cy="29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D:\Bilder_Videos\120522_Fotos_ELA\IMG_2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24" y="4005064"/>
            <a:ext cx="3312367" cy="2275032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1331642" y="1052742"/>
            <a:ext cx="6624736" cy="216980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251950" indent="-2519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400" dirty="0" err="1" smtClean="0">
                <a:solidFill>
                  <a:srgbClr val="00B0F0"/>
                </a:solidFill>
                <a:cs typeface="Arial" pitchFamily="34" charset="0"/>
              </a:rPr>
              <a:t>Stack</a:t>
            </a:r>
            <a:r>
              <a:rPr lang="de-DE" sz="2400" dirty="0" smtClean="0">
                <a:solidFill>
                  <a:srgbClr val="00B0F0"/>
                </a:solidFill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rgbClr val="00B0F0"/>
                </a:solidFill>
                <a:cs typeface="Arial" pitchFamily="34" charset="0"/>
              </a:rPr>
              <a:t>test</a:t>
            </a:r>
            <a:r>
              <a:rPr lang="de-DE" sz="2400" dirty="0" smtClean="0">
                <a:solidFill>
                  <a:srgbClr val="00B0F0"/>
                </a:solidFill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rgbClr val="00B0F0"/>
                </a:solidFill>
                <a:cs typeface="Arial" pitchFamily="34" charset="0"/>
              </a:rPr>
              <a:t>center</a:t>
            </a:r>
            <a:r>
              <a:rPr lang="de-DE" sz="2400" dirty="0" smtClean="0">
                <a:solidFill>
                  <a:srgbClr val="00B0F0"/>
                </a:solidFill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rgbClr val="00B0F0"/>
                </a:solidFill>
                <a:cs typeface="Arial" pitchFamily="34" charset="0"/>
              </a:rPr>
              <a:t>up</a:t>
            </a:r>
            <a:r>
              <a:rPr lang="de-DE" sz="2400" dirty="0" smtClean="0">
                <a:solidFill>
                  <a:srgbClr val="00B0F0"/>
                </a:solidFill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rgbClr val="00B0F0"/>
                </a:solidFill>
                <a:cs typeface="Arial" pitchFamily="34" charset="0"/>
              </a:rPr>
              <a:t>to</a:t>
            </a:r>
            <a:r>
              <a:rPr lang="de-DE" sz="2400" dirty="0" smtClean="0">
                <a:solidFill>
                  <a:srgbClr val="00B0F0"/>
                </a:solidFill>
                <a:cs typeface="Arial" pitchFamily="34" charset="0"/>
              </a:rPr>
              <a:t> 60 bar </a:t>
            </a:r>
            <a:r>
              <a:rPr lang="de-DE" sz="2400" dirty="0" err="1" smtClean="0">
                <a:solidFill>
                  <a:srgbClr val="00B0F0"/>
                </a:solidFill>
                <a:cs typeface="Arial" pitchFamily="34" charset="0"/>
              </a:rPr>
              <a:t>stacks</a:t>
            </a:r>
            <a:endParaRPr lang="de-DE" sz="2400" dirty="0" smtClean="0">
              <a:solidFill>
                <a:srgbClr val="00B0F0"/>
              </a:solidFill>
              <a:cs typeface="Arial" pitchFamily="34" charset="0"/>
            </a:endParaRPr>
          </a:p>
          <a:p>
            <a:pPr marL="709150" lvl="1" indent="-251950">
              <a:spcAft>
                <a:spcPts val="600"/>
              </a:spcAft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Possibility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to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replace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stack</a:t>
            </a:r>
            <a:endParaRPr lang="de-DE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709150" lvl="1" indent="-251950">
              <a:spcAft>
                <a:spcPts val="600"/>
              </a:spcAft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Stack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current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up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to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3000 A</a:t>
            </a:r>
          </a:p>
          <a:p>
            <a:pPr marL="709150" lvl="1" indent="-251950">
              <a:spcAft>
                <a:spcPts val="600"/>
              </a:spcAft>
              <a:buFont typeface="Wingdings" pitchFamily="2" charset="2"/>
              <a:buChar char="§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Dynamic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input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profiles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possible</a:t>
            </a:r>
            <a:endParaRPr lang="de-DE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709150" lvl="1" indent="-251950">
              <a:spcAft>
                <a:spcPts val="600"/>
              </a:spcAft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Stack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power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up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to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156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kW</a:t>
            </a:r>
            <a:endParaRPr lang="de-DE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251950" indent="-251950">
              <a:spcAft>
                <a:spcPts val="600"/>
              </a:spcAft>
              <a:buFont typeface="Wingdings" pitchFamily="2" charset="2"/>
              <a:buChar char="§"/>
            </a:pPr>
            <a:endParaRPr lang="de-DE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6527254" y="4581128"/>
            <a:ext cx="1800200" cy="1728192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cxnSp>
        <p:nvCxnSpPr>
          <p:cNvPr id="17" name="Gerade Verbindung 16"/>
          <p:cNvCxnSpPr/>
          <p:nvPr/>
        </p:nvCxnSpPr>
        <p:spPr bwMode="auto">
          <a:xfrm>
            <a:off x="4932046" y="1700808"/>
            <a:ext cx="245931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Gerade Verbindung mit Pfeil 17"/>
          <p:cNvCxnSpPr/>
          <p:nvPr/>
        </p:nvCxnSpPr>
        <p:spPr bwMode="auto">
          <a:xfrm>
            <a:off x="7391350" y="1700808"/>
            <a:ext cx="0" cy="27363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feld 18"/>
          <p:cNvSpPr txBox="1"/>
          <p:nvPr/>
        </p:nvSpPr>
        <p:spPr>
          <a:xfrm>
            <a:off x="1259634" y="2924958"/>
            <a:ext cx="6624736" cy="46164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251950" indent="-2519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400" dirty="0" smtClean="0">
                <a:solidFill>
                  <a:srgbClr val="00B0F0"/>
                </a:solidFill>
                <a:cs typeface="Arial" pitchFamily="34" charset="0"/>
              </a:rPr>
              <a:t>Third </a:t>
            </a:r>
            <a:r>
              <a:rPr lang="de-DE" sz="2400" dirty="0" err="1" smtClean="0">
                <a:solidFill>
                  <a:srgbClr val="00B0F0"/>
                </a:solidFill>
                <a:cs typeface="Arial" pitchFamily="34" charset="0"/>
              </a:rPr>
              <a:t>party</a:t>
            </a:r>
            <a:r>
              <a:rPr lang="de-DE" sz="2400" dirty="0" smtClean="0">
                <a:solidFill>
                  <a:srgbClr val="00B0F0"/>
                </a:solidFill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rgbClr val="00B0F0"/>
                </a:solidFill>
                <a:cs typeface="Arial" pitchFamily="34" charset="0"/>
              </a:rPr>
              <a:t>stacks</a:t>
            </a:r>
            <a:r>
              <a:rPr lang="de-DE" sz="2400" dirty="0" smtClean="0">
                <a:solidFill>
                  <a:srgbClr val="00B0F0"/>
                </a:solidFill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rgbClr val="00B0F0"/>
                </a:solidFill>
                <a:cs typeface="Arial" pitchFamily="34" charset="0"/>
              </a:rPr>
              <a:t>for</a:t>
            </a:r>
            <a:r>
              <a:rPr lang="de-DE" sz="2400" dirty="0" smtClean="0">
                <a:solidFill>
                  <a:srgbClr val="00B0F0"/>
                </a:solidFill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rgbClr val="00B0F0"/>
                </a:solidFill>
                <a:cs typeface="Arial" pitchFamily="34" charset="0"/>
              </a:rPr>
              <a:t>tests</a:t>
            </a:r>
            <a:r>
              <a:rPr lang="de-DE" sz="2400" dirty="0" smtClean="0">
                <a:solidFill>
                  <a:srgbClr val="00B0F0"/>
                </a:solidFill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rgbClr val="00B0F0"/>
                </a:solidFill>
                <a:cs typeface="Arial" pitchFamily="34" charset="0"/>
              </a:rPr>
              <a:t>welcome</a:t>
            </a:r>
            <a:r>
              <a:rPr lang="de-DE" sz="2400" dirty="0" smtClean="0">
                <a:solidFill>
                  <a:srgbClr val="00B0F0"/>
                </a:solidFill>
                <a:cs typeface="Arial" pitchFamily="34" charset="0"/>
              </a:rPr>
              <a:t>!</a:t>
            </a:r>
            <a:endParaRPr lang="de-DE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Times" pitchFamily="18" charset="0"/>
              <a:buNone/>
            </a:pPr>
            <a:fld id="{FAAD8296-456E-4C3A-A63D-CEB1D79CC4A4}" type="slidenum">
              <a:rPr lang="de-DE" smtClean="0"/>
              <a:pPr>
                <a:buFont typeface="Times" pitchFamily="18" charset="0"/>
                <a:buNone/>
              </a:pPr>
              <a:t>28</a:t>
            </a:fld>
            <a:endParaRPr lang="de-DE" smtClean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0631" y="548680"/>
            <a:ext cx="9901602" cy="731168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00B0F0"/>
                </a:solidFill>
              </a:rPr>
              <a:t>OVERVIEW </a:t>
            </a:r>
            <a:r>
              <a:rPr lang="de-DE" dirty="0" err="1" smtClean="0">
                <a:solidFill>
                  <a:srgbClr val="00B0F0"/>
                </a:solidFill>
              </a:rPr>
              <a:t>WESpe</a:t>
            </a:r>
            <a:r>
              <a:rPr lang="de-DE" dirty="0" smtClean="0">
                <a:solidFill>
                  <a:srgbClr val="00B0F0"/>
                </a:solidFill>
              </a:rPr>
              <a:t> – JOINT RESEARCH PROJECT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sz="1400" dirty="0" smtClean="0">
                <a:solidFill>
                  <a:srgbClr val="00B0F0"/>
                </a:solidFill>
              </a:rPr>
              <a:t>Sub-Project  Environmental Action Germany (                                        ) </a:t>
            </a:r>
            <a:r>
              <a:rPr lang="de-DE" dirty="0" smtClean="0">
                <a:solidFill>
                  <a:srgbClr val="00B0F0"/>
                </a:solidFill>
              </a:rPr>
              <a:t>	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dirty="0" smtClean="0">
                <a:solidFill>
                  <a:srgbClr val="00B0F0"/>
                </a:solidFill>
              </a:rPr>
              <a:t> </a:t>
            </a:r>
            <a:br>
              <a:rPr lang="de-DE" dirty="0" smtClean="0">
                <a:solidFill>
                  <a:srgbClr val="00B0F0"/>
                </a:solidFill>
              </a:rPr>
            </a:br>
            <a:endParaRPr lang="de-DE" dirty="0" smtClean="0">
              <a:solidFill>
                <a:srgbClr val="00B0F0"/>
              </a:solidFill>
            </a:endParaRPr>
          </a:p>
        </p:txBody>
      </p:sp>
      <p:pic>
        <p:nvPicPr>
          <p:cNvPr id="5" name="Grafik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1071" y="908720"/>
            <a:ext cx="19510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 descr="D:\Fischer_KWT_ab_2014\Projekte_2013\WEspe\Bearbeitung_Arbeitspakete\AP0_Studie\Pictogramme_PtG_Anlagenkonzepte_Komponentenmatrix\Pictogramm_Erzeugungspfad_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5406" y="908720"/>
            <a:ext cx="396044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 bwMode="auto">
          <a:xfrm>
            <a:off x="7607374" y="764704"/>
            <a:ext cx="4392488" cy="129614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566" y="1700808"/>
            <a:ext cx="6912768" cy="72008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Communication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concept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for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transparency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and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acceptance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selected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issues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)</a:t>
            </a:r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de-DE" sz="12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de-DE" sz="12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Rechteck 16"/>
          <p:cNvSpPr>
            <a:spLocks noChangeArrowheads="1"/>
          </p:cNvSpPr>
          <p:nvPr/>
        </p:nvSpPr>
        <p:spPr bwMode="auto">
          <a:xfrm>
            <a:off x="360040" y="2060850"/>
            <a:ext cx="5807175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4000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Arial" pitchFamily="34" charset="0"/>
              <a:buChar char="■"/>
              <a:tabLst>
                <a:tab pos="447675" algn="l"/>
              </a:tabLst>
              <a:defRPr/>
            </a:pPr>
            <a:endParaRPr lang="de-DE" sz="1400" dirty="0" smtClean="0">
              <a:solidFill>
                <a:srgbClr val="00B0F0"/>
              </a:solidFill>
            </a:endParaRPr>
          </a:p>
          <a:p>
            <a:pPr marL="144000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Arial" pitchFamily="34" charset="0"/>
              <a:buChar char="■"/>
              <a:tabLst>
                <a:tab pos="447675" algn="l"/>
              </a:tabLst>
              <a:defRPr/>
            </a:pPr>
            <a:r>
              <a:rPr lang="de-DE" sz="1400" dirty="0" smtClean="0">
                <a:solidFill>
                  <a:srgbClr val="00B0F0"/>
                </a:solidFill>
              </a:rPr>
              <a:t>Development </a:t>
            </a:r>
            <a:r>
              <a:rPr lang="de-DE" sz="1400" dirty="0" err="1" smtClean="0">
                <a:solidFill>
                  <a:srgbClr val="00B0F0"/>
                </a:solidFill>
              </a:rPr>
              <a:t>of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communication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concept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</a:p>
          <a:p>
            <a:pPr marL="601200" lvl="2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Courier New" pitchFamily="49" charset="0"/>
              <a:buChar char="o"/>
              <a:tabLst>
                <a:tab pos="447675" algn="l"/>
              </a:tabLst>
              <a:defRPr/>
            </a:pPr>
            <a:r>
              <a:rPr lang="de-DE" sz="1400" dirty="0" smtClean="0">
                <a:solidFill>
                  <a:srgbClr val="00B0F0"/>
                </a:solidFill>
              </a:rPr>
              <a:t>Analysis </a:t>
            </a:r>
            <a:r>
              <a:rPr lang="de-DE" sz="1400" dirty="0" err="1" smtClean="0">
                <a:solidFill>
                  <a:srgbClr val="00B0F0"/>
                </a:solidFill>
              </a:rPr>
              <a:t>of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initial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position</a:t>
            </a:r>
            <a:endParaRPr lang="de-DE" sz="1400" dirty="0" smtClean="0">
              <a:solidFill>
                <a:srgbClr val="00B0F0"/>
              </a:solidFill>
            </a:endParaRPr>
          </a:p>
          <a:p>
            <a:pPr marL="601200" lvl="2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Courier New" pitchFamily="49" charset="0"/>
              <a:buChar char="o"/>
              <a:tabLst>
                <a:tab pos="447675" algn="l"/>
              </a:tabLst>
              <a:defRPr/>
            </a:pPr>
            <a:r>
              <a:rPr lang="de-DE" sz="1400" dirty="0" smtClean="0">
                <a:solidFill>
                  <a:srgbClr val="00B0F0"/>
                </a:solidFill>
              </a:rPr>
              <a:t>Analysis </a:t>
            </a:r>
            <a:r>
              <a:rPr lang="de-DE" sz="1400" dirty="0" err="1" smtClean="0">
                <a:solidFill>
                  <a:srgbClr val="00B0F0"/>
                </a:solidFill>
              </a:rPr>
              <a:t>of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conflict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potencials</a:t>
            </a:r>
            <a:endParaRPr lang="de-DE" sz="1400" dirty="0" smtClean="0">
              <a:solidFill>
                <a:srgbClr val="00B0F0"/>
              </a:solidFill>
            </a:endParaRPr>
          </a:p>
          <a:p>
            <a:pPr marL="601200" lvl="2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Courier New" pitchFamily="49" charset="0"/>
              <a:buChar char="o"/>
              <a:tabLst>
                <a:tab pos="447675" algn="l"/>
              </a:tabLst>
              <a:defRPr/>
            </a:pPr>
            <a:r>
              <a:rPr lang="de-DE" sz="1400" dirty="0" err="1" smtClean="0">
                <a:solidFill>
                  <a:srgbClr val="00B0F0"/>
                </a:solidFill>
              </a:rPr>
              <a:t>Concept</a:t>
            </a:r>
            <a:r>
              <a:rPr lang="de-DE" sz="1400" dirty="0" smtClean="0">
                <a:solidFill>
                  <a:srgbClr val="00B0F0"/>
                </a:solidFill>
              </a:rPr>
              <a:t>  </a:t>
            </a:r>
            <a:r>
              <a:rPr lang="de-DE" sz="1400" dirty="0" err="1" smtClean="0">
                <a:solidFill>
                  <a:srgbClr val="00B0F0"/>
                </a:solidFill>
              </a:rPr>
              <a:t>for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public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participation</a:t>
            </a:r>
            <a:r>
              <a:rPr lang="de-DE" sz="1400" dirty="0" smtClean="0">
                <a:solidFill>
                  <a:srgbClr val="00B0F0"/>
                </a:solidFill>
              </a:rPr>
              <a:t>	</a:t>
            </a:r>
          </a:p>
          <a:p>
            <a:pPr marL="144000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Arial" pitchFamily="34" charset="0"/>
              <a:buChar char="■"/>
              <a:tabLst>
                <a:tab pos="447675" algn="l"/>
              </a:tabLst>
              <a:defRPr/>
            </a:pPr>
            <a:endParaRPr lang="de-DE" sz="1400" dirty="0" smtClean="0">
              <a:solidFill>
                <a:srgbClr val="00B0F0"/>
              </a:solidFill>
            </a:endParaRPr>
          </a:p>
          <a:p>
            <a:pPr marL="144000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Arial" pitchFamily="34" charset="0"/>
              <a:buChar char="■"/>
              <a:tabLst>
                <a:tab pos="447675" algn="l"/>
              </a:tabLst>
              <a:defRPr/>
            </a:pPr>
            <a:r>
              <a:rPr lang="de-DE" sz="1400" dirty="0" err="1" smtClean="0">
                <a:solidFill>
                  <a:srgbClr val="00B0F0"/>
                </a:solidFill>
              </a:rPr>
              <a:t>Proof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of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communication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concept</a:t>
            </a:r>
            <a:r>
              <a:rPr lang="de-DE" sz="1400" dirty="0" smtClean="0">
                <a:solidFill>
                  <a:srgbClr val="00B0F0"/>
                </a:solidFill>
              </a:rPr>
              <a:t> in </a:t>
            </a:r>
            <a:r>
              <a:rPr lang="de-DE" sz="1400" dirty="0" err="1" smtClean="0">
                <a:solidFill>
                  <a:srgbClr val="00B0F0"/>
                </a:solidFill>
              </a:rPr>
              <a:t>practice</a:t>
            </a:r>
            <a:r>
              <a:rPr lang="de-DE" sz="1400" dirty="0" smtClean="0">
                <a:solidFill>
                  <a:srgbClr val="00B0F0"/>
                </a:solidFill>
              </a:rPr>
              <a:t> (</a:t>
            </a:r>
            <a:r>
              <a:rPr lang="de-DE" sz="1400" dirty="0" err="1" smtClean="0">
                <a:solidFill>
                  <a:srgbClr val="00B0F0"/>
                </a:solidFill>
              </a:rPr>
              <a:t>projected</a:t>
            </a:r>
            <a:r>
              <a:rPr lang="de-DE" sz="1400" dirty="0" smtClean="0">
                <a:solidFill>
                  <a:srgbClr val="00B0F0"/>
                </a:solidFill>
              </a:rPr>
              <a:t> power-</a:t>
            </a:r>
            <a:r>
              <a:rPr lang="de-DE" sz="1400" dirty="0" err="1" smtClean="0">
                <a:solidFill>
                  <a:srgbClr val="00B0F0"/>
                </a:solidFill>
              </a:rPr>
              <a:t>to</a:t>
            </a:r>
            <a:r>
              <a:rPr lang="de-DE" sz="1400" dirty="0" smtClean="0">
                <a:solidFill>
                  <a:srgbClr val="00B0F0"/>
                </a:solidFill>
              </a:rPr>
              <a:t>-gas </a:t>
            </a:r>
            <a:r>
              <a:rPr lang="de-DE" sz="1400" dirty="0" err="1" smtClean="0">
                <a:solidFill>
                  <a:srgbClr val="00B0F0"/>
                </a:solidFill>
              </a:rPr>
              <a:t>project</a:t>
            </a:r>
            <a:r>
              <a:rPr lang="de-DE" sz="1400" dirty="0" smtClean="0">
                <a:solidFill>
                  <a:srgbClr val="00B0F0"/>
                </a:solidFill>
              </a:rPr>
              <a:t>)</a:t>
            </a:r>
          </a:p>
          <a:p>
            <a:pPr marL="601200" lvl="1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Courier New" pitchFamily="49" charset="0"/>
              <a:buChar char="o"/>
              <a:tabLst>
                <a:tab pos="447675" algn="l"/>
              </a:tabLst>
              <a:defRPr/>
            </a:pPr>
            <a:r>
              <a:rPr lang="de-DE" sz="1400" dirty="0" err="1" smtClean="0">
                <a:solidFill>
                  <a:srgbClr val="00B0F0"/>
                </a:solidFill>
              </a:rPr>
              <a:t>Introduction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of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project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to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local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authorities</a:t>
            </a:r>
            <a:endParaRPr lang="de-DE" sz="1400" dirty="0" smtClean="0">
              <a:solidFill>
                <a:srgbClr val="00B0F0"/>
              </a:solidFill>
            </a:endParaRPr>
          </a:p>
          <a:p>
            <a:pPr marL="601200" lvl="1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Courier New" pitchFamily="49" charset="0"/>
              <a:buChar char="o"/>
              <a:tabLst>
                <a:tab pos="447675" algn="l"/>
              </a:tabLst>
              <a:defRPr/>
            </a:pPr>
            <a:r>
              <a:rPr lang="de-DE" sz="1400" dirty="0" err="1" smtClean="0">
                <a:solidFill>
                  <a:srgbClr val="00B0F0"/>
                </a:solidFill>
              </a:rPr>
              <a:t>Stakeholder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workshops</a:t>
            </a:r>
            <a:endParaRPr lang="de-DE" sz="1400" dirty="0" smtClean="0">
              <a:solidFill>
                <a:srgbClr val="00B0F0"/>
              </a:solidFill>
            </a:endParaRPr>
          </a:p>
          <a:p>
            <a:pPr marL="601200" lvl="1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Courier New" pitchFamily="49" charset="0"/>
              <a:buChar char="o"/>
              <a:tabLst>
                <a:tab pos="447675" algn="l"/>
              </a:tabLst>
              <a:defRPr/>
            </a:pPr>
            <a:r>
              <a:rPr lang="de-DE" sz="1400" dirty="0" smtClean="0">
                <a:solidFill>
                  <a:srgbClr val="00B0F0"/>
                </a:solidFill>
              </a:rPr>
              <a:t>Public </a:t>
            </a:r>
            <a:r>
              <a:rPr lang="de-DE" sz="1400" dirty="0" err="1" smtClean="0">
                <a:solidFill>
                  <a:srgbClr val="00B0F0"/>
                </a:solidFill>
              </a:rPr>
              <a:t>dialogues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with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concerned</a:t>
            </a:r>
            <a:r>
              <a:rPr lang="de-DE" sz="1400" dirty="0" smtClean="0">
                <a:solidFill>
                  <a:srgbClr val="00B0F0"/>
                </a:solidFill>
              </a:rPr>
              <a:t>  </a:t>
            </a:r>
            <a:r>
              <a:rPr lang="de-DE" sz="1400" dirty="0" err="1" smtClean="0">
                <a:solidFill>
                  <a:srgbClr val="00B0F0"/>
                </a:solidFill>
              </a:rPr>
              <a:t>people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and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parties</a:t>
            </a:r>
            <a:endParaRPr lang="de-DE" sz="1400" dirty="0" smtClean="0">
              <a:solidFill>
                <a:srgbClr val="00B0F0"/>
              </a:solidFill>
            </a:endParaRPr>
          </a:p>
          <a:p>
            <a:pPr marL="601200" lvl="1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Courier New" pitchFamily="49" charset="0"/>
              <a:buChar char="o"/>
              <a:tabLst>
                <a:tab pos="447675" algn="l"/>
              </a:tabLst>
              <a:defRPr/>
            </a:pPr>
            <a:r>
              <a:rPr lang="de-DE" sz="1400" dirty="0" smtClean="0">
                <a:solidFill>
                  <a:srgbClr val="00B0F0"/>
                </a:solidFill>
              </a:rPr>
              <a:t>Mediation </a:t>
            </a:r>
            <a:r>
              <a:rPr lang="de-DE" sz="1400" dirty="0" err="1" smtClean="0">
                <a:solidFill>
                  <a:srgbClr val="00B0F0"/>
                </a:solidFill>
              </a:rPr>
              <a:t>between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supporters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and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opponents</a:t>
            </a:r>
            <a:endParaRPr lang="de-DE" sz="1400" dirty="0" smtClean="0">
              <a:solidFill>
                <a:srgbClr val="00B0F0"/>
              </a:solidFill>
            </a:endParaRPr>
          </a:p>
          <a:p>
            <a:pPr marL="601200" lvl="1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Courier New" pitchFamily="49" charset="0"/>
              <a:buChar char="o"/>
              <a:tabLst>
                <a:tab pos="447675" algn="l"/>
              </a:tabLst>
              <a:defRPr/>
            </a:pPr>
            <a:endParaRPr lang="de-DE" sz="1400" dirty="0" smtClean="0">
              <a:solidFill>
                <a:srgbClr val="00B0F0"/>
              </a:solidFill>
            </a:endParaRPr>
          </a:p>
          <a:p>
            <a:pPr marL="601200" lvl="1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Courier New" pitchFamily="49" charset="0"/>
              <a:buChar char="o"/>
              <a:tabLst>
                <a:tab pos="447675" algn="l"/>
              </a:tabLst>
              <a:defRPr/>
            </a:pPr>
            <a:endParaRPr lang="de-DE" sz="1400" dirty="0" smtClean="0">
              <a:solidFill>
                <a:srgbClr val="00B0F0"/>
              </a:solidFill>
            </a:endParaRPr>
          </a:p>
          <a:p>
            <a:pPr marL="144000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Arial" pitchFamily="34" charset="0"/>
              <a:buChar char="■"/>
              <a:tabLst>
                <a:tab pos="447675" algn="l"/>
              </a:tabLst>
              <a:defRPr/>
            </a:pPr>
            <a:endParaRPr lang="de-DE" sz="1400" dirty="0" smtClean="0">
              <a:solidFill>
                <a:srgbClr val="00B0F0"/>
              </a:solidFill>
            </a:endParaRPr>
          </a:p>
          <a:p>
            <a:pPr marL="601200" lvl="1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Courier New" pitchFamily="49" charset="0"/>
              <a:buChar char="o"/>
              <a:tabLst>
                <a:tab pos="447675" algn="l"/>
              </a:tabLst>
              <a:defRPr/>
            </a:pPr>
            <a:endParaRPr lang="de-DE" sz="1400" dirty="0" smtClean="0">
              <a:solidFill>
                <a:srgbClr val="00B0F0"/>
              </a:solidFill>
            </a:endParaRPr>
          </a:p>
        </p:txBody>
      </p:sp>
      <p:pic>
        <p:nvPicPr>
          <p:cNvPr id="68710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1310" y="2564904"/>
            <a:ext cx="3744417" cy="29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Times" pitchFamily="18" charset="0"/>
              <a:buNone/>
            </a:pPr>
            <a:fld id="{FAAD8296-456E-4C3A-A63D-CEB1D79CC4A4}" type="slidenum">
              <a:rPr lang="de-DE" smtClean="0"/>
              <a:pPr>
                <a:buFont typeface="Times" pitchFamily="18" charset="0"/>
                <a:buNone/>
              </a:pPr>
              <a:t>29</a:t>
            </a:fld>
            <a:endParaRPr lang="de-DE" smtClean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0631" y="548680"/>
            <a:ext cx="9901602" cy="731168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00B0F0"/>
                </a:solidFill>
              </a:rPr>
              <a:t>EXAMPLE RESULTS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dirty="0" smtClean="0">
                <a:solidFill>
                  <a:srgbClr val="00B0F0"/>
                </a:solidFill>
              </a:rPr>
              <a:t>Simulation </a:t>
            </a:r>
            <a:r>
              <a:rPr lang="de-DE" dirty="0" err="1" smtClean="0">
                <a:solidFill>
                  <a:srgbClr val="00B0F0"/>
                </a:solidFill>
              </a:rPr>
              <a:t>of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err="1" smtClean="0">
                <a:solidFill>
                  <a:srgbClr val="00B0F0"/>
                </a:solidFill>
              </a:rPr>
              <a:t>Representative</a:t>
            </a:r>
            <a:r>
              <a:rPr lang="de-DE" dirty="0" smtClean="0">
                <a:solidFill>
                  <a:srgbClr val="00B0F0"/>
                </a:solidFill>
              </a:rPr>
              <a:t> Power-</a:t>
            </a:r>
            <a:r>
              <a:rPr lang="de-DE" dirty="0" err="1" smtClean="0">
                <a:solidFill>
                  <a:srgbClr val="00B0F0"/>
                </a:solidFill>
              </a:rPr>
              <a:t>to</a:t>
            </a:r>
            <a:r>
              <a:rPr lang="de-DE" dirty="0" smtClean="0">
                <a:solidFill>
                  <a:srgbClr val="00B0F0"/>
                </a:solidFill>
              </a:rPr>
              <a:t>-Gas Systems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dirty="0" smtClean="0">
                <a:solidFill>
                  <a:srgbClr val="00B0F0"/>
                </a:solidFill>
              </a:rPr>
              <a:t/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dirty="0" smtClean="0">
                <a:solidFill>
                  <a:srgbClr val="00B0F0"/>
                </a:solidFill>
              </a:rPr>
              <a:t>	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dirty="0" smtClean="0">
                <a:solidFill>
                  <a:srgbClr val="00B0F0"/>
                </a:solidFill>
              </a:rPr>
              <a:t> </a:t>
            </a:r>
            <a:br>
              <a:rPr lang="de-DE" dirty="0" smtClean="0">
                <a:solidFill>
                  <a:srgbClr val="00B0F0"/>
                </a:solidFill>
              </a:rPr>
            </a:br>
            <a:endParaRPr lang="de-DE" dirty="0" smtClean="0">
              <a:solidFill>
                <a:srgbClr val="00B0F0"/>
              </a:solidFill>
            </a:endParaRPr>
          </a:p>
        </p:txBody>
      </p:sp>
      <p:graphicFrame>
        <p:nvGraphicFramePr>
          <p:cNvPr id="7" name="Diagramm 6"/>
          <p:cNvGraphicFramePr/>
          <p:nvPr/>
        </p:nvGraphicFramePr>
        <p:xfrm>
          <a:off x="3214892" y="1268760"/>
          <a:ext cx="4763565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0086676"/>
              </p:ext>
            </p:extLst>
          </p:nvPr>
        </p:nvGraphicFramePr>
        <p:xfrm>
          <a:off x="1918742" y="2677061"/>
          <a:ext cx="7560845" cy="3802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03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03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903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200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noProof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Path 5 – </a:t>
                      </a:r>
                      <a:r>
                        <a:rPr lang="de-DE" sz="1400" b="1" kern="1200" noProof="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Economic</a:t>
                      </a:r>
                      <a:r>
                        <a:rPr lang="de-DE" sz="1400" b="1" kern="1200" noProof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de-DE" sz="1400" b="1" kern="1200" noProof="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assumptions</a:t>
                      </a:r>
                      <a:endParaRPr lang="de-DE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noProof="0" dirty="0"/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Component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CAPEX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years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OPEX/revenues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wind</a:t>
                      </a:r>
                      <a:endParaRPr lang="en-US" sz="1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40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500 EUR/kW inst.</a:t>
                      </a:r>
                      <a:endParaRPr lang="en-US" sz="1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2,5 % Invest /a</a:t>
                      </a:r>
                      <a:endParaRPr lang="en-US" sz="1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PV</a:t>
                      </a:r>
                      <a:endParaRPr lang="en-US" sz="1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40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800 EUR/kW inst.</a:t>
                      </a:r>
                      <a:endParaRPr lang="en-US" sz="1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2 % Invest /a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Electrolysis</a:t>
                      </a:r>
                      <a:endParaRPr lang="en-US" sz="1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40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050</a:t>
                      </a:r>
                      <a:r>
                        <a:rPr lang="en-US" sz="140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EUR/kW inst.</a:t>
                      </a:r>
                      <a:endParaRPr lang="en-US" sz="1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4 % Invest /a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Storage Tank</a:t>
                      </a:r>
                      <a:endParaRPr lang="en-US" sz="1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590 EUR/kg</a:t>
                      </a:r>
                      <a:endParaRPr lang="en-US" sz="1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2 % Invest /a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Electricity (public net</a:t>
                      </a:r>
                      <a:r>
                        <a:rPr lang="en-US" sz="140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US" sz="1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Stock</a:t>
                      </a:r>
                      <a:r>
                        <a:rPr lang="en-US" sz="140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exchange price</a:t>
                      </a:r>
                      <a:endParaRPr lang="en-US" sz="1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40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ct</a:t>
                      </a:r>
                      <a:r>
                        <a:rPr lang="en-US" sz="140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/kWh</a:t>
                      </a:r>
                      <a:endParaRPr lang="en-US" sz="1400" dirty="0" smtClean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505497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Renewable electricity sale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Stock</a:t>
                      </a:r>
                      <a:r>
                        <a:rPr lang="en-US" sz="140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exchange price</a:t>
                      </a:r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 sz="1200" kern="1200" dirty="0">
                        <a:solidFill>
                          <a:schemeClr val="dk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40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ct/kWh</a:t>
                      </a:r>
                      <a:endParaRPr lang="en-US" sz="1400" dirty="0" smtClean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H2 sale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err="1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Steam</a:t>
                      </a:r>
                      <a:r>
                        <a:rPr lang="de-DE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400" kern="1200" dirty="0" err="1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reforming</a:t>
                      </a:r>
                      <a:r>
                        <a:rPr lang="de-DE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400" kern="1200" dirty="0" err="1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price</a:t>
                      </a:r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 sz="1200" kern="1200" dirty="0">
                        <a:solidFill>
                          <a:schemeClr val="dk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1.00 EUR/kg</a:t>
                      </a:r>
                      <a:endParaRPr lang="en-US" sz="1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economics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0415535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Rate</a:t>
                      </a:r>
                      <a:r>
                        <a:rPr lang="en-US" sz="140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of interest</a:t>
                      </a:r>
                      <a:endParaRPr lang="en-US" sz="1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0.07</a:t>
                      </a:r>
                      <a:endParaRPr lang="en-US" sz="1400" dirty="0" smtClean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8420729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 bwMode="auto">
          <a:xfrm>
            <a:off x="0" y="0"/>
            <a:ext cx="1219041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AF188-176D-4186-9DB8-98C7BB003D9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281" y="609600"/>
            <a:ext cx="8732858" cy="1143000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00B0F0"/>
                </a:solidFill>
              </a:rPr>
              <a:t>INTRODUCTION HYDROGEN ANSD STORAGE RESEARCH CENTER </a:t>
            </a:r>
            <a:br>
              <a:rPr lang="de-DE" dirty="0" smtClean="0">
                <a:solidFill>
                  <a:srgbClr val="00B0F0"/>
                </a:solidFill>
              </a:rPr>
            </a:br>
            <a:endParaRPr lang="de-DE" dirty="0" smtClean="0">
              <a:solidFill>
                <a:srgbClr val="00B0F0"/>
              </a:solidFill>
            </a:endParaRPr>
          </a:p>
        </p:txBody>
      </p:sp>
      <p:pic>
        <p:nvPicPr>
          <p:cNvPr id="6" name="Picture 12" descr="Enertrag HybridKW_nur text"/>
          <p:cNvPicPr>
            <a:picLocks noChangeAspect="1" noChangeArrowheads="1"/>
          </p:cNvPicPr>
          <p:nvPr/>
        </p:nvPicPr>
        <p:blipFill>
          <a:blip r:embed="rId3" cstate="print"/>
          <a:srcRect t="5713" b="952"/>
          <a:stretch>
            <a:fillRect/>
          </a:stretch>
        </p:blipFill>
        <p:spPr bwMode="auto">
          <a:xfrm>
            <a:off x="1774726" y="3573016"/>
            <a:ext cx="3096344" cy="2070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 descr="D:\Fischer_KWT_ab_2014\H2_FZ\Bilder Zusammenstellung aus Präsentation\DSCN38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7148" y="1628800"/>
            <a:ext cx="4416490" cy="3312368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1414686" y="1628800"/>
            <a:ext cx="4032448" cy="183125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251950" lvl="0" indent="-2519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Research in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alkaline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electrolysis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connected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to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fluctuating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renewable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energies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sources</a:t>
            </a:r>
            <a:endParaRPr lang="de-DE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709150" lvl="1" indent="-251950">
              <a:spcAft>
                <a:spcPts val="600"/>
              </a:spcAft>
              <a:buFont typeface="Courier New" pitchFamily="49" charset="0"/>
              <a:buChar char="o"/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Research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Electrolyzer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20 Nm</a:t>
            </a:r>
            <a:r>
              <a:rPr lang="de-DE" sz="1400" baseline="30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3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/h hydrogen, max. 58 bar </a:t>
            </a:r>
          </a:p>
          <a:p>
            <a:pPr marL="251950" lvl="0" indent="-2519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Feed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with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synthetic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wind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PV-power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profiles</a:t>
            </a:r>
            <a:endParaRPr lang="de-DE" sz="1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51950" lvl="0" indent="-2519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Operating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strategies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hybrid power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plants</a:t>
            </a:r>
            <a:endParaRPr lang="de-DE" sz="1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821472" y="5805264"/>
            <a:ext cx="14414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2">
                    <a:lumMod val="75000"/>
                  </a:schemeClr>
                </a:solidFill>
              </a:rPr>
              <a:t>Image </a:t>
            </a:r>
            <a:r>
              <a:rPr lang="de-DE" sz="800" dirty="0" err="1" smtClean="0">
                <a:solidFill>
                  <a:schemeClr val="bg2">
                    <a:lumMod val="75000"/>
                  </a:schemeClr>
                </a:solidFill>
              </a:rPr>
              <a:t>source</a:t>
            </a:r>
            <a:r>
              <a:rPr lang="de-DE" sz="800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de-DE" sz="800" dirty="0" err="1" smtClean="0">
                <a:solidFill>
                  <a:schemeClr val="bg2">
                    <a:lumMod val="75000"/>
                  </a:schemeClr>
                </a:solidFill>
              </a:rPr>
              <a:t>Enertrag</a:t>
            </a:r>
            <a:r>
              <a:rPr lang="de-DE" sz="800" dirty="0" smtClean="0">
                <a:solidFill>
                  <a:schemeClr val="bg2">
                    <a:lumMod val="75000"/>
                  </a:schemeClr>
                </a:solidFill>
              </a:rPr>
              <a:t> AG</a:t>
            </a:r>
            <a:endParaRPr lang="de-DE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Picture 2" descr="D:\Fischer_KWT_ab_2014\Projekte_2013\WEspe\Wespe\Z-Organisatorisches\Webportal\01_60bar_Druckelektrolyse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5546" y="3645024"/>
            <a:ext cx="4030300" cy="2713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Times" pitchFamily="18" charset="0"/>
              <a:buNone/>
            </a:pPr>
            <a:fld id="{FAAD8296-456E-4C3A-A63D-CEB1D79CC4A4}" type="slidenum">
              <a:rPr lang="de-DE" smtClean="0"/>
              <a:pPr>
                <a:buFont typeface="Times" pitchFamily="18" charset="0"/>
                <a:buNone/>
              </a:pPr>
              <a:t>30</a:t>
            </a:fld>
            <a:endParaRPr lang="de-DE" smtClean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0631" y="548680"/>
            <a:ext cx="9901602" cy="731168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00B0F0"/>
                </a:solidFill>
              </a:rPr>
              <a:t>EXAMPLE RESULTS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dirty="0" smtClean="0">
                <a:solidFill>
                  <a:srgbClr val="00B0F0"/>
                </a:solidFill>
              </a:rPr>
              <a:t>Simulation </a:t>
            </a:r>
            <a:r>
              <a:rPr lang="de-DE" dirty="0" err="1" smtClean="0">
                <a:solidFill>
                  <a:srgbClr val="00B0F0"/>
                </a:solidFill>
              </a:rPr>
              <a:t>of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err="1" smtClean="0">
                <a:solidFill>
                  <a:srgbClr val="00B0F0"/>
                </a:solidFill>
              </a:rPr>
              <a:t>Representative</a:t>
            </a:r>
            <a:r>
              <a:rPr lang="de-DE" dirty="0" smtClean="0">
                <a:solidFill>
                  <a:srgbClr val="00B0F0"/>
                </a:solidFill>
              </a:rPr>
              <a:t> Power-</a:t>
            </a:r>
            <a:r>
              <a:rPr lang="de-DE" dirty="0" err="1" smtClean="0">
                <a:solidFill>
                  <a:srgbClr val="00B0F0"/>
                </a:solidFill>
              </a:rPr>
              <a:t>to</a:t>
            </a:r>
            <a:r>
              <a:rPr lang="de-DE" dirty="0" smtClean="0">
                <a:solidFill>
                  <a:srgbClr val="00B0F0"/>
                </a:solidFill>
              </a:rPr>
              <a:t>-Gas Systems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dirty="0" smtClean="0">
                <a:solidFill>
                  <a:srgbClr val="00B0F0"/>
                </a:solidFill>
              </a:rPr>
              <a:t/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dirty="0" smtClean="0">
                <a:solidFill>
                  <a:srgbClr val="00B0F0"/>
                </a:solidFill>
              </a:rPr>
              <a:t>	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dirty="0" smtClean="0">
                <a:solidFill>
                  <a:srgbClr val="00B0F0"/>
                </a:solidFill>
              </a:rPr>
              <a:t> </a:t>
            </a:r>
            <a:br>
              <a:rPr lang="de-DE" dirty="0" smtClean="0">
                <a:solidFill>
                  <a:srgbClr val="00B0F0"/>
                </a:solidFill>
              </a:rPr>
            </a:br>
            <a:endParaRPr lang="de-DE" dirty="0" smtClean="0">
              <a:solidFill>
                <a:srgbClr val="00B0F0"/>
              </a:solidFill>
            </a:endParaRPr>
          </a:p>
        </p:txBody>
      </p:sp>
      <p:graphicFrame>
        <p:nvGraphicFramePr>
          <p:cNvPr id="7" name="Diagramm 6"/>
          <p:cNvGraphicFramePr/>
          <p:nvPr/>
        </p:nvGraphicFramePr>
        <p:xfrm>
          <a:off x="4355979" y="2276872"/>
          <a:ext cx="4248472" cy="2495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nhaltsplatzhalt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7889" y="1247534"/>
            <a:ext cx="5509605" cy="5493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/>
        </p:nvCxnSpPr>
        <p:spPr bwMode="auto">
          <a:xfrm>
            <a:off x="0" y="0"/>
            <a:ext cx="1219041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AF188-176D-4186-9DB8-98C7BB003D91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82638" y="1196752"/>
            <a:ext cx="10751795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Main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lessons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learned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and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barriers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to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innovation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deployment</a:t>
            </a:r>
            <a:endParaRPr lang="de-DE" sz="2000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marL="342900" indent="-342900" eaLnBrk="0" hangingPunct="0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Next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project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steps</a:t>
            </a:r>
            <a:endParaRPr lang="de-DE" sz="2000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marL="342900" indent="-342900" eaLnBrk="0" hangingPunct="0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Needs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for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future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R&amp;I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activities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coming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out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of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the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project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(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if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any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)</a:t>
            </a:r>
          </a:p>
          <a:p>
            <a:pPr marL="342900" indent="-342900" eaLnBrk="0" hangingPunct="0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Deployment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prospects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of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the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most</a:t>
            </a:r>
            <a:r>
              <a:rPr lang="de-DE" sz="2000" dirty="0" smtClean="0">
                <a:solidFill>
                  <a:srgbClr val="00B0F0"/>
                </a:solidFill>
                <a:cs typeface="Times New Roman" pitchFamily="18" charset="0"/>
              </a:rPr>
              <a:t> promising </a:t>
            </a:r>
            <a:r>
              <a:rPr lang="de-DE" sz="2000" dirty="0" err="1" smtClean="0">
                <a:solidFill>
                  <a:srgbClr val="00B0F0"/>
                </a:solidFill>
                <a:cs typeface="Times New Roman" pitchFamily="18" charset="0"/>
              </a:rPr>
              <a:t>solutions</a:t>
            </a:r>
            <a:endParaRPr lang="de-DE" sz="2000" smtClean="0">
              <a:solidFill>
                <a:srgbClr val="00B0F0"/>
              </a:solidFill>
              <a:cs typeface="Times New Roman" pitchFamily="18" charset="0"/>
            </a:endParaRPr>
          </a:p>
          <a:p>
            <a:pPr marL="342900" indent="-342900" eaLnBrk="0" hangingPunct="0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endParaRPr lang="de-DE" sz="2000" i="0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281" y="609600"/>
            <a:ext cx="8732858" cy="803176"/>
          </a:xfrm>
        </p:spPr>
        <p:txBody>
          <a:bodyPr/>
          <a:lstStyle/>
          <a:p>
            <a:pPr eaLnBrk="1" hangingPunct="1"/>
            <a:r>
              <a:rPr lang="de-DE" dirty="0" err="1" smtClean="0">
                <a:solidFill>
                  <a:srgbClr val="00B0F0"/>
                </a:solidFill>
              </a:rPr>
              <a:t>Expectations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err="1" smtClean="0">
                <a:solidFill>
                  <a:srgbClr val="00B0F0"/>
                </a:solidFill>
              </a:rPr>
              <a:t>from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err="1" smtClean="0">
                <a:solidFill>
                  <a:srgbClr val="00B0F0"/>
                </a:solidFill>
              </a:rPr>
              <a:t>presentation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br>
              <a:rPr lang="de-DE" dirty="0" smtClean="0">
                <a:solidFill>
                  <a:srgbClr val="00B0F0"/>
                </a:solidFill>
              </a:rPr>
            </a:br>
            <a:endParaRPr lang="de-DE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 bwMode="auto">
          <a:xfrm>
            <a:off x="0" y="0"/>
            <a:ext cx="1219041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98" name="Text Box 49"/>
          <p:cNvSpPr txBox="1">
            <a:spLocks noChangeArrowheads="1"/>
          </p:cNvSpPr>
          <p:nvPr/>
        </p:nvSpPr>
        <p:spPr bwMode="auto">
          <a:xfrm>
            <a:off x="1199300" y="1484788"/>
            <a:ext cx="104638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AutoNum type="arabicPlain"/>
            </a:pP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 HYDROGEN RESEARCH CENTER 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AutoNum type="arabicPlain"/>
            </a:pPr>
            <a:r>
              <a:rPr lang="de-DE" sz="2000" b="1" dirty="0" smtClean="0">
                <a:solidFill>
                  <a:srgbClr val="00B0F0"/>
                </a:solidFill>
              </a:rPr>
              <a:t>MOTIVATION FOR HYDROGEN PRODUCTION AND SECTOR COUPLING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AutoNum type="arabicPlain"/>
            </a:pPr>
            <a:r>
              <a:rPr lang="de-DE" sz="2000" b="1" dirty="0" smtClean="0">
                <a:solidFill>
                  <a:schemeClr val="bg2">
                    <a:lumMod val="75000"/>
                  </a:schemeClr>
                </a:solidFill>
              </a:rPr>
              <a:t>OVERVIEW </a:t>
            </a:r>
            <a:r>
              <a:rPr lang="de-DE" sz="2000" b="1" dirty="0" err="1" smtClean="0">
                <a:solidFill>
                  <a:schemeClr val="bg2">
                    <a:lumMod val="75000"/>
                  </a:schemeClr>
                </a:solidFill>
              </a:rPr>
              <a:t>WESpe</a:t>
            </a:r>
            <a:r>
              <a:rPr lang="de-DE" sz="2000" b="1" dirty="0" smtClean="0">
                <a:solidFill>
                  <a:schemeClr val="bg2">
                    <a:lumMod val="75000"/>
                  </a:schemeClr>
                </a:solidFill>
              </a:rPr>
              <a:t> - PROJECT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AutoNum type="arabicPlain"/>
            </a:pPr>
            <a:r>
              <a:rPr lang="de-DE" sz="2000" b="1" dirty="0" smtClean="0">
                <a:solidFill>
                  <a:schemeClr val="bg2">
                    <a:lumMod val="75000"/>
                  </a:schemeClr>
                </a:solidFill>
              </a:rPr>
              <a:t>EXAMPLE RESULTS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AutoNum type="arabicPlain"/>
            </a:pPr>
            <a:r>
              <a:rPr lang="de-DE" sz="2000" b="1" dirty="0" smtClean="0">
                <a:solidFill>
                  <a:schemeClr val="bg2">
                    <a:lumMod val="75000"/>
                  </a:schemeClr>
                </a:solidFill>
              </a:rPr>
              <a:t>SUMMARY / FUTURE PROSPECTS </a:t>
            </a:r>
            <a:endParaRPr lang="de-DE" sz="2000" b="1" dirty="0">
              <a:solidFill>
                <a:srgbClr val="414141"/>
              </a:solidFill>
            </a:endParaRPr>
          </a:p>
        </p:txBody>
      </p:sp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4943229" y="908720"/>
            <a:ext cx="4508938" cy="731168"/>
          </a:xfrm>
        </p:spPr>
        <p:txBody>
          <a:bodyPr/>
          <a:lstStyle/>
          <a:p>
            <a:r>
              <a:rPr lang="de-DE" sz="2400" dirty="0" smtClean="0">
                <a:solidFill>
                  <a:srgbClr val="00B0F0"/>
                </a:solidFill>
              </a:rPr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 bwMode="auto">
          <a:xfrm>
            <a:off x="0" y="0"/>
            <a:ext cx="1219041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AF188-176D-4186-9DB8-98C7BB003D9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98664" y="5589246"/>
            <a:ext cx="9599817" cy="1877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de-DE" sz="1600" dirty="0" smtClean="0">
                <a:solidFill>
                  <a:srgbClr val="FFC000"/>
                </a:solidFill>
                <a:sym typeface="Wingdings" pitchFamily="2" charset="2"/>
              </a:rPr>
              <a:t>PV end </a:t>
            </a:r>
            <a:r>
              <a:rPr lang="de-DE" sz="1600" dirty="0" err="1" smtClean="0">
                <a:solidFill>
                  <a:srgbClr val="FFC000"/>
                </a:solidFill>
                <a:sym typeface="Wingdings" pitchFamily="2" charset="2"/>
              </a:rPr>
              <a:t>of</a:t>
            </a:r>
            <a:r>
              <a:rPr lang="de-DE" sz="1600" dirty="0" smtClean="0">
                <a:solidFill>
                  <a:srgbClr val="FFC000"/>
                </a:solidFill>
                <a:sym typeface="Wingdings" pitchFamily="2" charset="2"/>
              </a:rPr>
              <a:t> 2015: 39.7 GW  (</a:t>
            </a:r>
            <a:r>
              <a:rPr lang="de-DE" sz="1600" dirty="0" err="1" smtClean="0">
                <a:solidFill>
                  <a:srgbClr val="FFC000"/>
                </a:solidFill>
                <a:sym typeface="Wingdings" pitchFamily="2" charset="2"/>
              </a:rPr>
              <a:t>annual</a:t>
            </a:r>
            <a:r>
              <a:rPr lang="de-DE" sz="1600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rgbClr val="FFC000"/>
                </a:solidFill>
                <a:sym typeface="Wingdings" pitchFamily="2" charset="2"/>
              </a:rPr>
              <a:t>production</a:t>
            </a:r>
            <a:r>
              <a:rPr lang="de-DE" sz="1600" dirty="0" smtClean="0">
                <a:solidFill>
                  <a:srgbClr val="FFC000"/>
                </a:solidFill>
                <a:sym typeface="Wingdings" pitchFamily="2" charset="2"/>
              </a:rPr>
              <a:t> 38.4 </a:t>
            </a:r>
            <a:r>
              <a:rPr lang="de-DE" sz="1600" dirty="0" err="1" smtClean="0">
                <a:solidFill>
                  <a:srgbClr val="FFC000"/>
                </a:solidFill>
                <a:sym typeface="Wingdings" pitchFamily="2" charset="2"/>
              </a:rPr>
              <a:t>TWh</a:t>
            </a:r>
            <a:r>
              <a:rPr lang="de-DE" sz="1600" dirty="0" smtClean="0">
                <a:solidFill>
                  <a:srgbClr val="FFC000"/>
                </a:solidFill>
                <a:sym typeface="Wingdings" pitchFamily="2" charset="2"/>
              </a:rPr>
              <a:t>)</a:t>
            </a:r>
          </a:p>
          <a:p>
            <a:pPr marL="342900" indent="-342900" eaLnBrk="0" hangingPunct="0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de-DE" sz="1600" i="0" dirty="0" smtClean="0">
                <a:solidFill>
                  <a:srgbClr val="00B0F0"/>
                </a:solidFill>
                <a:cs typeface="Times New Roman" pitchFamily="18" charset="0"/>
              </a:rPr>
              <a:t>Wind end </a:t>
            </a:r>
            <a:r>
              <a:rPr lang="de-DE" sz="1600" i="0" dirty="0" err="1" smtClean="0">
                <a:solidFill>
                  <a:srgbClr val="00B0F0"/>
                </a:solidFill>
                <a:cs typeface="Times New Roman" pitchFamily="18" charset="0"/>
              </a:rPr>
              <a:t>of</a:t>
            </a:r>
            <a:r>
              <a:rPr lang="de-DE" sz="1600" i="0" dirty="0" smtClean="0">
                <a:solidFill>
                  <a:srgbClr val="00B0F0"/>
                </a:solidFill>
                <a:cs typeface="Times New Roman" pitchFamily="18" charset="0"/>
              </a:rPr>
              <a:t> 2015: 45 GW (</a:t>
            </a:r>
            <a:r>
              <a:rPr lang="de-DE" sz="1600" i="0" dirty="0" err="1" smtClean="0">
                <a:solidFill>
                  <a:srgbClr val="00B0F0"/>
                </a:solidFill>
                <a:cs typeface="Times New Roman" pitchFamily="18" charset="0"/>
              </a:rPr>
              <a:t>annual</a:t>
            </a:r>
            <a:r>
              <a:rPr lang="de-DE" sz="1600" i="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1600" i="0" dirty="0" err="1" smtClean="0">
                <a:solidFill>
                  <a:srgbClr val="00B0F0"/>
                </a:solidFill>
                <a:cs typeface="Times New Roman" pitchFamily="18" charset="0"/>
              </a:rPr>
              <a:t>production</a:t>
            </a:r>
            <a:r>
              <a:rPr lang="de-DE" sz="1600" i="0" dirty="0" smtClean="0">
                <a:solidFill>
                  <a:srgbClr val="00B0F0"/>
                </a:solidFill>
                <a:cs typeface="Times New Roman" pitchFamily="18" charset="0"/>
              </a:rPr>
              <a:t> 88 </a:t>
            </a:r>
            <a:r>
              <a:rPr lang="de-DE" sz="1600" i="0" dirty="0" err="1" smtClean="0">
                <a:solidFill>
                  <a:srgbClr val="00B0F0"/>
                </a:solidFill>
                <a:cs typeface="Times New Roman" pitchFamily="18" charset="0"/>
              </a:rPr>
              <a:t>TWh</a:t>
            </a:r>
            <a:r>
              <a:rPr lang="de-DE" sz="1600" i="0" dirty="0" smtClean="0">
                <a:solidFill>
                  <a:srgbClr val="00B0F0"/>
                </a:solidFill>
                <a:cs typeface="Times New Roman" pitchFamily="18" charset="0"/>
              </a:rPr>
              <a:t>)</a:t>
            </a:r>
          </a:p>
          <a:p>
            <a:pPr marL="342900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600" dirty="0" smtClean="0"/>
              <a:t>Sum of Wind, PV, hydropower and biomass in 2016: 190 </a:t>
            </a:r>
            <a:r>
              <a:rPr lang="en-US" sz="1600" dirty="0" err="1" smtClean="0"/>
              <a:t>TWh</a:t>
            </a:r>
            <a:r>
              <a:rPr lang="en-US" sz="1600" dirty="0" smtClean="0"/>
              <a:t> (35% of the total net energy production)</a:t>
            </a:r>
            <a:endParaRPr lang="de-DE" sz="1600" dirty="0" smtClean="0"/>
          </a:p>
          <a:p>
            <a:pPr marL="342900" indent="-342900" eaLnBrk="0" hangingPunct="0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endParaRPr lang="de-DE" sz="1600" i="0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marL="342900" indent="-342900" eaLnBrk="0" hangingPunct="0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endParaRPr lang="de-DE" sz="1600" i="0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9455142" y="5229200"/>
            <a:ext cx="229277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800" dirty="0" smtClean="0">
                <a:solidFill>
                  <a:srgbClr val="414141"/>
                </a:solidFill>
                <a:sym typeface="Wingdings" pitchFamily="2" charset="2"/>
              </a:rPr>
              <a:t>Datenquelle: BMU</a:t>
            </a:r>
            <a:endParaRPr lang="de-DE" sz="1600" dirty="0">
              <a:solidFill>
                <a:srgbClr val="414141"/>
              </a:solidFill>
              <a:sym typeface="Wingdings" pitchFamily="2" charset="2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281" y="609600"/>
            <a:ext cx="8732858" cy="1143000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00B0F0"/>
                </a:solidFill>
              </a:rPr>
              <a:t>MOTIVATION FOR HYDROGEN PRODUCTION AND SECTOR COUPLING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b="0" dirty="0" smtClean="0">
                <a:solidFill>
                  <a:srgbClr val="00B0F0"/>
                </a:solidFill>
              </a:rPr>
              <a:t>Hydrogen Market </a:t>
            </a:r>
            <a:r>
              <a:rPr lang="de-DE" b="0" dirty="0" err="1" smtClean="0">
                <a:solidFill>
                  <a:srgbClr val="00B0F0"/>
                </a:solidFill>
              </a:rPr>
              <a:t>driven</a:t>
            </a:r>
            <a:r>
              <a:rPr lang="de-DE" b="0" dirty="0" smtClean="0">
                <a:solidFill>
                  <a:srgbClr val="00B0F0"/>
                </a:solidFill>
              </a:rPr>
              <a:t> </a:t>
            </a:r>
            <a:r>
              <a:rPr lang="de-DE" b="0" dirty="0" err="1" smtClean="0">
                <a:solidFill>
                  <a:srgbClr val="00B0F0"/>
                </a:solidFill>
              </a:rPr>
              <a:t>by</a:t>
            </a:r>
            <a:r>
              <a:rPr lang="de-DE" b="0" dirty="0" smtClean="0">
                <a:solidFill>
                  <a:srgbClr val="00B0F0"/>
                </a:solidFill>
              </a:rPr>
              <a:t> </a:t>
            </a:r>
            <a:r>
              <a:rPr lang="de-DE" b="0" dirty="0" err="1" smtClean="0">
                <a:solidFill>
                  <a:srgbClr val="00B0F0"/>
                </a:solidFill>
              </a:rPr>
              <a:t>Renewable</a:t>
            </a:r>
            <a:r>
              <a:rPr lang="de-DE" b="0" dirty="0" smtClean="0">
                <a:solidFill>
                  <a:srgbClr val="00B0F0"/>
                </a:solidFill>
              </a:rPr>
              <a:t> </a:t>
            </a:r>
            <a:r>
              <a:rPr lang="de-DE" b="0" dirty="0" err="1" smtClean="0">
                <a:solidFill>
                  <a:srgbClr val="00B0F0"/>
                </a:solidFill>
              </a:rPr>
              <a:t>Energies</a:t>
            </a:r>
            <a:r>
              <a:rPr lang="de-DE" dirty="0" smtClean="0">
                <a:solidFill>
                  <a:srgbClr val="00B0F0"/>
                </a:solidFill>
              </a:rPr>
              <a:t/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dirty="0" smtClean="0">
                <a:solidFill>
                  <a:srgbClr val="00B0F0"/>
                </a:solidFill>
              </a:rPr>
              <a:t> </a:t>
            </a:r>
            <a:br>
              <a:rPr lang="de-DE" dirty="0" smtClean="0">
                <a:solidFill>
                  <a:srgbClr val="00B0F0"/>
                </a:solidFill>
              </a:rPr>
            </a:br>
            <a:endParaRPr lang="de-DE" dirty="0" smtClean="0">
              <a:solidFill>
                <a:srgbClr val="00B0F0"/>
              </a:solidFill>
            </a:endParaRPr>
          </a:p>
        </p:txBody>
      </p:sp>
      <p:pic>
        <p:nvPicPr>
          <p:cNvPr id="547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639" y="1340768"/>
            <a:ext cx="1064801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feld 11"/>
          <p:cNvSpPr txBox="1"/>
          <p:nvPr/>
        </p:nvSpPr>
        <p:spPr>
          <a:xfrm>
            <a:off x="406578" y="1412788"/>
            <a:ext cx="5040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MW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1679302" y="1412776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2">
                    <a:lumMod val="75000"/>
                  </a:schemeClr>
                </a:solidFill>
              </a:rPr>
              <a:t>Installed</a:t>
            </a:r>
            <a:r>
              <a:rPr lang="de-DE" dirty="0" smtClean="0">
                <a:solidFill>
                  <a:schemeClr val="bg2">
                    <a:lumMod val="75000"/>
                  </a:schemeClr>
                </a:solidFill>
              </a:rPr>
              <a:t> power</a:t>
            </a:r>
            <a:endParaRPr lang="de-DE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 bwMode="auto">
          <a:xfrm>
            <a:off x="0" y="0"/>
            <a:ext cx="1219041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AF188-176D-4186-9DB8-98C7BB003D9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281" y="609600"/>
            <a:ext cx="8732858" cy="1143000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00B0F0"/>
                </a:solidFill>
              </a:rPr>
              <a:t>MOTIVATION FOR HYDROGEN PRODUCTION AND SECTOR COUPLING 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b="0" dirty="0" smtClean="0">
                <a:solidFill>
                  <a:srgbClr val="00B0F0"/>
                </a:solidFill>
              </a:rPr>
              <a:t>Residual </a:t>
            </a:r>
            <a:r>
              <a:rPr lang="de-DE" b="0" dirty="0" err="1" smtClean="0">
                <a:solidFill>
                  <a:srgbClr val="00B0F0"/>
                </a:solidFill>
              </a:rPr>
              <a:t>load</a:t>
            </a:r>
            <a:r>
              <a:rPr lang="de-DE" b="0" dirty="0" smtClean="0">
                <a:solidFill>
                  <a:srgbClr val="00B0F0"/>
                </a:solidFill>
              </a:rPr>
              <a:t> </a:t>
            </a:r>
            <a:r>
              <a:rPr lang="de-DE" b="0" dirty="0" err="1" smtClean="0">
                <a:solidFill>
                  <a:srgbClr val="00B0F0"/>
                </a:solidFill>
              </a:rPr>
              <a:t>and</a:t>
            </a:r>
            <a:r>
              <a:rPr lang="de-DE" b="0" dirty="0" smtClean="0">
                <a:solidFill>
                  <a:srgbClr val="00B0F0"/>
                </a:solidFill>
              </a:rPr>
              <a:t> </a:t>
            </a:r>
            <a:r>
              <a:rPr lang="de-DE" b="0" dirty="0" err="1" smtClean="0">
                <a:solidFill>
                  <a:srgbClr val="00B0F0"/>
                </a:solidFill>
              </a:rPr>
              <a:t>long-term</a:t>
            </a:r>
            <a:r>
              <a:rPr lang="de-DE" b="0" dirty="0" smtClean="0">
                <a:solidFill>
                  <a:srgbClr val="00B0F0"/>
                </a:solidFill>
              </a:rPr>
              <a:t> </a:t>
            </a:r>
            <a:r>
              <a:rPr lang="de-DE" b="0" dirty="0" err="1" smtClean="0">
                <a:solidFill>
                  <a:srgbClr val="00B0F0"/>
                </a:solidFill>
              </a:rPr>
              <a:t>storage</a:t>
            </a:r>
            <a:r>
              <a:rPr lang="de-DE" b="0" dirty="0" smtClean="0">
                <a:solidFill>
                  <a:srgbClr val="00B0F0"/>
                </a:solidFill>
              </a:rPr>
              <a:t> </a:t>
            </a:r>
            <a:r>
              <a:rPr lang="de-DE" b="0" dirty="0" err="1" smtClean="0">
                <a:solidFill>
                  <a:srgbClr val="00B0F0"/>
                </a:solidFill>
              </a:rPr>
              <a:t>demand</a:t>
            </a:r>
            <a:endParaRPr lang="de-DE" b="0" dirty="0" smtClean="0">
              <a:solidFill>
                <a:srgbClr val="00B0F0"/>
              </a:solidFill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66616" y="1484784"/>
            <a:ext cx="10559799" cy="2600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rgbClr val="00B0F0"/>
                </a:solidFill>
                <a:sym typeface="Wingdings" pitchFamily="2" charset="2"/>
              </a:rPr>
              <a:t>Residual load = instantaneous electrical energy demand  -  supplied renewable energy power.</a:t>
            </a:r>
          </a:p>
          <a:p>
            <a:pPr marL="342900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rgbClr val="00B0F0"/>
                </a:solidFill>
                <a:sym typeface="Wingdings" pitchFamily="2" charset="2"/>
              </a:rPr>
              <a:t>Different studies estimate the long-term storage capacity to be in the range of 7 TWh–100°TWh in 2050</a:t>
            </a:r>
            <a:endParaRPr lang="de-DE" sz="1600" dirty="0" smtClean="0">
              <a:solidFill>
                <a:srgbClr val="00B0F0"/>
              </a:solidFill>
              <a:sym typeface="Wingdings" pitchFamily="2" charset="2"/>
            </a:endParaRPr>
          </a:p>
          <a:p>
            <a:pPr marL="800100" lvl="1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Courier New" pitchFamily="49" charset="0"/>
              <a:buChar char="o"/>
              <a:defRPr/>
            </a:pPr>
            <a:endParaRPr lang="de-DE" sz="1600" dirty="0" smtClean="0">
              <a:solidFill>
                <a:srgbClr val="00B0F0"/>
              </a:solidFill>
              <a:sym typeface="Wingdings" pitchFamily="2" charset="2"/>
            </a:endParaRPr>
          </a:p>
          <a:p>
            <a:pPr marL="800100" lvl="1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Courier New" pitchFamily="49" charset="0"/>
              <a:buChar char="o"/>
              <a:defRPr/>
            </a:pPr>
            <a:endParaRPr lang="de-DE" sz="1600" dirty="0" smtClean="0">
              <a:solidFill>
                <a:srgbClr val="00B0F0"/>
              </a:solidFill>
              <a:sym typeface="Wingdings" pitchFamily="2" charset="2"/>
            </a:endParaRPr>
          </a:p>
          <a:p>
            <a:pPr marL="800100" lvl="1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Courier New" pitchFamily="49" charset="0"/>
              <a:buChar char="o"/>
              <a:defRPr/>
            </a:pPr>
            <a:endParaRPr lang="de-DE" sz="1600" dirty="0" smtClean="0">
              <a:solidFill>
                <a:srgbClr val="00B0F0"/>
              </a:solidFill>
              <a:sym typeface="Wingdings" pitchFamily="2" charset="2"/>
            </a:endParaRPr>
          </a:p>
          <a:p>
            <a:pPr marL="800100" lvl="1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Courier New" pitchFamily="49" charset="0"/>
              <a:buChar char="o"/>
              <a:defRPr/>
            </a:pPr>
            <a:endParaRPr lang="de-DE" sz="1600" dirty="0" smtClean="0">
              <a:solidFill>
                <a:srgbClr val="00B0F0"/>
              </a:solidFill>
              <a:sym typeface="Wingdings" pitchFamily="2" charset="2"/>
            </a:endParaRPr>
          </a:p>
          <a:p>
            <a:pPr marL="800100" lvl="1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Courier New" pitchFamily="49" charset="0"/>
              <a:buChar char="o"/>
              <a:defRPr/>
            </a:pPr>
            <a:endParaRPr lang="de-DE" sz="1600" dirty="0" smtClean="0">
              <a:solidFill>
                <a:srgbClr val="00B0F0"/>
              </a:solidFill>
              <a:sym typeface="Wingdings" pitchFamily="2" charset="2"/>
            </a:endParaRPr>
          </a:p>
          <a:p>
            <a:pPr marL="800100" lvl="1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Courier New" pitchFamily="49" charset="0"/>
              <a:buChar char="o"/>
              <a:defRPr/>
            </a:pPr>
            <a:endParaRPr lang="de-DE" sz="1600" dirty="0" smtClean="0">
              <a:solidFill>
                <a:srgbClr val="00B0F0"/>
              </a:solidFill>
              <a:sym typeface="Wingdings" pitchFamily="2" charset="2"/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431318" y="3214330"/>
          <a:ext cx="11423785" cy="2839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3981"/>
                <a:gridCol w="1055980"/>
                <a:gridCol w="1055980"/>
                <a:gridCol w="1247976"/>
                <a:gridCol w="1247976"/>
                <a:gridCol w="863984"/>
                <a:gridCol w="959982"/>
                <a:gridCol w="1439973"/>
                <a:gridCol w="2687953"/>
              </a:tblGrid>
              <a:tr h="457200"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study</a:t>
                      </a:r>
                      <a:endParaRPr lang="de-DE" sz="1200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min RL</a:t>
                      </a:r>
                      <a:endParaRPr lang="de-DE" sz="1200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max</a:t>
                      </a:r>
                      <a:r>
                        <a:rPr lang="de-DE" sz="1200" dirty="0" smtClean="0"/>
                        <a:t> RL</a:t>
                      </a:r>
                      <a:endParaRPr lang="de-DE" sz="1200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annual</a:t>
                      </a:r>
                      <a:endParaRPr lang="de-DE" sz="1200" dirty="0" smtClean="0"/>
                    </a:p>
                    <a:p>
                      <a:r>
                        <a:rPr lang="de-DE" sz="1200" dirty="0" err="1" smtClean="0"/>
                        <a:t>excess</a:t>
                      </a:r>
                      <a:endParaRPr lang="de-DE" sz="1200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annual</a:t>
                      </a:r>
                      <a:endParaRPr lang="de-DE" sz="1200" dirty="0" smtClean="0"/>
                    </a:p>
                    <a:p>
                      <a:r>
                        <a:rPr lang="de-DE" sz="1200" dirty="0" err="1" smtClean="0"/>
                        <a:t>deficit</a:t>
                      </a:r>
                      <a:endParaRPr lang="de-DE" sz="1200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wind-power</a:t>
                      </a:r>
                      <a:endParaRPr lang="de-DE" sz="1200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PV-power</a:t>
                      </a:r>
                      <a:endParaRPr lang="de-DE" sz="1200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long-term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dirty="0" err="1" smtClean="0"/>
                        <a:t>storage</a:t>
                      </a:r>
                      <a:endParaRPr lang="de-DE" sz="1200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remarks</a:t>
                      </a:r>
                      <a:endParaRPr lang="de-DE" sz="1200" dirty="0"/>
                    </a:p>
                  </a:txBody>
                  <a:tcPr marL="121904" marR="121904"/>
                </a:tc>
              </a:tr>
              <a:tr h="370840">
                <a:tc>
                  <a:txBody>
                    <a:bodyPr/>
                    <a:lstStyle/>
                    <a:p>
                      <a:endParaRPr lang="de-DE" sz="1200" b="1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GW</a:t>
                      </a:r>
                      <a:endParaRPr lang="de-DE" sz="1200" b="1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GW</a:t>
                      </a:r>
                      <a:endParaRPr lang="de-DE" sz="1200" b="1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TWh</a:t>
                      </a:r>
                      <a:endParaRPr lang="de-DE" sz="1200" b="1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TWh</a:t>
                      </a:r>
                      <a:endParaRPr lang="de-DE" sz="1200" b="1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GW</a:t>
                      </a:r>
                      <a:endParaRPr lang="de-DE" sz="1200" b="1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GW</a:t>
                      </a:r>
                      <a:endParaRPr lang="de-DE" sz="1200" b="1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TWh</a:t>
                      </a:r>
                      <a:endParaRPr lang="de-DE" sz="1200" b="1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endParaRPr lang="de-DE" sz="1200" b="1" dirty="0"/>
                    </a:p>
                  </a:txBody>
                  <a:tcPr marL="121904" marR="121904"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de-DE" sz="1200" b="1" baseline="0" dirty="0" smtClean="0"/>
                        <a:t>UBA</a:t>
                      </a:r>
                      <a:r>
                        <a:rPr lang="de-DE" sz="1200" b="1" baseline="30000" dirty="0" smtClean="0"/>
                        <a:t>1</a:t>
                      </a:r>
                      <a:endParaRPr lang="de-DE" sz="1200" b="1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-100 </a:t>
                      </a:r>
                      <a:endParaRPr lang="de-DE" sz="1200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50</a:t>
                      </a:r>
                      <a:r>
                        <a:rPr lang="de-DE" sz="1200" baseline="0" dirty="0" smtClean="0"/>
                        <a:t> </a:t>
                      </a:r>
                      <a:endParaRPr lang="de-DE" sz="1200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-154</a:t>
                      </a:r>
                      <a:endParaRPr lang="de-DE" sz="1200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53</a:t>
                      </a:r>
                      <a:endParaRPr lang="de-DE" sz="1200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105</a:t>
                      </a:r>
                      <a:endParaRPr lang="de-DE" sz="1200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120</a:t>
                      </a:r>
                      <a:endParaRPr lang="de-DE" sz="1200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80</a:t>
                      </a:r>
                      <a:endParaRPr lang="de-DE" sz="1200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marL="144000" indent="-144000">
                        <a:buFont typeface="Arial" pitchFamily="34" charset="0"/>
                        <a:buChar char="•"/>
                      </a:pPr>
                      <a:r>
                        <a:rPr lang="de-DE" sz="1200" dirty="0" smtClean="0"/>
                        <a:t>100%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renewable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energy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scenario</a:t>
                      </a:r>
                      <a:endParaRPr lang="de-DE" sz="1200" baseline="0" dirty="0" smtClean="0"/>
                    </a:p>
                    <a:p>
                      <a:pPr marL="144000" indent="-144000">
                        <a:buFont typeface="Arial" pitchFamily="34" charset="0"/>
                        <a:buChar char="•"/>
                      </a:pPr>
                      <a:r>
                        <a:rPr lang="de-DE" sz="1200" baseline="0" dirty="0" err="1" smtClean="0"/>
                        <a:t>Electricity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only</a:t>
                      </a:r>
                      <a:endParaRPr lang="de-DE" sz="1200" baseline="0" dirty="0" smtClean="0"/>
                    </a:p>
                    <a:p>
                      <a:pPr marL="144000" indent="-144000">
                        <a:buFont typeface="Arial" pitchFamily="34" charset="0"/>
                        <a:buChar char="•"/>
                      </a:pPr>
                      <a:endParaRPr lang="de-DE" sz="1200" dirty="0"/>
                    </a:p>
                  </a:txBody>
                  <a:tcPr marL="121904" marR="121904"/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ISE</a:t>
                      </a:r>
                      <a:r>
                        <a:rPr lang="de-DE" sz="1200" b="1" baseline="30000" dirty="0" smtClean="0"/>
                        <a:t>2</a:t>
                      </a:r>
                      <a:endParaRPr lang="de-DE" sz="1200" b="1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ca. -120</a:t>
                      </a:r>
                      <a:endParaRPr lang="de-DE" sz="1200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ca. 50</a:t>
                      </a:r>
                      <a:endParaRPr lang="de-DE" sz="1200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201</a:t>
                      </a:r>
                      <a:endParaRPr lang="de-DE" sz="1200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166</a:t>
                      </a:r>
                      <a:endParaRPr lang="de-DE" sz="1200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100</a:t>
                      </a:r>
                      <a:endParaRPr lang="de-DE" sz="1200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marL="144000" indent="-144000">
                        <a:buFont typeface="Arial" pitchFamily="34" charset="0"/>
                        <a:buChar char="•"/>
                      </a:pPr>
                      <a:r>
                        <a:rPr lang="de-DE" sz="1200" dirty="0" err="1" smtClean="0"/>
                        <a:t>Cost</a:t>
                      </a:r>
                      <a:r>
                        <a:rPr lang="de-DE" sz="1200" dirty="0" smtClean="0"/>
                        <a:t> optimal </a:t>
                      </a:r>
                      <a:r>
                        <a:rPr lang="de-DE" sz="1200" dirty="0" err="1" smtClean="0"/>
                        <a:t>scenario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with</a:t>
                      </a:r>
                      <a:r>
                        <a:rPr lang="de-DE" sz="1200" baseline="0" dirty="0" smtClean="0"/>
                        <a:t> 85% CO</a:t>
                      </a:r>
                      <a:r>
                        <a:rPr lang="de-DE" sz="1200" baseline="-25000" dirty="0" smtClean="0"/>
                        <a:t>2</a:t>
                      </a:r>
                      <a:r>
                        <a:rPr lang="de-DE" sz="1200" baseline="0" dirty="0" smtClean="0"/>
                        <a:t>-reduction</a:t>
                      </a:r>
                    </a:p>
                    <a:p>
                      <a:pPr marL="144000" indent="-144000">
                        <a:buFont typeface="Arial" pitchFamily="34" charset="0"/>
                        <a:buChar char="•"/>
                      </a:pPr>
                      <a:r>
                        <a:rPr lang="de-DE" sz="1200" baseline="0" dirty="0" err="1" smtClean="0"/>
                        <a:t>Renwable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and</a:t>
                      </a:r>
                      <a:r>
                        <a:rPr lang="de-DE" sz="1200" baseline="0" dirty="0" smtClean="0"/>
                        <a:t> fossil </a:t>
                      </a:r>
                      <a:r>
                        <a:rPr lang="de-DE" sz="1200" baseline="0" dirty="0" err="1" smtClean="0"/>
                        <a:t>energy</a:t>
                      </a:r>
                      <a:endParaRPr lang="de-DE" sz="1200" baseline="0" dirty="0" smtClean="0"/>
                    </a:p>
                    <a:p>
                      <a:pPr marL="144000" indent="-144000">
                        <a:buFont typeface="Arial" pitchFamily="34" charset="0"/>
                        <a:buChar char="•"/>
                      </a:pPr>
                      <a:r>
                        <a:rPr lang="de-DE" sz="1200" baseline="0" dirty="0" smtClean="0"/>
                        <a:t>All </a:t>
                      </a:r>
                      <a:r>
                        <a:rPr lang="de-DE" sz="1200" baseline="0" dirty="0" err="1" smtClean="0"/>
                        <a:t>sectors</a:t>
                      </a:r>
                      <a:r>
                        <a:rPr lang="de-DE" sz="1200" baseline="0" dirty="0" smtClean="0"/>
                        <a:t>: </a:t>
                      </a:r>
                      <a:r>
                        <a:rPr lang="de-DE" sz="1200" baseline="0" dirty="0" err="1" smtClean="0"/>
                        <a:t>electricity</a:t>
                      </a:r>
                      <a:r>
                        <a:rPr lang="de-DE" sz="1200" baseline="0" dirty="0" smtClean="0"/>
                        <a:t>, </a:t>
                      </a:r>
                      <a:r>
                        <a:rPr lang="de-DE" sz="1200" baseline="0" dirty="0" err="1" smtClean="0"/>
                        <a:t>heat</a:t>
                      </a:r>
                      <a:r>
                        <a:rPr lang="de-DE" sz="1200" baseline="0" dirty="0" smtClean="0"/>
                        <a:t>, </a:t>
                      </a:r>
                      <a:r>
                        <a:rPr lang="de-DE" sz="1200" baseline="0" dirty="0" err="1" smtClean="0"/>
                        <a:t>transport</a:t>
                      </a:r>
                      <a:endParaRPr lang="de-DE" sz="1200" dirty="0"/>
                    </a:p>
                  </a:txBody>
                  <a:tcPr marL="121904" marR="121904"/>
                </a:tc>
              </a:tr>
            </a:tbl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431315" y="6094664"/>
            <a:ext cx="1046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aseline="30000" dirty="0" smtClean="0"/>
              <a:t>1</a:t>
            </a:r>
            <a:r>
              <a:rPr lang="de-DE" sz="1000" dirty="0" smtClean="0"/>
              <a:t>Klaus, </a:t>
            </a:r>
            <a:r>
              <a:rPr lang="de-DE" sz="1000" dirty="0" err="1" smtClean="0"/>
              <a:t>Th</a:t>
            </a:r>
            <a:r>
              <a:rPr lang="de-DE" sz="1000" dirty="0" smtClean="0"/>
              <a:t>. et al. (2010). Energieziel 2050: 100% Strom aus erneuerbaren Quellen. Bundesumweltamt, Dessau-Roßlau</a:t>
            </a:r>
            <a:endParaRPr lang="de-DE" sz="1000" baseline="30000" dirty="0"/>
          </a:p>
        </p:txBody>
      </p:sp>
      <p:sp>
        <p:nvSpPr>
          <p:cNvPr id="15" name="Textfeld 14"/>
          <p:cNvSpPr txBox="1"/>
          <p:nvPr/>
        </p:nvSpPr>
        <p:spPr>
          <a:xfrm>
            <a:off x="431315" y="6310674"/>
            <a:ext cx="104638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aseline="30000" dirty="0" smtClean="0"/>
              <a:t>2</a:t>
            </a:r>
            <a:r>
              <a:rPr lang="de-DE" sz="1000" dirty="0" smtClean="0"/>
              <a:t>Henning, H.-M., </a:t>
            </a:r>
            <a:r>
              <a:rPr lang="de-DE" sz="1000" dirty="0" err="1" smtClean="0"/>
              <a:t>Palzer</a:t>
            </a:r>
            <a:r>
              <a:rPr lang="de-DE" sz="1000" dirty="0" smtClean="0"/>
              <a:t>, A. (2016). Was kostet die Energiewende? Wege zur Transformation des deutschen Energiesystems bis 2050, Fraunhofer-Institut für Solare Energiesysteme ISE, Freiburg.</a:t>
            </a:r>
          </a:p>
          <a:p>
            <a:endParaRPr lang="de-DE" sz="10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 bwMode="auto">
          <a:xfrm>
            <a:off x="0" y="0"/>
            <a:ext cx="1219041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AF188-176D-4186-9DB8-98C7BB003D91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281" y="609600"/>
            <a:ext cx="8732858" cy="1143000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00B0F0"/>
                </a:solidFill>
              </a:rPr>
              <a:t>MOTIVATION FOR HYDROGEN PRODUCTION AND SECTOR COUPLING 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b="0" dirty="0" smtClean="0">
                <a:solidFill>
                  <a:srgbClr val="00B0F0"/>
                </a:solidFill>
              </a:rPr>
              <a:t>Residual </a:t>
            </a:r>
            <a:r>
              <a:rPr lang="de-DE" b="0" dirty="0" err="1" smtClean="0">
                <a:solidFill>
                  <a:srgbClr val="00B0F0"/>
                </a:solidFill>
              </a:rPr>
              <a:t>load</a:t>
            </a:r>
            <a:r>
              <a:rPr lang="de-DE" b="0" dirty="0" smtClean="0">
                <a:solidFill>
                  <a:srgbClr val="00B0F0"/>
                </a:solidFill>
              </a:rPr>
              <a:t> (RL) </a:t>
            </a:r>
            <a:r>
              <a:rPr lang="de-DE" b="0" dirty="0" err="1" smtClean="0">
                <a:solidFill>
                  <a:srgbClr val="00B0F0"/>
                </a:solidFill>
              </a:rPr>
              <a:t>and</a:t>
            </a:r>
            <a:r>
              <a:rPr lang="de-DE" b="0" dirty="0" smtClean="0">
                <a:solidFill>
                  <a:srgbClr val="00B0F0"/>
                </a:solidFill>
              </a:rPr>
              <a:t> </a:t>
            </a:r>
            <a:r>
              <a:rPr lang="de-DE" b="0" dirty="0" err="1" smtClean="0">
                <a:solidFill>
                  <a:srgbClr val="00B0F0"/>
                </a:solidFill>
              </a:rPr>
              <a:t>long-term</a:t>
            </a:r>
            <a:r>
              <a:rPr lang="de-DE" b="0" dirty="0" smtClean="0">
                <a:solidFill>
                  <a:srgbClr val="00B0F0"/>
                </a:solidFill>
              </a:rPr>
              <a:t> </a:t>
            </a:r>
            <a:r>
              <a:rPr lang="de-DE" b="0" dirty="0" err="1" smtClean="0">
                <a:solidFill>
                  <a:srgbClr val="00B0F0"/>
                </a:solidFill>
              </a:rPr>
              <a:t>storage</a:t>
            </a:r>
            <a:r>
              <a:rPr lang="de-DE" b="0" dirty="0" smtClean="0">
                <a:solidFill>
                  <a:srgbClr val="00B0F0"/>
                </a:solidFill>
              </a:rPr>
              <a:t> </a:t>
            </a:r>
            <a:r>
              <a:rPr lang="de-DE" b="0" dirty="0" err="1" smtClean="0">
                <a:solidFill>
                  <a:srgbClr val="00B0F0"/>
                </a:solidFill>
              </a:rPr>
              <a:t>demand</a:t>
            </a:r>
            <a:endParaRPr lang="de-DE" b="0" dirty="0" smtClean="0">
              <a:solidFill>
                <a:srgbClr val="00B0F0"/>
              </a:solidFill>
            </a:endParaRPr>
          </a:p>
        </p:txBody>
      </p:sp>
      <p:pic>
        <p:nvPicPr>
          <p:cNvPr id="16" name="Picture 14" descr="D:\Fischer_KWT_ab_2014\Projekte_2013\WEspe\Bearbeitung_Arbeitspakete\AP0_Studie\Pictogramme_PtG_Anlagenkonzepte_Komponentenmatrix\Pictogramm_Erzeugungspfad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3265" y="2708922"/>
            <a:ext cx="6143883" cy="115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hteck 16"/>
          <p:cNvSpPr>
            <a:spLocks noChangeArrowheads="1"/>
          </p:cNvSpPr>
          <p:nvPr/>
        </p:nvSpPr>
        <p:spPr bwMode="auto">
          <a:xfrm>
            <a:off x="335316" y="2201670"/>
            <a:ext cx="27839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4000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Arial" pitchFamily="34" charset="0"/>
              <a:buChar char="■"/>
              <a:tabLst>
                <a:tab pos="447675" algn="l"/>
              </a:tabLst>
              <a:defRPr/>
            </a:pPr>
            <a:r>
              <a:rPr lang="de-DE" sz="1400" dirty="0" err="1" smtClean="0">
                <a:solidFill>
                  <a:srgbClr val="00B0F0"/>
                </a:solidFill>
              </a:rPr>
              <a:t>Electrolysis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works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at</a:t>
            </a:r>
            <a:r>
              <a:rPr lang="de-DE" sz="1400" dirty="0" smtClean="0">
                <a:solidFill>
                  <a:srgbClr val="00B0F0"/>
                </a:solidFill>
              </a:rPr>
              <a:t> negative residual </a:t>
            </a:r>
            <a:r>
              <a:rPr lang="de-DE" sz="1400" dirty="0" err="1" smtClean="0">
                <a:solidFill>
                  <a:srgbClr val="00B0F0"/>
                </a:solidFill>
              </a:rPr>
              <a:t>load</a:t>
            </a:r>
            <a:r>
              <a:rPr lang="de-DE" sz="1400" dirty="0" smtClean="0">
                <a:solidFill>
                  <a:srgbClr val="00B0F0"/>
                </a:solidFill>
              </a:rPr>
              <a:t> (</a:t>
            </a:r>
            <a:r>
              <a:rPr lang="de-DE" sz="1400" dirty="0" err="1" smtClean="0">
                <a:solidFill>
                  <a:srgbClr val="00B0F0"/>
                </a:solidFill>
              </a:rPr>
              <a:t>excess</a:t>
            </a:r>
            <a:r>
              <a:rPr lang="de-DE" sz="1400" dirty="0" smtClean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19" name="Rechteck 16"/>
          <p:cNvSpPr>
            <a:spLocks noChangeArrowheads="1"/>
          </p:cNvSpPr>
          <p:nvPr/>
        </p:nvSpPr>
        <p:spPr bwMode="auto">
          <a:xfrm>
            <a:off x="9071150" y="2129669"/>
            <a:ext cx="24959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4000" indent="-144000" fontAlgn="base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Arial" pitchFamily="34" charset="0"/>
              <a:buChar char="■"/>
              <a:tabLst>
                <a:tab pos="447675" algn="l"/>
              </a:tabLst>
              <a:defRPr/>
            </a:pPr>
            <a:r>
              <a:rPr lang="de-DE" sz="1400" dirty="0" err="1" smtClean="0">
                <a:solidFill>
                  <a:srgbClr val="00B0F0"/>
                </a:solidFill>
              </a:rPr>
              <a:t>Electricity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generation</a:t>
            </a:r>
            <a:r>
              <a:rPr lang="de-DE" sz="1400" dirty="0" smtClean="0">
                <a:solidFill>
                  <a:srgbClr val="00B0F0"/>
                </a:solidFill>
              </a:rPr>
              <a:t> </a:t>
            </a:r>
            <a:r>
              <a:rPr lang="de-DE" sz="1400" dirty="0" err="1" smtClean="0">
                <a:solidFill>
                  <a:srgbClr val="00B0F0"/>
                </a:solidFill>
              </a:rPr>
              <a:t>at</a:t>
            </a:r>
            <a:r>
              <a:rPr lang="de-DE" sz="1400" dirty="0" smtClean="0">
                <a:solidFill>
                  <a:srgbClr val="00B0F0"/>
                </a:solidFill>
              </a:rPr>
              <a:t> positive residual </a:t>
            </a:r>
            <a:r>
              <a:rPr lang="de-DE" sz="1400" dirty="0" err="1" smtClean="0">
                <a:solidFill>
                  <a:srgbClr val="00B0F0"/>
                </a:solidFill>
              </a:rPr>
              <a:t>load</a:t>
            </a:r>
            <a:r>
              <a:rPr lang="de-DE" sz="1400" dirty="0" smtClean="0">
                <a:solidFill>
                  <a:srgbClr val="00B0F0"/>
                </a:solidFill>
              </a:rPr>
              <a:t> (</a:t>
            </a:r>
            <a:r>
              <a:rPr lang="de-DE" sz="1400" dirty="0" err="1" smtClean="0">
                <a:solidFill>
                  <a:srgbClr val="00B0F0"/>
                </a:solidFill>
              </a:rPr>
              <a:t>deficit</a:t>
            </a:r>
            <a:r>
              <a:rPr lang="de-DE" sz="1400" dirty="0" smtClean="0">
                <a:solidFill>
                  <a:srgbClr val="00B0F0"/>
                </a:solidFill>
              </a:rPr>
              <a:t>)</a:t>
            </a:r>
          </a:p>
        </p:txBody>
      </p:sp>
      <p:pic>
        <p:nvPicPr>
          <p:cNvPr id="26" name="Picture 3" descr="D:\Fischer_KWT_ab_2014\Vortraege\Cottbus_KWT\Vortraege_2016\DBI_Fachforum_GEO_Energie_15Maerz2016\Pics\Residuallastkurve_ISE_Studie_Vortrag_PalzerFolie_19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606" y="3933057"/>
            <a:ext cx="4740020" cy="2122383"/>
          </a:xfrm>
          <a:prstGeom prst="rect">
            <a:avLst/>
          </a:prstGeom>
          <a:noFill/>
        </p:spPr>
      </p:pic>
      <p:cxnSp>
        <p:nvCxnSpPr>
          <p:cNvPr id="27" name="Gerade Verbindung 26"/>
          <p:cNvCxnSpPr/>
          <p:nvPr/>
        </p:nvCxnSpPr>
        <p:spPr bwMode="auto">
          <a:xfrm>
            <a:off x="2646426" y="3861048"/>
            <a:ext cx="0" cy="14401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Pfeil nach rechts 27"/>
          <p:cNvSpPr/>
          <p:nvPr/>
        </p:nvSpPr>
        <p:spPr bwMode="auto">
          <a:xfrm>
            <a:off x="2648661" y="4005064"/>
            <a:ext cx="1381965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639284" y="3789047"/>
            <a:ext cx="1125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</a:rPr>
              <a:t>2050  ~5000h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" name="Picture 3" descr="D:\Fischer_KWT_ab_2014\Vortraege\Cottbus_KWT\Vortraege_2016\DBI_Fachforum_GEO_Energie_15Maerz2016\Pics\Residuallastkurve_ISE_Studie_Vortrag_PalzerFolie_19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1186" y="3936157"/>
            <a:ext cx="4970318" cy="2085131"/>
          </a:xfrm>
          <a:prstGeom prst="rect">
            <a:avLst/>
          </a:prstGeom>
          <a:noFill/>
        </p:spPr>
      </p:pic>
      <p:cxnSp>
        <p:nvCxnSpPr>
          <p:cNvPr id="31" name="Gerade Verbindung 30"/>
          <p:cNvCxnSpPr/>
          <p:nvPr/>
        </p:nvCxnSpPr>
        <p:spPr bwMode="auto">
          <a:xfrm>
            <a:off x="9517224" y="3864149"/>
            <a:ext cx="0" cy="14401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feld 31"/>
          <p:cNvSpPr txBox="1"/>
          <p:nvPr/>
        </p:nvSpPr>
        <p:spPr>
          <a:xfrm>
            <a:off x="8050503" y="3720142"/>
            <a:ext cx="1125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</a:rPr>
              <a:t>2050  ~4000h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3" name="Pfeil nach rechts 32"/>
          <p:cNvSpPr/>
          <p:nvPr/>
        </p:nvSpPr>
        <p:spPr bwMode="auto">
          <a:xfrm rot="10800000">
            <a:off x="8644500" y="3936157"/>
            <a:ext cx="874137" cy="144016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sp>
        <p:nvSpPr>
          <p:cNvPr id="34" name="Textfeld 21"/>
          <p:cNvSpPr txBox="1">
            <a:spLocks noChangeArrowheads="1"/>
          </p:cNvSpPr>
          <p:nvPr/>
        </p:nvSpPr>
        <p:spPr bwMode="auto">
          <a:xfrm>
            <a:off x="982640" y="6093296"/>
            <a:ext cx="39359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400" dirty="0"/>
              <a:t>Source: </a:t>
            </a:r>
            <a:r>
              <a:rPr lang="de-DE" sz="400" dirty="0" smtClean="0"/>
              <a:t>Henning, </a:t>
            </a:r>
            <a:r>
              <a:rPr lang="de-DE" sz="400" dirty="0" err="1" smtClean="0"/>
              <a:t>Palzer</a:t>
            </a:r>
            <a:r>
              <a:rPr lang="de-DE" sz="400" dirty="0" smtClean="0"/>
              <a:t>: „Energiesystem Deutschland 2050“, 2013</a:t>
            </a:r>
            <a:endParaRPr lang="de-DE" sz="400" dirty="0"/>
          </a:p>
        </p:txBody>
      </p:sp>
      <p:pic>
        <p:nvPicPr>
          <p:cNvPr id="35" name="Grafik 34" descr="D:\Fischer_KWT_ab_2014\Projekte_2013\WEspe\Bearbeitung_Arbeitspakete\AP0_Studie\Pictogramme_PtG_Anlagenkonzepte_Komponentenmatrix\Pictogramm_Erzeugungspfad_6.pn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023265" y="1340771"/>
            <a:ext cx="4799908" cy="127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feld 19"/>
          <p:cNvSpPr txBox="1"/>
          <p:nvPr/>
        </p:nvSpPr>
        <p:spPr>
          <a:xfrm>
            <a:off x="6959302" y="3429000"/>
            <a:ext cx="1258678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rgbClr val="D85A28"/>
                </a:solidFill>
              </a:rPr>
              <a:t>Injection</a:t>
            </a:r>
            <a:r>
              <a:rPr lang="de-DE" sz="800" dirty="0" smtClean="0">
                <a:solidFill>
                  <a:srgbClr val="D85A28"/>
                </a:solidFill>
              </a:rPr>
              <a:t> in gas </a:t>
            </a:r>
            <a:r>
              <a:rPr lang="de-DE" sz="800" dirty="0" err="1" smtClean="0">
                <a:solidFill>
                  <a:srgbClr val="D85A28"/>
                </a:solidFill>
              </a:rPr>
              <a:t>pipeline</a:t>
            </a:r>
            <a:endParaRPr lang="de-DE" sz="800" dirty="0">
              <a:solidFill>
                <a:srgbClr val="D85A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Fischer_KWT_ab_2014\Projekte_2013\WEspe\Wespe\1-AP 0 - Methodenentwicklung für die Bewertung von Standorten\Pictogramme_PtG_Anlagenkonzepte_Komponentenmatrix\Einzelpiktogramme\uebersicht_WEs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088" y="1268760"/>
            <a:ext cx="7326678" cy="4536504"/>
          </a:xfrm>
          <a:prstGeom prst="rect">
            <a:avLst/>
          </a:prstGeom>
          <a:noFill/>
        </p:spPr>
      </p:pic>
      <p:cxnSp>
        <p:nvCxnSpPr>
          <p:cNvPr id="14" name="Gerade Verbindung 13"/>
          <p:cNvCxnSpPr/>
          <p:nvPr/>
        </p:nvCxnSpPr>
        <p:spPr bwMode="auto">
          <a:xfrm>
            <a:off x="0" y="0"/>
            <a:ext cx="1219041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AF188-176D-4186-9DB8-98C7BB003D9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281" y="609600"/>
            <a:ext cx="8732858" cy="1143000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00B0F0"/>
                </a:solidFill>
              </a:rPr>
              <a:t>MOTIVATION FOR HYDROGEN PRODUCTION AND SECTOR COUPLING 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b="0" dirty="0" smtClean="0">
                <a:solidFill>
                  <a:srgbClr val="00B0F0"/>
                </a:solidFill>
              </a:rPr>
              <a:t>Residual </a:t>
            </a:r>
            <a:r>
              <a:rPr lang="de-DE" b="0" dirty="0" err="1" smtClean="0">
                <a:solidFill>
                  <a:srgbClr val="00B0F0"/>
                </a:solidFill>
              </a:rPr>
              <a:t>load</a:t>
            </a:r>
            <a:r>
              <a:rPr lang="de-DE" b="0" dirty="0" smtClean="0">
                <a:solidFill>
                  <a:srgbClr val="00B0F0"/>
                </a:solidFill>
              </a:rPr>
              <a:t> </a:t>
            </a:r>
            <a:r>
              <a:rPr lang="de-DE" b="0" dirty="0" err="1" smtClean="0">
                <a:solidFill>
                  <a:srgbClr val="00B0F0"/>
                </a:solidFill>
              </a:rPr>
              <a:t>and</a:t>
            </a:r>
            <a:r>
              <a:rPr lang="de-DE" b="0" dirty="0" smtClean="0">
                <a:solidFill>
                  <a:srgbClr val="00B0F0"/>
                </a:solidFill>
              </a:rPr>
              <a:t> </a:t>
            </a:r>
            <a:r>
              <a:rPr lang="de-DE" b="0" dirty="0" err="1" smtClean="0">
                <a:solidFill>
                  <a:srgbClr val="00B0F0"/>
                </a:solidFill>
              </a:rPr>
              <a:t>long-term</a:t>
            </a:r>
            <a:r>
              <a:rPr lang="de-DE" b="0" dirty="0" smtClean="0">
                <a:solidFill>
                  <a:srgbClr val="00B0F0"/>
                </a:solidFill>
              </a:rPr>
              <a:t> </a:t>
            </a:r>
            <a:r>
              <a:rPr lang="de-DE" b="0" dirty="0" err="1" smtClean="0">
                <a:solidFill>
                  <a:srgbClr val="00B0F0"/>
                </a:solidFill>
              </a:rPr>
              <a:t>storage</a:t>
            </a:r>
            <a:r>
              <a:rPr lang="de-DE" b="0" dirty="0" smtClean="0">
                <a:solidFill>
                  <a:srgbClr val="00B0F0"/>
                </a:solidFill>
              </a:rPr>
              <a:t> </a:t>
            </a:r>
            <a:r>
              <a:rPr lang="de-DE" b="0" dirty="0" err="1" smtClean="0">
                <a:solidFill>
                  <a:srgbClr val="00B0F0"/>
                </a:solidFill>
              </a:rPr>
              <a:t>demand</a:t>
            </a:r>
            <a:endParaRPr lang="de-DE" b="0" dirty="0" smtClean="0">
              <a:solidFill>
                <a:srgbClr val="00B0F0"/>
              </a:solidFill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815307" y="1556792"/>
            <a:ext cx="10559799" cy="1308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rgbClr val="00B0F0"/>
                </a:solidFill>
                <a:sym typeface="Wingdings" pitchFamily="2" charset="2"/>
              </a:rPr>
              <a:t>Also hydrogen delivery to other sectors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1600" dirty="0" smtClean="0">
                <a:solidFill>
                  <a:srgbClr val="00B0F0"/>
                </a:solidFill>
                <a:sym typeface="Wingdings" pitchFamily="2" charset="2"/>
              </a:rPr>
              <a:t>Transport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1600" dirty="0" smtClean="0">
                <a:solidFill>
                  <a:srgbClr val="00B0F0"/>
                </a:solidFill>
                <a:sym typeface="Wingdings" pitchFamily="2" charset="2"/>
              </a:rPr>
              <a:t>Chemical industry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1600" dirty="0" smtClean="0">
                <a:solidFill>
                  <a:srgbClr val="00B0F0"/>
                </a:solidFill>
                <a:sym typeface="Wingdings" pitchFamily="2" charset="2"/>
              </a:rPr>
              <a:t>Heat </a:t>
            </a:r>
            <a:endParaRPr lang="de-DE" sz="1600" dirty="0" smtClean="0">
              <a:solidFill>
                <a:srgbClr val="00B0F0"/>
              </a:solidFill>
              <a:sym typeface="Wingdings" pitchFamily="2" charset="2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15307" y="4653144"/>
            <a:ext cx="10559799" cy="6617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rgbClr val="00B0F0"/>
                </a:solidFill>
                <a:sym typeface="Wingdings" pitchFamily="2" charset="2"/>
              </a:rPr>
              <a:t>Only hydrogen (and subsequent products) offers storage </a:t>
            </a:r>
            <a:r>
              <a:rPr lang="en-US" sz="1600" dirty="0" err="1" smtClean="0">
                <a:solidFill>
                  <a:srgbClr val="00B0F0"/>
                </a:solidFill>
                <a:sym typeface="Wingdings" pitchFamily="2" charset="2"/>
              </a:rPr>
              <a:t>capacitiy</a:t>
            </a:r>
            <a:r>
              <a:rPr lang="en-US" sz="1600" dirty="0" smtClean="0">
                <a:solidFill>
                  <a:srgbClr val="00B0F0"/>
                </a:solidFill>
                <a:sym typeface="Wingdings" pitchFamily="2" charset="2"/>
              </a:rPr>
              <a:t> in the </a:t>
            </a:r>
            <a:r>
              <a:rPr lang="en-US" sz="1600" dirty="0" err="1" smtClean="0">
                <a:solidFill>
                  <a:srgbClr val="00B0F0"/>
                </a:solidFill>
                <a:sym typeface="Wingdings" pitchFamily="2" charset="2"/>
              </a:rPr>
              <a:t>TWh</a:t>
            </a:r>
            <a:r>
              <a:rPr lang="en-US" sz="1600" dirty="0" smtClean="0">
                <a:solidFill>
                  <a:srgbClr val="00B0F0"/>
                </a:solidFill>
                <a:sym typeface="Wingdings" pitchFamily="2" charset="2"/>
              </a:rPr>
              <a:t>-Range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buFont typeface="Courier New" pitchFamily="49" charset="0"/>
              <a:buChar char="o"/>
              <a:defRPr/>
            </a:pPr>
            <a:endParaRPr lang="de-DE" sz="1600" dirty="0" smtClean="0">
              <a:solidFill>
                <a:srgbClr val="00B0F0"/>
              </a:solidFill>
              <a:sym typeface="Wingdings" pitchFamily="2" charset="2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910629" y="5733268"/>
            <a:ext cx="8274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80000"/>
              <a:defRPr/>
            </a:pPr>
            <a:r>
              <a:rPr lang="en-US" sz="2400" dirty="0" smtClean="0">
                <a:solidFill>
                  <a:srgbClr val="00B0F0"/>
                </a:solidFill>
                <a:sym typeface="Symbol"/>
              </a:rPr>
              <a:t>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Electrolysis is a key technology for the Energy Transition</a:t>
            </a:r>
          </a:p>
        </p:txBody>
      </p:sp>
      <p:sp>
        <p:nvSpPr>
          <p:cNvPr id="13" name="Ellipse 12"/>
          <p:cNvSpPr/>
          <p:nvPr/>
        </p:nvSpPr>
        <p:spPr bwMode="auto">
          <a:xfrm>
            <a:off x="5663159" y="2636912"/>
            <a:ext cx="959982" cy="72008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 bwMode="auto">
          <a:xfrm>
            <a:off x="0" y="0"/>
            <a:ext cx="1219041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98" name="Text Box 49"/>
          <p:cNvSpPr txBox="1">
            <a:spLocks noChangeArrowheads="1"/>
          </p:cNvSpPr>
          <p:nvPr/>
        </p:nvSpPr>
        <p:spPr bwMode="auto">
          <a:xfrm>
            <a:off x="1199300" y="1484788"/>
            <a:ext cx="104638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AutoNum type="arabicPlain"/>
            </a:pP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 HYDROGEN RESEARCH CENTER 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AutoNum type="arabicPlain"/>
            </a:pP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MOTIVATION FOR HYDROGEN PRODUCTION AND SECTOR COUPLING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AutoNum type="arabicPlain"/>
            </a:pPr>
            <a:r>
              <a:rPr lang="de-DE" sz="2000" b="1" dirty="0" smtClean="0">
                <a:solidFill>
                  <a:srgbClr val="00B0F0"/>
                </a:solidFill>
              </a:rPr>
              <a:t>OVERVIEW </a:t>
            </a:r>
            <a:r>
              <a:rPr lang="de-DE" sz="2000" b="1" dirty="0" err="1" smtClean="0">
                <a:solidFill>
                  <a:srgbClr val="00B0F0"/>
                </a:solidFill>
              </a:rPr>
              <a:t>WESpe</a:t>
            </a:r>
            <a:r>
              <a:rPr lang="de-DE" sz="2000" b="1" dirty="0" smtClean="0">
                <a:solidFill>
                  <a:srgbClr val="00B0F0"/>
                </a:solidFill>
              </a:rPr>
              <a:t> – JOINT RESEARCH PROJECT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AutoNum type="arabicPlain"/>
            </a:pPr>
            <a:r>
              <a:rPr lang="de-DE" sz="2000" b="1" dirty="0" smtClean="0">
                <a:solidFill>
                  <a:schemeClr val="bg2">
                    <a:lumMod val="75000"/>
                  </a:schemeClr>
                </a:solidFill>
              </a:rPr>
              <a:t>EXAMPLE RESULTS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AutoNum type="arabicPlain"/>
            </a:pPr>
            <a:r>
              <a:rPr lang="de-DE" sz="2000" b="1" dirty="0" smtClean="0">
                <a:solidFill>
                  <a:schemeClr val="bg2">
                    <a:lumMod val="75000"/>
                  </a:schemeClr>
                </a:solidFill>
              </a:rPr>
              <a:t>SUMMARY / FUTURE PROSPECTS </a:t>
            </a:r>
            <a:endParaRPr lang="de-DE" sz="2000" b="1" dirty="0">
              <a:solidFill>
                <a:srgbClr val="414141"/>
              </a:solidFill>
            </a:endParaRPr>
          </a:p>
        </p:txBody>
      </p:sp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4943229" y="908720"/>
            <a:ext cx="4508938" cy="731168"/>
          </a:xfrm>
        </p:spPr>
        <p:txBody>
          <a:bodyPr/>
          <a:lstStyle/>
          <a:p>
            <a:r>
              <a:rPr lang="de-DE" sz="2400" dirty="0" smtClean="0">
                <a:solidFill>
                  <a:srgbClr val="00B0F0"/>
                </a:solidFill>
              </a:rPr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ヒラギノ角ゴ Pro W3" pitchFamily="-109" charset="-128"/>
            <a:cs typeface="ヒラギノ角ゴ Pro W3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ヒラギノ角ゴ Pro W3" pitchFamily="-109" charset="-128"/>
            <a:cs typeface="ヒラギノ角ゴ Pro W3" pitchFamily="-109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3065</Words>
  <Application>Microsoft Office PowerPoint</Application>
  <PresentationFormat>Benutzerdefiniert</PresentationFormat>
  <Paragraphs>586</Paragraphs>
  <Slides>31</Slides>
  <Notes>31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4" baseType="lpstr">
      <vt:lpstr>Leere Präsentation</vt:lpstr>
      <vt:lpstr>Benutzerdefiniertes Design</vt:lpstr>
      <vt:lpstr>Microsoft Word Picture</vt:lpstr>
      <vt:lpstr>Folie 1</vt:lpstr>
      <vt:lpstr>AGENDA</vt:lpstr>
      <vt:lpstr>INTRODUCTION HYDROGEN ANSD STORAGE RESEARCH CENTER  </vt:lpstr>
      <vt:lpstr>AGENDA</vt:lpstr>
      <vt:lpstr>MOTIVATION FOR HYDROGEN PRODUCTION AND SECTOR COUPLING Hydrogen Market driven by Renewable Energies   </vt:lpstr>
      <vt:lpstr>MOTIVATION FOR HYDROGEN PRODUCTION AND SECTOR COUPLING  Residual load and long-term storage demand</vt:lpstr>
      <vt:lpstr>MOTIVATION FOR HYDROGEN PRODUCTION AND SECTOR COUPLING  Residual load (RL) and long-term storage demand</vt:lpstr>
      <vt:lpstr>MOTIVATION FOR HYDROGEN PRODUCTION AND SECTOR COUPLING  Residual load and long-term storage demand</vt:lpstr>
      <vt:lpstr>AGENDA</vt:lpstr>
      <vt:lpstr>OVERVIEW WESpe – JOINT RESEARCH PROJECT    </vt:lpstr>
      <vt:lpstr>OVERVIEW WESpe – JOINT RESEARCH PROJECT Sub-Project     </vt:lpstr>
      <vt:lpstr>OVERVIEW WESpe – JOINT RESEARCH PROJECT Sub-Project     </vt:lpstr>
      <vt:lpstr>AGENDA</vt:lpstr>
      <vt:lpstr>EXAMPLE RESULTS Simulation of Representative Power-to-Gas Systems      </vt:lpstr>
      <vt:lpstr>EXAMPLE RESULTS Simulation of Representative Power-to-Gas Systems       </vt:lpstr>
      <vt:lpstr>EXAMPLE RESULTS Simulation of Representative Power-to-Gas Systems       </vt:lpstr>
      <vt:lpstr>EXAMPLE RESULTS Simulation of Representative Power-to-Gas Systems       </vt:lpstr>
      <vt:lpstr>AGENDA</vt:lpstr>
      <vt:lpstr>SUMMARY / LESSONS LEARNED / MAIN BARRIERS   </vt:lpstr>
      <vt:lpstr>NEXT PROJECT STEPS  / FUTURE R&amp;D ACTIVITIES    </vt:lpstr>
      <vt:lpstr>Folie 21</vt:lpstr>
      <vt:lpstr>Folie 22</vt:lpstr>
      <vt:lpstr>INTRODUCTION HYDROGEN  AND STORAGE RESEARCH CENTER  </vt:lpstr>
      <vt:lpstr>OVERVIEW WESpe – JOINT RESEARCH PROJECT Sub-Project      </vt:lpstr>
      <vt:lpstr>OVERVIEW WESpe – JOINT RESEARCH PROJECT Sub-Project     </vt:lpstr>
      <vt:lpstr>OVERVIEW WESpe – JOINT RESEARCH PROJECT Sub-Project     </vt:lpstr>
      <vt:lpstr>INTRODUCTION HYDROGEN  AND STORAGE RESEARCH CENTER  </vt:lpstr>
      <vt:lpstr>OVERVIEW WESpe – JOINT RESEARCH PROJECT Sub-Project  Environmental Action Germany (                                        )     </vt:lpstr>
      <vt:lpstr>EXAMPLE RESULTS Simulation of Representative Power-to-Gas Systems       </vt:lpstr>
      <vt:lpstr>EXAMPLE RESULTS Simulation of Representative Power-to-Gas Systems       </vt:lpstr>
      <vt:lpstr>Expectations from presentation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cz</dc:creator>
  <cp:lastModifiedBy>Sebastian</cp:lastModifiedBy>
  <cp:revision>1562</cp:revision>
  <dcterms:created xsi:type="dcterms:W3CDTF">2010-11-01T13:01:43Z</dcterms:created>
  <dcterms:modified xsi:type="dcterms:W3CDTF">2017-09-18T08:23:41Z</dcterms:modified>
</cp:coreProperties>
</file>