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79" r:id="rId2"/>
    <p:sldId id="315" r:id="rId3"/>
    <p:sldId id="310" r:id="rId4"/>
    <p:sldId id="341" r:id="rId5"/>
    <p:sldId id="336" r:id="rId6"/>
    <p:sldId id="312" r:id="rId7"/>
    <p:sldId id="326" r:id="rId8"/>
    <p:sldId id="286" r:id="rId9"/>
    <p:sldId id="281" r:id="rId10"/>
    <p:sldId id="311" r:id="rId11"/>
    <p:sldId id="349" r:id="rId12"/>
    <p:sldId id="343" r:id="rId13"/>
    <p:sldId id="335" r:id="rId14"/>
    <p:sldId id="285" r:id="rId15"/>
    <p:sldId id="304" r:id="rId16"/>
    <p:sldId id="305" r:id="rId17"/>
    <p:sldId id="309" r:id="rId18"/>
    <p:sldId id="307" r:id="rId19"/>
    <p:sldId id="313" r:id="rId2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5852C3B-9182-FB48-B3A9-79A53E9DF4FC}">
          <p14:sldIdLst>
            <p14:sldId id="279"/>
            <p14:sldId id="315"/>
            <p14:sldId id="310"/>
            <p14:sldId id="341"/>
            <p14:sldId id="336"/>
            <p14:sldId id="312"/>
            <p14:sldId id="326"/>
            <p14:sldId id="286"/>
            <p14:sldId id="281"/>
            <p14:sldId id="311"/>
            <p14:sldId id="349"/>
            <p14:sldId id="343"/>
            <p14:sldId id="335"/>
            <p14:sldId id="285"/>
            <p14:sldId id="304"/>
            <p14:sldId id="305"/>
            <p14:sldId id="309"/>
            <p14:sldId id="307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A600"/>
    <a:srgbClr val="00A0AF"/>
    <a:srgbClr val="325A53"/>
    <a:srgbClr val="54958B"/>
    <a:srgbClr val="004354"/>
    <a:srgbClr val="005C72"/>
    <a:srgbClr val="007A98"/>
    <a:srgbClr val="0099BF"/>
    <a:srgbClr val="0E1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2" autoAdjust="0"/>
    <p:restoredTop sz="90844" autoAdjust="0"/>
  </p:normalViewPr>
  <p:slideViewPr>
    <p:cSldViewPr snapToGrid="0" snapToObjects="1" showGuides="1">
      <p:cViewPr varScale="1">
        <p:scale>
          <a:sx n="64" d="100"/>
          <a:sy n="64" d="100"/>
        </p:scale>
        <p:origin x="7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35A45C-FDD4-3941-84E4-9D793586A0ED}" type="datetime1">
              <a:t>9/18/2017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57865B-581A-2041-9FAB-16FB9832E3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447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A58C8-8892-5B41-A788-145584DF1834}" type="datetime1">
              <a:t>9/18/2017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EFA453-B733-2448-925F-649EDF3878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388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694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Annual</a:t>
            </a:r>
            <a:r>
              <a:rPr lang="fr-CH" dirty="0" smtClean="0"/>
              <a:t> </a:t>
            </a:r>
            <a:r>
              <a:rPr lang="fr-CH" dirty="0" err="1" smtClean="0"/>
              <a:t>consuption</a:t>
            </a:r>
            <a:r>
              <a:rPr lang="fr-CH" dirty="0" smtClean="0"/>
              <a:t> (</a:t>
            </a:r>
            <a:r>
              <a:rPr lang="fr-CH" dirty="0" err="1" smtClean="0"/>
              <a:t>elec</a:t>
            </a:r>
            <a:r>
              <a:rPr lang="fr-CH" dirty="0" smtClean="0"/>
              <a:t>.):</a:t>
            </a:r>
            <a:r>
              <a:rPr lang="fr-CH" baseline="0" dirty="0" smtClean="0"/>
              <a:t> 6,5 TWh</a:t>
            </a:r>
          </a:p>
          <a:p>
            <a:r>
              <a:rPr lang="fr-CH" baseline="0" dirty="0" smtClean="0"/>
              <a:t>Peak power: 1,08 GW</a:t>
            </a:r>
          </a:p>
          <a:p>
            <a:r>
              <a:rPr lang="fr-CH" baseline="0" dirty="0" smtClean="0"/>
              <a:t>PV </a:t>
            </a:r>
            <a:r>
              <a:rPr lang="fr-CH" baseline="0" dirty="0" err="1" smtClean="0"/>
              <a:t>prod</a:t>
            </a:r>
            <a:r>
              <a:rPr lang="fr-CH" baseline="0" dirty="0" smtClean="0"/>
              <a:t>.: 100 </a:t>
            </a:r>
            <a:r>
              <a:rPr lang="fr-CH" baseline="0" dirty="0" err="1" smtClean="0"/>
              <a:t>GWh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969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857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0.125° x 0.125°</a:t>
            </a:r>
            <a:r>
              <a:rPr lang="fr-CH" baseline="0" dirty="0" smtClean="0"/>
              <a:t> -&gt; 14x9km (?)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4837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443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45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Mean daily RMSE= </a:t>
            </a:r>
            <a:r>
              <a:rPr lang="en-GB" baseline="0" dirty="0" smtClean="0"/>
              <a:t>7.4</a:t>
            </a:r>
            <a:r>
              <a:rPr lang="en-GB" dirty="0" smtClean="0"/>
              <a:t>% </a:t>
            </a:r>
            <a:r>
              <a:rPr lang="en-GB" baseline="0" dirty="0" smtClean="0"/>
              <a:t>   /   </a:t>
            </a:r>
            <a:r>
              <a:rPr lang="en-GB" baseline="0" dirty="0" err="1" smtClean="0"/>
              <a:t>RMSEdt</a:t>
            </a:r>
            <a:r>
              <a:rPr lang="en-GB" baseline="0" dirty="0" smtClean="0"/>
              <a:t>= </a:t>
            </a:r>
            <a:r>
              <a:rPr lang="en-GB" dirty="0" smtClean="0"/>
              <a:t>10</a:t>
            </a:r>
            <a:r>
              <a:rPr lang="en-GB" baseline="0" dirty="0" smtClean="0"/>
              <a:t>%</a:t>
            </a:r>
          </a:p>
          <a:p>
            <a:r>
              <a:rPr lang="en-GB" baseline="0" dirty="0" smtClean="0"/>
              <a:t>Mean daily bias= 1.1%   /    </a:t>
            </a:r>
            <a:r>
              <a:rPr lang="en-GB" baseline="0" dirty="0" err="1" smtClean="0"/>
              <a:t>biasdt</a:t>
            </a:r>
            <a:r>
              <a:rPr lang="en-GB" baseline="0" dirty="0" smtClean="0"/>
              <a:t>= 2.2%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31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5105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NWP combi performance model, work well…</a:t>
            </a:r>
          </a:p>
          <a:p>
            <a:r>
              <a:rPr lang="en-GB" dirty="0" smtClean="0"/>
              <a:t>	Mean daily RMSE= </a:t>
            </a:r>
            <a:r>
              <a:rPr lang="en-GB" baseline="0" dirty="0" smtClean="0"/>
              <a:t>7.4</a:t>
            </a:r>
            <a:r>
              <a:rPr lang="en-GB" dirty="0" smtClean="0"/>
              <a:t>% </a:t>
            </a:r>
            <a:r>
              <a:rPr lang="en-GB" baseline="0" dirty="0" smtClean="0"/>
              <a:t>   /   </a:t>
            </a:r>
            <a:r>
              <a:rPr lang="en-GB" baseline="0" dirty="0" err="1" smtClean="0"/>
              <a:t>RMSEdt</a:t>
            </a:r>
            <a:r>
              <a:rPr lang="en-GB" baseline="0" dirty="0" smtClean="0"/>
              <a:t>= </a:t>
            </a:r>
            <a:r>
              <a:rPr lang="en-GB" dirty="0" smtClean="0"/>
              <a:t>10</a:t>
            </a:r>
            <a:r>
              <a:rPr lang="en-GB" baseline="0" dirty="0" smtClean="0"/>
              <a:t>%</a:t>
            </a:r>
          </a:p>
          <a:p>
            <a:r>
              <a:rPr lang="en-GB" baseline="0" dirty="0" smtClean="0"/>
              <a:t>	Mean daily bias= 1.1%   /    </a:t>
            </a:r>
            <a:r>
              <a:rPr lang="en-GB" baseline="0" dirty="0" err="1" smtClean="0"/>
              <a:t>biasdt</a:t>
            </a:r>
            <a:r>
              <a:rPr lang="en-GB" baseline="0" dirty="0" smtClean="0"/>
              <a:t>= 2.2%</a:t>
            </a:r>
          </a:p>
          <a:p>
            <a:endParaRPr lang="en-GB" baseline="0" dirty="0" smtClean="0"/>
          </a:p>
          <a:p>
            <a:r>
              <a:rPr lang="en-GB" baseline="0" dirty="0" smtClean="0"/>
              <a:t>Synthetic profiles not much worse than detailed ones!</a:t>
            </a:r>
          </a:p>
          <a:p>
            <a:endParaRPr lang="en-GB" baseline="0" dirty="0" smtClean="0"/>
          </a:p>
          <a:p>
            <a:r>
              <a:rPr lang="en-GB" dirty="0" smtClean="0"/>
              <a:t>Feedback loop from existing</a:t>
            </a:r>
            <a:r>
              <a:rPr lang="en-GB" baseline="0" dirty="0" smtClean="0"/>
              <a:t> PV systems as a reference could help to eliminate systemic errors such as caused by snow cover, but do only give added value on very short term time frame concerning other sources of error</a:t>
            </a:r>
          </a:p>
          <a:p>
            <a:endParaRPr lang="en-GB" dirty="0" smtClean="0"/>
          </a:p>
          <a:p>
            <a:r>
              <a:rPr lang="en-GB" dirty="0" smtClean="0"/>
              <a:t>“error movement vector” approach couldn’t be applied on coarse temporal resolution of 1 hour (NWP</a:t>
            </a:r>
            <a:r>
              <a:rPr lang="en-GB" baseline="0" dirty="0" smtClean="0"/>
              <a:t> model) and coarse spatial res. of the NWP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Upscaling can be done on rather detailed aggregation level. But degree of detail on level of PV systems is missing, esp. orientation and </a:t>
            </a:r>
            <a:r>
              <a:rPr lang="en-GB" baseline="0" dirty="0" err="1" smtClean="0"/>
              <a:t>inclintion</a:t>
            </a:r>
            <a:endParaRPr lang="en-GB" baseline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50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ULE_BigWirefr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0242" cy="6858000"/>
          </a:xfrm>
          <a:prstGeom prst="rect">
            <a:avLst/>
          </a:prstGeom>
        </p:spPr>
      </p:pic>
      <p:pic>
        <p:nvPicPr>
          <p:cNvPr id="4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8896" y="5418138"/>
            <a:ext cx="297127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039408" y="2254250"/>
            <a:ext cx="3129492" cy="1301750"/>
          </a:xfrm>
        </p:spPr>
        <p:txBody>
          <a:bodyPr anchor="t"/>
          <a:lstStyle>
            <a:lvl1pPr>
              <a:lnSpc>
                <a:spcPct val="80000"/>
              </a:lnSpc>
              <a:defRPr b="1" i="0" baseline="0">
                <a:latin typeface="Arial"/>
                <a:cs typeface="Arial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  <p:pic>
        <p:nvPicPr>
          <p:cNvPr id="5" name="Image 7" descr="trait_noir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0"/>
            <a:ext cx="46038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 descr="trait_bleu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2254250"/>
            <a:ext cx="3905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9938" y="3575050"/>
            <a:ext cx="1173162" cy="365125"/>
          </a:xfrm>
        </p:spPr>
        <p:txBody>
          <a:bodyPr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91463" y="6492875"/>
            <a:ext cx="863600" cy="365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2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ULE_SmallWirefr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3359" cy="3225800"/>
          </a:xfrm>
          <a:prstGeom prst="rect">
            <a:avLst/>
          </a:prstGeom>
        </p:spPr>
      </p:pic>
      <p:pic>
        <p:nvPicPr>
          <p:cNvPr id="6" name="Image 8" descr="trait_noir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333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url_LIS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426200"/>
            <a:ext cx="520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trait_bleu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165225"/>
            <a:ext cx="3905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987" y="1440000"/>
            <a:ext cx="8170433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299365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4200" y="171810"/>
            <a:ext cx="6299199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91463" y="6492875"/>
            <a:ext cx="863600" cy="365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9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OULE_SmallWirefr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3359" cy="3225800"/>
          </a:xfrm>
          <a:prstGeom prst="rect">
            <a:avLst/>
          </a:prstGeom>
        </p:spPr>
      </p:pic>
      <p:pic>
        <p:nvPicPr>
          <p:cNvPr id="7" name="Image 8" descr="trait_noir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333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url_LIS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426200"/>
            <a:ext cx="520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trait_bleu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165225"/>
            <a:ext cx="3905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9872" y="1440000"/>
            <a:ext cx="3960000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737102" y="1439862"/>
            <a:ext cx="4017318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299365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84200" y="171810"/>
            <a:ext cx="6299199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91463" y="6492875"/>
            <a:ext cx="863600" cy="365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0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OULE_SmallWirefr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3359" cy="3225800"/>
          </a:xfrm>
          <a:prstGeom prst="rect">
            <a:avLst/>
          </a:prstGeom>
        </p:spPr>
      </p:pic>
      <p:pic>
        <p:nvPicPr>
          <p:cNvPr id="9" name="Image 7" descr="trait_noir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333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8" descr="url_LIS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426200"/>
            <a:ext cx="520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7" descr="trait_bleu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165225"/>
            <a:ext cx="3905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9872" y="2209800"/>
            <a:ext cx="3960000" cy="40902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737102" y="2209800"/>
            <a:ext cx="4017318" cy="4090062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4743620" y="1410690"/>
            <a:ext cx="3960000" cy="621172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7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596900" y="1410690"/>
            <a:ext cx="3960000" cy="621172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7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299365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584200" y="171810"/>
            <a:ext cx="6299199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91463" y="6492875"/>
            <a:ext cx="863600" cy="365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95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ULE_SmallWirefr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3359" cy="3225800"/>
          </a:xfrm>
          <a:prstGeom prst="rect">
            <a:avLst/>
          </a:prstGeom>
        </p:spPr>
      </p:pic>
      <p:pic>
        <p:nvPicPr>
          <p:cNvPr id="5" name="Image 8" descr="trait_noir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333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 descr="url_LIS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426200"/>
            <a:ext cx="520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trait_bleu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165225"/>
            <a:ext cx="3905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299365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84200" y="171810"/>
            <a:ext cx="6299199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91463" y="6492875"/>
            <a:ext cx="863600" cy="365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5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ULE_SmallWirefr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3359" cy="3225800"/>
          </a:xfrm>
          <a:prstGeom prst="rect">
            <a:avLst/>
          </a:prstGeom>
        </p:spPr>
      </p:pic>
      <p:pic>
        <p:nvPicPr>
          <p:cNvPr id="7" name="Image 8" descr="trait_noir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333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url_LIS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426200"/>
            <a:ext cx="520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trait_bleu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165225"/>
            <a:ext cx="3905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987" y="1440000"/>
            <a:ext cx="8170433" cy="43512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4200" y="5931701"/>
            <a:ext cx="8170220" cy="382204"/>
          </a:xfrm>
        </p:spPr>
        <p:txBody>
          <a:bodyPr/>
          <a:lstStyle>
            <a:lvl1pPr marL="0" indent="0" algn="l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299365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84200" y="171810"/>
            <a:ext cx="6299199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91463" y="6492875"/>
            <a:ext cx="863600" cy="365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62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ULE_SmallWirefr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3359" cy="3225800"/>
          </a:xfrm>
          <a:prstGeom prst="rect">
            <a:avLst/>
          </a:prstGeom>
        </p:spPr>
      </p:pic>
      <p:pic>
        <p:nvPicPr>
          <p:cNvPr id="7" name="Image 8" descr="trait_noir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333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url_LIS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426200"/>
            <a:ext cx="520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trait_bleu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165225"/>
            <a:ext cx="3905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988" y="1440000"/>
            <a:ext cx="6299366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120486" y="1439862"/>
            <a:ext cx="1633934" cy="486013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299365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584200" y="171810"/>
            <a:ext cx="6299199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91463" y="6492875"/>
            <a:ext cx="863600" cy="365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45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93675" y="171450"/>
            <a:ext cx="65532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 smtClean="0"/>
              <a:t>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5100" y="1435100"/>
            <a:ext cx="87169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7025" y="6211888"/>
            <a:ext cx="1174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68550" y="6211888"/>
            <a:ext cx="440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BentonSans Book"/>
                <a:ea typeface="+mn-ea"/>
                <a:cs typeface="BentonSans Book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07350" y="6211888"/>
            <a:ext cx="863600" cy="365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7" name="Imag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765" y="357188"/>
            <a:ext cx="163347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9pPr>
    </p:titleStyle>
    <p:bodyStyle>
      <a:lvl1pPr marL="184150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46088" indent="-261938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630238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3pPr>
      <a:lvl4pPr marL="901700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4pPr>
      <a:lvl5pPr marL="1076325" indent="-174625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0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8.png"/><Relationship Id="rId5" Type="http://schemas.openxmlformats.org/officeDocument/2006/relationships/image" Target="../media/image50.png"/><Relationship Id="rId10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emf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www.enovos.lu/extension/iawebsite/design/enovos/images/logo.sv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http://www.enovos.lu/extension/iawebsite/design/enovos/images/logo.sv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703046" y="824469"/>
            <a:ext cx="7001963" cy="2938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i="0" kern="1200" cap="all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ebas Neue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ebas Neue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ebas Neue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ebas Neue" charset="0"/>
                <a:ea typeface="ＭＳ Ｐゴシック" charset="0"/>
              </a:defRPr>
            </a:lvl9pPr>
          </a:lstStyle>
          <a:p>
            <a:pPr algn="r"/>
            <a:r>
              <a:rPr lang="en-GB" dirty="0" smtClean="0">
                <a:solidFill>
                  <a:srgbClr val="00A0AF"/>
                </a:solidFill>
              </a:rPr>
              <a:t>PV-Forecast</a:t>
            </a:r>
            <a:br>
              <a:rPr lang="en-GB" dirty="0" smtClean="0">
                <a:solidFill>
                  <a:srgbClr val="00A0AF"/>
                </a:solidFill>
              </a:rPr>
            </a:br>
            <a:r>
              <a:rPr lang="en-GB" sz="2400" dirty="0" smtClean="0"/>
              <a:t>Regionalised forecasting of energy production from photovoltaic and their dynamics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cap="none" dirty="0" smtClean="0"/>
              <a:t>ETIP SNET Workshop, Central Region </a:t>
            </a:r>
            <a:r>
              <a:rPr lang="fr-CH" sz="2000" cap="none" dirty="0" smtClean="0"/>
              <a:t>18.-19. Sept. 2016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0570" y="4690985"/>
            <a:ext cx="2902776" cy="1944216"/>
            <a:chOff x="5436096" y="231055"/>
            <a:chExt cx="2039079" cy="1415182"/>
          </a:xfrm>
        </p:grpSpPr>
        <p:pic>
          <p:nvPicPr>
            <p:cNvPr id="11" name="Picture 2" descr="http://www.fondationenovos.lu/images/visuH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31055"/>
              <a:ext cx="2039079" cy="14151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ww.fondationenovos.lu/images/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172" y="938646"/>
              <a:ext cx="563721" cy="66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www.fondationenovos.lu/images/sloga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01" y="358714"/>
              <a:ext cx="1485071" cy="13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924623" y="5484275"/>
            <a:ext cx="958897" cy="1268760"/>
            <a:chOff x="6277399" y="5589240"/>
            <a:chExt cx="958897" cy="1268760"/>
          </a:xfrm>
        </p:grpSpPr>
        <p:sp>
          <p:nvSpPr>
            <p:cNvPr id="15" name="Rectangle 14"/>
            <p:cNvSpPr/>
            <p:nvPr/>
          </p:nvSpPr>
          <p:spPr>
            <a:xfrm flipV="1">
              <a:off x="6277399" y="5589240"/>
              <a:ext cx="958897" cy="1268760"/>
            </a:xfrm>
            <a:prstGeom prst="rect">
              <a:avLst/>
            </a:prstGeom>
            <a:gradFill>
              <a:gsLst>
                <a:gs pos="0">
                  <a:srgbClr val="D9A36D"/>
                </a:gs>
                <a:gs pos="100000">
                  <a:srgbClr val="EFD9C3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4" descr="http://www.fondationenovos.lu/images/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742" y="5805264"/>
              <a:ext cx="753745" cy="88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124450" y="4300551"/>
            <a:ext cx="331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KOSTER Daniel</a:t>
            </a:r>
            <a:r>
              <a:rPr lang="en-GB" dirty="0"/>
              <a:t>, </a:t>
            </a:r>
            <a:r>
              <a:rPr lang="en-GB" dirty="0" smtClean="0"/>
              <a:t>BRAUN Christian MINETTE Frank, O’NAGY Oliver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54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3986" y="326147"/>
            <a:ext cx="6655013" cy="542025"/>
          </a:xfrm>
        </p:spPr>
        <p:txBody>
          <a:bodyPr/>
          <a:lstStyle/>
          <a:p>
            <a:r>
              <a:rPr lang="en-US" cap="none" dirty="0"/>
              <a:t>Evaluation </a:t>
            </a:r>
            <a:r>
              <a:rPr lang="en-US" cap="none" dirty="0" smtClean="0"/>
              <a:t>criteria of the performance </a:t>
            </a:r>
            <a:r>
              <a:rPr lang="en-US" cap="none" dirty="0"/>
              <a:t>of the forecasting </a:t>
            </a:r>
            <a:r>
              <a:rPr lang="en-US" cap="none" dirty="0" smtClean="0"/>
              <a:t>model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987" y="1440000"/>
            <a:ext cx="8170433" cy="5077758"/>
          </a:xfrm>
        </p:spPr>
        <p:txBody>
          <a:bodyPr>
            <a:normAutofit/>
          </a:bodyPr>
          <a:lstStyle/>
          <a:p>
            <a:endParaRPr lang="en-GB" b="1" dirty="0" smtClean="0"/>
          </a:p>
          <a:p>
            <a:r>
              <a:rPr lang="en-GB" b="1" dirty="0" smtClean="0"/>
              <a:t>Mean power – mean P</a:t>
            </a:r>
          </a:p>
          <a:p>
            <a:pPr marL="184150" lvl="1" indent="0">
              <a:buNone/>
            </a:pPr>
            <a:r>
              <a:rPr lang="en-GB" dirty="0" smtClean="0"/>
              <a:t>mean value of the power in a certain time range, normalized to nominal power</a:t>
            </a:r>
          </a:p>
          <a:p>
            <a:endParaRPr lang="en-GB" b="1" dirty="0" smtClean="0"/>
          </a:p>
          <a:p>
            <a:r>
              <a:rPr lang="en-GB" b="1" dirty="0" smtClean="0"/>
              <a:t>Bias</a:t>
            </a:r>
          </a:p>
          <a:p>
            <a:pPr marL="184150" lvl="1" indent="0">
              <a:buNone/>
            </a:pPr>
            <a:r>
              <a:rPr lang="en-GB" dirty="0" smtClean="0"/>
              <a:t>mean value of the error, </a:t>
            </a:r>
            <a:br>
              <a:rPr lang="en-GB" dirty="0" smtClean="0"/>
            </a:br>
            <a:r>
              <a:rPr lang="en-GB" dirty="0" smtClean="0"/>
              <a:t>normalized to nominal power</a:t>
            </a:r>
          </a:p>
          <a:p>
            <a:endParaRPr lang="en-GB" b="1" dirty="0" smtClean="0"/>
          </a:p>
          <a:p>
            <a:r>
              <a:rPr lang="en-GB" b="1" dirty="0" smtClean="0"/>
              <a:t>Root mean square error</a:t>
            </a:r>
          </a:p>
          <a:p>
            <a:pPr marL="184150" lvl="1" indent="0">
              <a:buNone/>
            </a:pPr>
            <a:r>
              <a:rPr lang="en-GB" dirty="0" smtClean="0"/>
              <a:t>Gives higher weighting to larger deviations from the real value,</a:t>
            </a:r>
            <a:br>
              <a:rPr lang="en-GB" dirty="0" smtClean="0"/>
            </a:br>
            <a:r>
              <a:rPr lang="en-GB" dirty="0" smtClean="0"/>
              <a:t>suitable to power applications, where large error are </a:t>
            </a:r>
            <a:br>
              <a:rPr lang="en-GB" dirty="0" smtClean="0"/>
            </a:br>
            <a:r>
              <a:rPr lang="en-GB" dirty="0" smtClean="0"/>
              <a:t>disproportionally problematic (normalized to nominal power)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Day time values only – Suffix </a:t>
            </a:r>
            <a:r>
              <a:rPr lang="en-GB" b="1" baseline="-25000" dirty="0" err="1" smtClean="0"/>
              <a:t>dt</a:t>
            </a:r>
            <a:endParaRPr lang="en-GB" b="1" baseline="-25000" dirty="0" smtClean="0"/>
          </a:p>
          <a:p>
            <a:pPr marL="184150" lvl="1" indent="0">
              <a:buNone/>
            </a:pPr>
            <a:r>
              <a:rPr lang="en-GB" dirty="0" smtClean="0"/>
              <a:t>Only forecast values different from 0 are considered, not to bias the evaluation criteria by trivial night time forecasts</a:t>
            </a:r>
          </a:p>
          <a:p>
            <a:pPr marL="184150" lvl="1" indent="-184150"/>
            <a:endParaRPr lang="en-GB" sz="1600" dirty="0" smtClean="0"/>
          </a:p>
          <a:p>
            <a:pPr marL="184150" lvl="1" indent="-184150"/>
            <a:r>
              <a:rPr lang="en-GB" sz="1600" dirty="0" smtClean="0"/>
              <a:t>Performance can only be evaluated on individual PV system level – not country level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36678" y="3730300"/>
                <a:ext cx="2520947" cy="1169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678" y="3730300"/>
                <a:ext cx="2520947" cy="1169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11492" y="2738146"/>
                <a:ext cx="193668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𝑏𝑖𝑎𝑠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492" y="2738146"/>
                <a:ext cx="1936684" cy="8712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6615E-8BCE-43B2-894C-6A1585A4F921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9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3986" y="326147"/>
            <a:ext cx="6655013" cy="542025"/>
          </a:xfrm>
        </p:spPr>
        <p:txBody>
          <a:bodyPr/>
          <a:lstStyle/>
          <a:p>
            <a:r>
              <a:rPr lang="en-US" cap="none" dirty="0" smtClean="0"/>
              <a:t>performance </a:t>
            </a:r>
            <a:r>
              <a:rPr lang="en-US" cap="none" dirty="0"/>
              <a:t>of the forecasting </a:t>
            </a:r>
            <a:r>
              <a:rPr lang="en-US" cap="none" dirty="0" smtClean="0"/>
              <a:t>model for all reference systems over 2 years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54639" y="5939117"/>
            <a:ext cx="6788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mean evaluation criteria over 2 years (2014 &amp; 2015) for the reference systems</a:t>
            </a:r>
            <a:endParaRPr lang="en-GB" sz="1200" b="1" dirty="0"/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24" y="1251577"/>
            <a:ext cx="7602952" cy="46875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54639" y="53138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Mean daily RMSE= 7.4%    /   </a:t>
            </a:r>
            <a:r>
              <a:rPr lang="en-GB" sz="1600" dirty="0" err="1"/>
              <a:t>RMSEdt</a:t>
            </a:r>
            <a:r>
              <a:rPr lang="en-GB" sz="1600" dirty="0"/>
              <a:t>= 10%</a:t>
            </a:r>
          </a:p>
          <a:p>
            <a:r>
              <a:rPr lang="en-GB" sz="1600" dirty="0"/>
              <a:t>Mean daily bias= 1.1%   /    </a:t>
            </a:r>
            <a:r>
              <a:rPr lang="en-GB" sz="1600" dirty="0" err="1"/>
              <a:t>biasdt</a:t>
            </a:r>
            <a:r>
              <a:rPr lang="en-GB" sz="1600" dirty="0"/>
              <a:t>= 2.2%</a:t>
            </a:r>
          </a:p>
          <a:p>
            <a:endParaRPr lang="en-GB" sz="1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6615E-8BCE-43B2-894C-6A1585A4F921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4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467085"/>
            <a:ext cx="6474522" cy="542025"/>
          </a:xfrm>
        </p:spPr>
        <p:txBody>
          <a:bodyPr/>
          <a:lstStyle/>
          <a:p>
            <a:r>
              <a:rPr lang="en-US" cap="none" dirty="0" smtClean="0"/>
              <a:t>Forecast adaptations – </a:t>
            </a:r>
            <a:br>
              <a:rPr lang="en-US" cap="none" dirty="0" smtClean="0"/>
            </a:br>
            <a:r>
              <a:rPr lang="en-US" cap="none" dirty="0" smtClean="0"/>
              <a:t>two approaches tested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584200" y="1393371"/>
            <a:ext cx="8286750" cy="510902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400" b="1" dirty="0" smtClean="0"/>
              <a:t>Adapting the short term forecasts based on measured deviations</a:t>
            </a:r>
          </a:p>
          <a:p>
            <a:pPr marL="0" indent="0">
              <a:buNone/>
              <a:defRPr/>
            </a:pPr>
            <a:endParaRPr lang="en-GB" sz="2400" b="1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Error persistence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Assuming that the deviations occurring at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n</a:t>
            </a:r>
            <a:r>
              <a:rPr lang="en-US" sz="2400" baseline="-25000" dirty="0"/>
              <a:t> </a:t>
            </a:r>
            <a:r>
              <a:rPr lang="en-US" sz="2400" dirty="0" smtClean="0"/>
              <a:t>would persist at time step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n+i</a:t>
            </a: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endParaRPr lang="en-US" sz="2200" baseline="-25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Error movement vectors</a:t>
            </a:r>
            <a:br>
              <a:rPr lang="en-US" sz="2400" b="1" dirty="0" smtClean="0"/>
            </a:br>
            <a:r>
              <a:rPr lang="en-US" sz="2400" dirty="0" smtClean="0"/>
              <a:t>Assuming that the deviations occurring at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caused by improper forecasts of cloud movements, would propagate over the forecast region at </a:t>
            </a:r>
            <a:r>
              <a:rPr lang="en-US" sz="2400" dirty="0"/>
              <a:t>time step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n+i</a:t>
            </a:r>
            <a:r>
              <a:rPr lang="en-US" sz="2400" dirty="0" smtClean="0"/>
              <a:t>, with constant direction and time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007350" y="6487654"/>
            <a:ext cx="863600" cy="365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BentonSans Book" charset="0"/>
                <a:ea typeface="ＭＳ Ｐゴシック" charset="0"/>
                <a:cs typeface="BentonSans Book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5E6615E-8BCE-43B2-894C-6A1585A4F921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7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205826"/>
            <a:ext cx="5857476" cy="46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467085"/>
            <a:ext cx="6474522" cy="542025"/>
          </a:xfrm>
        </p:spPr>
        <p:txBody>
          <a:bodyPr/>
          <a:lstStyle/>
          <a:p>
            <a:r>
              <a:rPr lang="en-US" cap="none" dirty="0" smtClean="0"/>
              <a:t>Forecast adaptations – </a:t>
            </a:r>
            <a:br>
              <a:rPr lang="en-US" cap="none" dirty="0" smtClean="0"/>
            </a:br>
            <a:r>
              <a:rPr lang="en-US" cap="none" dirty="0"/>
              <a:t>Correction by error persistence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156585" y="5823680"/>
            <a:ext cx="748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Example: 1</a:t>
            </a:r>
            <a:r>
              <a:rPr lang="en-US" sz="1200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of May 2014, reference system Nr. 0067,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showing the 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adaptation of the 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forecasts (red line)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based on previously measured deviations (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hour into the future (blue)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/ </a:t>
            </a: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hours into the future (green)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 deviations from the  </a:t>
            </a:r>
            <a:r>
              <a:rPr lang="en-US" sz="1200" b="1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measured values (grey line) </a:t>
            </a: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78" y="1205827"/>
            <a:ext cx="5849298" cy="46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205827"/>
            <a:ext cx="5857477" cy="46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8878" y="1333050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[kW]</a:t>
            </a:r>
            <a:endParaRPr lang="en-GB" sz="1200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007350" y="6487654"/>
            <a:ext cx="863600" cy="365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BentonSans Book" charset="0"/>
                <a:ea typeface="ＭＳ Ｐゴシック" charset="0"/>
                <a:cs typeface="BentonSans Book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5E6615E-8BCE-43B2-894C-6A1585A4F921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0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925" y="4159098"/>
            <a:ext cx="5374699" cy="199478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260" y="2401816"/>
            <a:ext cx="5374699" cy="1994784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655012" cy="43934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171810"/>
            <a:ext cx="7753888" cy="542025"/>
          </a:xfrm>
        </p:spPr>
        <p:txBody>
          <a:bodyPr/>
          <a:lstStyle/>
          <a:p>
            <a:r>
              <a:rPr lang="en-US" cap="none" dirty="0" smtClean="0"/>
              <a:t>Correction by error </a:t>
            </a:r>
            <a:r>
              <a:rPr lang="en-US" cap="none" dirty="0"/>
              <a:t>persistence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90625" y="6265604"/>
            <a:ext cx="742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Evaluation criteria on forecast accuracy for system Nr. 0080 in 2015 </a:t>
            </a:r>
            <a:r>
              <a:rPr lang="en-GB" sz="1200" b="1" dirty="0" smtClean="0"/>
              <a:t>without</a:t>
            </a:r>
            <a:r>
              <a:rPr lang="en-GB" sz="1200" dirty="0" smtClean="0"/>
              <a:t> correction based on error persistence (top), based on </a:t>
            </a:r>
            <a:r>
              <a:rPr lang="en-GB" sz="1200" b="1" dirty="0" smtClean="0"/>
              <a:t>1h </a:t>
            </a:r>
            <a:r>
              <a:rPr lang="en-GB" sz="1200" dirty="0" smtClean="0"/>
              <a:t>error</a:t>
            </a:r>
            <a:r>
              <a:rPr lang="en-GB" sz="1200" b="1" dirty="0" smtClean="0"/>
              <a:t> </a:t>
            </a:r>
            <a:r>
              <a:rPr lang="en-GB" sz="1200" dirty="0" smtClean="0"/>
              <a:t>persistence (middle) and </a:t>
            </a:r>
            <a:r>
              <a:rPr lang="en-GB" sz="1200" b="1" dirty="0" smtClean="0"/>
              <a:t>2h</a:t>
            </a:r>
            <a:r>
              <a:rPr lang="en-GB" sz="1200" dirty="0" smtClean="0"/>
              <a:t> error persistence (bottom)</a:t>
            </a:r>
            <a:endParaRPr lang="en-GB" sz="1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26" y="665473"/>
            <a:ext cx="5374699" cy="1994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87961" y="1623982"/>
            <a:ext cx="149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</a:t>
            </a:r>
            <a:r>
              <a:rPr lang="de-LU" dirty="0" smtClean="0"/>
              <a:t> </a:t>
            </a:r>
            <a:r>
              <a:rPr lang="de-LU" dirty="0" err="1" smtClean="0"/>
              <a:t>correction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3348842" y="3445718"/>
            <a:ext cx="181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 smtClean="0"/>
              <a:t>1h </a:t>
            </a:r>
            <a:r>
              <a:rPr lang="de-LU" dirty="0" err="1" smtClean="0"/>
              <a:t>correction</a:t>
            </a:r>
            <a:endParaRPr lang="fr-CH" dirty="0"/>
          </a:p>
        </p:txBody>
      </p:sp>
      <p:sp>
        <p:nvSpPr>
          <p:cNvPr id="11" name="TextBox 10"/>
          <p:cNvSpPr txBox="1"/>
          <p:nvPr/>
        </p:nvSpPr>
        <p:spPr>
          <a:xfrm>
            <a:off x="4772499" y="5297506"/>
            <a:ext cx="16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/>
              <a:t>2</a:t>
            </a:r>
            <a:r>
              <a:rPr lang="de-LU" smtClean="0"/>
              <a:t>h correction</a:t>
            </a:r>
            <a:endParaRPr lang="fr-CH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6615E-8BCE-43B2-894C-6A1585A4F921}" type="slidenum">
              <a:rPr lang="fr-FR" smtClean="0"/>
              <a:t>14</a:t>
            </a:fld>
            <a:endParaRPr lang="fr-FR" dirty="0"/>
          </a:p>
        </p:txBody>
      </p:sp>
      <p:sp>
        <p:nvSpPr>
          <p:cNvPr id="2" name="Oval 1"/>
          <p:cNvSpPr/>
          <p:nvPr/>
        </p:nvSpPr>
        <p:spPr>
          <a:xfrm>
            <a:off x="764498" y="725702"/>
            <a:ext cx="554636" cy="1522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655012" cy="43934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Forecasted </a:t>
            </a:r>
            <a:r>
              <a:rPr lang="en-US" cap="none" dirty="0"/>
              <a:t>PV power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993107" y="6322523"/>
            <a:ext cx="5157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</a:t>
            </a:r>
            <a:r>
              <a:rPr lang="en-US" sz="1200" dirty="0" smtClean="0"/>
              <a:t>orecasted </a:t>
            </a:r>
            <a:r>
              <a:rPr lang="en-US" sz="1200" dirty="0"/>
              <a:t>PV </a:t>
            </a:r>
            <a:r>
              <a:rPr lang="en-US" sz="1200" dirty="0" smtClean="0"/>
              <a:t>power </a:t>
            </a:r>
            <a:r>
              <a:rPr lang="en-US" sz="1200" dirty="0"/>
              <a:t>[kWp]  for 03.07.2014 12:00, aggregated per commune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7" name="Picture 6" descr="J:\PRG\CIP-ECOTEC\Projects\PV-Forecast\3-Production\WP3_Monitoring_campaign_modeling\analysis results\upscaled forecasts - municipalities\hourly pictures\upscale_muni_pvpower_2014_07_03_1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9" b="2737"/>
          <a:stretch/>
        </p:blipFill>
        <p:spPr bwMode="auto">
          <a:xfrm>
            <a:off x="2000250" y="833692"/>
            <a:ext cx="5143500" cy="5190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6615E-8BCE-43B2-894C-6A1585A4F921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8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655012" cy="439346"/>
          </a:xfrm>
        </p:spPr>
        <p:txBody>
          <a:bodyPr/>
          <a:lstStyle/>
          <a:p>
            <a:r>
              <a:rPr lang="en-US" sz="1800" dirty="0" smtClean="0"/>
              <a:t>Animation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171810"/>
            <a:ext cx="6755714" cy="542025"/>
          </a:xfrm>
        </p:spPr>
        <p:txBody>
          <a:bodyPr/>
          <a:lstStyle/>
          <a:p>
            <a:r>
              <a:rPr lang="en-US" cap="none" dirty="0" smtClean="0"/>
              <a:t>Hourly forecasted </a:t>
            </a:r>
            <a:r>
              <a:rPr lang="en-US" cap="none" dirty="0"/>
              <a:t>PV </a:t>
            </a:r>
            <a:r>
              <a:rPr lang="en-US" cap="none" dirty="0" smtClean="0"/>
              <a:t>power (one day)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60021" y="6076757"/>
            <a:ext cx="762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</a:t>
            </a:r>
            <a:r>
              <a:rPr lang="en-US" sz="1200" dirty="0" smtClean="0"/>
              <a:t>equence </a:t>
            </a:r>
            <a:r>
              <a:rPr lang="en-US" sz="1200" dirty="0"/>
              <a:t>of hourly maps, illustrating the regionalized forecast of expected PV </a:t>
            </a:r>
            <a:r>
              <a:rPr lang="en-US" sz="1200" dirty="0" smtClean="0"/>
              <a:t>power, aggregated </a:t>
            </a:r>
            <a:r>
              <a:rPr lang="en-US" sz="1200" dirty="0"/>
              <a:t>on communal level</a:t>
            </a:r>
          </a:p>
          <a:p>
            <a:endParaRPr lang="en-US" sz="1200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65" y="885206"/>
            <a:ext cx="4801270" cy="5208044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6615E-8BCE-43B2-894C-6A1585A4F921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21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655012" cy="43934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171810"/>
            <a:ext cx="7569200" cy="542025"/>
          </a:xfrm>
        </p:spPr>
        <p:txBody>
          <a:bodyPr/>
          <a:lstStyle/>
          <a:p>
            <a:r>
              <a:rPr lang="en-US" sz="2400" cap="none" dirty="0" smtClean="0"/>
              <a:t>Lessons learned / barriers to deployment</a:t>
            </a:r>
            <a:endParaRPr lang="en-GB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987" y="1440000"/>
            <a:ext cx="8336729" cy="4930820"/>
          </a:xfrm>
        </p:spPr>
        <p:txBody>
          <a:bodyPr>
            <a:noAutofit/>
          </a:bodyPr>
          <a:lstStyle/>
          <a:p>
            <a:r>
              <a:rPr lang="en-US" sz="1800" dirty="0" smtClean="0"/>
              <a:t>Photovoltaic </a:t>
            </a:r>
            <a:r>
              <a:rPr lang="en-US" sz="1800" dirty="0"/>
              <a:t>power forecasting model for </a:t>
            </a:r>
            <a:r>
              <a:rPr lang="en-US" sz="1800" dirty="0" smtClean="0"/>
              <a:t>Luxemburg (combining NWP &amp; performance model) –&gt; </a:t>
            </a:r>
            <a:r>
              <a:rPr lang="en-US" sz="1800" b="1" dirty="0" smtClean="0"/>
              <a:t>good performance at evaluation on single sites</a:t>
            </a:r>
          </a:p>
          <a:p>
            <a:r>
              <a:rPr lang="en-GB" sz="1800" b="1" dirty="0" smtClean="0"/>
              <a:t>Characterisation &amp; </a:t>
            </a:r>
            <a:r>
              <a:rPr lang="en-GB" sz="1800" b="1" dirty="0"/>
              <a:t> </a:t>
            </a:r>
            <a:r>
              <a:rPr lang="en-GB" sz="1800" b="1" dirty="0" smtClean="0"/>
              <a:t>Modelling of photovoltaic installations successful</a:t>
            </a:r>
          </a:p>
          <a:p>
            <a:pPr lvl="1"/>
            <a:r>
              <a:rPr lang="en-GB" sz="1600" dirty="0" smtClean="0"/>
              <a:t>on site characterisation – good results</a:t>
            </a:r>
          </a:p>
          <a:p>
            <a:pPr lvl="1"/>
            <a:r>
              <a:rPr lang="en-GB" sz="1600" dirty="0" smtClean="0"/>
              <a:t>Virtual characterisation of existing PV installations (satellite images, …) </a:t>
            </a:r>
            <a:br>
              <a:rPr lang="en-GB" sz="1600" dirty="0" smtClean="0"/>
            </a:br>
            <a:r>
              <a:rPr lang="en-GB" sz="1600" dirty="0" smtClean="0"/>
              <a:t>=&gt; </a:t>
            </a:r>
            <a:r>
              <a:rPr lang="en-US" sz="1600" dirty="0" smtClean="0"/>
              <a:t>Simplified </a:t>
            </a:r>
            <a:r>
              <a:rPr lang="en-US" sz="1600" dirty="0"/>
              <a:t>model </a:t>
            </a:r>
            <a:r>
              <a:rPr lang="en-US" sz="1600" dirty="0" smtClean="0"/>
              <a:t>with </a:t>
            </a:r>
            <a:r>
              <a:rPr lang="en-US" sz="1600" b="1" dirty="0" smtClean="0"/>
              <a:t>synthetic system profiles – works also well</a:t>
            </a:r>
            <a:endParaRPr lang="en-GB" sz="1600" b="1" dirty="0" smtClean="0"/>
          </a:p>
          <a:p>
            <a:r>
              <a:rPr lang="en-US" sz="1800" dirty="0" smtClean="0"/>
              <a:t>Adaptation </a:t>
            </a:r>
            <a:r>
              <a:rPr lang="en-US" sz="1800" dirty="0"/>
              <a:t>of system profiles and </a:t>
            </a:r>
            <a:r>
              <a:rPr lang="en-US" sz="1800" dirty="0" smtClean="0"/>
              <a:t>use </a:t>
            </a:r>
            <a:r>
              <a:rPr lang="en-US" sz="1800" dirty="0"/>
              <a:t>of calibration </a:t>
            </a:r>
            <a:r>
              <a:rPr lang="en-US" sz="1800" dirty="0" smtClean="0"/>
              <a:t>factors improved forecast</a:t>
            </a:r>
          </a:p>
          <a:p>
            <a:r>
              <a:rPr lang="en-US" sz="1800" dirty="0" smtClean="0"/>
              <a:t>two approaches </a:t>
            </a:r>
            <a:r>
              <a:rPr lang="en-US" sz="1800" dirty="0"/>
              <a:t>to establish a feedback-loop in the </a:t>
            </a:r>
            <a:r>
              <a:rPr lang="en-US" sz="1800" dirty="0" smtClean="0"/>
              <a:t>forecast tested </a:t>
            </a:r>
          </a:p>
          <a:p>
            <a:pPr lvl="1"/>
            <a:r>
              <a:rPr lang="en-US" sz="1600" b="1" dirty="0" smtClean="0"/>
              <a:t>Error persistence </a:t>
            </a:r>
            <a:r>
              <a:rPr lang="en-US" sz="1600" dirty="0" smtClean="0"/>
              <a:t>– improves forecast, but only on short term forecast horizon (1-2h</a:t>
            </a:r>
            <a:r>
              <a:rPr lang="en-US" sz="1600" dirty="0" smtClean="0"/>
              <a:t>), </a:t>
            </a:r>
            <a:r>
              <a:rPr lang="en-GB" sz="1600" dirty="0" smtClean="0"/>
              <a:t>systemic </a:t>
            </a:r>
            <a:r>
              <a:rPr lang="en-GB" sz="1600" dirty="0"/>
              <a:t>deviations (e.g. snow cover) can be effectively reduced </a:t>
            </a:r>
            <a:endParaRPr lang="en-US" sz="1600" dirty="0" smtClean="0"/>
          </a:p>
          <a:p>
            <a:pPr lvl="1"/>
            <a:r>
              <a:rPr lang="en-US" sz="1600" b="1" dirty="0" smtClean="0"/>
              <a:t>Error movement vectors </a:t>
            </a:r>
            <a:r>
              <a:rPr lang="en-US" sz="1600" dirty="0" smtClean="0"/>
              <a:t>– improvement with current time resolution not possible</a:t>
            </a:r>
            <a:r>
              <a:rPr lang="en-US" sz="1600" dirty="0" smtClean="0"/>
              <a:t>.</a:t>
            </a:r>
          </a:p>
          <a:p>
            <a:r>
              <a:rPr lang="en-GB" sz="1800" dirty="0" smtClean="0"/>
              <a:t>Established </a:t>
            </a:r>
            <a:r>
              <a:rPr lang="en-GB" sz="1800" dirty="0" smtClean="0"/>
              <a:t>a very representative statistical </a:t>
            </a:r>
            <a:r>
              <a:rPr lang="en-GB" sz="1800" dirty="0" smtClean="0"/>
              <a:t>matrix</a:t>
            </a:r>
            <a:r>
              <a:rPr lang="en-GB" sz="1800" dirty="0" smtClean="0"/>
              <a:t>, representing PV in Lux.</a:t>
            </a:r>
            <a:endParaRPr lang="en-GB" sz="1800" dirty="0"/>
          </a:p>
          <a:p>
            <a:r>
              <a:rPr lang="en-US" sz="1800" b="1" dirty="0" smtClean="0"/>
              <a:t>Upscaling procedure allows aggregation on different levels </a:t>
            </a:r>
            <a:r>
              <a:rPr lang="en-US" sz="1800" dirty="0" smtClean="0"/>
              <a:t>(currently communes); barrier for more detailed aggregation: knowledge on PV Systems characteristics</a:t>
            </a:r>
          </a:p>
          <a:p>
            <a:r>
              <a:rPr lang="en-US" sz="1800" b="1" dirty="0" smtClean="0"/>
              <a:t>Implementation of the </a:t>
            </a:r>
            <a:r>
              <a:rPr lang="fr-CH" sz="1800" b="1" dirty="0" smtClean="0"/>
              <a:t>model </a:t>
            </a:r>
            <a:r>
              <a:rPr lang="en-GB" sz="1800" b="1" dirty="0" smtClean="0"/>
              <a:t>currently in discussion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(shift from top-down to bottom-up model</a:t>
            </a:r>
            <a:r>
              <a:rPr lang="en-GB" sz="1800" dirty="0" smtClean="0"/>
              <a:t>)</a:t>
            </a:r>
            <a:endParaRPr lang="fr-CH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6615E-8BCE-43B2-894C-6A1585A4F921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8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655012" cy="43934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171810"/>
            <a:ext cx="7744254" cy="542025"/>
          </a:xfrm>
        </p:spPr>
        <p:txBody>
          <a:bodyPr/>
          <a:lstStyle/>
          <a:p>
            <a:r>
              <a:rPr lang="en-US" cap="none" dirty="0"/>
              <a:t>Future improvements </a:t>
            </a:r>
            <a:r>
              <a:rPr lang="en-US" cap="none" dirty="0" smtClean="0"/>
              <a:t>/ implementation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smart metering </a:t>
            </a:r>
            <a:r>
              <a:rPr lang="en-US" sz="2000" b="1" dirty="0"/>
              <a:t>data </a:t>
            </a:r>
            <a:r>
              <a:rPr lang="en-US" sz="2000" dirty="0" smtClean="0"/>
              <a:t>available are </a:t>
            </a:r>
            <a:r>
              <a:rPr lang="en-US" sz="2000" dirty="0"/>
              <a:t>not </a:t>
            </a:r>
            <a:r>
              <a:rPr lang="en-US" sz="2000" dirty="0" smtClean="0"/>
              <a:t>available close to “real </a:t>
            </a:r>
            <a:r>
              <a:rPr lang="en-US" sz="2000" dirty="0"/>
              <a:t>time</a:t>
            </a:r>
            <a:r>
              <a:rPr lang="en-US" sz="2000" dirty="0" smtClean="0"/>
              <a:t>” – currently best </a:t>
            </a:r>
            <a:r>
              <a:rPr lang="en-US" sz="2000" dirty="0"/>
              <a:t>case: the data for day x are available day </a:t>
            </a:r>
            <a:r>
              <a:rPr lang="en-US" sz="2000" dirty="0" smtClean="0"/>
              <a:t>x+1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deployment of the „smart </a:t>
            </a:r>
            <a:r>
              <a:rPr lang="en-US" sz="2000" dirty="0" smtClean="0"/>
              <a:t>meters“ started, but still ongoing</a:t>
            </a:r>
          </a:p>
          <a:p>
            <a:pPr>
              <a:defRPr/>
            </a:pPr>
            <a:r>
              <a:rPr lang="en-US" sz="2000" b="1" dirty="0" smtClean="0"/>
              <a:t>National data protection aspects </a:t>
            </a:r>
            <a:r>
              <a:rPr lang="en-US" sz="2000" dirty="0" smtClean="0"/>
              <a:t>hinder the implementation</a:t>
            </a:r>
          </a:p>
          <a:p>
            <a:pPr>
              <a:defRPr/>
            </a:pPr>
            <a:r>
              <a:rPr lang="en-US" sz="2000" dirty="0" smtClean="0"/>
              <a:t>Research </a:t>
            </a:r>
            <a:r>
              <a:rPr lang="en-US" sz="2000" dirty="0"/>
              <a:t>project =&gt; </a:t>
            </a:r>
            <a:r>
              <a:rPr lang="en-US" sz="2000" dirty="0" smtClean="0"/>
              <a:t>provides </a:t>
            </a:r>
            <a:r>
              <a:rPr lang="en-US" sz="2000" dirty="0"/>
              <a:t>algorithm development and validation – no „plug and play“ </a:t>
            </a:r>
            <a:r>
              <a:rPr lang="en-US" sz="2000" dirty="0" smtClean="0"/>
              <a:t>solution – further automation necessary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PV </a:t>
            </a:r>
            <a:r>
              <a:rPr lang="en-US" sz="2000" dirty="0"/>
              <a:t>data set (nominal </a:t>
            </a:r>
            <a:r>
              <a:rPr lang="en-US" sz="2000" dirty="0" smtClean="0"/>
              <a:t>power / location) needs to be adapted to operator </a:t>
            </a:r>
          </a:p>
          <a:p>
            <a:pPr>
              <a:defRPr/>
            </a:pPr>
            <a:r>
              <a:rPr lang="en-US" sz="2000" b="1" dirty="0" smtClean="0"/>
              <a:t>Further development of the “error movement vector” method </a:t>
            </a:r>
            <a:r>
              <a:rPr lang="en-US" sz="2000" dirty="0" smtClean="0"/>
              <a:t>possible, if resolution (temporal &amp; spatial) of NWP models increase</a:t>
            </a:r>
            <a:endParaRPr lang="en-US" sz="2000" dirty="0"/>
          </a:p>
          <a:p>
            <a:pPr>
              <a:defRPr/>
            </a:pPr>
            <a:r>
              <a:rPr lang="en-US" sz="2000" b="1" dirty="0" smtClean="0"/>
              <a:t>attribution </a:t>
            </a:r>
            <a:r>
              <a:rPr lang="en-US" sz="2000" b="1" dirty="0"/>
              <a:t>of single PV systems to its transformers / distribution grid </a:t>
            </a:r>
            <a:r>
              <a:rPr lang="en-US" sz="2000" b="1" dirty="0" smtClean="0"/>
              <a:t>lines</a:t>
            </a:r>
            <a:r>
              <a:rPr lang="en-US" sz="2000" dirty="0" smtClean="0"/>
              <a:t> easily feasible – orientation and inclination necessary</a:t>
            </a:r>
          </a:p>
          <a:p>
            <a:pPr>
              <a:defRPr/>
            </a:pPr>
            <a:r>
              <a:rPr lang="en-GB" sz="2000" dirty="0"/>
              <a:t>Shift </a:t>
            </a:r>
            <a:r>
              <a:rPr lang="en-GB" sz="2000" b="1" dirty="0"/>
              <a:t>from point forecasting to </a:t>
            </a:r>
            <a:r>
              <a:rPr lang="en-GB" sz="2000" b="1" dirty="0" smtClean="0"/>
              <a:t>probability forecasting</a:t>
            </a:r>
            <a:r>
              <a:rPr lang="en-GB" sz="2000" dirty="0" smtClean="0"/>
              <a:t> envisaged</a:t>
            </a:r>
            <a:endParaRPr lang="en-GB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6615E-8BCE-43B2-894C-6A1585A4F921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7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049312" y="2818810"/>
            <a:ext cx="77051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Thank you</a:t>
            </a:r>
          </a:p>
          <a:p>
            <a:pPr algn="ctr"/>
            <a:r>
              <a:rPr lang="en-GB" sz="2800" b="1" dirty="0" smtClean="0"/>
              <a:t> for your attention !</a:t>
            </a:r>
          </a:p>
          <a:p>
            <a:pPr algn="ctr"/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r>
              <a:rPr lang="en-GB" sz="2800" dirty="0" smtClean="0"/>
              <a:t>Questions? Do </a:t>
            </a:r>
            <a:r>
              <a:rPr lang="en-GB" sz="2800" dirty="0" smtClean="0"/>
              <a:t>not hesitate </a:t>
            </a:r>
            <a:r>
              <a:rPr lang="en-GB" sz="2800" dirty="0" smtClean="0"/>
              <a:t>to </a:t>
            </a:r>
            <a:r>
              <a:rPr lang="en-GB" sz="2800" dirty="0" smtClean="0"/>
              <a:t>contact me: daniel.koster@list.lu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8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33" y="3594882"/>
            <a:ext cx="2629296" cy="313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8818FF-80AF-4846-9FCB-FE3DBE04189E}" type="slidenum">
              <a:rPr lang="fr-FR" smtClean="0"/>
              <a:t>2</a:t>
            </a:fld>
            <a:endParaRPr lang="fr-FR" dirty="0"/>
          </a:p>
        </p:txBody>
      </p:sp>
      <p:sp>
        <p:nvSpPr>
          <p:cNvPr id="47" name="Title 3"/>
          <p:cNvSpPr>
            <a:spLocks noGrp="1"/>
          </p:cNvSpPr>
          <p:nvPr>
            <p:ph type="title"/>
          </p:nvPr>
        </p:nvSpPr>
        <p:spPr>
          <a:xfrm>
            <a:off x="584200" y="394994"/>
            <a:ext cx="6299199" cy="542025"/>
          </a:xfrm>
        </p:spPr>
        <p:txBody>
          <a:bodyPr/>
          <a:lstStyle/>
          <a:p>
            <a:r>
              <a:rPr lang="en-US" cap="none" dirty="0"/>
              <a:t>A model based solution for PV production forecasting</a:t>
            </a:r>
            <a:endParaRPr lang="en-GB" cap="none" dirty="0"/>
          </a:p>
        </p:txBody>
      </p:sp>
      <p:sp>
        <p:nvSpPr>
          <p:cNvPr id="85" name="Content Placeholder 1"/>
          <p:cNvSpPr>
            <a:spLocks noGrp="1"/>
          </p:cNvSpPr>
          <p:nvPr>
            <p:ph idx="1"/>
          </p:nvPr>
        </p:nvSpPr>
        <p:spPr>
          <a:xfrm>
            <a:off x="584200" y="1440000"/>
            <a:ext cx="8170220" cy="48600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Objective:</a:t>
            </a:r>
          </a:p>
          <a:p>
            <a:r>
              <a:rPr lang="en-GB" sz="2000" dirty="0" smtClean="0"/>
              <a:t>Better integration of PV into </a:t>
            </a:r>
            <a:br>
              <a:rPr lang="en-GB" sz="2000" dirty="0" smtClean="0"/>
            </a:br>
            <a:r>
              <a:rPr lang="en-GB" sz="2000" dirty="0" smtClean="0"/>
              <a:t>energy system / market</a:t>
            </a:r>
          </a:p>
          <a:p>
            <a:r>
              <a:rPr lang="en-GB" sz="2000" dirty="0" smtClean="0"/>
              <a:t>Assure grid stability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2400" b="1" dirty="0" smtClean="0"/>
              <a:t>Challenge:</a:t>
            </a:r>
          </a:p>
          <a:p>
            <a:r>
              <a:rPr lang="en-GB" sz="2000" dirty="0" smtClean="0"/>
              <a:t>Reach adequate</a:t>
            </a:r>
            <a:br>
              <a:rPr lang="en-GB" sz="2000" dirty="0" smtClean="0"/>
            </a:br>
            <a:r>
              <a:rPr lang="en-GB" sz="2000" dirty="0" smtClean="0"/>
              <a:t>accuracy at small </a:t>
            </a:r>
            <a:br>
              <a:rPr lang="en-GB" sz="2000" dirty="0" smtClean="0"/>
            </a:br>
            <a:r>
              <a:rPr lang="en-GB" sz="2000" dirty="0" smtClean="0"/>
              <a:t>regional scale / </a:t>
            </a:r>
            <a:br>
              <a:rPr lang="en-GB" sz="2000" dirty="0" smtClean="0"/>
            </a:br>
            <a:r>
              <a:rPr lang="en-GB" sz="2000" dirty="0" smtClean="0"/>
              <a:t>increase spatial </a:t>
            </a:r>
            <a:br>
              <a:rPr lang="en-GB" sz="2000" dirty="0" smtClean="0"/>
            </a:br>
            <a:r>
              <a:rPr lang="en-GB" sz="2000" dirty="0" smtClean="0"/>
              <a:t>resolution</a:t>
            </a:r>
            <a:endParaRPr lang="en-GB" sz="20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5984166" y="1134147"/>
            <a:ext cx="2902776" cy="1944216"/>
            <a:chOff x="5436096" y="231055"/>
            <a:chExt cx="2039079" cy="1415182"/>
          </a:xfrm>
        </p:grpSpPr>
        <p:pic>
          <p:nvPicPr>
            <p:cNvPr id="87" name="Picture 2" descr="http://www.fondationenovos.lu/images/visuH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31055"/>
              <a:ext cx="2039079" cy="14151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4" descr="http://www.fondationenovos.lu/images/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172" y="938646"/>
              <a:ext cx="563721" cy="66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6" descr="http://www.fondationenovos.lu/images/sloga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01" y="358714"/>
              <a:ext cx="1485071" cy="13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oup 89"/>
          <p:cNvGrpSpPr/>
          <p:nvPr/>
        </p:nvGrpSpPr>
        <p:grpSpPr>
          <a:xfrm>
            <a:off x="8006979" y="2463551"/>
            <a:ext cx="958897" cy="1268760"/>
            <a:chOff x="6277399" y="5589240"/>
            <a:chExt cx="958897" cy="1268760"/>
          </a:xfrm>
        </p:grpSpPr>
        <p:sp>
          <p:nvSpPr>
            <p:cNvPr id="91" name="Rectangle 90"/>
            <p:cNvSpPr/>
            <p:nvPr/>
          </p:nvSpPr>
          <p:spPr>
            <a:xfrm flipV="1">
              <a:off x="6277399" y="5589240"/>
              <a:ext cx="958897" cy="1268760"/>
            </a:xfrm>
            <a:prstGeom prst="rect">
              <a:avLst/>
            </a:prstGeom>
            <a:gradFill>
              <a:gsLst>
                <a:gs pos="0">
                  <a:srgbClr val="D9A36D"/>
                </a:gs>
                <a:gs pos="100000">
                  <a:srgbClr val="EFD9C3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2" name="Picture 4" descr="http://www.fondationenovos.lu/images/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742" y="5805264"/>
              <a:ext cx="753745" cy="88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TextBox 93"/>
          <p:cNvSpPr txBox="1"/>
          <p:nvPr/>
        </p:nvSpPr>
        <p:spPr>
          <a:xfrm>
            <a:off x="1752736" y="5812180"/>
            <a:ext cx="2800767" cy="76944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122 [</a:t>
            </a:r>
            <a:r>
              <a:rPr lang="en-GB" sz="2000" dirty="0" err="1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MW</a:t>
            </a:r>
            <a:r>
              <a:rPr lang="en-GB" sz="2000" baseline="-25000" dirty="0" err="1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p</a:t>
            </a:r>
            <a:r>
              <a:rPr lang="en-GB" sz="20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] PV installed</a:t>
            </a:r>
          </a:p>
          <a:p>
            <a:r>
              <a:rPr lang="en-GB" sz="12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app. </a:t>
            </a:r>
            <a:r>
              <a:rPr lang="en-GB" sz="12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207</a:t>
            </a:r>
            <a:r>
              <a:rPr lang="en-GB" sz="12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GB" sz="12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[W</a:t>
            </a:r>
            <a:r>
              <a:rPr lang="en-GB" sz="1200" baseline="-250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p</a:t>
            </a:r>
            <a:r>
              <a:rPr lang="en-GB" sz="12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 / Inhabitant]</a:t>
            </a:r>
          </a:p>
          <a:p>
            <a:r>
              <a:rPr lang="en-GB" sz="12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en-GB" sz="12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End</a:t>
            </a:r>
            <a:r>
              <a:rPr lang="en-GB" sz="12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GB" sz="1200" dirty="0" smtClean="0">
                <a:solidFill>
                  <a:srgbClr val="00A0AF"/>
                </a:solidFill>
                <a:latin typeface="Arial"/>
                <a:ea typeface="ＭＳ Ｐゴシック" charset="-128"/>
                <a:cs typeface="Arial"/>
              </a:rPr>
              <a:t>2016)</a:t>
            </a:r>
            <a:endParaRPr lang="en-GB" sz="1200" dirty="0">
              <a:solidFill>
                <a:srgbClr val="00A0AF"/>
              </a:solidFill>
              <a:latin typeface="Arial"/>
              <a:ea typeface="ＭＳ Ｐゴシック" charset="-128"/>
              <a:cs typeface="Arial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914615" y="2729969"/>
            <a:ext cx="3753990" cy="4027026"/>
            <a:chOff x="3995936" y="2282294"/>
            <a:chExt cx="3753990" cy="4027026"/>
          </a:xfrm>
        </p:grpSpPr>
        <p:grpSp>
          <p:nvGrpSpPr>
            <p:cNvPr id="96" name="Group 95"/>
            <p:cNvGrpSpPr/>
            <p:nvPr/>
          </p:nvGrpSpPr>
          <p:grpSpPr>
            <a:xfrm>
              <a:off x="3995936" y="2282294"/>
              <a:ext cx="3753990" cy="4027026"/>
              <a:chOff x="3995936" y="2282294"/>
              <a:chExt cx="3753990" cy="4027026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4572000" y="3140968"/>
                <a:ext cx="1584176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533591" y="6309320"/>
                <a:ext cx="2486681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3995936" y="2498318"/>
                <a:ext cx="23112" cy="24679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6228184" y="2492896"/>
                <a:ext cx="23112" cy="24679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4044179" y="2636912"/>
                <a:ext cx="2207117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6883169" y="3140968"/>
                <a:ext cx="53714" cy="316835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4797736" y="228229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800" dirty="0" smtClean="0">
                    <a:latin typeface="+mn-lt"/>
                  </a:rPr>
                  <a:t>57 km</a:t>
                </a:r>
                <a:endParaRPr lang="en-GB" sz="1800" dirty="0">
                  <a:latin typeface="+mn-lt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936883" y="4540478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800" dirty="0" smtClean="0">
                    <a:latin typeface="+mn-lt"/>
                  </a:rPr>
                  <a:t>82 km</a:t>
                </a:r>
                <a:endParaRPr lang="en-GB" sz="1800" dirty="0">
                  <a:latin typeface="+mn-lt"/>
                </a:endParaRPr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6324229" y="3140968"/>
              <a:ext cx="73368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701" y="4678507"/>
            <a:ext cx="1539220" cy="804277"/>
          </a:xfrm>
          <a:prstGeom prst="rect">
            <a:avLst/>
          </a:prstGeom>
        </p:spPr>
      </p:pic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5921493" y="4109111"/>
            <a:ext cx="3078440" cy="8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84150" indent="-1841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0A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46088" indent="-2619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0AF"/>
              </a:buClr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30238" indent="-1841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0AF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BentonSans Condensed Book" charset="0"/>
                <a:cs typeface="Arial"/>
              </a:defRPr>
            </a:lvl3pPr>
            <a:lvl4pPr marL="9017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0A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BentonSans Condensed Book" charset="0"/>
                <a:cs typeface="Arial"/>
              </a:defRPr>
            </a:lvl4pPr>
            <a:lvl5pPr marL="1076325" indent="-1746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0A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BentonSans Condensed Book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r>
              <a:rPr lang="en-GB" sz="2400" b="1" dirty="0" smtClean="0"/>
              <a:t>In collaboration with </a:t>
            </a:r>
            <a:endParaRPr lang="en-GB" sz="2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9821" y="5475391"/>
            <a:ext cx="15621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69529" y="160719"/>
            <a:ext cx="2240830" cy="3567377"/>
            <a:chOff x="3357469" y="160719"/>
            <a:chExt cx="2240830" cy="3567377"/>
          </a:xfrm>
        </p:grpSpPr>
        <p:sp>
          <p:nvSpPr>
            <p:cNvPr id="3" name="Rounded Rectangle 2"/>
            <p:cNvSpPr/>
            <p:nvPr/>
          </p:nvSpPr>
          <p:spPr>
            <a:xfrm>
              <a:off x="3357469" y="1508978"/>
              <a:ext cx="2157954" cy="49844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spcCol="0" rtlCol="0" anchor="b"/>
            <a:lstStyle/>
            <a:p>
              <a:r>
                <a:rPr lang="en-GB" sz="1200" b="1" dirty="0" smtClean="0">
                  <a:solidFill>
                    <a:schemeClr val="tx1"/>
                  </a:solidFill>
                </a:rPr>
                <a:t>Processing irradiance forecasts on inclined surf.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80459" y="394994"/>
              <a:ext cx="1707718" cy="8021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spcCol="0" rtlCol="0" anchor="ctr"/>
            <a:lstStyle/>
            <a:p>
              <a:pPr algn="ctr"/>
              <a:endPara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GB" sz="1200" b="1" dirty="0">
                  <a:solidFill>
                    <a:schemeClr val="tx1"/>
                  </a:solidFill>
                </a:rPr>
                <a:t>Solar irradiation </a:t>
              </a:r>
              <a:r>
                <a:rPr lang="en-GB" sz="1200" b="1" dirty="0" smtClean="0">
                  <a:solidFill>
                    <a:schemeClr val="tx1"/>
                  </a:solidFill>
                </a:rPr>
                <a:t>forecasts </a:t>
              </a:r>
              <a:r>
                <a:rPr lang="en-GB" sz="1200" b="1" dirty="0" smtClean="0">
                  <a:solidFill>
                    <a:schemeClr val="bg1">
                      <a:lumMod val="50000"/>
                    </a:schemeClr>
                  </a:solidFill>
                </a:rPr>
                <a:t>(ECMWF)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4775971" y="160719"/>
              <a:ext cx="822328" cy="861897"/>
            </a:xfrm>
            <a:prstGeom prst="sun">
              <a:avLst/>
            </a:prstGeom>
            <a:solidFill>
              <a:srgbClr val="FFC0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spcCol="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4283677" y="297076"/>
              <a:ext cx="865608" cy="498993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spcCol="0" rtlCol="0" anchor="ctr"/>
            <a:lstStyle/>
            <a:p>
              <a:pPr algn="ctr"/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283677" y="1240839"/>
              <a:ext cx="310869" cy="31464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002">
              <a:schemeClr val="dk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spcCol="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303917" y="1960919"/>
              <a:ext cx="310869" cy="31464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002">
              <a:schemeClr val="dk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spcCol="0" rtlCol="0" anchor="ctr"/>
            <a:lstStyle/>
            <a:p>
              <a:pPr algn="ctr"/>
              <a:endParaRPr lang="en-GB" sz="1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97726" y="2275562"/>
              <a:ext cx="1088178" cy="1452534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1088379" y="2969858"/>
            <a:ext cx="1855081" cy="1535631"/>
            <a:chOff x="1476319" y="2969858"/>
            <a:chExt cx="1855081" cy="1535631"/>
          </a:xfrm>
        </p:grpSpPr>
        <p:sp>
          <p:nvSpPr>
            <p:cNvPr id="13" name="Rectangle 12"/>
            <p:cNvSpPr/>
            <p:nvPr/>
          </p:nvSpPr>
          <p:spPr>
            <a:xfrm>
              <a:off x="1476319" y="3051152"/>
              <a:ext cx="1267598" cy="14543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endParaRPr lang="en-GB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319" y="2969858"/>
              <a:ext cx="1098513" cy="1454338"/>
            </a:xfrm>
            <a:prstGeom prst="rect">
              <a:avLst/>
            </a:prstGeom>
            <a:effectLst>
              <a:outerShdw dist="12700" dir="5400000" algn="ctr" rotWithShape="0">
                <a:srgbClr val="000000"/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487874" y="3833954"/>
              <a:ext cx="1123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+mj-lt"/>
                </a:rPr>
                <a:t>Statistical PV-systems </a:t>
              </a:r>
              <a:r>
                <a:rPr lang="en-GB" sz="1200" b="1" dirty="0" smtClean="0">
                  <a:latin typeface="+mj-lt"/>
                </a:rPr>
                <a:t>model</a:t>
              </a:r>
              <a:endParaRPr lang="en-GB" sz="1200" b="1" dirty="0">
                <a:latin typeface="+mj-lt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6200000">
              <a:off x="3018644" y="3733591"/>
              <a:ext cx="314643" cy="31086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002">
              <a:schemeClr val="dk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spcCol="0" rtlCol="0" anchor="ctr"/>
            <a:lstStyle/>
            <a:p>
              <a:pPr algn="ctr"/>
              <a:endParaRPr lang="en-GB" sz="1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200" y="3239821"/>
              <a:ext cx="1099123" cy="522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3169540" y="3695215"/>
            <a:ext cx="1957943" cy="746691"/>
            <a:chOff x="3557480" y="3695215"/>
            <a:chExt cx="1957943" cy="746691"/>
          </a:xfrm>
        </p:grpSpPr>
        <p:sp>
          <p:nvSpPr>
            <p:cNvPr id="19" name="Rounded Rectangle 18"/>
            <p:cNvSpPr/>
            <p:nvPr/>
          </p:nvSpPr>
          <p:spPr>
            <a:xfrm>
              <a:off x="3557480" y="3943460"/>
              <a:ext cx="1957943" cy="49844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spcCol="0" rtlCol="0" anchor="b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Photovoltaic power predictions</a:t>
              </a: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4369518" y="3695215"/>
              <a:ext cx="310869" cy="31464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002">
              <a:schemeClr val="dk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spcCol="0" rtlCol="0" anchor="ctr"/>
            <a:lstStyle/>
            <a:p>
              <a:pPr algn="ctr"/>
              <a:endParaRPr lang="en-GB" sz="10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791258" y="3066554"/>
            <a:ext cx="1639606" cy="165859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GB" sz="1200" b="1" dirty="0">
                <a:solidFill>
                  <a:schemeClr val="tx1"/>
                </a:solidFill>
              </a:rPr>
              <a:t>Monitoring data &amp; system profiles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71" y="2975501"/>
            <a:ext cx="1098512" cy="1468333"/>
          </a:xfrm>
          <a:prstGeom prst="rect">
            <a:avLst/>
          </a:prstGeom>
          <a:effectLst>
            <a:outerShdw blurRad="50800" dist="12700" dir="5400000" algn="ctr" rotWithShape="0">
              <a:schemeClr val="tx1"/>
            </a:outerShdw>
          </a:effectLst>
        </p:spPr>
      </p:pic>
      <p:pic>
        <p:nvPicPr>
          <p:cNvPr id="25" name="Picture 2" descr="HAGER TE360 KNX Energiezähler, 3phasig, direkt 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22" y="2888578"/>
            <a:ext cx="971160" cy="9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Down Arrow 25"/>
          <p:cNvSpPr/>
          <p:nvPr/>
        </p:nvSpPr>
        <p:spPr>
          <a:xfrm rot="5400000">
            <a:off x="5353048" y="3702600"/>
            <a:ext cx="314643" cy="31086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002">
            <a:schemeClr val="dk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GB" sz="10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908187" y="4496806"/>
            <a:ext cx="2448272" cy="1826811"/>
            <a:chOff x="3296127" y="4496806"/>
            <a:chExt cx="2448272" cy="1826811"/>
          </a:xfrm>
        </p:grpSpPr>
        <p:sp>
          <p:nvSpPr>
            <p:cNvPr id="38" name="Rectangle 37"/>
            <p:cNvSpPr/>
            <p:nvPr/>
          </p:nvSpPr>
          <p:spPr>
            <a:xfrm>
              <a:off x="3296127" y="4811449"/>
              <a:ext cx="2448271" cy="1382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endParaRPr lang="en-GB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025" y="4969762"/>
              <a:ext cx="853374" cy="1137831"/>
            </a:xfrm>
            <a:prstGeom prst="rect">
              <a:avLst/>
            </a:prstGeom>
            <a:effectLst>
              <a:outerShdw blurRad="50800" dist="12700" dir="5400000" algn="ctr" rotWithShape="0">
                <a:schemeClr val="tx1">
                  <a:lumMod val="65000"/>
                  <a:lumOff val="35000"/>
                </a:schemeClr>
              </a:outerShdw>
            </a:effectLst>
          </p:spPr>
        </p:pic>
        <p:sp>
          <p:nvSpPr>
            <p:cNvPr id="40" name="TextBox 39"/>
            <p:cNvSpPr txBox="1"/>
            <p:nvPr/>
          </p:nvSpPr>
          <p:spPr>
            <a:xfrm>
              <a:off x="3296127" y="4825965"/>
              <a:ext cx="2101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+mn-lt"/>
                </a:rPr>
                <a:t>Regionalised power predictions on different time scales</a:t>
              </a:r>
              <a:endPara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GB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337" y="5185786"/>
              <a:ext cx="853374" cy="1137831"/>
            </a:xfrm>
            <a:prstGeom prst="rect">
              <a:avLst/>
            </a:prstGeom>
            <a:effectLst>
              <a:outerShdw blurRad="50800" dist="12700" dir="5400000" algn="ctr" rotWithShape="0">
                <a:schemeClr val="tx1"/>
              </a:outerShdw>
            </a:effectLst>
          </p:spPr>
        </p:pic>
        <p:sp>
          <p:nvSpPr>
            <p:cNvPr id="42" name="Down Arrow 41"/>
            <p:cNvSpPr/>
            <p:nvPr/>
          </p:nvSpPr>
          <p:spPr>
            <a:xfrm>
              <a:off x="4376247" y="4496806"/>
              <a:ext cx="310869" cy="31464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002">
              <a:schemeClr val="dk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spcCol="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42554" y="5617834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b="1" dirty="0"/>
                <a:t>t</a:t>
              </a:r>
              <a:r>
                <a:rPr lang="fr-CH" sz="1000" b="1" dirty="0" smtClean="0"/>
                <a:t>=n</a:t>
              </a:r>
              <a:endParaRPr lang="en-GB" sz="1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19448" y="5401810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t=n+1</a:t>
              </a:r>
              <a:endParaRPr lang="en-GB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47" name="Title 3"/>
          <p:cNvSpPr>
            <a:spLocks noGrp="1"/>
          </p:cNvSpPr>
          <p:nvPr>
            <p:ph type="title"/>
          </p:nvPr>
        </p:nvSpPr>
        <p:spPr>
          <a:xfrm>
            <a:off x="584200" y="394994"/>
            <a:ext cx="6299199" cy="542025"/>
          </a:xfrm>
        </p:spPr>
        <p:txBody>
          <a:bodyPr/>
          <a:lstStyle/>
          <a:p>
            <a:r>
              <a:rPr lang="en-US" cap="none" dirty="0" smtClean="0"/>
              <a:t>PV-Power </a:t>
            </a:r>
            <a:br>
              <a:rPr lang="en-US" cap="none" dirty="0" smtClean="0"/>
            </a:br>
            <a:r>
              <a:rPr lang="en-US" cap="none" dirty="0" smtClean="0"/>
              <a:t>Forecasting</a:t>
            </a:r>
            <a:endParaRPr lang="en-GB" cap="none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18579" y="627738"/>
            <a:ext cx="4956149" cy="3074778"/>
            <a:chOff x="4118579" y="627738"/>
            <a:chExt cx="4956149" cy="3074778"/>
          </a:xfrm>
        </p:grpSpPr>
        <p:sp>
          <p:nvSpPr>
            <p:cNvPr id="21" name="Rectangle 20"/>
            <p:cNvSpPr/>
            <p:nvPr/>
          </p:nvSpPr>
          <p:spPr>
            <a:xfrm>
              <a:off x="4118579" y="2248179"/>
              <a:ext cx="1170521" cy="14543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de-DE" sz="1200" b="1" dirty="0" smtClean="0">
                  <a:solidFill>
                    <a:schemeClr val="tx1"/>
                  </a:solidFill>
                </a:rPr>
                <a:t>Forecasts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80" y="2234183"/>
              <a:ext cx="1098512" cy="1468333"/>
            </a:xfrm>
            <a:prstGeom prst="rect">
              <a:avLst/>
            </a:prstGeom>
            <a:effectLst>
              <a:outerShdw blurRad="50800" dist="12700" dir="5400000" algn="ctr" rotWithShape="0">
                <a:schemeClr val="tx1"/>
              </a:outerShdw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665804" y="709937"/>
              <a:ext cx="1098513" cy="15980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Reference- systems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317" y="627738"/>
              <a:ext cx="1098512" cy="1468333"/>
            </a:xfrm>
            <a:prstGeom prst="rect">
              <a:avLst/>
            </a:prstGeom>
            <a:effectLst>
              <a:outerShdw blurRad="50800" dist="12700" dir="5400000" algn="ctr" rotWithShape="0">
                <a:schemeClr val="tx1"/>
              </a:outerShdw>
            </a:effectLst>
          </p:spPr>
        </p:pic>
        <p:sp>
          <p:nvSpPr>
            <p:cNvPr id="29" name="Down Arrow 28"/>
            <p:cNvSpPr/>
            <p:nvPr/>
          </p:nvSpPr>
          <p:spPr>
            <a:xfrm rot="5400000">
              <a:off x="5227594" y="1661834"/>
              <a:ext cx="314643" cy="31086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002">
              <a:schemeClr val="dk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spcCol="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47539" y="857760"/>
              <a:ext cx="22271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+mj-lt"/>
                </a:rPr>
                <a:t>About </a:t>
              </a:r>
              <a:r>
                <a:rPr lang="en-GB" sz="1600" dirty="0">
                  <a:solidFill>
                    <a:srgbClr val="00B050"/>
                  </a:solidFill>
                  <a:latin typeface="+mj-lt"/>
                </a:rPr>
                <a:t>8</a:t>
              </a:r>
              <a:r>
                <a:rPr lang="en-GB" sz="1600" dirty="0" smtClean="0">
                  <a:solidFill>
                    <a:srgbClr val="00B050"/>
                  </a:solidFill>
                  <a:latin typeface="+mj-lt"/>
                </a:rPr>
                <a:t>0</a:t>
              </a:r>
              <a:r>
                <a:rPr lang="en-GB" sz="1600" dirty="0" smtClean="0">
                  <a:latin typeface="+mj-lt"/>
                </a:rPr>
                <a:t> </a:t>
              </a:r>
            </a:p>
            <a:p>
              <a:r>
                <a:rPr lang="en-GB" sz="1600" dirty="0" smtClean="0">
                  <a:latin typeface="+mj-lt"/>
                </a:rPr>
                <a:t>systems visited,</a:t>
              </a:r>
            </a:p>
            <a:p>
              <a:r>
                <a:rPr lang="en-GB" sz="1600" dirty="0">
                  <a:latin typeface="+mj-lt"/>
                </a:rPr>
                <a:t>e</a:t>
              </a:r>
              <a:r>
                <a:rPr lang="en-GB" sz="1600" dirty="0" smtClean="0">
                  <a:latin typeface="+mj-lt"/>
                </a:rPr>
                <a:t>valuated &amp; </a:t>
              </a:r>
              <a:r>
                <a:rPr lang="en-GB" sz="1600" dirty="0" err="1" smtClean="0">
                  <a:latin typeface="+mj-lt"/>
                </a:rPr>
                <a:t>charact</a:t>
              </a:r>
              <a:r>
                <a:rPr lang="en-GB" sz="1600" dirty="0" smtClean="0">
                  <a:latin typeface="+mj-lt"/>
                </a:rPr>
                <a:t>.</a:t>
              </a:r>
            </a:p>
            <a:p>
              <a:endParaRPr lang="en-GB" sz="1600" dirty="0" smtClean="0">
                <a:latin typeface="+mj-lt"/>
              </a:endParaRPr>
            </a:p>
            <a:p>
              <a:r>
                <a:rPr lang="en-GB" sz="1600" dirty="0" smtClean="0">
                  <a:solidFill>
                    <a:srgbClr val="00B050"/>
                  </a:solidFill>
                  <a:latin typeface="+mj-lt"/>
                </a:rPr>
                <a:t>23</a:t>
              </a:r>
              <a:r>
                <a:rPr lang="en-GB" sz="1600" dirty="0" smtClean="0">
                  <a:latin typeface="+mj-lt"/>
                </a:rPr>
                <a:t> chosen and integrated 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(8 + 15)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6615E-8BCE-43B2-894C-6A1585A4F921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4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forecasts for the reference systems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1778009" y="6389356"/>
            <a:ext cx="104509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P</a:t>
            </a:r>
            <a:r>
              <a:rPr lang="fr-CH" sz="2000" b="1" baseline="-25000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sys </a:t>
            </a:r>
            <a:r>
              <a:rPr lang="fr-CH" sz="2000" b="1" baseline="-25000" dirty="0" err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Inv</a:t>
            </a:r>
            <a:endParaRPr lang="en-GB" sz="2000" b="1" baseline="-25000" dirty="0">
              <a:solidFill>
                <a:srgbClr val="006EAB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0995" y="2032774"/>
            <a:ext cx="386355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T</a:t>
            </a:r>
            <a:r>
              <a:rPr lang="en-GB" sz="1200" baseline="-25000" dirty="0">
                <a:latin typeface="+mj-lt"/>
              </a:rPr>
              <a:t>module </a:t>
            </a:r>
            <a:r>
              <a:rPr lang="en-GB" sz="1200" baseline="-25000" dirty="0" smtClean="0">
                <a:latin typeface="+mj-lt"/>
              </a:rPr>
              <a:t>  </a:t>
            </a:r>
            <a:r>
              <a:rPr lang="en-GB" sz="1200" dirty="0" smtClean="0">
                <a:latin typeface="+mj-lt"/>
              </a:rPr>
              <a:t>= 	T</a:t>
            </a:r>
            <a:r>
              <a:rPr lang="en-GB" sz="1200" baseline="-25000" dirty="0" smtClean="0">
                <a:latin typeface="+mj-lt"/>
              </a:rPr>
              <a:t>amb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>
                <a:latin typeface="+mj-lt"/>
              </a:rPr>
              <a:t>+ γ G</a:t>
            </a:r>
            <a:r>
              <a:rPr lang="en-GB" sz="1200" baseline="-25000" dirty="0">
                <a:latin typeface="+mj-lt"/>
              </a:rPr>
              <a:t>ψ</a:t>
            </a:r>
            <a:endParaRPr lang="en-GB" sz="1200" dirty="0">
              <a:latin typeface="+mj-lt"/>
            </a:endParaRPr>
          </a:p>
          <a:p>
            <a:r>
              <a:rPr lang="de-DE" sz="1200" dirty="0">
                <a:latin typeface="+mj-lt"/>
              </a:rPr>
              <a:t> </a:t>
            </a:r>
            <a:r>
              <a:rPr lang="en-GB" sz="1200" dirty="0" smtClean="0">
                <a:latin typeface="+mj-lt"/>
              </a:rPr>
              <a:t>T</a:t>
            </a:r>
            <a:r>
              <a:rPr lang="en-GB" sz="1200" baseline="-25000" dirty="0" smtClean="0">
                <a:latin typeface="+mj-lt"/>
              </a:rPr>
              <a:t>module  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>
                <a:latin typeface="+mj-lt"/>
              </a:rPr>
              <a:t>= </a:t>
            </a:r>
            <a:r>
              <a:rPr lang="en-GB" sz="1200" dirty="0" smtClean="0">
                <a:latin typeface="+mj-lt"/>
              </a:rPr>
              <a:t>	module </a:t>
            </a:r>
            <a:r>
              <a:rPr lang="en-GB" sz="1200" dirty="0">
                <a:latin typeface="+mj-lt"/>
              </a:rPr>
              <a:t>temperature</a:t>
            </a:r>
          </a:p>
          <a:p>
            <a:r>
              <a:rPr lang="en-GB" sz="1200" dirty="0" smtClean="0">
                <a:latin typeface="+mj-lt"/>
              </a:rPr>
              <a:t> T</a:t>
            </a:r>
            <a:r>
              <a:rPr lang="en-GB" sz="1200" baseline="-25000" dirty="0" smtClean="0">
                <a:latin typeface="+mj-lt"/>
              </a:rPr>
              <a:t>amb</a:t>
            </a:r>
            <a:r>
              <a:rPr lang="en-GB" sz="1200" dirty="0" smtClean="0">
                <a:latin typeface="+mj-lt"/>
              </a:rPr>
              <a:t>   = </a:t>
            </a:r>
            <a:r>
              <a:rPr lang="en-GB" sz="1200" dirty="0">
                <a:latin typeface="+mj-lt"/>
              </a:rPr>
              <a:t>	</a:t>
            </a:r>
            <a:r>
              <a:rPr lang="en-GB" sz="1200" dirty="0" smtClean="0">
                <a:latin typeface="+mj-lt"/>
              </a:rPr>
              <a:t>ambient </a:t>
            </a:r>
            <a:r>
              <a:rPr lang="en-GB" sz="1200" dirty="0">
                <a:latin typeface="+mj-lt"/>
              </a:rPr>
              <a:t>temperature</a:t>
            </a:r>
          </a:p>
          <a:p>
            <a:r>
              <a:rPr lang="en-GB" sz="1200" dirty="0" smtClean="0">
                <a:latin typeface="+mj-lt"/>
              </a:rPr>
              <a:t> γ   = </a:t>
            </a:r>
            <a:r>
              <a:rPr lang="en-GB" sz="1200" dirty="0">
                <a:latin typeface="+mj-lt"/>
              </a:rPr>
              <a:t>	</a:t>
            </a:r>
            <a:r>
              <a:rPr lang="en-GB" sz="1200" dirty="0" smtClean="0">
                <a:latin typeface="+mj-lt"/>
              </a:rPr>
              <a:t>	0,020 </a:t>
            </a:r>
            <a:r>
              <a:rPr lang="en-GB" sz="1200" dirty="0">
                <a:latin typeface="+mj-lt"/>
              </a:rPr>
              <a:t>for free standing PV systems</a:t>
            </a:r>
          </a:p>
          <a:p>
            <a:r>
              <a:rPr lang="en-GB" sz="1200" dirty="0" smtClean="0">
                <a:latin typeface="+mj-lt"/>
              </a:rPr>
              <a:t> γ   = </a:t>
            </a:r>
            <a:r>
              <a:rPr lang="en-GB" sz="1200" dirty="0">
                <a:latin typeface="+mj-lt"/>
              </a:rPr>
              <a:t>	</a:t>
            </a:r>
            <a:r>
              <a:rPr lang="en-GB" sz="1200" dirty="0" smtClean="0">
                <a:latin typeface="+mj-lt"/>
              </a:rPr>
              <a:t>	0,056 </a:t>
            </a:r>
            <a:r>
              <a:rPr lang="en-GB" sz="1200" dirty="0">
                <a:latin typeface="+mj-lt"/>
              </a:rPr>
              <a:t>for building integrated PV systems</a:t>
            </a:r>
          </a:p>
          <a:p>
            <a:r>
              <a:rPr lang="en-GB" sz="1200" dirty="0" smtClean="0">
                <a:latin typeface="+mj-lt"/>
              </a:rPr>
              <a:t> G</a:t>
            </a:r>
            <a:r>
              <a:rPr lang="en-GB" sz="1200" baseline="-25000" dirty="0" smtClean="0">
                <a:latin typeface="+mj-lt"/>
              </a:rPr>
              <a:t>ψ   </a:t>
            </a:r>
            <a:r>
              <a:rPr lang="en-GB" sz="1200" dirty="0" smtClean="0">
                <a:latin typeface="+mj-lt"/>
              </a:rPr>
              <a:t>= </a:t>
            </a:r>
            <a:r>
              <a:rPr lang="en-GB" sz="1200" dirty="0">
                <a:latin typeface="+mj-lt"/>
              </a:rPr>
              <a:t>	</a:t>
            </a:r>
            <a:r>
              <a:rPr lang="en-GB" sz="1200" dirty="0" smtClean="0">
                <a:latin typeface="+mj-lt"/>
              </a:rPr>
              <a:t>	global </a:t>
            </a:r>
            <a:r>
              <a:rPr lang="en-GB" sz="1200" dirty="0">
                <a:latin typeface="+mj-lt"/>
              </a:rPr>
              <a:t>irradiance in plane [W/m2</a:t>
            </a:r>
            <a:r>
              <a:rPr lang="en-GB" sz="1200" dirty="0" smtClean="0">
                <a:latin typeface="+mj-lt"/>
              </a:rPr>
              <a:t>]</a:t>
            </a:r>
            <a:endParaRPr lang="en-GB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200" y="1239464"/>
            <a:ext cx="525015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Global irradiance on inclined surface (G</a:t>
            </a:r>
            <a:r>
              <a:rPr lang="en-GB" sz="2000" b="1" baseline="-25000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ψ</a:t>
            </a:r>
            <a:r>
              <a:rPr lang="en-GB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)</a:t>
            </a:r>
            <a:endParaRPr lang="en-GB" sz="2000" b="1" dirty="0">
              <a:solidFill>
                <a:srgbClr val="006EAB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494" y="1891311"/>
            <a:ext cx="378501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Reflection losses (IAM factor)</a:t>
            </a:r>
            <a:endParaRPr lang="en-GB" sz="2000" b="1">
              <a:solidFill>
                <a:srgbClr val="006EAB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494" y="2535608"/>
            <a:ext cx="355911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η</a:t>
            </a:r>
            <a:r>
              <a:rPr lang="fr-CH" sz="2000" b="1" baseline="-25000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module </a:t>
            </a:r>
            <a:r>
              <a:rPr lang="fr-CH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= f(T</a:t>
            </a:r>
            <a:r>
              <a:rPr lang="fr-CH" sz="2000" b="1" baseline="-25000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module </a:t>
            </a:r>
            <a:r>
              <a:rPr lang="fr-CH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,</a:t>
            </a:r>
            <a:r>
              <a:rPr lang="el-GR" sz="2000" b="1" dirty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l-GR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η</a:t>
            </a:r>
            <a:r>
              <a:rPr lang="fr-CH" sz="2000" b="1" baseline="-25000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MPP</a:t>
            </a:r>
            <a:r>
              <a:rPr lang="fr-CH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,</a:t>
            </a:r>
            <a:r>
              <a:rPr lang="en-GB" sz="2000" b="1" dirty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G</a:t>
            </a:r>
            <a:r>
              <a:rPr lang="en-GB" sz="2000" b="1" baseline="-25000" dirty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ψ</a:t>
            </a:r>
            <a:r>
              <a:rPr lang="en-GB" sz="2000" b="1" dirty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494" y="3228105"/>
            <a:ext cx="358623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Degradation losses = f(age)</a:t>
            </a:r>
            <a:endParaRPr lang="en-GB" sz="2000" b="1">
              <a:solidFill>
                <a:srgbClr val="006EAB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94" y="3903760"/>
            <a:ext cx="237757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Missmatch losses</a:t>
            </a:r>
            <a:endParaRPr lang="en-GB" sz="2000" b="1">
              <a:solidFill>
                <a:srgbClr val="006EAB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16" y="4551832"/>
            <a:ext cx="478849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DC wiring losses = f (cabling scheme)</a:t>
            </a:r>
            <a:endParaRPr lang="en-GB" sz="2000" b="1">
              <a:solidFill>
                <a:srgbClr val="006EAB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263732" y="1544933"/>
            <a:ext cx="288032" cy="414611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1263732" y="2265013"/>
            <a:ext cx="288032" cy="414611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1272116" y="2928065"/>
            <a:ext cx="288032" cy="414611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1263732" y="3604824"/>
            <a:ext cx="288032" cy="414611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1263732" y="4209229"/>
            <a:ext cx="288032" cy="414611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0" idx="3"/>
            <a:endCxn id="7" idx="1"/>
          </p:cNvCxnSpPr>
          <p:nvPr/>
        </p:nvCxnSpPr>
        <p:spPr>
          <a:xfrm flipV="1">
            <a:off x="4173610" y="2632939"/>
            <a:ext cx="997385" cy="102724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200" y="5231842"/>
            <a:ext cx="418415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η</a:t>
            </a:r>
            <a:r>
              <a:rPr lang="fr-CH" sz="2000" b="1" baseline="-2500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Inv </a:t>
            </a:r>
            <a:r>
              <a:rPr lang="fr-CH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fr-CH" sz="2000" b="1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= </a:t>
            </a:r>
            <a:r>
              <a:rPr lang="fr-CH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f (</a:t>
            </a:r>
            <a:r>
              <a:rPr lang="el-GR" sz="2000" b="1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η </a:t>
            </a:r>
            <a:r>
              <a:rPr lang="fr-CH" sz="2000" b="1" baseline="-2500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partload </a:t>
            </a:r>
            <a:r>
              <a:rPr lang="fr-CH" sz="2000" b="1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,</a:t>
            </a:r>
            <a:r>
              <a:rPr lang="el-GR" sz="2000" b="1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l-GR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η</a:t>
            </a:r>
            <a:r>
              <a:rPr lang="fr-CH" sz="2000" b="1" baseline="-2500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euro</a:t>
            </a:r>
            <a:r>
              <a:rPr lang="fr-CH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fr-CH" sz="2000" b="1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,</a:t>
            </a:r>
            <a:r>
              <a:rPr lang="en-GB" sz="2000" b="1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GB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P</a:t>
            </a:r>
            <a:r>
              <a:rPr lang="en-GB" sz="2000" b="1" baseline="-2500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PV arrays</a:t>
            </a:r>
            <a:r>
              <a:rPr lang="en-GB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)</a:t>
            </a:r>
            <a:endParaRPr lang="en-GB" sz="2000" b="1">
              <a:solidFill>
                <a:srgbClr val="006EAB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283973" y="4911872"/>
            <a:ext cx="288032" cy="414611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170995" y="3557770"/>
            <a:ext cx="222368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+mj-lt"/>
              </a:rPr>
              <a:t> 2.5 %	 	(</a:t>
            </a:r>
            <a:r>
              <a:rPr lang="fr-CH" sz="1200" dirty="0" err="1" smtClean="0">
                <a:latin typeface="+mj-lt"/>
              </a:rPr>
              <a:t>within</a:t>
            </a:r>
            <a:r>
              <a:rPr lang="fr-CH" sz="1200" dirty="0" smtClean="0">
                <a:latin typeface="+mj-lt"/>
              </a:rPr>
              <a:t> 1st </a:t>
            </a:r>
            <a:r>
              <a:rPr lang="fr-CH" sz="1200" dirty="0" err="1" smtClean="0">
                <a:latin typeface="+mj-lt"/>
              </a:rPr>
              <a:t>year</a:t>
            </a:r>
            <a:r>
              <a:rPr lang="fr-CH" sz="1200" dirty="0" smtClean="0">
                <a:latin typeface="+mj-lt"/>
              </a:rPr>
              <a:t>)</a:t>
            </a:r>
          </a:p>
          <a:p>
            <a:r>
              <a:rPr lang="fr-CH" sz="1200" dirty="0" smtClean="0">
                <a:latin typeface="+mj-lt"/>
              </a:rPr>
              <a:t> 0.5 % / a 	(</a:t>
            </a:r>
            <a:r>
              <a:rPr lang="fr-CH" sz="1200" dirty="0" err="1" smtClean="0">
                <a:latin typeface="+mj-lt"/>
              </a:rPr>
              <a:t>following</a:t>
            </a:r>
            <a:r>
              <a:rPr lang="fr-CH" sz="1200" dirty="0" smtClean="0">
                <a:latin typeface="+mj-lt"/>
              </a:rPr>
              <a:t> </a:t>
            </a:r>
            <a:r>
              <a:rPr lang="fr-CH" sz="1200" dirty="0" err="1" smtClean="0">
                <a:latin typeface="+mj-lt"/>
              </a:rPr>
              <a:t>years</a:t>
            </a:r>
            <a:r>
              <a:rPr lang="fr-CH" sz="1200" dirty="0" smtClean="0">
                <a:latin typeface="+mj-lt"/>
              </a:rPr>
              <a:t>)</a:t>
            </a:r>
            <a:endParaRPr lang="en-GB" sz="1200" dirty="0">
              <a:latin typeface="+mj-lt"/>
            </a:endParaRPr>
          </a:p>
        </p:txBody>
      </p:sp>
      <p:cxnSp>
        <p:nvCxnSpPr>
          <p:cNvPr id="24" name="Straight Connector 23"/>
          <p:cNvCxnSpPr>
            <a:stCxn id="11" idx="3"/>
            <a:endCxn id="23" idx="1"/>
          </p:cNvCxnSpPr>
          <p:nvPr/>
        </p:nvCxnSpPr>
        <p:spPr>
          <a:xfrm>
            <a:off x="4200732" y="3428160"/>
            <a:ext cx="970263" cy="360443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4200" y="5929279"/>
            <a:ext cx="478849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b="1" dirty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A</a:t>
            </a:r>
            <a:r>
              <a:rPr lang="fr-CH" sz="2000" b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C </a:t>
            </a:r>
            <a:r>
              <a:rPr lang="fr-CH" sz="2000" b="1" dirty="0" err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wiring</a:t>
            </a:r>
            <a:r>
              <a:rPr lang="fr-CH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fr-CH" sz="2000" b="1" dirty="0" err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losses</a:t>
            </a:r>
            <a:r>
              <a:rPr lang="fr-CH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= f (</a:t>
            </a:r>
            <a:r>
              <a:rPr lang="fr-CH" sz="2000" b="1" dirty="0" err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cabling</a:t>
            </a:r>
            <a:r>
              <a:rPr lang="fr-CH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fr-CH" sz="2000" b="1" dirty="0" err="1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scheme</a:t>
            </a:r>
            <a:r>
              <a:rPr lang="fr-CH" sz="2000" b="1" dirty="0" smtClean="0">
                <a:solidFill>
                  <a:srgbClr val="006EAB"/>
                </a:solidFill>
                <a:latin typeface="Arial"/>
                <a:ea typeface="ＭＳ Ｐゴシック" charset="-128"/>
                <a:cs typeface="Arial"/>
              </a:rPr>
              <a:t>)</a:t>
            </a:r>
            <a:endParaRPr lang="en-GB" sz="2000" b="1" dirty="0">
              <a:solidFill>
                <a:srgbClr val="006EAB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283973" y="5577381"/>
            <a:ext cx="288032" cy="414611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ent-Up Arrow 25"/>
          <p:cNvSpPr/>
          <p:nvPr/>
        </p:nvSpPr>
        <p:spPr>
          <a:xfrm rot="5400000">
            <a:off x="1359758" y="6283057"/>
            <a:ext cx="446884" cy="444585"/>
          </a:xfrm>
          <a:prstGeom prst="bentUpArrow">
            <a:avLst>
              <a:gd name="adj1" fmla="val 36178"/>
              <a:gd name="adj2" fmla="val 36178"/>
              <a:gd name="adj3" fmla="val 25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7350" y="6211888"/>
            <a:ext cx="86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rgbClr val="2954A8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2954A8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2954A8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2954A8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2954A8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2954A8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2954A8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2954A8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2954A8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3FD5D12-B2F6-414D-BAB9-D020C6527E5C}" type="slidenum">
              <a:rPr lang="en-GB" altLang="en-US" sz="1000" smtClean="0">
                <a:solidFill>
                  <a:srgbClr val="898989"/>
                </a:solidFill>
              </a:rPr>
              <a:t>5</a:t>
            </a:fld>
            <a:endParaRPr lang="en-GB" altLang="en-US" sz="10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3988" y="725702"/>
            <a:ext cx="6655012" cy="43934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Reference systems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987" y="1440000"/>
            <a:ext cx="3358621" cy="4860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8 </a:t>
            </a:r>
            <a:r>
              <a:rPr lang="en-US" sz="2400" dirty="0"/>
              <a:t>technically detailed reference systems </a:t>
            </a:r>
            <a:r>
              <a:rPr lang="en-US" sz="2400" dirty="0">
                <a:solidFill>
                  <a:srgbClr val="FF0000"/>
                </a:solidFill>
              </a:rPr>
              <a:t>(red)</a:t>
            </a:r>
          </a:p>
          <a:p>
            <a:r>
              <a:rPr lang="en-US" sz="2400" dirty="0" smtClean="0"/>
              <a:t>15 </a:t>
            </a:r>
            <a:r>
              <a:rPr lang="en-US" sz="2400" dirty="0"/>
              <a:t>synthetic reference systems </a:t>
            </a:r>
            <a:r>
              <a:rPr lang="en-US" sz="2400" dirty="0">
                <a:solidFill>
                  <a:srgbClr val="FFC000"/>
                </a:solidFill>
              </a:rPr>
              <a:t>(orange</a:t>
            </a:r>
            <a:r>
              <a:rPr lang="en-US" sz="2400" dirty="0" smtClean="0">
                <a:solidFill>
                  <a:srgbClr val="FFC000"/>
                </a:solidFill>
              </a:rPr>
              <a:t>)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/>
              <a:t>A total of </a:t>
            </a:r>
            <a:r>
              <a:rPr lang="en-US" sz="2400" dirty="0" smtClean="0"/>
              <a:t>23 reference systems </a:t>
            </a:r>
            <a:r>
              <a:rPr lang="en-US" sz="2400" dirty="0"/>
              <a:t>currently in use for the forecasting algorithm</a:t>
            </a:r>
          </a:p>
          <a:p>
            <a:endParaRPr lang="fr-CH" sz="24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17642" y="1058181"/>
            <a:ext cx="4480669" cy="566600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67458F-6EC8-4678-9D3B-5FB42A5C113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0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171810"/>
            <a:ext cx="6474522" cy="542025"/>
          </a:xfrm>
        </p:spPr>
        <p:txBody>
          <a:bodyPr/>
          <a:lstStyle/>
          <a:p>
            <a:r>
              <a:rPr lang="en-US" cap="none" dirty="0" smtClean="0"/>
              <a:t>Example </a:t>
            </a:r>
            <a:r>
              <a:rPr lang="en-US" cap="none" dirty="0"/>
              <a:t>of </a:t>
            </a:r>
            <a:r>
              <a:rPr lang="en-US" cap="none" dirty="0" smtClean="0"/>
              <a:t>an hourly forecast curve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2051" name="Picture 3" descr="J:\PRG\CIP-ECOTEC\Projects\PV-Forecast\3-Production\WP3_Monitoring_campaign_modeling\PythonCode\results\20160704-results_KALIB\fc_benchmark_67_2014-07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4" y="874894"/>
            <a:ext cx="6311590" cy="50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631" y="5871305"/>
            <a:ext cx="801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Example: 1</a:t>
            </a:r>
            <a:r>
              <a:rPr lang="en-US" sz="1200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July 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2014, reference system Nr. 0067,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showing the correlation of the three forecast horizons </a:t>
            </a:r>
            <a:endParaRPr lang="en-US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0-24h in red line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/ </a:t>
            </a:r>
            <a:r>
              <a:rPr lang="en-US" sz="1200" dirty="0">
                <a:solidFill>
                  <a:srgbClr val="DAA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24-48h in orange, dashed line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/ </a:t>
            </a:r>
            <a:r>
              <a:rPr lang="en-US" sz="1200" dirty="0">
                <a:solidFill>
                  <a:srgbClr val="FF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48-72h in yellow, dotted line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) and the </a:t>
            </a:r>
            <a:r>
              <a:rPr lang="en-US" sz="1200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measured values (grey line)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9978" y="154085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[kW]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534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171810"/>
            <a:ext cx="6885203" cy="542025"/>
          </a:xfrm>
        </p:spPr>
        <p:txBody>
          <a:bodyPr/>
          <a:lstStyle/>
          <a:p>
            <a:r>
              <a:rPr lang="en-US" cap="none" dirty="0" smtClean="0"/>
              <a:t>Example: hourly errors in daily plots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00112" y="5525620"/>
            <a:ext cx="80286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Boxplot of the normalized error ε of the hourly forecast for reference system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Nr. 0067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for July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’14</a:t>
            </a:r>
          </a:p>
          <a:p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Example: six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days in July 2014, showing the correlation of the three forecast horizons </a:t>
            </a:r>
            <a:endParaRPr lang="en-US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0-24h in red line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/ </a:t>
            </a:r>
            <a:r>
              <a:rPr lang="en-US" sz="1200" dirty="0">
                <a:solidFill>
                  <a:srgbClr val="DAA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24-48h in orange, dashed line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/ </a:t>
            </a:r>
            <a:r>
              <a:rPr lang="en-US" sz="1200" dirty="0">
                <a:solidFill>
                  <a:srgbClr val="FF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48-72h in yellow, dotted line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) and the </a:t>
            </a:r>
            <a:r>
              <a:rPr lang="en-US" sz="1200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measured values (grey line)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041" y="662316"/>
            <a:ext cx="6139204" cy="3121423"/>
          </a:xfrm>
          <a:prstGeom prst="rect">
            <a:avLst/>
          </a:prstGeom>
          <a:noFill/>
        </p:spPr>
      </p:pic>
      <p:pic>
        <p:nvPicPr>
          <p:cNvPr id="2078" name="Picture 7180" descr="fc_benchmark_67_2014-07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" y="3783738"/>
            <a:ext cx="19431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7181" descr="fc_benchmark_67_2014-07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66" y="3783738"/>
            <a:ext cx="1914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7193" descr="fc_benchmark_67_2014-07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55" y="3783738"/>
            <a:ext cx="19240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7183" descr="fc_benchmark_67_2014-07-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69" y="3783738"/>
            <a:ext cx="1914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7184" descr="fc_benchmark_67_2014-07-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8" y="3783738"/>
            <a:ext cx="1914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7194" descr="fc_benchmark_67_2014-07-0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4970"/>
          <a:stretch/>
        </p:blipFill>
        <p:spPr bwMode="auto">
          <a:xfrm>
            <a:off x="7315199" y="2211859"/>
            <a:ext cx="1809991" cy="14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12357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12357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12357" y="507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2357" y="507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0" y="814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0" y="967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126840" y="2557578"/>
            <a:ext cx="543321" cy="1624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868950" y="2589092"/>
            <a:ext cx="425493" cy="1535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029166" y="2521166"/>
            <a:ext cx="2161897" cy="1692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210489" y="2453240"/>
            <a:ext cx="3656297" cy="1696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2611637" y="2366388"/>
            <a:ext cx="5083305" cy="429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2410574" y="2434190"/>
            <a:ext cx="5246414" cy="1779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69403" y="1258788"/>
            <a:ext cx="3143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93252" y="1104900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400" dirty="0" err="1"/>
              <a:t>m</a:t>
            </a:r>
            <a:r>
              <a:rPr lang="de-LU" sz="1400" dirty="0" err="1" smtClean="0"/>
              <a:t>easured</a:t>
            </a:r>
            <a:r>
              <a:rPr lang="de-LU" sz="1400" dirty="0" smtClean="0"/>
              <a:t> </a:t>
            </a:r>
            <a:r>
              <a:rPr lang="de-LU" sz="1400" dirty="0" err="1" smtClean="0"/>
              <a:t>day</a:t>
            </a:r>
            <a:r>
              <a:rPr lang="de-LU" sz="1400" dirty="0" smtClean="0"/>
              <a:t> x</a:t>
            </a:r>
            <a:endParaRPr lang="fr-CH" sz="1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7469403" y="1430238"/>
            <a:ext cx="31432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93252" y="1276350"/>
            <a:ext cx="11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400" dirty="0" err="1" smtClean="0"/>
              <a:t>fc</a:t>
            </a:r>
            <a:r>
              <a:rPr lang="de-LU" sz="1400" dirty="0" smtClean="0"/>
              <a:t> </a:t>
            </a:r>
            <a:r>
              <a:rPr lang="de-LU" sz="1400" dirty="0" err="1" smtClean="0"/>
              <a:t>of</a:t>
            </a:r>
            <a:r>
              <a:rPr lang="de-LU" sz="1400" dirty="0" smtClean="0"/>
              <a:t> </a:t>
            </a:r>
            <a:r>
              <a:rPr lang="de-LU" sz="1400" dirty="0" err="1" smtClean="0"/>
              <a:t>day</a:t>
            </a:r>
            <a:r>
              <a:rPr lang="de-LU" sz="1400" dirty="0" smtClean="0"/>
              <a:t> x </a:t>
            </a:r>
            <a:endParaRPr lang="fr-CH" sz="1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481760" y="1611213"/>
            <a:ext cx="314325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805610" y="14573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400" dirty="0" err="1"/>
              <a:t>fc</a:t>
            </a:r>
            <a:r>
              <a:rPr lang="de-LU" sz="1400" dirty="0"/>
              <a:t> </a:t>
            </a:r>
            <a:r>
              <a:rPr lang="de-LU" sz="1400" dirty="0" err="1" smtClean="0"/>
              <a:t>day</a:t>
            </a:r>
            <a:r>
              <a:rPr lang="de-LU" sz="1400" dirty="0" smtClean="0"/>
              <a:t> x-1 </a:t>
            </a:r>
            <a:endParaRPr lang="fr-CH" sz="1400" dirty="0"/>
          </a:p>
          <a:p>
            <a:endParaRPr lang="fr-CH" sz="1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7491285" y="1816902"/>
            <a:ext cx="314325" cy="0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15135" y="1663014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400" dirty="0" err="1"/>
              <a:t>fc</a:t>
            </a:r>
            <a:r>
              <a:rPr lang="de-LU" sz="1400" dirty="0"/>
              <a:t> </a:t>
            </a:r>
            <a:r>
              <a:rPr lang="de-LU" sz="1400" dirty="0" err="1" smtClean="0"/>
              <a:t>day</a:t>
            </a:r>
            <a:r>
              <a:rPr lang="de-LU" sz="1400" dirty="0" smtClean="0"/>
              <a:t> x-2 </a:t>
            </a:r>
            <a:endParaRPr lang="fr-CH" sz="1400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4B72EE-4AFD-4914-86F7-EF279D1C547C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1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171810"/>
            <a:ext cx="6731000" cy="542025"/>
          </a:xfrm>
        </p:spPr>
        <p:txBody>
          <a:bodyPr/>
          <a:lstStyle/>
          <a:p>
            <a:r>
              <a:rPr lang="en-US" cap="none" dirty="0"/>
              <a:t>Example: hourly errors in daily plots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9891" y="5856135"/>
            <a:ext cx="734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Boxplot of the normalized </a:t>
            </a:r>
            <a:r>
              <a:rPr lang="en-US" sz="1400" dirty="0" smtClean="0"/>
              <a:t>error </a:t>
            </a:r>
            <a:r>
              <a:rPr lang="en-US" sz="1400" dirty="0"/>
              <a:t>of the hourly forecast for reference system </a:t>
            </a:r>
            <a:r>
              <a:rPr lang="en-US" sz="1400" dirty="0" smtClean="0"/>
              <a:t>Nr. 0067 </a:t>
            </a:r>
            <a:r>
              <a:rPr lang="en-US" sz="1400" dirty="0"/>
              <a:t>for July </a:t>
            </a:r>
            <a:r>
              <a:rPr lang="en-US" sz="1400" dirty="0" smtClean="0"/>
              <a:t>2014</a:t>
            </a:r>
            <a:endParaRPr lang="en-GB" sz="1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32" y="1410454"/>
            <a:ext cx="7421623" cy="416244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7350" y="6487654"/>
            <a:ext cx="86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6615E-8BCE-43B2-894C-6A1585A4F921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78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ST">
  <a:themeElements>
    <a:clrScheme name="LIST">
      <a:dk1>
        <a:srgbClr val="141313"/>
      </a:dk1>
      <a:lt1>
        <a:sysClr val="window" lastClr="FFFFFF"/>
      </a:lt1>
      <a:dk2>
        <a:srgbClr val="00A0AE"/>
      </a:dk2>
      <a:lt2>
        <a:srgbClr val="EEECE1"/>
      </a:lt2>
      <a:accent1>
        <a:srgbClr val="00A0AE"/>
      </a:accent1>
      <a:accent2>
        <a:srgbClr val="CE0042"/>
      </a:accent2>
      <a:accent3>
        <a:srgbClr val="3D223B"/>
      </a:accent3>
      <a:accent4>
        <a:srgbClr val="009390"/>
      </a:accent4>
      <a:accent5>
        <a:srgbClr val="272336"/>
      </a:accent5>
      <a:accent6>
        <a:srgbClr val="141313"/>
      </a:accent6>
      <a:hlink>
        <a:srgbClr val="00A0AE"/>
      </a:hlink>
      <a:folHlink>
        <a:srgbClr val="CE004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5609</TotalTime>
  <Words>917</Words>
  <Application>Microsoft Office PowerPoint</Application>
  <PresentationFormat>On-screen Show (4:3)</PresentationFormat>
  <Paragraphs>181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Bebas Neue</vt:lpstr>
      <vt:lpstr>BentonSans Book</vt:lpstr>
      <vt:lpstr>BentonSans Condensed Book</vt:lpstr>
      <vt:lpstr>Calibri</vt:lpstr>
      <vt:lpstr>Cambria Math</vt:lpstr>
      <vt:lpstr>Open Sans Light</vt:lpstr>
      <vt:lpstr>Times New Roman</vt:lpstr>
      <vt:lpstr>Template_LIST</vt:lpstr>
      <vt:lpstr>PowerPoint Presentation</vt:lpstr>
      <vt:lpstr>A model based solution for PV production forecasting</vt:lpstr>
      <vt:lpstr>PV-Power  Forecasting</vt:lpstr>
      <vt:lpstr>PowerPoint Presentation</vt:lpstr>
      <vt:lpstr>Individual forecasts for the reference systems</vt:lpstr>
      <vt:lpstr>Reference systems</vt:lpstr>
      <vt:lpstr>Example of an hourly forecast curve</vt:lpstr>
      <vt:lpstr>Example: hourly errors in daily plots</vt:lpstr>
      <vt:lpstr>Example: hourly errors in daily plots</vt:lpstr>
      <vt:lpstr>Evaluation criteria of the performance of the forecasting model</vt:lpstr>
      <vt:lpstr>performance of the forecasting model for all reference systems over 2 years</vt:lpstr>
      <vt:lpstr>Forecast adaptations –  two approaches tested</vt:lpstr>
      <vt:lpstr>Forecast adaptations –  Correction by error persistence </vt:lpstr>
      <vt:lpstr>Correction by error persistence </vt:lpstr>
      <vt:lpstr>Forecasted PV power </vt:lpstr>
      <vt:lpstr>Hourly forecasted PV power (one day) </vt:lpstr>
      <vt:lpstr>Lessons learned / barriers to deployment</vt:lpstr>
      <vt:lpstr>Future improvements / implementation </vt:lpstr>
      <vt:lpstr>PowerPoint Presentation</vt:lpstr>
    </vt:vector>
  </TitlesOfParts>
  <Company>CRP Henri Tudor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Massimo SABBATUCCI</dc:creator>
  <cp:lastModifiedBy>Daniel KOSTER</cp:lastModifiedBy>
  <cp:revision>234</cp:revision>
  <cp:lastPrinted>2015-01-06T11:47:53Z</cp:lastPrinted>
  <dcterms:created xsi:type="dcterms:W3CDTF">2014-12-12T16:22:30Z</dcterms:created>
  <dcterms:modified xsi:type="dcterms:W3CDTF">2017-09-19T06:39:08Z</dcterms:modified>
</cp:coreProperties>
</file>