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3" r:id="rId2"/>
    <p:sldId id="305" r:id="rId3"/>
    <p:sldId id="272" r:id="rId4"/>
    <p:sldId id="292" r:id="rId5"/>
    <p:sldId id="295" r:id="rId6"/>
    <p:sldId id="293" r:id="rId7"/>
    <p:sldId id="300" r:id="rId8"/>
    <p:sldId id="296" r:id="rId9"/>
    <p:sldId id="304" r:id="rId10"/>
    <p:sldId id="297" r:id="rId11"/>
    <p:sldId id="298" r:id="rId12"/>
    <p:sldId id="301" r:id="rId13"/>
    <p:sldId id="299" r:id="rId14"/>
    <p:sldId id="303" r:id="rId15"/>
    <p:sldId id="264" r:id="rId16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15"/>
    <p:restoredTop sz="50000"/>
  </p:normalViewPr>
  <p:slideViewPr>
    <p:cSldViewPr>
      <p:cViewPr varScale="1">
        <p:scale>
          <a:sx n="209" d="100"/>
          <a:sy n="209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7" d="100"/>
        <a:sy n="2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630F1-D0B0-4376-8859-D2D66FDD2B9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103C7-35C0-4BD5-9B1C-080AEF780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0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8CE5-B432-4180-86AD-372CEB9DB1FB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ED1F-1833-455D-8C42-56E0DFCBE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04EB-4E3C-4237-93B3-F810D74694A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38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ED1F-1833-455D-8C42-56E0DFCBE5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4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ED1F-1833-455D-8C42-56E0DFCBE5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5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tiff"/><Relationship Id="rId7" Type="http://schemas.openxmlformats.org/officeDocument/2006/relationships/image" Target="../media/image13.emf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" y="3014606"/>
            <a:ext cx="9122570" cy="21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1557183"/>
            <a:ext cx="7458075" cy="781752"/>
          </a:xfrm>
          <a:solidFill>
            <a:srgbClr val="FDAE00"/>
          </a:solidFill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1696" y="2421733"/>
            <a:ext cx="7043737" cy="442855"/>
          </a:xfrm>
          <a:solidFill>
            <a:srgbClr val="00ABEF"/>
          </a:solidFill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agen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23373" r="16257" b="32508"/>
          <a:stretch/>
        </p:blipFill>
        <p:spPr>
          <a:xfrm>
            <a:off x="1984193" y="93348"/>
            <a:ext cx="5175615" cy="15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7577EB0-AAE0-4D2E-8277-5FF63D1783A4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379212"/>
            <a:ext cx="6188752" cy="4697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2378" y="1108555"/>
            <a:ext cx="4556342" cy="35323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258" y="1108554"/>
            <a:ext cx="3795386" cy="35229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05DEB31-97DA-432B-92C2-CE60AE4C740E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2" y="434088"/>
            <a:ext cx="6132832" cy="3757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1061583"/>
            <a:ext cx="4811935" cy="35699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75" y="1033397"/>
            <a:ext cx="3532340" cy="3588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C407D17-D730-45C5-B3C2-DCD10A76BB44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682" y="1070976"/>
            <a:ext cx="8473857" cy="3571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A8D-BE98-4FED-B52D-90DAACE060F4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69896" y="1099159"/>
            <a:ext cx="445457" cy="35335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682" y="968828"/>
            <a:ext cx="7620149" cy="366389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D919-2C12-4120-AFE8-8B0F70D4BA59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551489" y="4840581"/>
            <a:ext cx="428625" cy="2457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874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6514" y="1345498"/>
            <a:ext cx="7097486" cy="451247"/>
          </a:xfrm>
          <a:solidFill>
            <a:srgbClr val="00ABEF"/>
          </a:solidFill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 descr="Resultado de imagen de atos"/>
          <p:cNvPicPr>
            <a:picLocks noChangeAspect="1" noChangeArrowheads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4" y="3717511"/>
            <a:ext cx="1343025" cy="4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 userDrawn="1"/>
        </p:nvSpPr>
        <p:spPr>
          <a:xfrm>
            <a:off x="0" y="1"/>
            <a:ext cx="7565572" cy="4382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 userDrawn="1"/>
        </p:nvSpPr>
        <p:spPr>
          <a:xfrm>
            <a:off x="0" y="10888"/>
            <a:ext cx="1850572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1" name="Bild 1" descr="https://lh3.googleusercontent.com/Eg4t6pDu8a1-oDO9QVwcRCLGtKCWTR3UGENY-pJwp2fFH2m4frPFN8UkV_tV_LNTWBv86SigMLxPT5h3n6IYasMU_KHzIxBdcLYqQ4GdAP3UGkf3eXVAIP3YLdY6C2Tsc1TPrD7h"/>
          <p:cNvPicPr/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62" y="4206724"/>
            <a:ext cx="1244156" cy="439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/>
          <p:cNvPicPr/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96" y="4167634"/>
            <a:ext cx="1314450" cy="451009"/>
          </a:xfrm>
          <a:prstGeom prst="rect">
            <a:avLst/>
          </a:prstGeom>
        </p:spPr>
      </p:pic>
      <p:pic>
        <p:nvPicPr>
          <p:cNvPr id="46" name="Grafik 1"/>
          <p:cNvPicPr/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801911"/>
            <a:ext cx="903923" cy="809625"/>
          </a:xfrm>
          <a:prstGeom prst="rect">
            <a:avLst/>
          </a:prstGeom>
        </p:spPr>
      </p:pic>
      <p:pic>
        <p:nvPicPr>
          <p:cNvPr id="47" name="46 Imagen"/>
          <p:cNvPicPr/>
          <p:nvPr userDrawn="1"/>
        </p:nvPicPr>
        <p:blipFill rotWithShape="1"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5451"/>
          <a:stretch/>
        </p:blipFill>
        <p:spPr bwMode="auto">
          <a:xfrm>
            <a:off x="1525803" y="4028602"/>
            <a:ext cx="1664970" cy="620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15"/>
          <p:cNvPicPr/>
          <p:nvPr userDrawn="1"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/>
          <a:stretch/>
        </p:blipFill>
        <p:spPr bwMode="auto">
          <a:xfrm>
            <a:off x="6964144" y="3755444"/>
            <a:ext cx="95905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Bild 1"/>
          <p:cNvPicPr/>
          <p:nvPr userDrawn="1"/>
        </p:nvPicPr>
        <p:blipFill>
          <a:blip r:embed="rId8">
            <a:alphaModFix amt="50000"/>
          </a:blip>
          <a:srcRect/>
          <a:stretch>
            <a:fillRect/>
          </a:stretch>
        </p:blipFill>
        <p:spPr bwMode="auto">
          <a:xfrm>
            <a:off x="4706032" y="3688467"/>
            <a:ext cx="1487805" cy="4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gen para iccs ntua"/>
          <p:cNvPicPr>
            <a:picLocks noChangeAspect="1" noChangeArrowheads="1"/>
          </p:cNvPicPr>
          <p:nvPr userDrawn="1"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6" y="3608835"/>
            <a:ext cx="1529655" cy="9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3518"/>
            <a:ext cx="9144000" cy="781752"/>
          </a:xfrm>
          <a:solidFill>
            <a:srgbClr val="FDAE00"/>
          </a:solidFill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2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" y="2368158"/>
            <a:ext cx="9143999" cy="1488112"/>
          </a:xfrm>
          <a:prstGeom prst="snip1Rect">
            <a:avLst>
              <a:gd name="adj" fmla="val 0"/>
            </a:avLst>
          </a:prstGeom>
          <a:noFill/>
        </p:spPr>
        <p:txBody>
          <a:bodyPr>
            <a:noAutofit/>
          </a:bodyPr>
          <a:lstStyle>
            <a:lvl1pPr marL="1800000">
              <a:defRPr sz="6000">
                <a:solidFill>
                  <a:srgbClr val="00AB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722253" y="3107530"/>
            <a:ext cx="0" cy="2035970"/>
          </a:xfrm>
          <a:prstGeom prst="line">
            <a:avLst/>
          </a:prstGeom>
          <a:ln w="76200">
            <a:solidFill>
              <a:srgbClr val="FD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 userDrawn="1"/>
        </p:nvSpPr>
        <p:spPr>
          <a:xfrm>
            <a:off x="279712" y="2664987"/>
            <a:ext cx="885089" cy="885089"/>
          </a:xfrm>
          <a:prstGeom prst="ellipse">
            <a:avLst/>
          </a:prstGeom>
          <a:solidFill>
            <a:srgbClr val="FD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0"/>
          <a:stretch/>
        </p:blipFill>
        <p:spPr bwMode="auto">
          <a:xfrm rot="10800000">
            <a:off x="-3" y="-21432"/>
            <a:ext cx="9144002" cy="11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6"/>
          <a:stretch/>
        </p:blipFill>
        <p:spPr bwMode="auto">
          <a:xfrm>
            <a:off x="3488530" y="-42863"/>
            <a:ext cx="2166938" cy="16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8" y="2707848"/>
            <a:ext cx="567000" cy="78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3820719" y="108348"/>
            <a:ext cx="1502569" cy="123110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1500">
                <a:solidFill>
                  <a:schemeClr val="bg1"/>
                </a:solidFill>
              </a:defRPr>
            </a:lvl1pPr>
            <a:lvl2pPr marL="0" algn="ctr">
              <a:spcBef>
                <a:spcPts val="0"/>
              </a:spcBef>
              <a:defRPr sz="9600">
                <a:solidFill>
                  <a:schemeClr val="bg1"/>
                </a:solidFill>
              </a:defRPr>
            </a:lvl2pPr>
            <a:lvl3pPr marL="0" algn="ctr">
              <a:spcBef>
                <a:spcPts val="0"/>
              </a:spcBef>
              <a:defRPr sz="880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defRPr sz="7200">
                <a:solidFill>
                  <a:schemeClr val="bg1"/>
                </a:solidFill>
              </a:defRPr>
            </a:lvl4pPr>
            <a:lvl5pPr marL="0" algn="ctr">
              <a:spcBef>
                <a:spcPts val="0"/>
              </a:spcBef>
              <a:defRPr sz="7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40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EBAA64A-7F5F-4C1E-999D-C0E4347BB282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64" y="1080371"/>
            <a:ext cx="8308670" cy="356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561" y="4937858"/>
            <a:ext cx="895089" cy="202241"/>
          </a:xfrm>
        </p:spPr>
        <p:txBody>
          <a:bodyPr/>
          <a:lstStyle>
            <a:lvl1pPr algn="r">
              <a:defRPr/>
            </a:lvl1pPr>
          </a:lstStyle>
          <a:p>
            <a:fld id="{425CC37B-A16B-43DA-B45D-457D5B7C385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1666" y="4922583"/>
            <a:ext cx="6301915" cy="187222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996" y="4935026"/>
            <a:ext cx="492430" cy="162000"/>
          </a:xfrm>
        </p:spPr>
        <p:txBody>
          <a:bodyPr/>
          <a:lstStyle>
            <a:lvl1pPr>
              <a:defRPr sz="1400"/>
            </a:lvl1pPr>
          </a:lstStyle>
          <a:p>
            <a:fld id="{55E1F7AE-FAAD-45C0-82E0-053E860DD849}" type="slidenum">
              <a:rPr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7654D5A-AEDB-4DB1-B96B-59ADCBFC51CF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75" y="1117949"/>
            <a:ext cx="4298776" cy="351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127342"/>
            <a:ext cx="4051387" cy="3505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A09BA68-A783-4FAF-9DB1-5587E83C3ED5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709" y="1007221"/>
            <a:ext cx="4338475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02" y="1644041"/>
            <a:ext cx="4329080" cy="299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023203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401380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D6D4568-4D1D-4699-A8CE-366855B81B0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286" y="422754"/>
            <a:ext cx="6970734" cy="4415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3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D073F64F-6E1D-4F95-8A7F-04C857780892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"/>
          <a:stretch/>
        </p:blipFill>
        <p:spPr bwMode="auto">
          <a:xfrm flipH="1">
            <a:off x="7623479" y="-14360"/>
            <a:ext cx="1522181" cy="97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20 Conector recto"/>
          <p:cNvCxnSpPr/>
          <p:nvPr userDrawn="1"/>
        </p:nvCxnSpPr>
        <p:spPr>
          <a:xfrm>
            <a:off x="-1191" y="594361"/>
            <a:ext cx="9145191" cy="0"/>
          </a:xfrm>
          <a:prstGeom prst="line">
            <a:avLst/>
          </a:prstGeom>
          <a:ln w="76200">
            <a:solidFill>
              <a:srgbClr val="FD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" y="4554141"/>
            <a:ext cx="9145191" cy="5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57178" y="1076326"/>
            <a:ext cx="8486775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76561" y="4881626"/>
            <a:ext cx="895089" cy="202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8DFD10-B70C-4E3B-9AB5-35B717581F1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871666" y="4892766"/>
            <a:ext cx="6301915" cy="187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 b="1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5B9BD5">
                    <a:lumMod val="75000"/>
                  </a:srgbClr>
                </a:solidFill>
              </a:rPr>
              <a:t>All rights reserved. SHARQ consortium.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241996" y="4900860"/>
            <a:ext cx="492430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b="1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5E1F7AE-FAAD-45C0-82E0-053E860DD849}" type="slidenum">
              <a:rPr lang="es-ES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s-E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113189" y="444534"/>
            <a:ext cx="4969565" cy="30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28 Elipse"/>
          <p:cNvSpPr/>
          <p:nvPr userDrawn="1"/>
        </p:nvSpPr>
        <p:spPr>
          <a:xfrm>
            <a:off x="259784" y="306322"/>
            <a:ext cx="576080" cy="576080"/>
          </a:xfrm>
          <a:prstGeom prst="ellipse">
            <a:avLst/>
          </a:prstGeom>
          <a:solidFill>
            <a:srgbClr val="FD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7" y="388651"/>
            <a:ext cx="4143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Resultado de imagen de european flag"/>
          <p:cNvSpPr>
            <a:spLocks noChangeAspect="1" noChangeArrowheads="1"/>
          </p:cNvSpPr>
          <p:nvPr userDrawn="1"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4636"/>
            <a:ext cx="568296" cy="37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8"/>
          <p:cNvPicPr>
            <a:picLocks noChangeAspect="1"/>
          </p:cNvPicPr>
          <p:nvPr userDrawn="1"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23373" r="16257" b="32508"/>
          <a:stretch/>
        </p:blipFill>
        <p:spPr>
          <a:xfrm>
            <a:off x="7796677" y="25532"/>
            <a:ext cx="1311827" cy="3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BEF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AE00"/>
        </a:buClr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AE00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AE0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hyperlink" Target="mailto:CBattistelli@eonerc.rwth-aachen.d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fan.vanya@bavenir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9" Type="http://schemas.openxmlformats.org/officeDocument/2006/relationships/image" Target="../media/image13.emf"/><Relationship Id="rId10" Type="http://schemas.openxmlformats.org/officeDocument/2006/relationships/image" Target="../media/image14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SHAR-Q in a nutshell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263" y="2420858"/>
            <a:ext cx="7043737" cy="4428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Stefan Vanya / </a:t>
            </a:r>
            <a:r>
              <a:rPr lang="en-US" dirty="0"/>
              <a:t>Claudia </a:t>
            </a:r>
            <a:r>
              <a:rPr lang="en-US" dirty="0" err="1" smtClean="0"/>
              <a:t>Battistelli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69469" y="2945636"/>
            <a:ext cx="317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smtClean="0"/>
              <a:t>ETIP-SNET Workshop</a:t>
            </a:r>
          </a:p>
          <a:p>
            <a:r>
              <a:rPr lang="es-ES_tradnl" b="1" err="1" smtClean="0"/>
              <a:t>Aachen</a:t>
            </a:r>
            <a:r>
              <a:rPr lang="es-ES_tradnl" b="1" smtClean="0"/>
              <a:t> – </a:t>
            </a:r>
            <a:r>
              <a:rPr lang="es-ES_tradnl" b="1" err="1" smtClean="0"/>
              <a:t>September</a:t>
            </a:r>
            <a:r>
              <a:rPr lang="es-ES_tradnl" b="1" smtClean="0"/>
              <a:t> 19th </a:t>
            </a:r>
            <a:r>
              <a:rPr lang="es-ES_tradnl" b="1"/>
              <a:t>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1450" y="431934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This Project has received funding from the European Union’s Horizon 2020 research and innovation </a:t>
            </a:r>
            <a:r>
              <a:rPr lang="en-US" sz="1600" b="1" err="1"/>
              <a:t>Programme</a:t>
            </a:r>
            <a:r>
              <a:rPr lang="en-US" sz="1600" b="1"/>
              <a:t> under grant agreement No 636427</a:t>
            </a:r>
            <a:endParaRPr lang="es-ES_tradnl" sz="1600" b="1"/>
          </a:p>
        </p:txBody>
      </p:sp>
      <p:sp>
        <p:nvSpPr>
          <p:cNvPr id="6" name="AutoShape 2" descr="Resultado de imagen de european flag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286250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7334"/>
            <a:ext cx="4969565" cy="300902"/>
          </a:xfrm>
        </p:spPr>
        <p:txBody>
          <a:bodyPr>
            <a:noAutofit/>
          </a:bodyPr>
          <a:lstStyle/>
          <a:p>
            <a:r>
              <a:rPr lang="en-GB" sz="3200" dirty="0" smtClean="0"/>
              <a:t>Project Status and Plan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37B-A16B-43DA-B45D-457D5B7C385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10</a:t>
            </a:fld>
            <a:endParaRPr lang="uk-UA">
              <a:solidFill>
                <a:srgbClr val="5B9BD5">
                  <a:lumMod val="75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9912"/>
              </p:ext>
            </p:extLst>
          </p:nvPr>
        </p:nvGraphicFramePr>
        <p:xfrm>
          <a:off x="973898" y="830515"/>
          <a:ext cx="7286846" cy="304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1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95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Milestone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Status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11/2016</a:t>
                      </a:r>
                      <a:endParaRPr lang="en-GB" sz="1400" b="1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Project kick-off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GB" sz="1400" b="1" i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07/2017</a:t>
                      </a:r>
                      <a:endParaRPr lang="en-GB" sz="1400" b="1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Analysis</a:t>
                      </a:r>
                      <a:r>
                        <a:rPr lang="en-GB" sz="1600" baseline="0" dirty="0" smtClean="0"/>
                        <a:t> of drivers, barriers and requirements</a:t>
                      </a:r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GB" sz="1400" b="1" i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10/2017</a:t>
                      </a:r>
                      <a:endParaRPr lang="en-GB" sz="1400" b="1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Design of architecture and processes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Ongoing</a:t>
                      </a:r>
                      <a:endParaRPr lang="en-GB" sz="14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tx1"/>
                          </a:solidFill>
                        </a:rPr>
                        <a:t>04/2018</a:t>
                      </a:r>
                      <a:endParaRPr lang="en-GB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Implementation of the core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Ongoing</a:t>
                      </a:r>
                      <a:endParaRPr lang="en-GB" sz="14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tx1"/>
                          </a:solidFill>
                        </a:rPr>
                        <a:t>10/2018</a:t>
                      </a:r>
                      <a:endParaRPr lang="en-GB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Lab testing &amp; integration of pilots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 do</a:t>
                      </a:r>
                      <a:endParaRPr lang="en-GB" sz="14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tx1"/>
                          </a:solidFill>
                        </a:rPr>
                        <a:t>04/2019</a:t>
                      </a:r>
                      <a:endParaRPr lang="en-GB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Implementation of sharing-economy</a:t>
                      </a:r>
                      <a:r>
                        <a:rPr lang="en-GB" sz="1600" baseline="0" dirty="0" smtClean="0"/>
                        <a:t> services</a:t>
                      </a:r>
                      <a:endParaRPr lang="en-GB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 do</a:t>
                      </a:r>
                      <a:endParaRPr lang="en-GB" sz="14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08/2019</a:t>
                      </a:r>
                      <a:endParaRPr lang="en-GB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at pilots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do</a:t>
                      </a:r>
                      <a:endParaRPr lang="en-GB" sz="1400" b="1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134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/>
                        <a:t>10/2019</a:t>
                      </a:r>
                      <a:endParaRPr lang="en-GB" sz="1400" b="1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Final evaluation &amp; Update of business models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 do</a:t>
                      </a:r>
                      <a:endParaRPr lang="en-GB" sz="14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3939902"/>
            <a:ext cx="8689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SHAR-Q roll-out </a:t>
            </a:r>
            <a:r>
              <a:rPr lang="en-GB" sz="3200" smtClean="0"/>
              <a:t>is planned in years 2019-2020 </a:t>
            </a:r>
            <a:endParaRPr lang="en-GB" sz="32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47" y="919120"/>
            <a:ext cx="8424936" cy="300902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549D"/>
                </a:solidFill>
              </a:rPr>
              <a:t>Factors</a:t>
            </a:r>
            <a:r>
              <a:rPr lang="en-US" sz="2800" i="1" dirty="0">
                <a:solidFill>
                  <a:srgbClr val="00549D"/>
                </a:solidFill>
              </a:rPr>
              <a:t>, influencing the realization of SHAR-Q </a:t>
            </a:r>
            <a:r>
              <a:rPr lang="en-US" sz="2800" i="1" dirty="0" smtClean="0">
                <a:solidFill>
                  <a:srgbClr val="00549D"/>
                </a:solidFill>
              </a:rPr>
              <a:t>impact:</a:t>
            </a:r>
            <a:endParaRPr lang="en-GB" sz="2800" i="1" dirty="0">
              <a:solidFill>
                <a:srgbClr val="00549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7" y="2283719"/>
            <a:ext cx="4522731" cy="192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spcBef>
                <a:spcPct val="20000"/>
              </a:spcBef>
              <a:buClr>
                <a:srgbClr val="8BC53F"/>
              </a:buClr>
              <a:buFont typeface="Wingdings" charset="2"/>
              <a:buChar char="ü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New EU package “Clean energy for all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”,</a:t>
            </a:r>
          </a:p>
          <a:p>
            <a:pPr marL="171450" indent="-171450" algn="r">
              <a:spcBef>
                <a:spcPct val="20000"/>
              </a:spcBef>
              <a:buClr>
                <a:srgbClr val="8BC53F"/>
              </a:buClr>
              <a:buFont typeface="Wingdings" charset="2"/>
              <a:buChar char="ü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Decreasing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cost of smart energy components,</a:t>
            </a:r>
          </a:p>
          <a:p>
            <a:pPr marL="171450" indent="-171450" algn="r">
              <a:spcBef>
                <a:spcPct val="20000"/>
              </a:spcBef>
              <a:buClr>
                <a:srgbClr val="8BC53F"/>
              </a:buClr>
              <a:buFont typeface="Wingdings" charset="2"/>
              <a:buChar char="ü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Expected massive growth of e-mobility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</a:p>
          <a:p>
            <a:pPr marL="171450" indent="-171450" algn="r">
              <a:spcBef>
                <a:spcPct val="20000"/>
              </a:spcBef>
              <a:buClr>
                <a:srgbClr val="8BC53F"/>
              </a:buClr>
              <a:buFont typeface="Wingdings" charset="2"/>
              <a:buChar char="ü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Progress in smart components standardization.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4310" y="1740043"/>
            <a:ext cx="940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Drivers</a:t>
            </a:r>
            <a:endParaRPr lang="en-US" sz="2000" b="1" dirty="0" smtClean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9737" y="2283718"/>
            <a:ext cx="409468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ct val="20000"/>
              </a:spcBef>
              <a:buFont typeface="Wingdings" charset="2"/>
              <a:buChar char="ü"/>
              <a:defRPr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buClr>
                <a:srgbClr val="00B050"/>
              </a:buClr>
              <a:buBlip>
                <a:blip r:embed="rId3"/>
              </a:buBlip>
            </a:pPr>
            <a:r>
              <a:rPr lang="en-US" dirty="0" smtClean="0"/>
              <a:t>Wide variety of incompatible communication standards,</a:t>
            </a:r>
          </a:p>
          <a:p>
            <a:pPr>
              <a:buClr>
                <a:srgbClr val="00B050"/>
              </a:buClr>
              <a:buBlip>
                <a:blip r:embed="rId3"/>
              </a:buBlip>
            </a:pPr>
            <a:r>
              <a:rPr lang="en-US" dirty="0" smtClean="0"/>
              <a:t>Lack </a:t>
            </a:r>
            <a:r>
              <a:rPr lang="en-US" dirty="0"/>
              <a:t>of stakeholders’ </a:t>
            </a:r>
            <a:r>
              <a:rPr lang="en-US" dirty="0" smtClean="0"/>
              <a:t>collaboration</a:t>
            </a:r>
            <a:r>
              <a:rPr lang="en-US" dirty="0"/>
              <a:t> </a:t>
            </a:r>
            <a:r>
              <a:rPr lang="en-US" dirty="0" smtClean="0"/>
              <a:t>(contradicting plans and motivations),</a:t>
            </a:r>
          </a:p>
          <a:p>
            <a:pPr>
              <a:buClr>
                <a:srgbClr val="00B050"/>
              </a:buClr>
              <a:buBlip>
                <a:blip r:embed="rId3"/>
              </a:buBlip>
            </a:pPr>
            <a:r>
              <a:rPr lang="en-GB" dirty="0"/>
              <a:t>Dependencies with traditional </a:t>
            </a:r>
            <a:r>
              <a:rPr lang="en-GB" dirty="0" smtClean="0"/>
              <a:t>utilities,</a:t>
            </a:r>
          </a:p>
          <a:p>
            <a:pPr>
              <a:buClr>
                <a:srgbClr val="00B050"/>
              </a:buClr>
              <a:buBlip>
                <a:blip r:embed="rId3"/>
              </a:buBlip>
            </a:pPr>
            <a:r>
              <a:rPr lang="en-US" dirty="0" smtClean="0"/>
              <a:t>Rigid regulations for grid operation.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9737" y="1740043"/>
            <a:ext cx="1078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Barriers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76561" y="4937858"/>
            <a:ext cx="895089" cy="202241"/>
          </a:xfrm>
        </p:spPr>
        <p:txBody>
          <a:bodyPr/>
          <a:lstStyle/>
          <a:p>
            <a:fld id="{425CC37B-A16B-43DA-B45D-457D5B7C385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996" y="4935026"/>
            <a:ext cx="492430" cy="162000"/>
          </a:xfrm>
        </p:spPr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11</a:t>
            </a:fld>
            <a:endParaRPr lang="uk-UA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76561" y="438751"/>
            <a:ext cx="6282125" cy="30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E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SHAR-Q Analysis results (</a:t>
            </a:r>
            <a:r>
              <a:rPr lang="en-US" sz="4000" smtClean="0"/>
              <a:t>1):</a:t>
            </a:r>
            <a:endParaRPr lang="en-GB" sz="4000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57178"/>
            <a:ext cx="8424936" cy="300902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549D"/>
                </a:solidFill>
              </a:rPr>
              <a:t>Challenges in decentralized environments:</a:t>
            </a:r>
            <a:endParaRPr lang="en-GB" sz="2800" i="1" dirty="0">
              <a:solidFill>
                <a:srgbClr val="00549D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76561" y="4937858"/>
            <a:ext cx="895089" cy="202241"/>
          </a:xfrm>
        </p:spPr>
        <p:txBody>
          <a:bodyPr/>
          <a:lstStyle/>
          <a:p>
            <a:fld id="{425CC37B-A16B-43DA-B45D-457D5B7C385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1996" y="4935026"/>
            <a:ext cx="492430" cy="162000"/>
          </a:xfrm>
        </p:spPr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12</a:t>
            </a:fld>
            <a:endParaRPr lang="uk-UA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76561" y="438751"/>
            <a:ext cx="6282125" cy="30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E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SHAR-Q Analysis results (2):</a:t>
            </a:r>
            <a:endParaRPr lang="en-GB" sz="40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552" y="1347614"/>
            <a:ext cx="5544616" cy="2283467"/>
          </a:xfrm>
        </p:spPr>
        <p:txBody>
          <a:bodyPr>
            <a:noAutofit/>
          </a:bodyPr>
          <a:lstStyle/>
          <a:p>
            <a:r>
              <a:rPr lang="en-US" sz="1800" b="0" dirty="0" smtClean="0"/>
              <a:t>Security requirements,</a:t>
            </a:r>
          </a:p>
          <a:p>
            <a:pPr lvl="1"/>
            <a:r>
              <a:rPr lang="en-US" sz="1800" b="0" dirty="0" smtClean="0"/>
              <a:t>Preserving the integrity of the grid,</a:t>
            </a:r>
          </a:p>
          <a:p>
            <a:pPr lvl="1"/>
            <a:r>
              <a:rPr lang="en-US" sz="1800" dirty="0" smtClean="0"/>
              <a:t>Accountability tracking and enforcement,</a:t>
            </a:r>
          </a:p>
          <a:p>
            <a:pPr lvl="1"/>
            <a:r>
              <a:rPr lang="en-US" sz="1800" b="0" dirty="0" smtClean="0"/>
              <a:t>Exclusivity of resource allocations;</a:t>
            </a:r>
          </a:p>
          <a:p>
            <a:r>
              <a:rPr lang="en-US" sz="1800" b="0" dirty="0"/>
              <a:t>Privacy </a:t>
            </a:r>
            <a:r>
              <a:rPr lang="en-US" sz="1800" b="0" dirty="0" smtClean="0"/>
              <a:t>challenges,</a:t>
            </a:r>
            <a:endParaRPr lang="en-US" sz="1800" b="0" dirty="0"/>
          </a:p>
          <a:p>
            <a:pPr lvl="1"/>
            <a:r>
              <a:rPr lang="en-US" sz="1800" dirty="0"/>
              <a:t>GDPR compliance,</a:t>
            </a:r>
          </a:p>
          <a:p>
            <a:pPr lvl="1"/>
            <a:r>
              <a:rPr lang="en-US" sz="1800" dirty="0"/>
              <a:t>Consent </a:t>
            </a:r>
            <a:r>
              <a:rPr lang="en-US" sz="1800" dirty="0" smtClean="0"/>
              <a:t>management</a:t>
            </a:r>
            <a:r>
              <a:rPr lang="en-US" sz="1800" dirty="0"/>
              <a:t>;</a:t>
            </a:r>
            <a:endParaRPr lang="en-US" sz="1800" b="0" dirty="0" smtClean="0"/>
          </a:p>
          <a:p>
            <a:r>
              <a:rPr lang="en-US" sz="1800" b="0" dirty="0" smtClean="0"/>
              <a:t>Tracking data ownership,</a:t>
            </a:r>
          </a:p>
          <a:p>
            <a:r>
              <a:rPr lang="en-US" sz="1800" b="0" dirty="0" smtClean="0"/>
              <a:t>Trusted measures for energy billing.</a:t>
            </a:r>
          </a:p>
        </p:txBody>
      </p:sp>
      <p:sp>
        <p:nvSpPr>
          <p:cNvPr id="4" name="TextBox 3"/>
          <p:cNvSpPr txBox="1"/>
          <p:nvPr/>
        </p:nvSpPr>
        <p:spPr>
          <a:xfrm rot="20199551">
            <a:off x="5400175" y="2112787"/>
            <a:ext cx="3393043" cy="124649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C00000"/>
                </a:solidFill>
              </a:rPr>
              <a:t>Need for further R&amp;I:</a:t>
            </a:r>
          </a:p>
          <a:p>
            <a:pPr algn="ctr"/>
            <a:endParaRPr lang="en-GB" sz="1100" b="1" dirty="0" smtClean="0">
              <a:solidFill>
                <a:srgbClr val="C0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C00000"/>
                </a:solidFill>
              </a:rPr>
              <a:t>These challenges might be resolved with </a:t>
            </a:r>
            <a:r>
              <a:rPr lang="en-GB" sz="2000" b="1" dirty="0" smtClean="0">
                <a:solidFill>
                  <a:srgbClr val="C00000"/>
                </a:solidFill>
              </a:rPr>
              <a:t>blockchain !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37" y="455052"/>
            <a:ext cx="6649591" cy="300902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 next steps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37B-A16B-43DA-B45D-457D5B7C385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13</a:t>
            </a:fld>
            <a:endParaRPr lang="uk-UA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251520" y="1635646"/>
            <a:ext cx="8729538" cy="3186422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Testing of </a:t>
            </a:r>
            <a:r>
              <a:rPr lang="en-US" sz="2000" dirty="0" smtClean="0"/>
              <a:t>SHAR-Q technical </a:t>
            </a:r>
            <a:r>
              <a:rPr lang="en-US" sz="2000" dirty="0"/>
              <a:t>interoperability </a:t>
            </a:r>
            <a:r>
              <a:rPr lang="en-US" sz="2000" dirty="0" smtClean="0"/>
              <a:t>in E.ON ERC ACS RWTH labs, </a:t>
            </a:r>
            <a:r>
              <a:rPr lang="en-US" sz="2000" b="0" dirty="0" smtClean="0"/>
              <a:t>with </a:t>
            </a:r>
            <a:r>
              <a:rPr lang="en-US" sz="2000" b="0" dirty="0"/>
              <a:t>technical </a:t>
            </a:r>
            <a:r>
              <a:rPr lang="en-US" sz="2000" b="0" dirty="0" smtClean="0"/>
              <a:t>integration and simulation </a:t>
            </a:r>
            <a:r>
              <a:rPr lang="en-US" sz="2000" b="0" dirty="0"/>
              <a:t>of </a:t>
            </a:r>
            <a:r>
              <a:rPr lang="en-US" sz="2000" dirty="0" smtClean="0"/>
              <a:t>Smart Energy Facilities (SEFs)</a:t>
            </a:r>
            <a:r>
              <a:rPr lang="en-US" sz="2000" b="0" dirty="0" smtClean="0"/>
              <a:t> at pilot sites</a:t>
            </a:r>
            <a:endParaRPr lang="en-US" sz="2000" b="0" dirty="0"/>
          </a:p>
          <a:p>
            <a:pPr algn="just"/>
            <a:r>
              <a:rPr lang="en-US" sz="2000" dirty="0"/>
              <a:t>Following activities are planned:</a:t>
            </a:r>
          </a:p>
          <a:p>
            <a:pPr lvl="1" algn="just"/>
            <a:r>
              <a:rPr lang="en-US" sz="1800" dirty="0" smtClean="0"/>
              <a:t>Development </a:t>
            </a:r>
            <a:r>
              <a:rPr lang="en-US" sz="1800" dirty="0" smtClean="0"/>
              <a:t>and Implementation </a:t>
            </a:r>
            <a:r>
              <a:rPr lang="en-US" sz="1800" dirty="0"/>
              <a:t>of SHAR-Q gateway adapters </a:t>
            </a:r>
            <a:r>
              <a:rPr lang="en-US" sz="1800" dirty="0" smtClean="0"/>
              <a:t>to connect SEFs and SHAR-Q cloud</a:t>
            </a:r>
            <a:endParaRPr lang="en-US" sz="1800" dirty="0"/>
          </a:p>
          <a:p>
            <a:pPr lvl="1" algn="just"/>
            <a:r>
              <a:rPr lang="en-US" sz="1800" dirty="0" smtClean="0"/>
              <a:t>Planning</a:t>
            </a:r>
            <a:r>
              <a:rPr lang="en-US" sz="1800" dirty="0"/>
              <a:t>, specification and execution of lab-testing with </a:t>
            </a:r>
            <a:r>
              <a:rPr lang="en-US" sz="1800" dirty="0" smtClean="0"/>
              <a:t>interface simulators of Smart Energy Components within the SEFs</a:t>
            </a:r>
            <a:endParaRPr lang="en-US" sz="1800" dirty="0"/>
          </a:p>
          <a:p>
            <a:pPr lvl="1" algn="just"/>
            <a:r>
              <a:rPr lang="en-US" sz="1800" dirty="0" smtClean="0"/>
              <a:t>Review </a:t>
            </a:r>
            <a:r>
              <a:rPr lang="en-US" sz="1800" dirty="0"/>
              <a:t>of the whole integrated system (SHAR-Q platform with pilots) for compliance with </a:t>
            </a:r>
            <a:r>
              <a:rPr lang="en-US" sz="1800" dirty="0" smtClean="0"/>
              <a:t>security requirements.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1126398"/>
            <a:ext cx="8424936" cy="30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E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rgbClr val="00549D"/>
                </a:solidFill>
              </a:rPr>
              <a:t>Integration of pilots into SHAR-Q cloud platform &amp; Lab testing:</a:t>
            </a:r>
            <a:endParaRPr lang="en-GB" sz="2800" i="1" dirty="0">
              <a:solidFill>
                <a:srgbClr val="00549D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6192687" cy="3009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SHAR-Q strategy to scale-up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A64A-7F5F-4C1E-999D-C0E4347BB282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14</a:t>
            </a:fld>
            <a:endParaRPr lang="uk-UA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31590"/>
            <a:ext cx="8712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en-GB" sz="2000" dirty="0" smtClean="0"/>
              <a:t>The SHAR-Q consortium is committed to bring attractive offerings to </a:t>
            </a:r>
            <a:r>
              <a:rPr lang="en-GB" sz="2000" b="1" dirty="0" smtClean="0"/>
              <a:t>DSOs and ESCOs</a:t>
            </a:r>
            <a:r>
              <a:rPr lang="en-GB" sz="2000" dirty="0" smtClean="0"/>
              <a:t> to engage them in the SHAR-Q platform and services.</a:t>
            </a:r>
          </a:p>
          <a:p>
            <a:pPr lvl="1" algn="ctr">
              <a:buClr>
                <a:srgbClr val="00B050"/>
              </a:buClr>
            </a:pPr>
            <a:endParaRPr lang="en-GB" sz="1400" dirty="0"/>
          </a:p>
          <a:p>
            <a:pPr lvl="1">
              <a:buClr>
                <a:srgbClr val="00B050"/>
              </a:buClr>
            </a:pPr>
            <a:r>
              <a:rPr lang="en-GB" sz="2000" dirty="0" smtClean="0"/>
              <a:t>They are supposed to help us reach the primary SHAR-Q target groups:</a:t>
            </a:r>
          </a:p>
          <a:p>
            <a:pPr lvl="1">
              <a:buClr>
                <a:srgbClr val="00B050"/>
              </a:buClr>
            </a:pPr>
            <a:endParaRPr lang="en-GB" sz="1400" dirty="0" smtClean="0"/>
          </a:p>
          <a:p>
            <a:pPr marL="1257300" lvl="2" indent="-342900">
              <a:buClr>
                <a:srgbClr val="00B050"/>
              </a:buClr>
              <a:buFont typeface="Wingdings" charset="2"/>
              <a:buChar char="Ø"/>
            </a:pPr>
            <a:r>
              <a:rPr lang="en-GB" sz="2000" dirty="0" smtClean="0"/>
              <a:t>Prosumers,</a:t>
            </a:r>
          </a:p>
          <a:p>
            <a:pPr marL="1257300" lvl="2" indent="-342900">
              <a:buClr>
                <a:srgbClr val="00B050"/>
              </a:buClr>
              <a:buFont typeface="Wingdings" charset="2"/>
              <a:buChar char="Ø"/>
            </a:pPr>
            <a:r>
              <a:rPr lang="en-GB" sz="2000" dirty="0" smtClean="0"/>
              <a:t>DER operators,</a:t>
            </a:r>
          </a:p>
          <a:p>
            <a:pPr marL="1257300" lvl="2" indent="-342900">
              <a:buClr>
                <a:srgbClr val="00B050"/>
              </a:buClr>
              <a:buFont typeface="Wingdings" charset="2"/>
              <a:buChar char="Ø"/>
            </a:pPr>
            <a:r>
              <a:rPr lang="en-GB" sz="2000" dirty="0" smtClean="0"/>
              <a:t>Operators of e-vehicle charging points.</a:t>
            </a:r>
          </a:p>
          <a:p>
            <a:pPr>
              <a:buClr>
                <a:srgbClr val="00B050"/>
              </a:buClr>
            </a:pPr>
            <a:endParaRPr lang="en-GB" sz="2000" dirty="0"/>
          </a:p>
          <a:p>
            <a:pPr algn="ctr">
              <a:buClr>
                <a:srgbClr val="00B050"/>
              </a:buClr>
            </a:pPr>
            <a:r>
              <a:rPr lang="en-GB" sz="2000" b="1" dirty="0" smtClean="0"/>
              <a:t>The implementation of “Clean Energy for </a:t>
            </a:r>
            <a:r>
              <a:rPr lang="en-GB" sz="2000" b="1" dirty="0" smtClean="0"/>
              <a:t>all Europeans” </a:t>
            </a:r>
            <a:r>
              <a:rPr lang="en-GB" sz="2000" b="1" dirty="0" smtClean="0"/>
              <a:t>package in the national regulations </a:t>
            </a:r>
            <a:r>
              <a:rPr lang="en-GB" sz="2000" b="1" dirty="0" smtClean="0"/>
              <a:t>is </a:t>
            </a:r>
            <a:r>
              <a:rPr lang="en-GB" sz="2000" b="1" dirty="0" smtClean="0"/>
              <a:t>supposed to act as a principal enabler of the SHAR-Q scale-up.</a:t>
            </a:r>
            <a:endParaRPr lang="en-GB" sz="20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179512" y="3579863"/>
            <a:ext cx="8856984" cy="7589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7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_tradnl" sz="4400" smtClean="0"/>
              <a:t>Thank you</a:t>
            </a:r>
            <a:endParaRPr lang="en-GB" sz="440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/>
              <a:t>Questions</a:t>
            </a:r>
            <a:endParaRPr lang="en-GB"/>
          </a:p>
        </p:txBody>
      </p:sp>
      <p:sp>
        <p:nvSpPr>
          <p:cNvPr id="15" name="Date Placeholder 2"/>
          <p:cNvSpPr txBox="1">
            <a:spLocks/>
          </p:cNvSpPr>
          <p:nvPr/>
        </p:nvSpPr>
        <p:spPr>
          <a:xfrm>
            <a:off x="611560" y="4881626"/>
            <a:ext cx="1031143" cy="2618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BAA64A-7F5F-4C1E-999D-C0E4347BB282}" type="datetime1">
              <a:rPr lang="en-US" sz="1400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 sz="140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8676456" y="4900860"/>
            <a:ext cx="492430" cy="1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1F7AE-FAAD-45C0-82E0-053E860DD849}" type="slidenum">
              <a:rPr lang="en-GB" sz="1400" smtClean="0">
                <a:solidFill>
                  <a:srgbClr val="5B9BD5">
                    <a:lumMod val="75000"/>
                  </a:srgbClr>
                </a:solidFill>
              </a:rPr>
              <a:pPr/>
              <a:t>15</a:t>
            </a:fld>
            <a:endParaRPr lang="en-GB" sz="1400">
              <a:solidFill>
                <a:srgbClr val="5B9BD5">
                  <a:lumMod val="75000"/>
                </a:srgbClr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505755" y="2075887"/>
            <a:ext cx="6289033" cy="465059"/>
            <a:chOff x="1210031" y="2101034"/>
            <a:chExt cx="6289033" cy="465059"/>
          </a:xfrm>
        </p:grpSpPr>
        <p:sp>
          <p:nvSpPr>
            <p:cNvPr id="2" name="TextBox 1"/>
            <p:cNvSpPr txBox="1"/>
            <p:nvPr/>
          </p:nvSpPr>
          <p:spPr>
            <a:xfrm>
              <a:off x="3124148" y="2196761"/>
              <a:ext cx="4374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Stefan </a:t>
              </a:r>
              <a:r>
                <a:rPr lang="es-ES_tradnl" dirty="0" err="1" smtClean="0"/>
                <a:t>Vanya</a:t>
              </a:r>
              <a:r>
                <a:rPr lang="es-ES_tradnl" dirty="0" smtClean="0"/>
                <a:t>	</a:t>
              </a:r>
              <a:r>
                <a:rPr lang="es-ES_tradnl" dirty="0" smtClean="0">
                  <a:hlinkClick r:id="rId2"/>
                </a:rPr>
                <a:t>stefan.vanya@bavenir.eu</a:t>
              </a:r>
              <a:endParaRPr lang="es-ES_tradnl" dirty="0" smtClean="0"/>
            </a:p>
          </p:txBody>
        </p:sp>
        <p:pic>
          <p:nvPicPr>
            <p:cNvPr id="9" name="Picture 2" descr="/disk/OneDrive - bAvenir, s.r.o/BAVENIR/MarketingPR/LOGO/basic-logo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31" y="2101034"/>
              <a:ext cx="1854706" cy="4650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rafik 2" descr="C:\Users\eikermann\Desktop\Unbenan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68" y="2538651"/>
            <a:ext cx="1439704" cy="6005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6372200" y="4881626"/>
            <a:ext cx="2205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rgbClr val="0070C0"/>
                </a:solidFill>
                <a:latin typeface="+mj-lt"/>
              </a:rPr>
              <a:t>http://</a:t>
            </a:r>
            <a:r>
              <a:rPr lang="es-ES_tradnl" sz="1400" b="1" dirty="0" err="1" smtClean="0">
                <a:solidFill>
                  <a:srgbClr val="0070C0"/>
                </a:solidFill>
                <a:latin typeface="+mj-lt"/>
              </a:rPr>
              <a:t>www.sharqproject.eu</a:t>
            </a:r>
            <a:endParaRPr lang="es-ES_tradnl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419872" y="2617292"/>
            <a:ext cx="5430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Claudia Battistelli	</a:t>
            </a:r>
            <a:r>
              <a:rPr lang="es-ES_tradnl" dirty="0" smtClean="0">
                <a:hlinkClick r:id="rId5"/>
              </a:rPr>
              <a:t>CBattistelli@eonerc.rwth-aachen.de</a:t>
            </a:r>
            <a:endParaRPr lang="es-ES_tradnl" dirty="0"/>
          </a:p>
          <a:p>
            <a:endParaRPr lang="es-ES_tradnl" dirty="0" smtClean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1835696" y="4825341"/>
            <a:ext cx="6301915" cy="1872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848" y="1151684"/>
            <a:ext cx="38771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00B050"/>
              </a:buClr>
              <a:buFont typeface="Wingdings" charset="2"/>
              <a:buChar char="ü"/>
            </a:pP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Energy consumers are becoming prosumers thanks to decreasing cost of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renewable resources</a:t>
            </a:r>
            <a:endParaRPr lang="en-GB" sz="135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Clr>
                <a:srgbClr val="00B050"/>
              </a:buClr>
              <a:buFont typeface="Wingdings" charset="2"/>
              <a:buChar char="ü"/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Clr>
                <a:srgbClr val="00B050"/>
              </a:buClr>
              <a:buFont typeface="Wingdings" charset="2"/>
              <a:buChar char="ü"/>
            </a:pP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The utilities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take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over the energy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surplus the prosumers are generating</a:t>
            </a:r>
            <a:endParaRPr lang="en-GB" sz="1200" dirty="0" smtClean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Clr>
                <a:srgbClr val="00B050"/>
              </a:buClr>
              <a:buFont typeface="Wingdings" charset="2"/>
              <a:buChar char="ü"/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214313" indent="-214313">
              <a:buClr>
                <a:srgbClr val="00B050"/>
              </a:buClr>
              <a:buFont typeface="Wingdings" charset="2"/>
              <a:buChar char="ü"/>
            </a:pP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Prosumers can deploy energy storages to better utilize the yield of their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renewable resources</a:t>
            </a:r>
            <a:endParaRPr lang="en-GB" sz="13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57320"/>
            <a:ext cx="3736954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>
              <a:buClr>
                <a:srgbClr val="00B050"/>
              </a:buClr>
              <a:buBlip>
                <a:blip r:embed="rId2"/>
              </a:buBlip>
            </a:pP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Most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of prosumers are away from home during the day when the power is generated</a:t>
            </a:r>
          </a:p>
          <a:p>
            <a:pPr marL="192881" indent="-192881">
              <a:buClr>
                <a:srgbClr val="00B050"/>
              </a:buClr>
              <a:buBlip>
                <a:blip r:embed="rId2"/>
              </a:buBlip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192881" indent="-192881">
              <a:buClr>
                <a:srgbClr val="00B050"/>
              </a:buClr>
              <a:buBlip>
                <a:blip r:embed="rId2"/>
              </a:buBlip>
            </a:pP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The economic viability of this option with large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number of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prosumers is questionable</a:t>
            </a:r>
            <a:endParaRPr lang="en-GB" sz="1350" dirty="0">
              <a:latin typeface="Calibri" charset="0"/>
              <a:ea typeface="Calibri" charset="0"/>
              <a:cs typeface="Calibri" charset="0"/>
            </a:endParaRPr>
          </a:p>
          <a:p>
            <a:pPr marL="192881" indent="-192881">
              <a:buClr>
                <a:srgbClr val="00B050"/>
              </a:buClr>
              <a:buBlip>
                <a:blip r:embed="rId2"/>
              </a:buBlip>
            </a:pPr>
            <a:endParaRPr lang="en-GB" sz="1200" dirty="0">
              <a:latin typeface="Calibri" charset="0"/>
              <a:ea typeface="Calibri" charset="0"/>
              <a:cs typeface="Calibri" charset="0"/>
            </a:endParaRPr>
          </a:p>
          <a:p>
            <a:pPr marL="192881" indent="-192881">
              <a:buClr>
                <a:srgbClr val="00B050"/>
              </a:buClr>
              <a:buBlip>
                <a:blip r:embed="rId2"/>
              </a:buBlip>
            </a:pP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Energy storages are expensive and therefore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they are considerably increasing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the overall unit-cost of self generated energy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2901" y="3368425"/>
            <a:ext cx="698154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SHAR-Q brings together prosumers with complementary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consumption profiles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and enables them:</a:t>
            </a:r>
            <a:endParaRPr lang="en-GB" sz="135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600" dirty="0">
              <a:latin typeface="Calibri" charset="0"/>
              <a:ea typeface="Calibri" charset="0"/>
              <a:cs typeface="Calibri" charset="0"/>
            </a:endParaRPr>
          </a:p>
          <a:p>
            <a:pPr marL="557213" lvl="1" indent="-214313">
              <a:buFont typeface="Wingdings" charset="2"/>
              <a:buChar char="Ø"/>
            </a:pP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Utilization of overall self generation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much less storage capacities,</a:t>
            </a:r>
          </a:p>
          <a:p>
            <a:pPr marL="557213" lvl="1" indent="-214313">
              <a:buFont typeface="Wingdings" charset="2"/>
              <a:buChar char="Ø"/>
            </a:pP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And consequently, significant lowering of the </a:t>
            </a:r>
            <a:r>
              <a:rPr lang="en-GB" sz="1350" dirty="0">
                <a:latin typeface="Calibri" charset="0"/>
                <a:ea typeface="Calibri" charset="0"/>
                <a:cs typeface="Calibri" charset="0"/>
              </a:rPr>
              <a:t>overall unit-cost of self generated </a:t>
            </a:r>
            <a:r>
              <a:rPr lang="en-GB" sz="1350" dirty="0" smtClean="0">
                <a:latin typeface="Calibri" charset="0"/>
                <a:ea typeface="Calibri" charset="0"/>
                <a:cs typeface="Calibri" charset="0"/>
              </a:rPr>
              <a:t>energy.</a:t>
            </a:r>
            <a:endParaRPr lang="en-GB" sz="135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2" name="Group 520"/>
          <p:cNvGrpSpPr/>
          <p:nvPr/>
        </p:nvGrpSpPr>
        <p:grpSpPr>
          <a:xfrm>
            <a:off x="733094" y="3365099"/>
            <a:ext cx="864096" cy="829490"/>
            <a:chOff x="4240213" y="511175"/>
            <a:chExt cx="485775" cy="487363"/>
          </a:xfrm>
          <a:solidFill>
            <a:srgbClr val="FFC000"/>
          </a:solidFill>
        </p:grpSpPr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4579938" y="511175"/>
              <a:ext cx="146050" cy="487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0" y="300"/>
                </a:cxn>
                <a:cxn ang="0">
                  <a:pos x="36" y="327"/>
                </a:cxn>
                <a:cxn ang="0">
                  <a:pos x="137" y="118"/>
                </a:cxn>
                <a:cxn ang="0">
                  <a:pos x="248" y="478"/>
                </a:cxn>
                <a:cxn ang="0">
                  <a:pos x="137" y="837"/>
                </a:cxn>
                <a:cxn ang="0">
                  <a:pos x="36" y="629"/>
                </a:cxn>
                <a:cxn ang="0">
                  <a:pos x="0" y="655"/>
                </a:cxn>
                <a:cxn ang="0">
                  <a:pos x="137" y="955"/>
                </a:cxn>
                <a:cxn ang="0">
                  <a:pos x="284" y="478"/>
                </a:cxn>
                <a:cxn ang="0">
                  <a:pos x="137" y="0"/>
                </a:cxn>
              </a:cxnLst>
              <a:rect l="0" t="0" r="r" b="b"/>
              <a:pathLst>
                <a:path w="284" h="955">
                  <a:moveTo>
                    <a:pt x="137" y="0"/>
                  </a:moveTo>
                  <a:cubicBezTo>
                    <a:pt x="75" y="0"/>
                    <a:pt x="22" y="124"/>
                    <a:pt x="0" y="300"/>
                  </a:cubicBezTo>
                  <a:cubicBezTo>
                    <a:pt x="13" y="308"/>
                    <a:pt x="25" y="317"/>
                    <a:pt x="36" y="327"/>
                  </a:cubicBezTo>
                  <a:cubicBezTo>
                    <a:pt x="54" y="204"/>
                    <a:pt x="92" y="118"/>
                    <a:pt x="137" y="118"/>
                  </a:cubicBezTo>
                  <a:cubicBezTo>
                    <a:pt x="198" y="118"/>
                    <a:pt x="248" y="279"/>
                    <a:pt x="248" y="478"/>
                  </a:cubicBezTo>
                  <a:cubicBezTo>
                    <a:pt x="248" y="676"/>
                    <a:pt x="198" y="837"/>
                    <a:pt x="137" y="837"/>
                  </a:cubicBezTo>
                  <a:cubicBezTo>
                    <a:pt x="92" y="837"/>
                    <a:pt x="54" y="752"/>
                    <a:pt x="36" y="629"/>
                  </a:cubicBezTo>
                  <a:cubicBezTo>
                    <a:pt x="25" y="638"/>
                    <a:pt x="13" y="647"/>
                    <a:pt x="0" y="655"/>
                  </a:cubicBezTo>
                  <a:cubicBezTo>
                    <a:pt x="22" y="831"/>
                    <a:pt x="75" y="955"/>
                    <a:pt x="137" y="955"/>
                  </a:cubicBezTo>
                  <a:cubicBezTo>
                    <a:pt x="218" y="955"/>
                    <a:pt x="284" y="741"/>
                    <a:pt x="284" y="478"/>
                  </a:cubicBezTo>
                  <a:cubicBezTo>
                    <a:pt x="284" y="214"/>
                    <a:pt x="218" y="0"/>
                    <a:pt x="1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4613276" y="615950"/>
              <a:ext cx="80963" cy="277813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74" y="542"/>
                </a:cxn>
                <a:cxn ang="0">
                  <a:pos x="158" y="271"/>
                </a:cxn>
                <a:cxn ang="0">
                  <a:pos x="74" y="0"/>
                </a:cxn>
                <a:cxn ang="0">
                  <a:pos x="0" y="144"/>
                </a:cxn>
                <a:cxn ang="0">
                  <a:pos x="26" y="174"/>
                </a:cxn>
                <a:cxn ang="0">
                  <a:pos x="74" y="88"/>
                </a:cxn>
                <a:cxn ang="0">
                  <a:pos x="130" y="271"/>
                </a:cxn>
                <a:cxn ang="0">
                  <a:pos x="74" y="453"/>
                </a:cxn>
                <a:cxn ang="0">
                  <a:pos x="26" y="368"/>
                </a:cxn>
                <a:cxn ang="0">
                  <a:pos x="0" y="397"/>
                </a:cxn>
              </a:cxnLst>
              <a:rect l="0" t="0" r="r" b="b"/>
              <a:pathLst>
                <a:path w="158" h="542">
                  <a:moveTo>
                    <a:pt x="0" y="397"/>
                  </a:moveTo>
                  <a:cubicBezTo>
                    <a:pt x="14" y="483"/>
                    <a:pt x="42" y="542"/>
                    <a:pt x="74" y="542"/>
                  </a:cubicBezTo>
                  <a:cubicBezTo>
                    <a:pt x="120" y="542"/>
                    <a:pt x="158" y="420"/>
                    <a:pt x="158" y="271"/>
                  </a:cubicBezTo>
                  <a:cubicBezTo>
                    <a:pt x="158" y="121"/>
                    <a:pt x="120" y="0"/>
                    <a:pt x="74" y="0"/>
                  </a:cubicBezTo>
                  <a:cubicBezTo>
                    <a:pt x="42" y="0"/>
                    <a:pt x="14" y="58"/>
                    <a:pt x="0" y="144"/>
                  </a:cubicBezTo>
                  <a:cubicBezTo>
                    <a:pt x="10" y="153"/>
                    <a:pt x="18" y="163"/>
                    <a:pt x="26" y="174"/>
                  </a:cubicBezTo>
                  <a:cubicBezTo>
                    <a:pt x="36" y="122"/>
                    <a:pt x="54" y="88"/>
                    <a:pt x="74" y="88"/>
                  </a:cubicBezTo>
                  <a:cubicBezTo>
                    <a:pt x="105" y="88"/>
                    <a:pt x="130" y="170"/>
                    <a:pt x="130" y="271"/>
                  </a:cubicBezTo>
                  <a:cubicBezTo>
                    <a:pt x="130" y="371"/>
                    <a:pt x="105" y="453"/>
                    <a:pt x="74" y="453"/>
                  </a:cubicBezTo>
                  <a:cubicBezTo>
                    <a:pt x="54" y="453"/>
                    <a:pt x="36" y="419"/>
                    <a:pt x="26" y="368"/>
                  </a:cubicBezTo>
                  <a:cubicBezTo>
                    <a:pt x="18" y="378"/>
                    <a:pt x="10" y="388"/>
                    <a:pt x="0" y="3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4638676" y="706438"/>
              <a:ext cx="26988" cy="96838"/>
            </a:xfrm>
            <a:custGeom>
              <a:avLst/>
              <a:gdLst/>
              <a:ahLst/>
              <a:cxnLst>
                <a:cxn ang="0">
                  <a:pos x="24" y="189"/>
                </a:cxn>
                <a:cxn ang="0">
                  <a:pos x="53" y="95"/>
                </a:cxn>
                <a:cxn ang="0">
                  <a:pos x="24" y="0"/>
                </a:cxn>
                <a:cxn ang="0">
                  <a:pos x="0" y="39"/>
                </a:cxn>
                <a:cxn ang="0">
                  <a:pos x="12" y="95"/>
                </a:cxn>
                <a:cxn ang="0">
                  <a:pos x="0" y="150"/>
                </a:cxn>
                <a:cxn ang="0">
                  <a:pos x="24" y="189"/>
                </a:cxn>
              </a:cxnLst>
              <a:rect l="0" t="0" r="r" b="b"/>
              <a:pathLst>
                <a:path w="53" h="189">
                  <a:moveTo>
                    <a:pt x="24" y="189"/>
                  </a:moveTo>
                  <a:cubicBezTo>
                    <a:pt x="40" y="189"/>
                    <a:pt x="53" y="146"/>
                    <a:pt x="53" y="95"/>
                  </a:cubicBezTo>
                  <a:cubicBezTo>
                    <a:pt x="53" y="43"/>
                    <a:pt x="40" y="0"/>
                    <a:pt x="24" y="0"/>
                  </a:cubicBezTo>
                  <a:cubicBezTo>
                    <a:pt x="14" y="0"/>
                    <a:pt x="6" y="16"/>
                    <a:pt x="0" y="39"/>
                  </a:cubicBezTo>
                  <a:cubicBezTo>
                    <a:pt x="8" y="57"/>
                    <a:pt x="12" y="76"/>
                    <a:pt x="12" y="95"/>
                  </a:cubicBezTo>
                  <a:cubicBezTo>
                    <a:pt x="12" y="114"/>
                    <a:pt x="8" y="132"/>
                    <a:pt x="0" y="150"/>
                  </a:cubicBezTo>
                  <a:cubicBezTo>
                    <a:pt x="6" y="173"/>
                    <a:pt x="14" y="189"/>
                    <a:pt x="24" y="1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4240213" y="687388"/>
              <a:ext cx="393700" cy="138113"/>
            </a:xfrm>
            <a:custGeom>
              <a:avLst/>
              <a:gdLst/>
              <a:ahLst/>
              <a:cxnLst>
                <a:cxn ang="0">
                  <a:pos x="186" y="70"/>
                </a:cxn>
                <a:cxn ang="0">
                  <a:pos x="248" y="44"/>
                </a:cxn>
                <a:cxn ang="0">
                  <a:pos x="186" y="17"/>
                </a:cxn>
                <a:cxn ang="0">
                  <a:pos x="186" y="30"/>
                </a:cxn>
                <a:cxn ang="0">
                  <a:pos x="60" y="27"/>
                </a:cxn>
                <a:cxn ang="0">
                  <a:pos x="53" y="5"/>
                </a:cxn>
                <a:cxn ang="0">
                  <a:pos x="0" y="0"/>
                </a:cxn>
                <a:cxn ang="0">
                  <a:pos x="12" y="42"/>
                </a:cxn>
                <a:cxn ang="0">
                  <a:pos x="175" y="42"/>
                </a:cxn>
                <a:cxn ang="0">
                  <a:pos x="175" y="46"/>
                </a:cxn>
                <a:cxn ang="0">
                  <a:pos x="12" y="46"/>
                </a:cxn>
                <a:cxn ang="0">
                  <a:pos x="0" y="87"/>
                </a:cxn>
                <a:cxn ang="0">
                  <a:pos x="53" y="82"/>
                </a:cxn>
                <a:cxn ang="0">
                  <a:pos x="60" y="61"/>
                </a:cxn>
                <a:cxn ang="0">
                  <a:pos x="186" y="58"/>
                </a:cxn>
                <a:cxn ang="0">
                  <a:pos x="186" y="70"/>
                </a:cxn>
              </a:cxnLst>
              <a:rect l="0" t="0" r="r" b="b"/>
              <a:pathLst>
                <a:path w="248" h="87">
                  <a:moveTo>
                    <a:pt x="186" y="70"/>
                  </a:moveTo>
                  <a:lnTo>
                    <a:pt x="248" y="44"/>
                  </a:lnTo>
                  <a:lnTo>
                    <a:pt x="186" y="17"/>
                  </a:lnTo>
                  <a:lnTo>
                    <a:pt x="186" y="30"/>
                  </a:lnTo>
                  <a:lnTo>
                    <a:pt x="60" y="27"/>
                  </a:lnTo>
                  <a:lnTo>
                    <a:pt x="53" y="5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175" y="42"/>
                  </a:lnTo>
                  <a:lnTo>
                    <a:pt x="175" y="46"/>
                  </a:lnTo>
                  <a:lnTo>
                    <a:pt x="12" y="46"/>
                  </a:lnTo>
                  <a:lnTo>
                    <a:pt x="0" y="87"/>
                  </a:lnTo>
                  <a:lnTo>
                    <a:pt x="53" y="82"/>
                  </a:lnTo>
                  <a:lnTo>
                    <a:pt x="60" y="61"/>
                  </a:lnTo>
                  <a:lnTo>
                    <a:pt x="186" y="58"/>
                  </a:lnTo>
                  <a:lnTo>
                    <a:pt x="186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>
              <a:off x="4408488" y="792163"/>
              <a:ext cx="211138" cy="136525"/>
            </a:xfrm>
            <a:custGeom>
              <a:avLst/>
              <a:gdLst/>
              <a:ahLst/>
              <a:cxnLst>
                <a:cxn ang="0">
                  <a:pos x="97" y="9"/>
                </a:cxn>
                <a:cxn ang="0">
                  <a:pos x="100" y="13"/>
                </a:cxn>
                <a:cxn ang="0">
                  <a:pos x="35" y="49"/>
                </a:cxn>
                <a:cxn ang="0">
                  <a:pos x="28" y="45"/>
                </a:cxn>
                <a:cxn ang="0">
                  <a:pos x="0" y="58"/>
                </a:cxn>
                <a:cxn ang="0">
                  <a:pos x="14" y="68"/>
                </a:cxn>
                <a:cxn ang="0">
                  <a:pos x="96" y="20"/>
                </a:cxn>
                <a:cxn ang="0">
                  <a:pos x="97" y="21"/>
                </a:cxn>
                <a:cxn ang="0">
                  <a:pos x="14" y="69"/>
                </a:cxn>
                <a:cxn ang="0">
                  <a:pos x="16" y="86"/>
                </a:cxn>
                <a:cxn ang="0">
                  <a:pos x="42" y="68"/>
                </a:cxn>
                <a:cxn ang="0">
                  <a:pos x="41" y="60"/>
                </a:cxn>
                <a:cxn ang="0">
                  <a:pos x="105" y="22"/>
                </a:cxn>
                <a:cxn ang="0">
                  <a:pos x="107" y="26"/>
                </a:cxn>
                <a:cxn ang="0">
                  <a:pos x="133" y="0"/>
                </a:cxn>
                <a:cxn ang="0">
                  <a:pos x="97" y="9"/>
                </a:cxn>
              </a:cxnLst>
              <a:rect l="0" t="0" r="r" b="b"/>
              <a:pathLst>
                <a:path w="133" h="86">
                  <a:moveTo>
                    <a:pt x="97" y="9"/>
                  </a:moveTo>
                  <a:lnTo>
                    <a:pt x="100" y="13"/>
                  </a:lnTo>
                  <a:lnTo>
                    <a:pt x="35" y="49"/>
                  </a:lnTo>
                  <a:lnTo>
                    <a:pt x="28" y="45"/>
                  </a:lnTo>
                  <a:lnTo>
                    <a:pt x="0" y="58"/>
                  </a:lnTo>
                  <a:lnTo>
                    <a:pt x="14" y="68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14" y="69"/>
                  </a:lnTo>
                  <a:lnTo>
                    <a:pt x="16" y="86"/>
                  </a:lnTo>
                  <a:lnTo>
                    <a:pt x="42" y="68"/>
                  </a:lnTo>
                  <a:lnTo>
                    <a:pt x="41" y="60"/>
                  </a:lnTo>
                  <a:lnTo>
                    <a:pt x="105" y="22"/>
                  </a:lnTo>
                  <a:lnTo>
                    <a:pt x="107" y="26"/>
                  </a:lnTo>
                  <a:lnTo>
                    <a:pt x="133" y="0"/>
                  </a:lnTo>
                  <a:lnTo>
                    <a:pt x="97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4406901" y="585788"/>
              <a:ext cx="211138" cy="136525"/>
            </a:xfrm>
            <a:custGeom>
              <a:avLst/>
              <a:gdLst/>
              <a:ahLst/>
              <a:cxnLst>
                <a:cxn ang="0">
                  <a:pos x="35" y="36"/>
                </a:cxn>
                <a:cxn ang="0">
                  <a:pos x="99" y="72"/>
                </a:cxn>
                <a:cxn ang="0">
                  <a:pos x="97" y="76"/>
                </a:cxn>
                <a:cxn ang="0">
                  <a:pos x="133" y="86"/>
                </a:cxn>
                <a:cxn ang="0">
                  <a:pos x="106" y="60"/>
                </a:cxn>
                <a:cxn ang="0">
                  <a:pos x="104" y="63"/>
                </a:cxn>
                <a:cxn ang="0">
                  <a:pos x="41" y="26"/>
                </a:cxn>
                <a:cxn ang="0">
                  <a:pos x="41" y="17"/>
                </a:cxn>
                <a:cxn ang="0">
                  <a:pos x="15" y="0"/>
                </a:cxn>
                <a:cxn ang="0">
                  <a:pos x="14" y="16"/>
                </a:cxn>
                <a:cxn ang="0">
                  <a:pos x="96" y="64"/>
                </a:cxn>
                <a:cxn ang="0">
                  <a:pos x="96" y="65"/>
                </a:cxn>
                <a:cxn ang="0">
                  <a:pos x="13" y="17"/>
                </a:cxn>
                <a:cxn ang="0">
                  <a:pos x="0" y="27"/>
                </a:cxn>
                <a:cxn ang="0">
                  <a:pos x="27" y="41"/>
                </a:cxn>
                <a:cxn ang="0">
                  <a:pos x="35" y="36"/>
                </a:cxn>
              </a:cxnLst>
              <a:rect l="0" t="0" r="r" b="b"/>
              <a:pathLst>
                <a:path w="133" h="86">
                  <a:moveTo>
                    <a:pt x="35" y="36"/>
                  </a:moveTo>
                  <a:lnTo>
                    <a:pt x="99" y="72"/>
                  </a:lnTo>
                  <a:lnTo>
                    <a:pt x="97" y="76"/>
                  </a:lnTo>
                  <a:lnTo>
                    <a:pt x="133" y="86"/>
                  </a:lnTo>
                  <a:lnTo>
                    <a:pt x="106" y="60"/>
                  </a:lnTo>
                  <a:lnTo>
                    <a:pt x="104" y="63"/>
                  </a:lnTo>
                  <a:lnTo>
                    <a:pt x="41" y="26"/>
                  </a:lnTo>
                  <a:lnTo>
                    <a:pt x="41" y="17"/>
                  </a:lnTo>
                  <a:lnTo>
                    <a:pt x="15" y="0"/>
                  </a:lnTo>
                  <a:lnTo>
                    <a:pt x="14" y="16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27" y="41"/>
                  </a:lnTo>
                  <a:lnTo>
                    <a:pt x="35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The Problem addressed by SHAR-Q</a:t>
            </a:r>
            <a:endParaRPr lang="en-GB" sz="2400" dirty="0"/>
          </a:p>
        </p:txBody>
      </p:sp>
      <p:sp>
        <p:nvSpPr>
          <p:cNvPr id="19" name="Rounded Rectangle 6"/>
          <p:cNvSpPr/>
          <p:nvPr/>
        </p:nvSpPr>
        <p:spPr>
          <a:xfrm>
            <a:off x="539552" y="3291831"/>
            <a:ext cx="8136904" cy="10081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181767" y="1304091"/>
            <a:ext cx="806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however</a:t>
            </a:r>
            <a:endParaRPr lang="en-GB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75835" y="1846532"/>
            <a:ext cx="806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however</a:t>
            </a:r>
            <a:endParaRPr lang="en-GB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77430" y="2448621"/>
            <a:ext cx="806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however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0928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11510"/>
            <a:ext cx="6253181" cy="327017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 smtClean="0"/>
              <a:t>The SHAR-Q Overall Objective</a:t>
            </a:r>
            <a:endParaRPr lang="en-GB" dirty="0"/>
          </a:p>
        </p:txBody>
      </p:sp>
      <p:pic>
        <p:nvPicPr>
          <p:cNvPr id="2050" name="Picture 2" descr="C:\Users\A602026\ownCloud\Shar-q\40 Communication\EC Factsheet\SHARQ_P2P_conce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2213521"/>
            <a:ext cx="7146925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60" y="4881626"/>
            <a:ext cx="1031143" cy="261874"/>
          </a:xfrm>
        </p:spPr>
        <p:txBody>
          <a:bodyPr/>
          <a:lstStyle/>
          <a:p>
            <a:fld id="{5EBAA64A-7F5F-4C1E-999D-C0E4347BB282}" type="datetime1">
              <a:rPr lang="en-US" sz="1400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 sz="120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6456" y="4900860"/>
            <a:ext cx="492430" cy="162000"/>
          </a:xfrm>
        </p:spPr>
        <p:txBody>
          <a:bodyPr/>
          <a:lstStyle/>
          <a:p>
            <a:fld id="{55E1F7AE-FAAD-45C0-82E0-053E860DD849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3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385005" y="1059582"/>
            <a:ext cx="8424936" cy="93610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SHAR-Q project </a:t>
            </a:r>
            <a:r>
              <a:rPr lang="en-GB" dirty="0" smtClean="0">
                <a:solidFill>
                  <a:schemeClr val="tx1"/>
                </a:solidFill>
              </a:rPr>
              <a:t>aims to build </a:t>
            </a:r>
            <a:r>
              <a:rPr lang="en-GB" b="1" dirty="0" smtClean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distributed ecosystem </a:t>
            </a:r>
            <a:r>
              <a:rPr lang="en-GB" dirty="0">
                <a:solidFill>
                  <a:schemeClr val="tx1"/>
                </a:solidFill>
              </a:rPr>
              <a:t>that </a:t>
            </a:r>
            <a:r>
              <a:rPr lang="en-GB" dirty="0" smtClean="0">
                <a:solidFill>
                  <a:schemeClr val="tx1"/>
                </a:solidFill>
              </a:rPr>
              <a:t>boosts the </a:t>
            </a:r>
            <a:r>
              <a:rPr lang="en-GB" b="1" dirty="0" smtClean="0">
                <a:solidFill>
                  <a:schemeClr val="tx1"/>
                </a:solidFill>
              </a:rPr>
              <a:t>bottom-up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collaboration</a:t>
            </a:r>
            <a:r>
              <a:rPr lang="en-GB" dirty="0">
                <a:solidFill>
                  <a:schemeClr val="tx1"/>
                </a:solidFill>
              </a:rPr>
              <a:t> among </a:t>
            </a:r>
            <a:r>
              <a:rPr lang="en-GB" dirty="0" smtClean="0">
                <a:solidFill>
                  <a:schemeClr val="tx1"/>
                </a:solidFill>
              </a:rPr>
              <a:t>energy market players, with provision </a:t>
            </a:r>
            <a:r>
              <a:rPr lang="en-GB" dirty="0" smtClean="0">
                <a:solidFill>
                  <a:schemeClr val="tx1"/>
                </a:solidFill>
              </a:rPr>
              <a:t>of </a:t>
            </a:r>
            <a:r>
              <a:rPr lang="en-GB" b="1" dirty="0" smtClean="0">
                <a:solidFill>
                  <a:schemeClr val="tx1"/>
                </a:solidFill>
              </a:rPr>
              <a:t>peer-to-peer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interoperability </a:t>
            </a:r>
            <a:r>
              <a:rPr lang="en-GB" dirty="0" smtClean="0">
                <a:solidFill>
                  <a:schemeClr val="tx1"/>
                </a:solidFill>
              </a:rPr>
              <a:t>of smart energy components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561" y="483518"/>
            <a:ext cx="7007807" cy="300902"/>
          </a:xfrm>
        </p:spPr>
        <p:txBody>
          <a:bodyPr>
            <a:noAutofit/>
          </a:bodyPr>
          <a:lstStyle/>
          <a:p>
            <a:r>
              <a:rPr lang="en-US" sz="3200" dirty="0"/>
              <a:t>Inspired by the success of social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A64A-7F5F-4C1E-999D-C0E4347BB282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4</a:t>
            </a:fld>
            <a:endParaRPr lang="uk-UA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94" y="995461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/>
              <a:t>Let’s create something similar for </a:t>
            </a:r>
            <a:r>
              <a:rPr lang="en-US" sz="2400" dirty="0" smtClean="0"/>
              <a:t>smart energy components, </a:t>
            </a:r>
            <a:r>
              <a:rPr lang="en-US" sz="2400" dirty="0"/>
              <a:t>where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3699670"/>
            <a:ext cx="8712968" cy="7111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ĺžnik 7"/>
          <p:cNvSpPr/>
          <p:nvPr/>
        </p:nvSpPr>
        <p:spPr>
          <a:xfrm>
            <a:off x="395536" y="361296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2400" dirty="0"/>
              <a:t>…</a:t>
            </a:r>
            <a:r>
              <a:rPr lang="en-US" sz="2400" dirty="0"/>
              <a:t> and we can offer sharing-economy services over the connected energy components.</a:t>
            </a:r>
          </a:p>
        </p:txBody>
      </p:sp>
      <p:sp>
        <p:nvSpPr>
          <p:cNvPr id="9" name="Päťuholník 8"/>
          <p:cNvSpPr/>
          <p:nvPr/>
        </p:nvSpPr>
        <p:spPr bwMode="auto">
          <a:xfrm>
            <a:off x="1986408" y="1866086"/>
            <a:ext cx="2504577" cy="522342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0" name="Výložka 9"/>
          <p:cNvSpPr/>
          <p:nvPr/>
        </p:nvSpPr>
        <p:spPr bwMode="auto">
          <a:xfrm>
            <a:off x="4406135" y="1878132"/>
            <a:ext cx="4414337" cy="513864"/>
          </a:xfrm>
          <a:prstGeom prst="chevron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</p:txBody>
      </p:sp>
      <p:sp>
        <p:nvSpPr>
          <p:cNvPr id="11" name="Päťuholník 10"/>
          <p:cNvSpPr/>
          <p:nvPr/>
        </p:nvSpPr>
        <p:spPr bwMode="auto">
          <a:xfrm>
            <a:off x="1986723" y="2451651"/>
            <a:ext cx="2507749" cy="522342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2" name="Výložka 11"/>
          <p:cNvSpPr/>
          <p:nvPr/>
        </p:nvSpPr>
        <p:spPr bwMode="auto">
          <a:xfrm>
            <a:off x="4406135" y="2450802"/>
            <a:ext cx="4414337" cy="513864"/>
          </a:xfrm>
          <a:prstGeom prst="chevron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Päťuholník 12"/>
          <p:cNvSpPr/>
          <p:nvPr/>
        </p:nvSpPr>
        <p:spPr bwMode="auto">
          <a:xfrm>
            <a:off x="1986723" y="3029754"/>
            <a:ext cx="2507749" cy="522342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4" name="Výložka 13"/>
          <p:cNvSpPr/>
          <p:nvPr/>
        </p:nvSpPr>
        <p:spPr bwMode="auto">
          <a:xfrm>
            <a:off x="4406135" y="3040195"/>
            <a:ext cx="4414337" cy="513864"/>
          </a:xfrm>
          <a:prstGeom prst="chevron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US"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146404" y="1925408"/>
            <a:ext cx="171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physical 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persons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2186333" y="2508977"/>
            <a:ext cx="122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friendships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192034" y="3083611"/>
            <a:ext cx="182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photos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videos, 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4490986" y="17977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19088"/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energy 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sites with generation </a:t>
            </a:r>
            <a:endParaRPr lang="en-US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938" indent="311150"/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storage capabilities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4860032" y="2526906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virtual neighborhoods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4406135" y="29594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renewable generation units,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storages,</a:t>
            </a:r>
          </a:p>
          <a:p>
            <a:pPr marL="449263" lvl="0">
              <a:defRPr/>
            </a:pP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e-vehicles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charging points, …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1049347" y="1936273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Nodes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386977" y="2504721"/>
            <a:ext cx="151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Relationships 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258352" y="3097912"/>
            <a:ext cx="159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Shared </a:t>
            </a:r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objects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0457" y="153828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In social media </a:t>
            </a:r>
            <a:r>
              <a:rPr lang="mr-IN" b="1" i="1" dirty="0" smtClean="0"/>
              <a:t>…</a:t>
            </a:r>
            <a:endParaRPr lang="en-GB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20072" y="1544223"/>
            <a:ext cx="255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In the SHAR-Q concept </a:t>
            </a:r>
            <a:r>
              <a:rPr lang="mr-IN" b="1" i="1" dirty="0" smtClean="0"/>
              <a:t>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6393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1545"/>
            <a:ext cx="6048672" cy="72213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peer-to-peer interoperability allows virtual </a:t>
            </a:r>
            <a:r>
              <a:rPr lang="en-US" sz="2400" dirty="0" err="1" smtClean="0"/>
              <a:t>neighbourhood</a:t>
            </a:r>
            <a:r>
              <a:rPr lang="en-US" sz="2400" dirty="0" smtClean="0"/>
              <a:t> of smart energy components</a:t>
            </a:r>
            <a:endParaRPr lang="en-US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9" y="1085389"/>
            <a:ext cx="7985521" cy="3423952"/>
          </a:xfrm>
          <a:prstGeom prst="rect">
            <a:avLst/>
          </a:prstGeom>
        </p:spPr>
      </p:pic>
      <p:sp>
        <p:nvSpPr>
          <p:cNvPr id="1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9" y="444534"/>
            <a:ext cx="6462845" cy="300902"/>
          </a:xfrm>
        </p:spPr>
        <p:txBody>
          <a:bodyPr>
            <a:noAutofit/>
          </a:bodyPr>
          <a:lstStyle/>
          <a:p>
            <a:r>
              <a:rPr lang="en-GB" sz="2800" dirty="0" smtClean="0"/>
              <a:t>Sharing economy services per target groups</a:t>
            </a:r>
            <a:endParaRPr lang="en-GB" sz="2800" dirty="0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148793"/>
            <a:ext cx="2600240" cy="1153083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13" y="2651960"/>
            <a:ext cx="2620437" cy="1143038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13" y="1144782"/>
            <a:ext cx="2600241" cy="1138959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622502"/>
            <a:ext cx="2620436" cy="1157685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1081613" y="822218"/>
            <a:ext cx="241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Prosumers coalitions: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292080" y="840821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Urban consumers: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1081613" y="2300988"/>
            <a:ext cx="174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DER operators: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5292080" y="2299729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E-vehicle owners: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3866489"/>
            <a:ext cx="812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SHAR-Q aims to release the potential of the high number small-scale </a:t>
            </a:r>
            <a:r>
              <a:rPr lang="en-GB" sz="2000" smtClean="0"/>
              <a:t>energy infrastructures</a:t>
            </a:r>
            <a:endParaRPr lang="en-GB" sz="2000" dirty="0"/>
          </a:p>
        </p:txBody>
      </p:sp>
      <p:sp>
        <p:nvSpPr>
          <p:cNvPr id="12" name="Rounded Rectangle 6"/>
          <p:cNvSpPr/>
          <p:nvPr/>
        </p:nvSpPr>
        <p:spPr>
          <a:xfrm>
            <a:off x="251520" y="3916655"/>
            <a:ext cx="8712968" cy="5834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106960" y="375543"/>
            <a:ext cx="4977208" cy="46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Skupina 6"/>
          <p:cNvGrpSpPr/>
          <p:nvPr/>
        </p:nvGrpSpPr>
        <p:grpSpPr>
          <a:xfrm>
            <a:off x="2632207" y="-740618"/>
            <a:ext cx="4089646" cy="4718695"/>
            <a:chOff x="2613535" y="-739355"/>
            <a:chExt cx="4089646" cy="4718695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5141347" y="3936186"/>
              <a:ext cx="146059" cy="43154"/>
            </a:xfrm>
            <a:custGeom>
              <a:avLst/>
              <a:gdLst/>
              <a:ahLst/>
              <a:cxnLst>
                <a:cxn ang="0">
                  <a:pos x="54" y="19"/>
                </a:cxn>
                <a:cxn ang="0">
                  <a:pos x="34" y="12"/>
                </a:cxn>
                <a:cxn ang="0">
                  <a:pos x="7" y="5"/>
                </a:cxn>
                <a:cxn ang="0">
                  <a:pos x="32" y="2"/>
                </a:cxn>
                <a:cxn ang="0">
                  <a:pos x="100" y="20"/>
                </a:cxn>
                <a:cxn ang="0">
                  <a:pos x="54" y="19"/>
                </a:cxn>
              </a:cxnLst>
              <a:rect l="0" t="0" r="r" b="b"/>
              <a:pathLst>
                <a:path w="100" h="29">
                  <a:moveTo>
                    <a:pt x="54" y="19"/>
                  </a:moveTo>
                  <a:cubicBezTo>
                    <a:pt x="51" y="16"/>
                    <a:pt x="42" y="12"/>
                    <a:pt x="34" y="12"/>
                  </a:cubicBezTo>
                  <a:cubicBezTo>
                    <a:pt x="25" y="12"/>
                    <a:pt x="13" y="9"/>
                    <a:pt x="7" y="5"/>
                  </a:cubicBezTo>
                  <a:cubicBezTo>
                    <a:pt x="0" y="1"/>
                    <a:pt x="8" y="0"/>
                    <a:pt x="32" y="2"/>
                  </a:cubicBezTo>
                  <a:cubicBezTo>
                    <a:pt x="85" y="8"/>
                    <a:pt x="100" y="12"/>
                    <a:pt x="100" y="20"/>
                  </a:cubicBezTo>
                  <a:cubicBezTo>
                    <a:pt x="100" y="29"/>
                    <a:pt x="59" y="29"/>
                    <a:pt x="54" y="19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330559" y="3320417"/>
              <a:ext cx="1372622" cy="572617"/>
            </a:xfrm>
            <a:custGeom>
              <a:avLst/>
              <a:gdLst/>
              <a:ahLst/>
              <a:cxnLst>
                <a:cxn ang="0">
                  <a:pos x="504" y="358"/>
                </a:cxn>
                <a:cxn ang="0">
                  <a:pos x="462" y="345"/>
                </a:cxn>
                <a:cxn ang="0">
                  <a:pos x="355" y="380"/>
                </a:cxn>
                <a:cxn ang="0">
                  <a:pos x="229" y="330"/>
                </a:cxn>
                <a:cxn ang="0">
                  <a:pos x="170" y="374"/>
                </a:cxn>
                <a:cxn ang="0">
                  <a:pos x="136" y="340"/>
                </a:cxn>
                <a:cxn ang="0">
                  <a:pos x="88" y="320"/>
                </a:cxn>
                <a:cxn ang="0">
                  <a:pos x="59" y="298"/>
                </a:cxn>
                <a:cxn ang="0">
                  <a:pos x="57" y="270"/>
                </a:cxn>
                <a:cxn ang="0">
                  <a:pos x="35" y="249"/>
                </a:cxn>
                <a:cxn ang="0">
                  <a:pos x="43" y="232"/>
                </a:cxn>
                <a:cxn ang="0">
                  <a:pos x="39" y="192"/>
                </a:cxn>
                <a:cxn ang="0">
                  <a:pos x="23" y="163"/>
                </a:cxn>
                <a:cxn ang="0">
                  <a:pos x="114" y="112"/>
                </a:cxn>
                <a:cxn ang="0">
                  <a:pos x="168" y="94"/>
                </a:cxn>
                <a:cxn ang="0">
                  <a:pos x="150" y="63"/>
                </a:cxn>
                <a:cxn ang="0">
                  <a:pos x="261" y="60"/>
                </a:cxn>
                <a:cxn ang="0">
                  <a:pos x="437" y="3"/>
                </a:cxn>
                <a:cxn ang="0">
                  <a:pos x="490" y="26"/>
                </a:cxn>
                <a:cxn ang="0">
                  <a:pos x="525" y="53"/>
                </a:cxn>
                <a:cxn ang="0">
                  <a:pos x="651" y="71"/>
                </a:cxn>
                <a:cxn ang="0">
                  <a:pos x="771" y="53"/>
                </a:cxn>
                <a:cxn ang="0">
                  <a:pos x="871" y="61"/>
                </a:cxn>
                <a:cxn ang="0">
                  <a:pos x="885" y="111"/>
                </a:cxn>
                <a:cxn ang="0">
                  <a:pos x="914" y="137"/>
                </a:cxn>
                <a:cxn ang="0">
                  <a:pos x="917" y="168"/>
                </a:cxn>
                <a:cxn ang="0">
                  <a:pos x="921" y="263"/>
                </a:cxn>
                <a:cxn ang="0">
                  <a:pos x="938" y="294"/>
                </a:cxn>
                <a:cxn ang="0">
                  <a:pos x="839" y="310"/>
                </a:cxn>
                <a:cxn ang="0">
                  <a:pos x="811" y="309"/>
                </a:cxn>
                <a:cxn ang="0">
                  <a:pos x="707" y="330"/>
                </a:cxn>
                <a:cxn ang="0">
                  <a:pos x="589" y="336"/>
                </a:cxn>
                <a:cxn ang="0">
                  <a:pos x="528" y="338"/>
                </a:cxn>
                <a:cxn ang="0">
                  <a:pos x="515" y="380"/>
                </a:cxn>
              </a:cxnLst>
              <a:rect l="0" t="0" r="r" b="b"/>
              <a:pathLst>
                <a:path w="941" h="393">
                  <a:moveTo>
                    <a:pt x="497" y="382"/>
                  </a:moveTo>
                  <a:cubicBezTo>
                    <a:pt x="494" y="375"/>
                    <a:pt x="497" y="365"/>
                    <a:pt x="504" y="358"/>
                  </a:cubicBezTo>
                  <a:cubicBezTo>
                    <a:pt x="524" y="335"/>
                    <a:pt x="504" y="320"/>
                    <a:pt x="482" y="341"/>
                  </a:cubicBezTo>
                  <a:cubicBezTo>
                    <a:pt x="473" y="350"/>
                    <a:pt x="468" y="351"/>
                    <a:pt x="462" y="345"/>
                  </a:cubicBezTo>
                  <a:cubicBezTo>
                    <a:pt x="451" y="334"/>
                    <a:pt x="425" y="335"/>
                    <a:pt x="414" y="348"/>
                  </a:cubicBezTo>
                  <a:cubicBezTo>
                    <a:pt x="403" y="361"/>
                    <a:pt x="383" y="372"/>
                    <a:pt x="355" y="380"/>
                  </a:cubicBezTo>
                  <a:cubicBezTo>
                    <a:pt x="338" y="385"/>
                    <a:pt x="331" y="383"/>
                    <a:pt x="317" y="369"/>
                  </a:cubicBezTo>
                  <a:cubicBezTo>
                    <a:pt x="302" y="354"/>
                    <a:pt x="247" y="330"/>
                    <a:pt x="229" y="330"/>
                  </a:cubicBezTo>
                  <a:cubicBezTo>
                    <a:pt x="225" y="330"/>
                    <a:pt x="221" y="337"/>
                    <a:pt x="220" y="346"/>
                  </a:cubicBezTo>
                  <a:cubicBezTo>
                    <a:pt x="217" y="364"/>
                    <a:pt x="190" y="379"/>
                    <a:pt x="170" y="374"/>
                  </a:cubicBezTo>
                  <a:cubicBezTo>
                    <a:pt x="162" y="372"/>
                    <a:pt x="153" y="363"/>
                    <a:pt x="149" y="353"/>
                  </a:cubicBezTo>
                  <a:cubicBezTo>
                    <a:pt x="146" y="344"/>
                    <a:pt x="140" y="338"/>
                    <a:pt x="136" y="340"/>
                  </a:cubicBezTo>
                  <a:cubicBezTo>
                    <a:pt x="132" y="342"/>
                    <a:pt x="125" y="338"/>
                    <a:pt x="119" y="330"/>
                  </a:cubicBezTo>
                  <a:cubicBezTo>
                    <a:pt x="111" y="318"/>
                    <a:pt x="104" y="316"/>
                    <a:pt x="88" y="320"/>
                  </a:cubicBezTo>
                  <a:cubicBezTo>
                    <a:pt x="77" y="323"/>
                    <a:pt x="70" y="323"/>
                    <a:pt x="72" y="320"/>
                  </a:cubicBezTo>
                  <a:cubicBezTo>
                    <a:pt x="75" y="317"/>
                    <a:pt x="69" y="307"/>
                    <a:pt x="59" y="298"/>
                  </a:cubicBezTo>
                  <a:cubicBezTo>
                    <a:pt x="49" y="288"/>
                    <a:pt x="44" y="281"/>
                    <a:pt x="49" y="281"/>
                  </a:cubicBezTo>
                  <a:cubicBezTo>
                    <a:pt x="53" y="281"/>
                    <a:pt x="57" y="276"/>
                    <a:pt x="57" y="270"/>
                  </a:cubicBezTo>
                  <a:cubicBezTo>
                    <a:pt x="57" y="264"/>
                    <a:pt x="52" y="260"/>
                    <a:pt x="46" y="260"/>
                  </a:cubicBezTo>
                  <a:cubicBezTo>
                    <a:pt x="40" y="260"/>
                    <a:pt x="35" y="255"/>
                    <a:pt x="35" y="249"/>
                  </a:cubicBezTo>
                  <a:cubicBezTo>
                    <a:pt x="35" y="243"/>
                    <a:pt x="39" y="239"/>
                    <a:pt x="44" y="238"/>
                  </a:cubicBezTo>
                  <a:cubicBezTo>
                    <a:pt x="51" y="238"/>
                    <a:pt x="50" y="236"/>
                    <a:pt x="43" y="232"/>
                  </a:cubicBezTo>
                  <a:cubicBezTo>
                    <a:pt x="35" y="227"/>
                    <a:pt x="34" y="224"/>
                    <a:pt x="42" y="215"/>
                  </a:cubicBezTo>
                  <a:cubicBezTo>
                    <a:pt x="50" y="206"/>
                    <a:pt x="49" y="202"/>
                    <a:pt x="39" y="192"/>
                  </a:cubicBezTo>
                  <a:cubicBezTo>
                    <a:pt x="30" y="183"/>
                    <a:pt x="29" y="179"/>
                    <a:pt x="37" y="170"/>
                  </a:cubicBezTo>
                  <a:cubicBezTo>
                    <a:pt x="45" y="160"/>
                    <a:pt x="43" y="159"/>
                    <a:pt x="23" y="163"/>
                  </a:cubicBezTo>
                  <a:cubicBezTo>
                    <a:pt x="4" y="167"/>
                    <a:pt x="0" y="166"/>
                    <a:pt x="0" y="156"/>
                  </a:cubicBezTo>
                  <a:cubicBezTo>
                    <a:pt x="0" y="125"/>
                    <a:pt x="32" y="113"/>
                    <a:pt x="114" y="112"/>
                  </a:cubicBezTo>
                  <a:cubicBezTo>
                    <a:pt x="140" y="111"/>
                    <a:pt x="156" y="109"/>
                    <a:pt x="150" y="107"/>
                  </a:cubicBezTo>
                  <a:cubicBezTo>
                    <a:pt x="143" y="104"/>
                    <a:pt x="149" y="99"/>
                    <a:pt x="168" y="94"/>
                  </a:cubicBezTo>
                  <a:cubicBezTo>
                    <a:pt x="184" y="89"/>
                    <a:pt x="190" y="85"/>
                    <a:pt x="182" y="84"/>
                  </a:cubicBezTo>
                  <a:cubicBezTo>
                    <a:pt x="168" y="84"/>
                    <a:pt x="150" y="72"/>
                    <a:pt x="150" y="63"/>
                  </a:cubicBezTo>
                  <a:cubicBezTo>
                    <a:pt x="150" y="58"/>
                    <a:pt x="208" y="61"/>
                    <a:pt x="237" y="67"/>
                  </a:cubicBezTo>
                  <a:cubicBezTo>
                    <a:pt x="251" y="70"/>
                    <a:pt x="258" y="68"/>
                    <a:pt x="261" y="60"/>
                  </a:cubicBezTo>
                  <a:cubicBezTo>
                    <a:pt x="269" y="41"/>
                    <a:pt x="354" y="6"/>
                    <a:pt x="392" y="7"/>
                  </a:cubicBezTo>
                  <a:cubicBezTo>
                    <a:pt x="410" y="8"/>
                    <a:pt x="430" y="6"/>
                    <a:pt x="437" y="3"/>
                  </a:cubicBezTo>
                  <a:cubicBezTo>
                    <a:pt x="445" y="0"/>
                    <a:pt x="450" y="3"/>
                    <a:pt x="453" y="12"/>
                  </a:cubicBezTo>
                  <a:cubicBezTo>
                    <a:pt x="458" y="28"/>
                    <a:pt x="483" y="37"/>
                    <a:pt x="490" y="26"/>
                  </a:cubicBezTo>
                  <a:cubicBezTo>
                    <a:pt x="492" y="23"/>
                    <a:pt x="498" y="27"/>
                    <a:pt x="503" y="36"/>
                  </a:cubicBezTo>
                  <a:cubicBezTo>
                    <a:pt x="507" y="45"/>
                    <a:pt x="517" y="53"/>
                    <a:pt x="525" y="53"/>
                  </a:cubicBezTo>
                  <a:cubicBezTo>
                    <a:pt x="533" y="53"/>
                    <a:pt x="549" y="58"/>
                    <a:pt x="561" y="62"/>
                  </a:cubicBezTo>
                  <a:cubicBezTo>
                    <a:pt x="594" y="76"/>
                    <a:pt x="624" y="79"/>
                    <a:pt x="651" y="71"/>
                  </a:cubicBezTo>
                  <a:cubicBezTo>
                    <a:pt x="668" y="67"/>
                    <a:pt x="681" y="67"/>
                    <a:pt x="689" y="72"/>
                  </a:cubicBezTo>
                  <a:cubicBezTo>
                    <a:pt x="703" y="79"/>
                    <a:pt x="753" y="68"/>
                    <a:pt x="771" y="53"/>
                  </a:cubicBezTo>
                  <a:cubicBezTo>
                    <a:pt x="777" y="48"/>
                    <a:pt x="797" y="42"/>
                    <a:pt x="816" y="40"/>
                  </a:cubicBezTo>
                  <a:cubicBezTo>
                    <a:pt x="847" y="37"/>
                    <a:pt x="851" y="38"/>
                    <a:pt x="871" y="61"/>
                  </a:cubicBezTo>
                  <a:cubicBezTo>
                    <a:pt x="886" y="78"/>
                    <a:pt x="891" y="88"/>
                    <a:pt x="886" y="93"/>
                  </a:cubicBezTo>
                  <a:cubicBezTo>
                    <a:pt x="882" y="97"/>
                    <a:pt x="882" y="105"/>
                    <a:pt x="885" y="111"/>
                  </a:cubicBezTo>
                  <a:cubicBezTo>
                    <a:pt x="889" y="118"/>
                    <a:pt x="893" y="126"/>
                    <a:pt x="894" y="130"/>
                  </a:cubicBezTo>
                  <a:cubicBezTo>
                    <a:pt x="895" y="133"/>
                    <a:pt x="904" y="137"/>
                    <a:pt x="914" y="137"/>
                  </a:cubicBezTo>
                  <a:cubicBezTo>
                    <a:pt x="931" y="137"/>
                    <a:pt x="933" y="140"/>
                    <a:pt x="930" y="161"/>
                  </a:cubicBezTo>
                  <a:cubicBezTo>
                    <a:pt x="929" y="165"/>
                    <a:pt x="923" y="168"/>
                    <a:pt x="917" y="168"/>
                  </a:cubicBezTo>
                  <a:cubicBezTo>
                    <a:pt x="909" y="168"/>
                    <a:pt x="907" y="172"/>
                    <a:pt x="910" y="180"/>
                  </a:cubicBezTo>
                  <a:cubicBezTo>
                    <a:pt x="923" y="213"/>
                    <a:pt x="929" y="255"/>
                    <a:pt x="921" y="263"/>
                  </a:cubicBezTo>
                  <a:cubicBezTo>
                    <a:pt x="916" y="270"/>
                    <a:pt x="917" y="273"/>
                    <a:pt x="924" y="276"/>
                  </a:cubicBezTo>
                  <a:cubicBezTo>
                    <a:pt x="929" y="278"/>
                    <a:pt x="935" y="286"/>
                    <a:pt x="938" y="294"/>
                  </a:cubicBezTo>
                  <a:cubicBezTo>
                    <a:pt x="941" y="308"/>
                    <a:pt x="939" y="308"/>
                    <a:pt x="892" y="306"/>
                  </a:cubicBezTo>
                  <a:cubicBezTo>
                    <a:pt x="865" y="304"/>
                    <a:pt x="841" y="306"/>
                    <a:pt x="839" y="310"/>
                  </a:cubicBezTo>
                  <a:cubicBezTo>
                    <a:pt x="836" y="314"/>
                    <a:pt x="831" y="314"/>
                    <a:pt x="825" y="309"/>
                  </a:cubicBezTo>
                  <a:cubicBezTo>
                    <a:pt x="818" y="304"/>
                    <a:pt x="814" y="303"/>
                    <a:pt x="811" y="309"/>
                  </a:cubicBezTo>
                  <a:cubicBezTo>
                    <a:pt x="808" y="313"/>
                    <a:pt x="792" y="316"/>
                    <a:pt x="775" y="316"/>
                  </a:cubicBezTo>
                  <a:cubicBezTo>
                    <a:pt x="758" y="316"/>
                    <a:pt x="727" y="322"/>
                    <a:pt x="707" y="330"/>
                  </a:cubicBezTo>
                  <a:cubicBezTo>
                    <a:pt x="675" y="342"/>
                    <a:pt x="666" y="343"/>
                    <a:pt x="642" y="336"/>
                  </a:cubicBezTo>
                  <a:cubicBezTo>
                    <a:pt x="620" y="329"/>
                    <a:pt x="608" y="329"/>
                    <a:pt x="589" y="336"/>
                  </a:cubicBezTo>
                  <a:cubicBezTo>
                    <a:pt x="570" y="343"/>
                    <a:pt x="561" y="343"/>
                    <a:pt x="549" y="337"/>
                  </a:cubicBezTo>
                  <a:cubicBezTo>
                    <a:pt x="537" y="330"/>
                    <a:pt x="532" y="331"/>
                    <a:pt x="528" y="338"/>
                  </a:cubicBezTo>
                  <a:cubicBezTo>
                    <a:pt x="524" y="343"/>
                    <a:pt x="523" y="352"/>
                    <a:pt x="525" y="357"/>
                  </a:cubicBezTo>
                  <a:cubicBezTo>
                    <a:pt x="527" y="362"/>
                    <a:pt x="522" y="372"/>
                    <a:pt x="515" y="380"/>
                  </a:cubicBezTo>
                  <a:cubicBezTo>
                    <a:pt x="503" y="393"/>
                    <a:pt x="501" y="393"/>
                    <a:pt x="497" y="3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2693201" y="3151120"/>
              <a:ext cx="916187" cy="735273"/>
            </a:xfrm>
            <a:custGeom>
              <a:avLst/>
              <a:gdLst/>
              <a:ahLst/>
              <a:cxnLst>
                <a:cxn ang="0">
                  <a:pos x="174" y="497"/>
                </a:cxn>
                <a:cxn ang="0">
                  <a:pos x="151" y="463"/>
                </a:cxn>
                <a:cxn ang="0">
                  <a:pos x="114" y="426"/>
                </a:cxn>
                <a:cxn ang="0">
                  <a:pos x="105" y="386"/>
                </a:cxn>
                <a:cxn ang="0">
                  <a:pos x="108" y="361"/>
                </a:cxn>
                <a:cxn ang="0">
                  <a:pos x="110" y="332"/>
                </a:cxn>
                <a:cxn ang="0">
                  <a:pos x="110" y="301"/>
                </a:cxn>
                <a:cxn ang="0">
                  <a:pos x="111" y="273"/>
                </a:cxn>
                <a:cxn ang="0">
                  <a:pos x="119" y="248"/>
                </a:cxn>
                <a:cxn ang="0">
                  <a:pos x="123" y="231"/>
                </a:cxn>
                <a:cxn ang="0">
                  <a:pos x="127" y="208"/>
                </a:cxn>
                <a:cxn ang="0">
                  <a:pos x="142" y="168"/>
                </a:cxn>
                <a:cxn ang="0">
                  <a:pos x="150" y="145"/>
                </a:cxn>
                <a:cxn ang="0">
                  <a:pos x="143" y="129"/>
                </a:cxn>
                <a:cxn ang="0">
                  <a:pos x="123" y="116"/>
                </a:cxn>
                <a:cxn ang="0">
                  <a:pos x="96" y="122"/>
                </a:cxn>
                <a:cxn ang="0">
                  <a:pos x="57" y="115"/>
                </a:cxn>
                <a:cxn ang="0">
                  <a:pos x="39" y="113"/>
                </a:cxn>
                <a:cxn ang="0">
                  <a:pos x="21" y="100"/>
                </a:cxn>
                <a:cxn ang="0">
                  <a:pos x="10" y="68"/>
                </a:cxn>
                <a:cxn ang="0">
                  <a:pos x="7" y="42"/>
                </a:cxn>
                <a:cxn ang="0">
                  <a:pos x="22" y="35"/>
                </a:cxn>
                <a:cxn ang="0">
                  <a:pos x="50" y="20"/>
                </a:cxn>
                <a:cxn ang="0">
                  <a:pos x="97" y="10"/>
                </a:cxn>
                <a:cxn ang="0">
                  <a:pos x="142" y="16"/>
                </a:cxn>
                <a:cxn ang="0">
                  <a:pos x="190" y="20"/>
                </a:cxn>
                <a:cxn ang="0">
                  <a:pos x="271" y="29"/>
                </a:cxn>
                <a:cxn ang="0">
                  <a:pos x="392" y="44"/>
                </a:cxn>
                <a:cxn ang="0">
                  <a:pos x="479" y="72"/>
                </a:cxn>
                <a:cxn ang="0">
                  <a:pos x="543" y="85"/>
                </a:cxn>
                <a:cxn ang="0">
                  <a:pos x="553" y="92"/>
                </a:cxn>
                <a:cxn ang="0">
                  <a:pos x="567" y="93"/>
                </a:cxn>
                <a:cxn ang="0">
                  <a:pos x="614" y="94"/>
                </a:cxn>
                <a:cxn ang="0">
                  <a:pos x="622" y="87"/>
                </a:cxn>
                <a:cxn ang="0">
                  <a:pos x="629" y="107"/>
                </a:cxn>
                <a:cxn ang="0">
                  <a:pos x="544" y="171"/>
                </a:cxn>
                <a:cxn ang="0">
                  <a:pos x="509" y="192"/>
                </a:cxn>
                <a:cxn ang="0">
                  <a:pos x="476" y="244"/>
                </a:cxn>
                <a:cxn ang="0">
                  <a:pos x="447" y="284"/>
                </a:cxn>
                <a:cxn ang="0">
                  <a:pos x="459" y="308"/>
                </a:cxn>
                <a:cxn ang="0">
                  <a:pos x="450" y="355"/>
                </a:cxn>
                <a:cxn ang="0">
                  <a:pos x="429" y="390"/>
                </a:cxn>
                <a:cxn ang="0">
                  <a:pos x="415" y="404"/>
                </a:cxn>
                <a:cxn ang="0">
                  <a:pos x="380" y="429"/>
                </a:cxn>
                <a:cxn ang="0">
                  <a:pos x="324" y="455"/>
                </a:cxn>
                <a:cxn ang="0">
                  <a:pos x="248" y="462"/>
                </a:cxn>
                <a:cxn ang="0">
                  <a:pos x="198" y="486"/>
                </a:cxn>
                <a:cxn ang="0">
                  <a:pos x="174" y="497"/>
                </a:cxn>
              </a:cxnLst>
              <a:rect l="0" t="0" r="r" b="b"/>
              <a:pathLst>
                <a:path w="629" h="505">
                  <a:moveTo>
                    <a:pt x="174" y="497"/>
                  </a:moveTo>
                  <a:cubicBezTo>
                    <a:pt x="170" y="494"/>
                    <a:pt x="159" y="479"/>
                    <a:pt x="151" y="463"/>
                  </a:cubicBezTo>
                  <a:cubicBezTo>
                    <a:pt x="141" y="443"/>
                    <a:pt x="129" y="431"/>
                    <a:pt x="114" y="426"/>
                  </a:cubicBezTo>
                  <a:cubicBezTo>
                    <a:pt x="90" y="418"/>
                    <a:pt x="87" y="404"/>
                    <a:pt x="105" y="386"/>
                  </a:cubicBezTo>
                  <a:cubicBezTo>
                    <a:pt x="115" y="376"/>
                    <a:pt x="115" y="372"/>
                    <a:pt x="108" y="361"/>
                  </a:cubicBezTo>
                  <a:cubicBezTo>
                    <a:pt x="101" y="350"/>
                    <a:pt x="102" y="344"/>
                    <a:pt x="110" y="332"/>
                  </a:cubicBezTo>
                  <a:cubicBezTo>
                    <a:pt x="119" y="319"/>
                    <a:pt x="119" y="316"/>
                    <a:pt x="110" y="301"/>
                  </a:cubicBezTo>
                  <a:cubicBezTo>
                    <a:pt x="100" y="286"/>
                    <a:pt x="100" y="284"/>
                    <a:pt x="111" y="273"/>
                  </a:cubicBezTo>
                  <a:cubicBezTo>
                    <a:pt x="117" y="266"/>
                    <a:pt x="121" y="255"/>
                    <a:pt x="119" y="248"/>
                  </a:cubicBezTo>
                  <a:cubicBezTo>
                    <a:pt x="117" y="241"/>
                    <a:pt x="119" y="233"/>
                    <a:pt x="123" y="231"/>
                  </a:cubicBezTo>
                  <a:cubicBezTo>
                    <a:pt x="126" y="229"/>
                    <a:pt x="129" y="218"/>
                    <a:pt x="127" y="208"/>
                  </a:cubicBezTo>
                  <a:cubicBezTo>
                    <a:pt x="126" y="196"/>
                    <a:pt x="132" y="181"/>
                    <a:pt x="142" y="168"/>
                  </a:cubicBezTo>
                  <a:cubicBezTo>
                    <a:pt x="151" y="156"/>
                    <a:pt x="155" y="146"/>
                    <a:pt x="150" y="145"/>
                  </a:cubicBezTo>
                  <a:cubicBezTo>
                    <a:pt x="146" y="144"/>
                    <a:pt x="143" y="136"/>
                    <a:pt x="143" y="129"/>
                  </a:cubicBezTo>
                  <a:cubicBezTo>
                    <a:pt x="143" y="119"/>
                    <a:pt x="138" y="116"/>
                    <a:pt x="123" y="116"/>
                  </a:cubicBezTo>
                  <a:cubicBezTo>
                    <a:pt x="112" y="116"/>
                    <a:pt x="100" y="119"/>
                    <a:pt x="96" y="122"/>
                  </a:cubicBezTo>
                  <a:cubicBezTo>
                    <a:pt x="88" y="130"/>
                    <a:pt x="57" y="124"/>
                    <a:pt x="57" y="115"/>
                  </a:cubicBezTo>
                  <a:cubicBezTo>
                    <a:pt x="57" y="111"/>
                    <a:pt x="49" y="110"/>
                    <a:pt x="39" y="113"/>
                  </a:cubicBezTo>
                  <a:cubicBezTo>
                    <a:pt x="24" y="116"/>
                    <a:pt x="21" y="115"/>
                    <a:pt x="21" y="100"/>
                  </a:cubicBezTo>
                  <a:cubicBezTo>
                    <a:pt x="21" y="91"/>
                    <a:pt x="16" y="76"/>
                    <a:pt x="10" y="68"/>
                  </a:cubicBezTo>
                  <a:cubicBezTo>
                    <a:pt x="1" y="55"/>
                    <a:pt x="0" y="50"/>
                    <a:pt x="7" y="42"/>
                  </a:cubicBezTo>
                  <a:cubicBezTo>
                    <a:pt x="12" y="36"/>
                    <a:pt x="18" y="33"/>
                    <a:pt x="22" y="35"/>
                  </a:cubicBezTo>
                  <a:cubicBezTo>
                    <a:pt x="31" y="40"/>
                    <a:pt x="50" y="31"/>
                    <a:pt x="50" y="20"/>
                  </a:cubicBezTo>
                  <a:cubicBezTo>
                    <a:pt x="50" y="7"/>
                    <a:pt x="83" y="0"/>
                    <a:pt x="97" y="10"/>
                  </a:cubicBezTo>
                  <a:cubicBezTo>
                    <a:pt x="103" y="16"/>
                    <a:pt x="120" y="18"/>
                    <a:pt x="142" y="16"/>
                  </a:cubicBezTo>
                  <a:cubicBezTo>
                    <a:pt x="161" y="14"/>
                    <a:pt x="183" y="16"/>
                    <a:pt x="190" y="20"/>
                  </a:cubicBezTo>
                  <a:cubicBezTo>
                    <a:pt x="198" y="24"/>
                    <a:pt x="234" y="28"/>
                    <a:pt x="271" y="29"/>
                  </a:cubicBezTo>
                  <a:cubicBezTo>
                    <a:pt x="355" y="31"/>
                    <a:pt x="386" y="35"/>
                    <a:pt x="392" y="44"/>
                  </a:cubicBezTo>
                  <a:cubicBezTo>
                    <a:pt x="402" y="59"/>
                    <a:pt x="442" y="72"/>
                    <a:pt x="479" y="72"/>
                  </a:cubicBezTo>
                  <a:cubicBezTo>
                    <a:pt x="539" y="72"/>
                    <a:pt x="543" y="73"/>
                    <a:pt x="543" y="85"/>
                  </a:cubicBezTo>
                  <a:cubicBezTo>
                    <a:pt x="543" y="92"/>
                    <a:pt x="547" y="95"/>
                    <a:pt x="553" y="92"/>
                  </a:cubicBezTo>
                  <a:cubicBezTo>
                    <a:pt x="558" y="90"/>
                    <a:pt x="565" y="90"/>
                    <a:pt x="567" y="93"/>
                  </a:cubicBezTo>
                  <a:cubicBezTo>
                    <a:pt x="575" y="100"/>
                    <a:pt x="614" y="102"/>
                    <a:pt x="614" y="94"/>
                  </a:cubicBezTo>
                  <a:cubicBezTo>
                    <a:pt x="614" y="91"/>
                    <a:pt x="618" y="87"/>
                    <a:pt x="622" y="87"/>
                  </a:cubicBezTo>
                  <a:cubicBezTo>
                    <a:pt x="625" y="87"/>
                    <a:pt x="629" y="96"/>
                    <a:pt x="629" y="107"/>
                  </a:cubicBezTo>
                  <a:cubicBezTo>
                    <a:pt x="629" y="130"/>
                    <a:pt x="595" y="156"/>
                    <a:pt x="544" y="171"/>
                  </a:cubicBezTo>
                  <a:cubicBezTo>
                    <a:pt x="527" y="176"/>
                    <a:pt x="512" y="185"/>
                    <a:pt x="509" y="192"/>
                  </a:cubicBezTo>
                  <a:cubicBezTo>
                    <a:pt x="507" y="198"/>
                    <a:pt x="492" y="222"/>
                    <a:pt x="476" y="244"/>
                  </a:cubicBezTo>
                  <a:cubicBezTo>
                    <a:pt x="447" y="284"/>
                    <a:pt x="447" y="284"/>
                    <a:pt x="447" y="284"/>
                  </a:cubicBezTo>
                  <a:cubicBezTo>
                    <a:pt x="459" y="308"/>
                    <a:pt x="459" y="308"/>
                    <a:pt x="459" y="308"/>
                  </a:cubicBezTo>
                  <a:cubicBezTo>
                    <a:pt x="471" y="332"/>
                    <a:pt x="471" y="333"/>
                    <a:pt x="450" y="355"/>
                  </a:cubicBezTo>
                  <a:cubicBezTo>
                    <a:pt x="438" y="367"/>
                    <a:pt x="429" y="383"/>
                    <a:pt x="429" y="390"/>
                  </a:cubicBezTo>
                  <a:cubicBezTo>
                    <a:pt x="429" y="399"/>
                    <a:pt x="424" y="404"/>
                    <a:pt x="415" y="404"/>
                  </a:cubicBezTo>
                  <a:cubicBezTo>
                    <a:pt x="407" y="404"/>
                    <a:pt x="391" y="415"/>
                    <a:pt x="380" y="429"/>
                  </a:cubicBezTo>
                  <a:cubicBezTo>
                    <a:pt x="360" y="453"/>
                    <a:pt x="355" y="455"/>
                    <a:pt x="324" y="455"/>
                  </a:cubicBezTo>
                  <a:cubicBezTo>
                    <a:pt x="305" y="455"/>
                    <a:pt x="271" y="458"/>
                    <a:pt x="248" y="462"/>
                  </a:cubicBezTo>
                  <a:cubicBezTo>
                    <a:pt x="215" y="468"/>
                    <a:pt x="204" y="473"/>
                    <a:pt x="198" y="486"/>
                  </a:cubicBezTo>
                  <a:cubicBezTo>
                    <a:pt x="190" y="503"/>
                    <a:pt x="187" y="505"/>
                    <a:pt x="174" y="49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4955453" y="3678923"/>
              <a:ext cx="175936" cy="167635"/>
            </a:xfrm>
            <a:custGeom>
              <a:avLst/>
              <a:gdLst/>
              <a:ahLst/>
              <a:cxnLst>
                <a:cxn ang="0">
                  <a:pos x="56" y="96"/>
                </a:cxn>
                <a:cxn ang="0">
                  <a:pos x="38" y="84"/>
                </a:cxn>
                <a:cxn ang="0">
                  <a:pos x="29" y="65"/>
                </a:cxn>
                <a:cxn ang="0">
                  <a:pos x="18" y="42"/>
                </a:cxn>
                <a:cxn ang="0">
                  <a:pos x="0" y="26"/>
                </a:cxn>
                <a:cxn ang="0">
                  <a:pos x="15" y="13"/>
                </a:cxn>
                <a:cxn ang="0">
                  <a:pos x="38" y="0"/>
                </a:cxn>
                <a:cxn ang="0">
                  <a:pos x="102" y="39"/>
                </a:cxn>
                <a:cxn ang="0">
                  <a:pos x="114" y="45"/>
                </a:cxn>
                <a:cxn ang="0">
                  <a:pos x="121" y="48"/>
                </a:cxn>
                <a:cxn ang="0">
                  <a:pos x="92" y="49"/>
                </a:cxn>
                <a:cxn ang="0">
                  <a:pos x="88" y="69"/>
                </a:cxn>
                <a:cxn ang="0">
                  <a:pos x="81" y="97"/>
                </a:cxn>
                <a:cxn ang="0">
                  <a:pos x="71" y="102"/>
                </a:cxn>
                <a:cxn ang="0">
                  <a:pos x="56" y="96"/>
                </a:cxn>
              </a:cxnLst>
              <a:rect l="0" t="0" r="r" b="b"/>
              <a:pathLst>
                <a:path w="121" h="115">
                  <a:moveTo>
                    <a:pt x="56" y="96"/>
                  </a:moveTo>
                  <a:cubicBezTo>
                    <a:pt x="50" y="82"/>
                    <a:pt x="45" y="79"/>
                    <a:pt x="38" y="84"/>
                  </a:cubicBezTo>
                  <a:cubicBezTo>
                    <a:pt x="28" y="93"/>
                    <a:pt x="19" y="75"/>
                    <a:pt x="29" y="65"/>
                  </a:cubicBezTo>
                  <a:cubicBezTo>
                    <a:pt x="33" y="61"/>
                    <a:pt x="29" y="52"/>
                    <a:pt x="18" y="4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3" y="5"/>
                    <a:pt x="34" y="0"/>
                    <a:pt x="38" y="0"/>
                  </a:cubicBezTo>
                  <a:cubicBezTo>
                    <a:pt x="50" y="0"/>
                    <a:pt x="95" y="28"/>
                    <a:pt x="102" y="39"/>
                  </a:cubicBezTo>
                  <a:cubicBezTo>
                    <a:pt x="105" y="45"/>
                    <a:pt x="111" y="47"/>
                    <a:pt x="114" y="45"/>
                  </a:cubicBezTo>
                  <a:cubicBezTo>
                    <a:pt x="118" y="43"/>
                    <a:pt x="121" y="44"/>
                    <a:pt x="121" y="48"/>
                  </a:cubicBezTo>
                  <a:cubicBezTo>
                    <a:pt x="121" y="58"/>
                    <a:pt x="110" y="58"/>
                    <a:pt x="92" y="49"/>
                  </a:cubicBezTo>
                  <a:cubicBezTo>
                    <a:pt x="75" y="40"/>
                    <a:pt x="75" y="43"/>
                    <a:pt x="88" y="69"/>
                  </a:cubicBezTo>
                  <a:cubicBezTo>
                    <a:pt x="99" y="89"/>
                    <a:pt x="93" y="115"/>
                    <a:pt x="81" y="97"/>
                  </a:cubicBezTo>
                  <a:cubicBezTo>
                    <a:pt x="77" y="91"/>
                    <a:pt x="74" y="92"/>
                    <a:pt x="71" y="102"/>
                  </a:cubicBezTo>
                  <a:cubicBezTo>
                    <a:pt x="66" y="114"/>
                    <a:pt x="65" y="114"/>
                    <a:pt x="56" y="96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4309808" y="3692201"/>
              <a:ext cx="219088" cy="147718"/>
            </a:xfrm>
            <a:custGeom>
              <a:avLst/>
              <a:gdLst/>
              <a:ahLst/>
              <a:cxnLst>
                <a:cxn ang="0">
                  <a:pos x="104" y="75"/>
                </a:cxn>
                <a:cxn ang="0">
                  <a:pos x="81" y="61"/>
                </a:cxn>
                <a:cxn ang="0">
                  <a:pos x="4" y="14"/>
                </a:cxn>
                <a:cxn ang="0">
                  <a:pos x="16" y="9"/>
                </a:cxn>
                <a:cxn ang="0">
                  <a:pos x="30" y="5"/>
                </a:cxn>
                <a:cxn ang="0">
                  <a:pos x="51" y="5"/>
                </a:cxn>
                <a:cxn ang="0">
                  <a:pos x="107" y="6"/>
                </a:cxn>
                <a:cxn ang="0">
                  <a:pos x="148" y="4"/>
                </a:cxn>
                <a:cxn ang="0">
                  <a:pos x="138" y="26"/>
                </a:cxn>
                <a:cxn ang="0">
                  <a:pos x="135" y="55"/>
                </a:cxn>
                <a:cxn ang="0">
                  <a:pos x="104" y="75"/>
                </a:cxn>
              </a:cxnLst>
              <a:rect l="0" t="0" r="r" b="b"/>
              <a:pathLst>
                <a:path w="150" h="102">
                  <a:moveTo>
                    <a:pt x="104" y="75"/>
                  </a:moveTo>
                  <a:cubicBezTo>
                    <a:pt x="99" y="67"/>
                    <a:pt x="89" y="61"/>
                    <a:pt x="81" y="61"/>
                  </a:cubicBezTo>
                  <a:cubicBezTo>
                    <a:pt x="60" y="61"/>
                    <a:pt x="0" y="24"/>
                    <a:pt x="4" y="14"/>
                  </a:cubicBezTo>
                  <a:cubicBezTo>
                    <a:pt x="5" y="9"/>
                    <a:pt x="11" y="7"/>
                    <a:pt x="16" y="9"/>
                  </a:cubicBezTo>
                  <a:cubicBezTo>
                    <a:pt x="21" y="11"/>
                    <a:pt x="28" y="9"/>
                    <a:pt x="30" y="5"/>
                  </a:cubicBezTo>
                  <a:cubicBezTo>
                    <a:pt x="33" y="0"/>
                    <a:pt x="40" y="0"/>
                    <a:pt x="51" y="5"/>
                  </a:cubicBezTo>
                  <a:cubicBezTo>
                    <a:pt x="61" y="10"/>
                    <a:pt x="81" y="10"/>
                    <a:pt x="107" y="6"/>
                  </a:cubicBezTo>
                  <a:cubicBezTo>
                    <a:pt x="130" y="3"/>
                    <a:pt x="148" y="2"/>
                    <a:pt x="148" y="4"/>
                  </a:cubicBezTo>
                  <a:cubicBezTo>
                    <a:pt x="148" y="6"/>
                    <a:pt x="144" y="16"/>
                    <a:pt x="138" y="26"/>
                  </a:cubicBezTo>
                  <a:cubicBezTo>
                    <a:pt x="132" y="37"/>
                    <a:pt x="131" y="47"/>
                    <a:pt x="135" y="55"/>
                  </a:cubicBezTo>
                  <a:cubicBezTo>
                    <a:pt x="150" y="83"/>
                    <a:pt x="121" y="102"/>
                    <a:pt x="104" y="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2678263" y="3322075"/>
              <a:ext cx="232366" cy="47303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36" y="278"/>
                </a:cxn>
                <a:cxn ang="0">
                  <a:pos x="41" y="238"/>
                </a:cxn>
                <a:cxn ang="0">
                  <a:pos x="11" y="214"/>
                </a:cxn>
                <a:cxn ang="0">
                  <a:pos x="12" y="177"/>
                </a:cxn>
                <a:cxn ang="0">
                  <a:pos x="38" y="39"/>
                </a:cxn>
                <a:cxn ang="0">
                  <a:pos x="46" y="3"/>
                </a:cxn>
                <a:cxn ang="0">
                  <a:pos x="60" y="7"/>
                </a:cxn>
                <a:cxn ang="0">
                  <a:pos x="85" y="16"/>
                </a:cxn>
                <a:cxn ang="0">
                  <a:pos x="110" y="11"/>
                </a:cxn>
                <a:cxn ang="0">
                  <a:pos x="127" y="5"/>
                </a:cxn>
                <a:cxn ang="0">
                  <a:pos x="141" y="55"/>
                </a:cxn>
                <a:cxn ang="0">
                  <a:pos x="130" y="89"/>
                </a:cxn>
                <a:cxn ang="0">
                  <a:pos x="125" y="113"/>
                </a:cxn>
                <a:cxn ang="0">
                  <a:pos x="122" y="132"/>
                </a:cxn>
                <a:cxn ang="0">
                  <a:pos x="111" y="150"/>
                </a:cxn>
                <a:cxn ang="0">
                  <a:pos x="95" y="154"/>
                </a:cxn>
                <a:cxn ang="0">
                  <a:pos x="109" y="177"/>
                </a:cxn>
                <a:cxn ang="0">
                  <a:pos x="112" y="215"/>
                </a:cxn>
                <a:cxn ang="0">
                  <a:pos x="110" y="240"/>
                </a:cxn>
                <a:cxn ang="0">
                  <a:pos x="106" y="268"/>
                </a:cxn>
                <a:cxn ang="0">
                  <a:pos x="98" y="296"/>
                </a:cxn>
                <a:cxn ang="0">
                  <a:pos x="73" y="320"/>
                </a:cxn>
                <a:cxn ang="0">
                  <a:pos x="52" y="316"/>
                </a:cxn>
              </a:cxnLst>
              <a:rect l="0" t="0" r="r" b="b"/>
              <a:pathLst>
                <a:path w="159" h="324">
                  <a:moveTo>
                    <a:pt x="52" y="316"/>
                  </a:moveTo>
                  <a:cubicBezTo>
                    <a:pt x="35" y="313"/>
                    <a:pt x="34" y="311"/>
                    <a:pt x="36" y="278"/>
                  </a:cubicBezTo>
                  <a:cubicBezTo>
                    <a:pt x="37" y="259"/>
                    <a:pt x="40" y="241"/>
                    <a:pt x="41" y="238"/>
                  </a:cubicBezTo>
                  <a:cubicBezTo>
                    <a:pt x="46" y="230"/>
                    <a:pt x="22" y="210"/>
                    <a:pt x="11" y="214"/>
                  </a:cubicBezTo>
                  <a:cubicBezTo>
                    <a:pt x="0" y="218"/>
                    <a:pt x="0" y="194"/>
                    <a:pt x="12" y="177"/>
                  </a:cubicBezTo>
                  <a:cubicBezTo>
                    <a:pt x="30" y="152"/>
                    <a:pt x="46" y="65"/>
                    <a:pt x="38" y="39"/>
                  </a:cubicBezTo>
                  <a:cubicBezTo>
                    <a:pt x="29" y="7"/>
                    <a:pt x="29" y="7"/>
                    <a:pt x="46" y="3"/>
                  </a:cubicBezTo>
                  <a:cubicBezTo>
                    <a:pt x="54" y="0"/>
                    <a:pt x="60" y="2"/>
                    <a:pt x="60" y="7"/>
                  </a:cubicBezTo>
                  <a:cubicBezTo>
                    <a:pt x="60" y="12"/>
                    <a:pt x="71" y="16"/>
                    <a:pt x="85" y="16"/>
                  </a:cubicBezTo>
                  <a:cubicBezTo>
                    <a:pt x="99" y="17"/>
                    <a:pt x="110" y="15"/>
                    <a:pt x="110" y="11"/>
                  </a:cubicBezTo>
                  <a:cubicBezTo>
                    <a:pt x="110" y="8"/>
                    <a:pt x="118" y="5"/>
                    <a:pt x="127" y="5"/>
                  </a:cubicBezTo>
                  <a:cubicBezTo>
                    <a:pt x="150" y="5"/>
                    <a:pt x="159" y="36"/>
                    <a:pt x="141" y="55"/>
                  </a:cubicBezTo>
                  <a:cubicBezTo>
                    <a:pt x="133" y="63"/>
                    <a:pt x="129" y="77"/>
                    <a:pt x="130" y="89"/>
                  </a:cubicBezTo>
                  <a:cubicBezTo>
                    <a:pt x="131" y="100"/>
                    <a:pt x="129" y="111"/>
                    <a:pt x="125" y="113"/>
                  </a:cubicBezTo>
                  <a:cubicBezTo>
                    <a:pt x="122" y="115"/>
                    <a:pt x="120" y="124"/>
                    <a:pt x="122" y="132"/>
                  </a:cubicBezTo>
                  <a:cubicBezTo>
                    <a:pt x="125" y="142"/>
                    <a:pt x="122" y="147"/>
                    <a:pt x="111" y="150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22" y="198"/>
                    <a:pt x="122" y="202"/>
                    <a:pt x="112" y="215"/>
                  </a:cubicBezTo>
                  <a:cubicBezTo>
                    <a:pt x="104" y="227"/>
                    <a:pt x="103" y="232"/>
                    <a:pt x="110" y="240"/>
                  </a:cubicBezTo>
                  <a:cubicBezTo>
                    <a:pt x="116" y="247"/>
                    <a:pt x="115" y="254"/>
                    <a:pt x="106" y="268"/>
                  </a:cubicBezTo>
                  <a:cubicBezTo>
                    <a:pt x="99" y="278"/>
                    <a:pt x="96" y="290"/>
                    <a:pt x="98" y="296"/>
                  </a:cubicBezTo>
                  <a:cubicBezTo>
                    <a:pt x="102" y="305"/>
                    <a:pt x="81" y="324"/>
                    <a:pt x="73" y="320"/>
                  </a:cubicBezTo>
                  <a:cubicBezTo>
                    <a:pt x="72" y="319"/>
                    <a:pt x="62" y="318"/>
                    <a:pt x="52" y="3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877445" y="3371867"/>
              <a:ext cx="466394" cy="365147"/>
            </a:xfrm>
            <a:custGeom>
              <a:avLst/>
              <a:gdLst/>
              <a:ahLst/>
              <a:cxnLst>
                <a:cxn ang="0">
                  <a:pos x="192" y="238"/>
                </a:cxn>
                <a:cxn ang="0">
                  <a:pos x="154" y="214"/>
                </a:cxn>
                <a:cxn ang="0">
                  <a:pos x="84" y="199"/>
                </a:cxn>
                <a:cxn ang="0">
                  <a:pos x="39" y="185"/>
                </a:cxn>
                <a:cxn ang="0">
                  <a:pos x="47" y="165"/>
                </a:cxn>
                <a:cxn ang="0">
                  <a:pos x="49" y="161"/>
                </a:cxn>
                <a:cxn ang="0">
                  <a:pos x="24" y="97"/>
                </a:cxn>
                <a:cxn ang="0">
                  <a:pos x="31" y="87"/>
                </a:cxn>
                <a:cxn ang="0">
                  <a:pos x="42" y="69"/>
                </a:cxn>
                <a:cxn ang="0">
                  <a:pos x="48" y="54"/>
                </a:cxn>
                <a:cxn ang="0">
                  <a:pos x="75" y="47"/>
                </a:cxn>
                <a:cxn ang="0">
                  <a:pos x="88" y="37"/>
                </a:cxn>
                <a:cxn ang="0">
                  <a:pos x="118" y="27"/>
                </a:cxn>
                <a:cxn ang="0">
                  <a:pos x="138" y="20"/>
                </a:cxn>
                <a:cxn ang="0">
                  <a:pos x="156" y="13"/>
                </a:cxn>
                <a:cxn ang="0">
                  <a:pos x="193" y="5"/>
                </a:cxn>
                <a:cxn ang="0">
                  <a:pos x="238" y="8"/>
                </a:cxn>
                <a:cxn ang="0">
                  <a:pos x="286" y="16"/>
                </a:cxn>
                <a:cxn ang="0">
                  <a:pos x="313" y="25"/>
                </a:cxn>
                <a:cxn ang="0">
                  <a:pos x="286" y="40"/>
                </a:cxn>
                <a:cxn ang="0">
                  <a:pos x="231" y="37"/>
                </a:cxn>
                <a:cxn ang="0">
                  <a:pos x="199" y="43"/>
                </a:cxn>
                <a:cxn ang="0">
                  <a:pos x="184" y="56"/>
                </a:cxn>
                <a:cxn ang="0">
                  <a:pos x="182" y="73"/>
                </a:cxn>
                <a:cxn ang="0">
                  <a:pos x="164" y="81"/>
                </a:cxn>
                <a:cxn ang="0">
                  <a:pos x="144" y="67"/>
                </a:cxn>
                <a:cxn ang="0">
                  <a:pos x="131" y="71"/>
                </a:cxn>
                <a:cxn ang="0">
                  <a:pos x="130" y="99"/>
                </a:cxn>
                <a:cxn ang="0">
                  <a:pos x="138" y="120"/>
                </a:cxn>
                <a:cxn ang="0">
                  <a:pos x="149" y="132"/>
                </a:cxn>
                <a:cxn ang="0">
                  <a:pos x="160" y="140"/>
                </a:cxn>
                <a:cxn ang="0">
                  <a:pos x="152" y="143"/>
                </a:cxn>
                <a:cxn ang="0">
                  <a:pos x="139" y="158"/>
                </a:cxn>
                <a:cxn ang="0">
                  <a:pos x="134" y="168"/>
                </a:cxn>
                <a:cxn ang="0">
                  <a:pos x="142" y="180"/>
                </a:cxn>
                <a:cxn ang="0">
                  <a:pos x="198" y="229"/>
                </a:cxn>
                <a:cxn ang="0">
                  <a:pos x="192" y="238"/>
                </a:cxn>
              </a:cxnLst>
              <a:rect l="0" t="0" r="r" b="b"/>
              <a:pathLst>
                <a:path w="320" h="250">
                  <a:moveTo>
                    <a:pt x="192" y="238"/>
                  </a:moveTo>
                  <a:cubicBezTo>
                    <a:pt x="189" y="234"/>
                    <a:pt x="172" y="223"/>
                    <a:pt x="154" y="214"/>
                  </a:cubicBezTo>
                  <a:cubicBezTo>
                    <a:pt x="129" y="201"/>
                    <a:pt x="111" y="198"/>
                    <a:pt x="84" y="199"/>
                  </a:cubicBezTo>
                  <a:cubicBezTo>
                    <a:pt x="51" y="201"/>
                    <a:pt x="46" y="199"/>
                    <a:pt x="39" y="185"/>
                  </a:cubicBezTo>
                  <a:cubicBezTo>
                    <a:pt x="33" y="171"/>
                    <a:pt x="34" y="168"/>
                    <a:pt x="47" y="165"/>
                  </a:cubicBezTo>
                  <a:cubicBezTo>
                    <a:pt x="62" y="163"/>
                    <a:pt x="62" y="162"/>
                    <a:pt x="49" y="161"/>
                  </a:cubicBezTo>
                  <a:cubicBezTo>
                    <a:pt x="24" y="160"/>
                    <a:pt x="0" y="97"/>
                    <a:pt x="24" y="97"/>
                  </a:cubicBezTo>
                  <a:cubicBezTo>
                    <a:pt x="28" y="97"/>
                    <a:pt x="31" y="93"/>
                    <a:pt x="31" y="87"/>
                  </a:cubicBezTo>
                  <a:cubicBezTo>
                    <a:pt x="31" y="82"/>
                    <a:pt x="36" y="74"/>
                    <a:pt x="42" y="69"/>
                  </a:cubicBezTo>
                  <a:cubicBezTo>
                    <a:pt x="48" y="64"/>
                    <a:pt x="51" y="58"/>
                    <a:pt x="48" y="54"/>
                  </a:cubicBezTo>
                  <a:cubicBezTo>
                    <a:pt x="45" y="49"/>
                    <a:pt x="60" y="45"/>
                    <a:pt x="75" y="47"/>
                  </a:cubicBezTo>
                  <a:cubicBezTo>
                    <a:pt x="78" y="47"/>
                    <a:pt x="84" y="43"/>
                    <a:pt x="88" y="37"/>
                  </a:cubicBezTo>
                  <a:cubicBezTo>
                    <a:pt x="93" y="31"/>
                    <a:pt x="106" y="27"/>
                    <a:pt x="118" y="27"/>
                  </a:cubicBezTo>
                  <a:cubicBezTo>
                    <a:pt x="129" y="27"/>
                    <a:pt x="138" y="24"/>
                    <a:pt x="138" y="20"/>
                  </a:cubicBezTo>
                  <a:cubicBezTo>
                    <a:pt x="138" y="16"/>
                    <a:pt x="146" y="13"/>
                    <a:pt x="156" y="13"/>
                  </a:cubicBezTo>
                  <a:cubicBezTo>
                    <a:pt x="165" y="13"/>
                    <a:pt x="182" y="10"/>
                    <a:pt x="193" y="5"/>
                  </a:cubicBezTo>
                  <a:cubicBezTo>
                    <a:pt x="207" y="0"/>
                    <a:pt x="219" y="1"/>
                    <a:pt x="238" y="8"/>
                  </a:cubicBezTo>
                  <a:cubicBezTo>
                    <a:pt x="252" y="13"/>
                    <a:pt x="274" y="17"/>
                    <a:pt x="286" y="16"/>
                  </a:cubicBezTo>
                  <a:cubicBezTo>
                    <a:pt x="301" y="15"/>
                    <a:pt x="310" y="18"/>
                    <a:pt x="313" y="25"/>
                  </a:cubicBezTo>
                  <a:cubicBezTo>
                    <a:pt x="320" y="42"/>
                    <a:pt x="311" y="47"/>
                    <a:pt x="286" y="40"/>
                  </a:cubicBezTo>
                  <a:cubicBezTo>
                    <a:pt x="261" y="32"/>
                    <a:pt x="257" y="32"/>
                    <a:pt x="231" y="37"/>
                  </a:cubicBezTo>
                  <a:cubicBezTo>
                    <a:pt x="221" y="39"/>
                    <a:pt x="207" y="42"/>
                    <a:pt x="199" y="43"/>
                  </a:cubicBezTo>
                  <a:cubicBezTo>
                    <a:pt x="191" y="45"/>
                    <a:pt x="184" y="50"/>
                    <a:pt x="184" y="56"/>
                  </a:cubicBezTo>
                  <a:cubicBezTo>
                    <a:pt x="183" y="61"/>
                    <a:pt x="182" y="69"/>
                    <a:pt x="182" y="73"/>
                  </a:cubicBezTo>
                  <a:cubicBezTo>
                    <a:pt x="181" y="76"/>
                    <a:pt x="173" y="80"/>
                    <a:pt x="164" y="81"/>
                  </a:cubicBezTo>
                  <a:cubicBezTo>
                    <a:pt x="151" y="81"/>
                    <a:pt x="145" y="77"/>
                    <a:pt x="144" y="67"/>
                  </a:cubicBezTo>
                  <a:cubicBezTo>
                    <a:pt x="141" y="52"/>
                    <a:pt x="140" y="53"/>
                    <a:pt x="131" y="71"/>
                  </a:cubicBezTo>
                  <a:cubicBezTo>
                    <a:pt x="124" y="86"/>
                    <a:pt x="123" y="92"/>
                    <a:pt x="130" y="99"/>
                  </a:cubicBezTo>
                  <a:cubicBezTo>
                    <a:pt x="134" y="103"/>
                    <a:pt x="138" y="113"/>
                    <a:pt x="138" y="120"/>
                  </a:cubicBezTo>
                  <a:cubicBezTo>
                    <a:pt x="138" y="127"/>
                    <a:pt x="143" y="132"/>
                    <a:pt x="149" y="132"/>
                  </a:cubicBezTo>
                  <a:cubicBezTo>
                    <a:pt x="155" y="132"/>
                    <a:pt x="160" y="136"/>
                    <a:pt x="160" y="140"/>
                  </a:cubicBezTo>
                  <a:cubicBezTo>
                    <a:pt x="160" y="144"/>
                    <a:pt x="156" y="145"/>
                    <a:pt x="152" y="143"/>
                  </a:cubicBezTo>
                  <a:cubicBezTo>
                    <a:pt x="140" y="135"/>
                    <a:pt x="129" y="147"/>
                    <a:pt x="139" y="158"/>
                  </a:cubicBezTo>
                  <a:cubicBezTo>
                    <a:pt x="145" y="165"/>
                    <a:pt x="144" y="167"/>
                    <a:pt x="134" y="168"/>
                  </a:cubicBezTo>
                  <a:cubicBezTo>
                    <a:pt x="124" y="168"/>
                    <a:pt x="126" y="171"/>
                    <a:pt x="142" y="180"/>
                  </a:cubicBezTo>
                  <a:cubicBezTo>
                    <a:pt x="179" y="200"/>
                    <a:pt x="193" y="212"/>
                    <a:pt x="198" y="229"/>
                  </a:cubicBezTo>
                  <a:cubicBezTo>
                    <a:pt x="204" y="245"/>
                    <a:pt x="200" y="250"/>
                    <a:pt x="192" y="238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3884909" y="2814188"/>
              <a:ext cx="879673" cy="894610"/>
            </a:xfrm>
            <a:custGeom>
              <a:avLst/>
              <a:gdLst/>
              <a:ahLst/>
              <a:cxnLst>
                <a:cxn ang="0">
                  <a:pos x="460" y="609"/>
                </a:cxn>
                <a:cxn ang="0">
                  <a:pos x="477" y="564"/>
                </a:cxn>
                <a:cxn ang="0">
                  <a:pos x="469" y="517"/>
                </a:cxn>
                <a:cxn ang="0">
                  <a:pos x="437" y="470"/>
                </a:cxn>
                <a:cxn ang="0">
                  <a:pos x="416" y="449"/>
                </a:cxn>
                <a:cxn ang="0">
                  <a:pos x="398" y="431"/>
                </a:cxn>
                <a:cxn ang="0">
                  <a:pos x="372" y="414"/>
                </a:cxn>
                <a:cxn ang="0">
                  <a:pos x="330" y="393"/>
                </a:cxn>
                <a:cxn ang="0">
                  <a:pos x="245" y="333"/>
                </a:cxn>
                <a:cxn ang="0">
                  <a:pos x="190" y="268"/>
                </a:cxn>
                <a:cxn ang="0">
                  <a:pos x="183" y="234"/>
                </a:cxn>
                <a:cxn ang="0">
                  <a:pos x="143" y="193"/>
                </a:cxn>
                <a:cxn ang="0">
                  <a:pos x="110" y="177"/>
                </a:cxn>
                <a:cxn ang="0">
                  <a:pos x="83" y="199"/>
                </a:cxn>
                <a:cxn ang="0">
                  <a:pos x="49" y="211"/>
                </a:cxn>
                <a:cxn ang="0">
                  <a:pos x="38" y="202"/>
                </a:cxn>
                <a:cxn ang="0">
                  <a:pos x="14" y="187"/>
                </a:cxn>
                <a:cxn ang="0">
                  <a:pos x="12" y="171"/>
                </a:cxn>
                <a:cxn ang="0">
                  <a:pos x="10" y="155"/>
                </a:cxn>
                <a:cxn ang="0">
                  <a:pos x="13" y="130"/>
                </a:cxn>
                <a:cxn ang="0">
                  <a:pos x="19" y="108"/>
                </a:cxn>
                <a:cxn ang="0">
                  <a:pos x="40" y="82"/>
                </a:cxn>
                <a:cxn ang="0">
                  <a:pos x="70" y="57"/>
                </a:cxn>
                <a:cxn ang="0">
                  <a:pos x="96" y="69"/>
                </a:cxn>
                <a:cxn ang="0">
                  <a:pos x="119" y="74"/>
                </a:cxn>
                <a:cxn ang="0">
                  <a:pos x="142" y="45"/>
                </a:cxn>
                <a:cxn ang="0">
                  <a:pos x="176" y="48"/>
                </a:cxn>
                <a:cxn ang="0">
                  <a:pos x="183" y="37"/>
                </a:cxn>
                <a:cxn ang="0">
                  <a:pos x="190" y="26"/>
                </a:cxn>
                <a:cxn ang="0">
                  <a:pos x="202" y="19"/>
                </a:cxn>
                <a:cxn ang="0">
                  <a:pos x="219" y="16"/>
                </a:cxn>
                <a:cxn ang="0">
                  <a:pos x="281" y="13"/>
                </a:cxn>
                <a:cxn ang="0">
                  <a:pos x="313" y="29"/>
                </a:cxn>
                <a:cxn ang="0">
                  <a:pos x="338" y="59"/>
                </a:cxn>
                <a:cxn ang="0">
                  <a:pos x="317" y="92"/>
                </a:cxn>
                <a:cxn ang="0">
                  <a:pos x="283" y="131"/>
                </a:cxn>
                <a:cxn ang="0">
                  <a:pos x="283" y="154"/>
                </a:cxn>
                <a:cxn ang="0">
                  <a:pos x="280" y="180"/>
                </a:cxn>
                <a:cxn ang="0">
                  <a:pos x="285" y="215"/>
                </a:cxn>
                <a:cxn ang="0">
                  <a:pos x="291" y="227"/>
                </a:cxn>
                <a:cxn ang="0">
                  <a:pos x="298" y="220"/>
                </a:cxn>
                <a:cxn ang="0">
                  <a:pos x="323" y="229"/>
                </a:cxn>
                <a:cxn ang="0">
                  <a:pos x="359" y="281"/>
                </a:cxn>
                <a:cxn ang="0">
                  <a:pos x="451" y="357"/>
                </a:cxn>
                <a:cxn ang="0">
                  <a:pos x="468" y="373"/>
                </a:cxn>
                <a:cxn ang="0">
                  <a:pos x="506" y="406"/>
                </a:cxn>
                <a:cxn ang="0">
                  <a:pos x="593" y="481"/>
                </a:cxn>
                <a:cxn ang="0">
                  <a:pos x="579" y="478"/>
                </a:cxn>
                <a:cxn ang="0">
                  <a:pos x="553" y="455"/>
                </a:cxn>
                <a:cxn ang="0">
                  <a:pos x="518" y="460"/>
                </a:cxn>
                <a:cxn ang="0">
                  <a:pos x="508" y="512"/>
                </a:cxn>
                <a:cxn ang="0">
                  <a:pos x="512" y="554"/>
                </a:cxn>
                <a:cxn ang="0">
                  <a:pos x="498" y="569"/>
                </a:cxn>
                <a:cxn ang="0">
                  <a:pos x="469" y="614"/>
                </a:cxn>
                <a:cxn ang="0">
                  <a:pos x="460" y="609"/>
                </a:cxn>
              </a:cxnLst>
              <a:rect l="0" t="0" r="r" b="b"/>
              <a:pathLst>
                <a:path w="604" h="614">
                  <a:moveTo>
                    <a:pt x="460" y="609"/>
                  </a:moveTo>
                  <a:cubicBezTo>
                    <a:pt x="455" y="604"/>
                    <a:pt x="467" y="570"/>
                    <a:pt x="477" y="564"/>
                  </a:cubicBezTo>
                  <a:cubicBezTo>
                    <a:pt x="481" y="562"/>
                    <a:pt x="477" y="542"/>
                    <a:pt x="469" y="517"/>
                  </a:cubicBezTo>
                  <a:cubicBezTo>
                    <a:pt x="457" y="484"/>
                    <a:pt x="450" y="473"/>
                    <a:pt x="437" y="470"/>
                  </a:cubicBezTo>
                  <a:cubicBezTo>
                    <a:pt x="427" y="468"/>
                    <a:pt x="419" y="459"/>
                    <a:pt x="416" y="449"/>
                  </a:cubicBezTo>
                  <a:cubicBezTo>
                    <a:pt x="413" y="437"/>
                    <a:pt x="407" y="431"/>
                    <a:pt x="398" y="431"/>
                  </a:cubicBezTo>
                  <a:cubicBezTo>
                    <a:pt x="390" y="431"/>
                    <a:pt x="379" y="423"/>
                    <a:pt x="372" y="414"/>
                  </a:cubicBezTo>
                  <a:cubicBezTo>
                    <a:pt x="365" y="402"/>
                    <a:pt x="352" y="396"/>
                    <a:pt x="330" y="393"/>
                  </a:cubicBezTo>
                  <a:cubicBezTo>
                    <a:pt x="304" y="389"/>
                    <a:pt x="292" y="381"/>
                    <a:pt x="245" y="333"/>
                  </a:cubicBezTo>
                  <a:cubicBezTo>
                    <a:pt x="215" y="303"/>
                    <a:pt x="190" y="274"/>
                    <a:pt x="190" y="268"/>
                  </a:cubicBezTo>
                  <a:cubicBezTo>
                    <a:pt x="190" y="263"/>
                    <a:pt x="187" y="248"/>
                    <a:pt x="183" y="234"/>
                  </a:cubicBezTo>
                  <a:cubicBezTo>
                    <a:pt x="178" y="214"/>
                    <a:pt x="170" y="206"/>
                    <a:pt x="143" y="193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83" y="199"/>
                    <a:pt x="83" y="199"/>
                    <a:pt x="83" y="199"/>
                  </a:cubicBezTo>
                  <a:cubicBezTo>
                    <a:pt x="53" y="222"/>
                    <a:pt x="47" y="225"/>
                    <a:pt x="49" y="211"/>
                  </a:cubicBezTo>
                  <a:cubicBezTo>
                    <a:pt x="50" y="206"/>
                    <a:pt x="45" y="202"/>
                    <a:pt x="38" y="202"/>
                  </a:cubicBezTo>
                  <a:cubicBezTo>
                    <a:pt x="30" y="202"/>
                    <a:pt x="19" y="195"/>
                    <a:pt x="14" y="187"/>
                  </a:cubicBezTo>
                  <a:cubicBezTo>
                    <a:pt x="6" y="175"/>
                    <a:pt x="5" y="171"/>
                    <a:pt x="12" y="171"/>
                  </a:cubicBezTo>
                  <a:cubicBezTo>
                    <a:pt x="18" y="171"/>
                    <a:pt x="18" y="166"/>
                    <a:pt x="10" y="155"/>
                  </a:cubicBezTo>
                  <a:cubicBezTo>
                    <a:pt x="0" y="140"/>
                    <a:pt x="0" y="138"/>
                    <a:pt x="13" y="130"/>
                  </a:cubicBezTo>
                  <a:cubicBezTo>
                    <a:pt x="23" y="123"/>
                    <a:pt x="25" y="118"/>
                    <a:pt x="19" y="108"/>
                  </a:cubicBezTo>
                  <a:cubicBezTo>
                    <a:pt x="8" y="88"/>
                    <a:pt x="9" y="87"/>
                    <a:pt x="40" y="82"/>
                  </a:cubicBezTo>
                  <a:cubicBezTo>
                    <a:pt x="66" y="78"/>
                    <a:pt x="72" y="73"/>
                    <a:pt x="70" y="57"/>
                  </a:cubicBezTo>
                  <a:cubicBezTo>
                    <a:pt x="68" y="45"/>
                    <a:pt x="83" y="52"/>
                    <a:pt x="96" y="69"/>
                  </a:cubicBezTo>
                  <a:cubicBezTo>
                    <a:pt x="113" y="90"/>
                    <a:pt x="119" y="91"/>
                    <a:pt x="119" y="74"/>
                  </a:cubicBezTo>
                  <a:cubicBezTo>
                    <a:pt x="119" y="58"/>
                    <a:pt x="138" y="34"/>
                    <a:pt x="142" y="45"/>
                  </a:cubicBezTo>
                  <a:cubicBezTo>
                    <a:pt x="146" y="58"/>
                    <a:pt x="176" y="60"/>
                    <a:pt x="176" y="48"/>
                  </a:cubicBezTo>
                  <a:cubicBezTo>
                    <a:pt x="176" y="42"/>
                    <a:pt x="179" y="37"/>
                    <a:pt x="183" y="37"/>
                  </a:cubicBezTo>
                  <a:cubicBezTo>
                    <a:pt x="187" y="37"/>
                    <a:pt x="190" y="32"/>
                    <a:pt x="190" y="26"/>
                  </a:cubicBezTo>
                  <a:cubicBezTo>
                    <a:pt x="190" y="18"/>
                    <a:pt x="194" y="16"/>
                    <a:pt x="202" y="19"/>
                  </a:cubicBezTo>
                  <a:cubicBezTo>
                    <a:pt x="209" y="22"/>
                    <a:pt x="217" y="20"/>
                    <a:pt x="219" y="16"/>
                  </a:cubicBezTo>
                  <a:cubicBezTo>
                    <a:pt x="228" y="2"/>
                    <a:pt x="271" y="0"/>
                    <a:pt x="281" y="13"/>
                  </a:cubicBezTo>
                  <a:cubicBezTo>
                    <a:pt x="286" y="20"/>
                    <a:pt x="300" y="27"/>
                    <a:pt x="313" y="29"/>
                  </a:cubicBezTo>
                  <a:cubicBezTo>
                    <a:pt x="332" y="33"/>
                    <a:pt x="336" y="37"/>
                    <a:pt x="338" y="59"/>
                  </a:cubicBezTo>
                  <a:cubicBezTo>
                    <a:pt x="340" y="81"/>
                    <a:pt x="338" y="84"/>
                    <a:pt x="317" y="92"/>
                  </a:cubicBezTo>
                  <a:cubicBezTo>
                    <a:pt x="278" y="106"/>
                    <a:pt x="275" y="110"/>
                    <a:pt x="283" y="131"/>
                  </a:cubicBezTo>
                  <a:cubicBezTo>
                    <a:pt x="288" y="143"/>
                    <a:pt x="288" y="151"/>
                    <a:pt x="283" y="154"/>
                  </a:cubicBezTo>
                  <a:cubicBezTo>
                    <a:pt x="278" y="156"/>
                    <a:pt x="277" y="167"/>
                    <a:pt x="280" y="180"/>
                  </a:cubicBezTo>
                  <a:cubicBezTo>
                    <a:pt x="283" y="193"/>
                    <a:pt x="285" y="208"/>
                    <a:pt x="285" y="215"/>
                  </a:cubicBezTo>
                  <a:cubicBezTo>
                    <a:pt x="285" y="222"/>
                    <a:pt x="287" y="227"/>
                    <a:pt x="291" y="227"/>
                  </a:cubicBezTo>
                  <a:cubicBezTo>
                    <a:pt x="295" y="227"/>
                    <a:pt x="298" y="224"/>
                    <a:pt x="298" y="220"/>
                  </a:cubicBezTo>
                  <a:cubicBezTo>
                    <a:pt x="298" y="216"/>
                    <a:pt x="309" y="220"/>
                    <a:pt x="323" y="229"/>
                  </a:cubicBezTo>
                  <a:cubicBezTo>
                    <a:pt x="342" y="241"/>
                    <a:pt x="350" y="253"/>
                    <a:pt x="359" y="281"/>
                  </a:cubicBezTo>
                  <a:cubicBezTo>
                    <a:pt x="374" y="331"/>
                    <a:pt x="414" y="364"/>
                    <a:pt x="451" y="357"/>
                  </a:cubicBezTo>
                  <a:cubicBezTo>
                    <a:pt x="476" y="352"/>
                    <a:pt x="483" y="358"/>
                    <a:pt x="468" y="373"/>
                  </a:cubicBezTo>
                  <a:cubicBezTo>
                    <a:pt x="463" y="378"/>
                    <a:pt x="473" y="387"/>
                    <a:pt x="506" y="406"/>
                  </a:cubicBezTo>
                  <a:cubicBezTo>
                    <a:pt x="572" y="442"/>
                    <a:pt x="604" y="470"/>
                    <a:pt x="593" y="481"/>
                  </a:cubicBezTo>
                  <a:cubicBezTo>
                    <a:pt x="586" y="488"/>
                    <a:pt x="583" y="487"/>
                    <a:pt x="579" y="478"/>
                  </a:cubicBezTo>
                  <a:cubicBezTo>
                    <a:pt x="577" y="471"/>
                    <a:pt x="565" y="461"/>
                    <a:pt x="553" y="455"/>
                  </a:cubicBezTo>
                  <a:cubicBezTo>
                    <a:pt x="532" y="444"/>
                    <a:pt x="531" y="444"/>
                    <a:pt x="518" y="460"/>
                  </a:cubicBezTo>
                  <a:cubicBezTo>
                    <a:pt x="490" y="495"/>
                    <a:pt x="489" y="500"/>
                    <a:pt x="508" y="512"/>
                  </a:cubicBezTo>
                  <a:cubicBezTo>
                    <a:pt x="530" y="526"/>
                    <a:pt x="532" y="548"/>
                    <a:pt x="512" y="554"/>
                  </a:cubicBezTo>
                  <a:cubicBezTo>
                    <a:pt x="504" y="556"/>
                    <a:pt x="498" y="563"/>
                    <a:pt x="498" y="569"/>
                  </a:cubicBezTo>
                  <a:cubicBezTo>
                    <a:pt x="498" y="581"/>
                    <a:pt x="477" y="614"/>
                    <a:pt x="469" y="614"/>
                  </a:cubicBezTo>
                  <a:cubicBezTo>
                    <a:pt x="467" y="614"/>
                    <a:pt x="462" y="612"/>
                    <a:pt x="460" y="6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3997773" y="3415022"/>
              <a:ext cx="102905" cy="199171"/>
            </a:xfrm>
            <a:custGeom>
              <a:avLst/>
              <a:gdLst/>
              <a:ahLst/>
              <a:cxnLst>
                <a:cxn ang="0">
                  <a:pos x="16" y="129"/>
                </a:cxn>
                <a:cxn ang="0">
                  <a:pos x="9" y="98"/>
                </a:cxn>
                <a:cxn ang="0">
                  <a:pos x="9" y="49"/>
                </a:cxn>
                <a:cxn ang="0">
                  <a:pos x="23" y="10"/>
                </a:cxn>
                <a:cxn ang="0">
                  <a:pos x="55" y="14"/>
                </a:cxn>
                <a:cxn ang="0">
                  <a:pos x="67" y="50"/>
                </a:cxn>
                <a:cxn ang="0">
                  <a:pos x="48" y="121"/>
                </a:cxn>
                <a:cxn ang="0">
                  <a:pos x="36" y="128"/>
                </a:cxn>
                <a:cxn ang="0">
                  <a:pos x="16" y="129"/>
                </a:cxn>
              </a:cxnLst>
              <a:rect l="0" t="0" r="r" b="b"/>
              <a:pathLst>
                <a:path w="70" h="137">
                  <a:moveTo>
                    <a:pt x="16" y="129"/>
                  </a:moveTo>
                  <a:cubicBezTo>
                    <a:pt x="4" y="120"/>
                    <a:pt x="3" y="116"/>
                    <a:pt x="9" y="98"/>
                  </a:cubicBezTo>
                  <a:cubicBezTo>
                    <a:pt x="15" y="83"/>
                    <a:pt x="15" y="70"/>
                    <a:pt x="9" y="49"/>
                  </a:cubicBezTo>
                  <a:cubicBezTo>
                    <a:pt x="0" y="21"/>
                    <a:pt x="0" y="21"/>
                    <a:pt x="23" y="10"/>
                  </a:cubicBezTo>
                  <a:cubicBezTo>
                    <a:pt x="44" y="0"/>
                    <a:pt x="46" y="0"/>
                    <a:pt x="55" y="14"/>
                  </a:cubicBezTo>
                  <a:cubicBezTo>
                    <a:pt x="60" y="23"/>
                    <a:pt x="66" y="39"/>
                    <a:pt x="67" y="50"/>
                  </a:cubicBezTo>
                  <a:cubicBezTo>
                    <a:pt x="70" y="76"/>
                    <a:pt x="57" y="126"/>
                    <a:pt x="48" y="121"/>
                  </a:cubicBezTo>
                  <a:cubicBezTo>
                    <a:pt x="45" y="119"/>
                    <a:pt x="39" y="122"/>
                    <a:pt x="36" y="128"/>
                  </a:cubicBezTo>
                  <a:cubicBezTo>
                    <a:pt x="30" y="137"/>
                    <a:pt x="28" y="137"/>
                    <a:pt x="16" y="1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4814374" y="3267303"/>
              <a:ext cx="126142" cy="278840"/>
            </a:xfrm>
            <a:custGeom>
              <a:avLst/>
              <a:gdLst/>
              <a:ahLst/>
              <a:cxnLst>
                <a:cxn ang="0">
                  <a:pos x="38" y="182"/>
                </a:cxn>
                <a:cxn ang="0">
                  <a:pos x="23" y="162"/>
                </a:cxn>
                <a:cxn ang="0">
                  <a:pos x="12" y="150"/>
                </a:cxn>
                <a:cxn ang="0">
                  <a:pos x="10" y="134"/>
                </a:cxn>
                <a:cxn ang="0">
                  <a:pos x="8" y="117"/>
                </a:cxn>
                <a:cxn ang="0">
                  <a:pos x="8" y="33"/>
                </a:cxn>
                <a:cxn ang="0">
                  <a:pos x="30" y="6"/>
                </a:cxn>
                <a:cxn ang="0">
                  <a:pos x="62" y="60"/>
                </a:cxn>
                <a:cxn ang="0">
                  <a:pos x="74" y="109"/>
                </a:cxn>
                <a:cxn ang="0">
                  <a:pos x="82" y="134"/>
                </a:cxn>
                <a:cxn ang="0">
                  <a:pos x="71" y="146"/>
                </a:cxn>
                <a:cxn ang="0">
                  <a:pos x="53" y="176"/>
                </a:cxn>
                <a:cxn ang="0">
                  <a:pos x="38" y="182"/>
                </a:cxn>
              </a:cxnLst>
              <a:rect l="0" t="0" r="r" b="b"/>
              <a:pathLst>
                <a:path w="86" h="191">
                  <a:moveTo>
                    <a:pt x="38" y="182"/>
                  </a:moveTo>
                  <a:cubicBezTo>
                    <a:pt x="38" y="175"/>
                    <a:pt x="32" y="166"/>
                    <a:pt x="23" y="162"/>
                  </a:cubicBezTo>
                  <a:cubicBezTo>
                    <a:pt x="15" y="157"/>
                    <a:pt x="10" y="152"/>
                    <a:pt x="12" y="150"/>
                  </a:cubicBezTo>
                  <a:cubicBezTo>
                    <a:pt x="15" y="148"/>
                    <a:pt x="13" y="141"/>
                    <a:pt x="10" y="134"/>
                  </a:cubicBezTo>
                  <a:cubicBezTo>
                    <a:pt x="6" y="127"/>
                    <a:pt x="5" y="120"/>
                    <a:pt x="8" y="117"/>
                  </a:cubicBezTo>
                  <a:cubicBezTo>
                    <a:pt x="15" y="110"/>
                    <a:pt x="15" y="47"/>
                    <a:pt x="8" y="33"/>
                  </a:cubicBezTo>
                  <a:cubicBezTo>
                    <a:pt x="0" y="17"/>
                    <a:pt x="13" y="0"/>
                    <a:pt x="30" y="6"/>
                  </a:cubicBezTo>
                  <a:cubicBezTo>
                    <a:pt x="54" y="14"/>
                    <a:pt x="66" y="35"/>
                    <a:pt x="62" y="60"/>
                  </a:cubicBezTo>
                  <a:cubicBezTo>
                    <a:pt x="59" y="77"/>
                    <a:pt x="62" y="91"/>
                    <a:pt x="74" y="109"/>
                  </a:cubicBezTo>
                  <a:cubicBezTo>
                    <a:pt x="82" y="123"/>
                    <a:pt x="86" y="134"/>
                    <a:pt x="82" y="134"/>
                  </a:cubicBezTo>
                  <a:cubicBezTo>
                    <a:pt x="78" y="134"/>
                    <a:pt x="73" y="140"/>
                    <a:pt x="71" y="146"/>
                  </a:cubicBezTo>
                  <a:cubicBezTo>
                    <a:pt x="69" y="153"/>
                    <a:pt x="60" y="167"/>
                    <a:pt x="53" y="176"/>
                  </a:cubicBezTo>
                  <a:cubicBezTo>
                    <a:pt x="42" y="190"/>
                    <a:pt x="39" y="191"/>
                    <a:pt x="38" y="1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5333879" y="3310457"/>
              <a:ext cx="209130" cy="147718"/>
            </a:xfrm>
            <a:custGeom>
              <a:avLst/>
              <a:gdLst/>
              <a:ahLst/>
              <a:cxnLst>
                <a:cxn ang="0">
                  <a:pos x="22" y="98"/>
                </a:cxn>
                <a:cxn ang="0">
                  <a:pos x="11" y="51"/>
                </a:cxn>
                <a:cxn ang="0">
                  <a:pos x="13" y="34"/>
                </a:cxn>
                <a:cxn ang="0">
                  <a:pos x="58" y="13"/>
                </a:cxn>
                <a:cxn ang="0">
                  <a:pos x="75" y="16"/>
                </a:cxn>
                <a:cxn ang="0">
                  <a:pos x="90" y="28"/>
                </a:cxn>
                <a:cxn ang="0">
                  <a:pos x="120" y="55"/>
                </a:cxn>
                <a:cxn ang="0">
                  <a:pos x="143" y="65"/>
                </a:cxn>
                <a:cxn ang="0">
                  <a:pos x="105" y="67"/>
                </a:cxn>
                <a:cxn ang="0">
                  <a:pos x="51" y="86"/>
                </a:cxn>
                <a:cxn ang="0">
                  <a:pos x="22" y="98"/>
                </a:cxn>
              </a:cxnLst>
              <a:rect l="0" t="0" r="r" b="b"/>
              <a:pathLst>
                <a:path w="143" h="101">
                  <a:moveTo>
                    <a:pt x="22" y="98"/>
                  </a:moveTo>
                  <a:cubicBezTo>
                    <a:pt x="9" y="92"/>
                    <a:pt x="0" y="58"/>
                    <a:pt x="11" y="51"/>
                  </a:cubicBezTo>
                  <a:cubicBezTo>
                    <a:pt x="14" y="49"/>
                    <a:pt x="15" y="41"/>
                    <a:pt x="13" y="34"/>
                  </a:cubicBezTo>
                  <a:cubicBezTo>
                    <a:pt x="8" y="16"/>
                    <a:pt x="43" y="0"/>
                    <a:pt x="58" y="13"/>
                  </a:cubicBezTo>
                  <a:cubicBezTo>
                    <a:pt x="63" y="17"/>
                    <a:pt x="71" y="19"/>
                    <a:pt x="75" y="16"/>
                  </a:cubicBezTo>
                  <a:cubicBezTo>
                    <a:pt x="79" y="14"/>
                    <a:pt x="86" y="19"/>
                    <a:pt x="90" y="28"/>
                  </a:cubicBezTo>
                  <a:cubicBezTo>
                    <a:pt x="94" y="37"/>
                    <a:pt x="108" y="49"/>
                    <a:pt x="120" y="5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76" y="69"/>
                    <a:pt x="63" y="74"/>
                    <a:pt x="51" y="86"/>
                  </a:cubicBezTo>
                  <a:cubicBezTo>
                    <a:pt x="40" y="98"/>
                    <a:pt x="32" y="101"/>
                    <a:pt x="22" y="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4912300" y="3293860"/>
              <a:ext cx="184234" cy="139420"/>
            </a:xfrm>
            <a:custGeom>
              <a:avLst/>
              <a:gdLst/>
              <a:ahLst/>
              <a:cxnLst>
                <a:cxn ang="0">
                  <a:pos x="11" y="84"/>
                </a:cxn>
                <a:cxn ang="0">
                  <a:pos x="0" y="56"/>
                </a:cxn>
                <a:cxn ang="0">
                  <a:pos x="30" y="15"/>
                </a:cxn>
                <a:cxn ang="0">
                  <a:pos x="36" y="12"/>
                </a:cxn>
                <a:cxn ang="0">
                  <a:pos x="102" y="16"/>
                </a:cxn>
                <a:cxn ang="0">
                  <a:pos x="87" y="74"/>
                </a:cxn>
                <a:cxn ang="0">
                  <a:pos x="66" y="83"/>
                </a:cxn>
                <a:cxn ang="0">
                  <a:pos x="11" y="84"/>
                </a:cxn>
              </a:cxnLst>
              <a:rect l="0" t="0" r="r" b="b"/>
              <a:pathLst>
                <a:path w="126" h="96">
                  <a:moveTo>
                    <a:pt x="11" y="84"/>
                  </a:moveTo>
                  <a:cubicBezTo>
                    <a:pt x="5" y="78"/>
                    <a:pt x="0" y="65"/>
                    <a:pt x="0" y="56"/>
                  </a:cubicBezTo>
                  <a:cubicBezTo>
                    <a:pt x="0" y="37"/>
                    <a:pt x="20" y="9"/>
                    <a:pt x="30" y="15"/>
                  </a:cubicBezTo>
                  <a:cubicBezTo>
                    <a:pt x="33" y="17"/>
                    <a:pt x="36" y="15"/>
                    <a:pt x="36" y="12"/>
                  </a:cubicBezTo>
                  <a:cubicBezTo>
                    <a:pt x="36" y="0"/>
                    <a:pt x="91" y="4"/>
                    <a:pt x="102" y="16"/>
                  </a:cubicBezTo>
                  <a:cubicBezTo>
                    <a:pt x="126" y="44"/>
                    <a:pt x="118" y="74"/>
                    <a:pt x="87" y="74"/>
                  </a:cubicBezTo>
                  <a:cubicBezTo>
                    <a:pt x="79" y="74"/>
                    <a:pt x="70" y="78"/>
                    <a:pt x="66" y="83"/>
                  </a:cubicBezTo>
                  <a:cubicBezTo>
                    <a:pt x="54" y="96"/>
                    <a:pt x="24" y="96"/>
                    <a:pt x="11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5050060" y="3102987"/>
              <a:ext cx="463073" cy="292118"/>
            </a:xfrm>
            <a:custGeom>
              <a:avLst/>
              <a:gdLst/>
              <a:ahLst/>
              <a:cxnLst>
                <a:cxn ang="0">
                  <a:pos x="120" y="185"/>
                </a:cxn>
                <a:cxn ang="0">
                  <a:pos x="71" y="184"/>
                </a:cxn>
                <a:cxn ang="0">
                  <a:pos x="32" y="174"/>
                </a:cxn>
                <a:cxn ang="0">
                  <a:pos x="21" y="151"/>
                </a:cxn>
                <a:cxn ang="0">
                  <a:pos x="12" y="91"/>
                </a:cxn>
                <a:cxn ang="0">
                  <a:pos x="24" y="85"/>
                </a:cxn>
                <a:cxn ang="0">
                  <a:pos x="34" y="75"/>
                </a:cxn>
                <a:cxn ang="0">
                  <a:pos x="28" y="64"/>
                </a:cxn>
                <a:cxn ang="0">
                  <a:pos x="9" y="43"/>
                </a:cxn>
                <a:cxn ang="0">
                  <a:pos x="8" y="12"/>
                </a:cxn>
                <a:cxn ang="0">
                  <a:pos x="23" y="18"/>
                </a:cxn>
                <a:cxn ang="0">
                  <a:pos x="117" y="39"/>
                </a:cxn>
                <a:cxn ang="0">
                  <a:pos x="179" y="28"/>
                </a:cxn>
                <a:cxn ang="0">
                  <a:pos x="267" y="21"/>
                </a:cxn>
                <a:cxn ang="0">
                  <a:pos x="303" y="36"/>
                </a:cxn>
                <a:cxn ang="0">
                  <a:pos x="299" y="52"/>
                </a:cxn>
                <a:cxn ang="0">
                  <a:pos x="280" y="76"/>
                </a:cxn>
                <a:cxn ang="0">
                  <a:pos x="266" y="105"/>
                </a:cxn>
                <a:cxn ang="0">
                  <a:pos x="262" y="124"/>
                </a:cxn>
                <a:cxn ang="0">
                  <a:pos x="271" y="151"/>
                </a:cxn>
                <a:cxn ang="0">
                  <a:pos x="254" y="150"/>
                </a:cxn>
                <a:cxn ang="0">
                  <a:pos x="201" y="170"/>
                </a:cxn>
                <a:cxn ang="0">
                  <a:pos x="120" y="185"/>
                </a:cxn>
              </a:cxnLst>
              <a:rect l="0" t="0" r="r" b="b"/>
              <a:pathLst>
                <a:path w="318" h="201">
                  <a:moveTo>
                    <a:pt x="120" y="185"/>
                  </a:moveTo>
                  <a:cubicBezTo>
                    <a:pt x="102" y="176"/>
                    <a:pt x="94" y="176"/>
                    <a:pt x="71" y="184"/>
                  </a:cubicBezTo>
                  <a:cubicBezTo>
                    <a:pt x="41" y="193"/>
                    <a:pt x="26" y="189"/>
                    <a:pt x="32" y="174"/>
                  </a:cubicBezTo>
                  <a:cubicBezTo>
                    <a:pt x="34" y="168"/>
                    <a:pt x="29" y="158"/>
                    <a:pt x="21" y="151"/>
                  </a:cubicBezTo>
                  <a:cubicBezTo>
                    <a:pt x="8" y="139"/>
                    <a:pt x="6" y="129"/>
                    <a:pt x="12" y="91"/>
                  </a:cubicBezTo>
                  <a:cubicBezTo>
                    <a:pt x="13" y="88"/>
                    <a:pt x="18" y="85"/>
                    <a:pt x="24" y="85"/>
                  </a:cubicBezTo>
                  <a:cubicBezTo>
                    <a:pt x="30" y="85"/>
                    <a:pt x="34" y="81"/>
                    <a:pt x="34" y="75"/>
                  </a:cubicBezTo>
                  <a:cubicBezTo>
                    <a:pt x="34" y="69"/>
                    <a:pt x="31" y="64"/>
                    <a:pt x="28" y="64"/>
                  </a:cubicBezTo>
                  <a:cubicBezTo>
                    <a:pt x="24" y="64"/>
                    <a:pt x="16" y="55"/>
                    <a:pt x="9" y="43"/>
                  </a:cubicBezTo>
                  <a:cubicBezTo>
                    <a:pt x="0" y="25"/>
                    <a:pt x="0" y="20"/>
                    <a:pt x="8" y="12"/>
                  </a:cubicBezTo>
                  <a:cubicBezTo>
                    <a:pt x="20" y="0"/>
                    <a:pt x="28" y="5"/>
                    <a:pt x="23" y="18"/>
                  </a:cubicBezTo>
                  <a:cubicBezTo>
                    <a:pt x="19" y="29"/>
                    <a:pt x="49" y="35"/>
                    <a:pt x="117" y="39"/>
                  </a:cubicBezTo>
                  <a:cubicBezTo>
                    <a:pt x="149" y="40"/>
                    <a:pt x="164" y="38"/>
                    <a:pt x="179" y="28"/>
                  </a:cubicBezTo>
                  <a:cubicBezTo>
                    <a:pt x="210" y="7"/>
                    <a:pt x="238" y="4"/>
                    <a:pt x="267" y="21"/>
                  </a:cubicBezTo>
                  <a:cubicBezTo>
                    <a:pt x="281" y="29"/>
                    <a:pt x="297" y="36"/>
                    <a:pt x="303" y="36"/>
                  </a:cubicBezTo>
                  <a:cubicBezTo>
                    <a:pt x="318" y="36"/>
                    <a:pt x="315" y="48"/>
                    <a:pt x="299" y="52"/>
                  </a:cubicBezTo>
                  <a:cubicBezTo>
                    <a:pt x="291" y="54"/>
                    <a:pt x="283" y="65"/>
                    <a:pt x="280" y="76"/>
                  </a:cubicBezTo>
                  <a:cubicBezTo>
                    <a:pt x="277" y="87"/>
                    <a:pt x="271" y="100"/>
                    <a:pt x="266" y="105"/>
                  </a:cubicBezTo>
                  <a:cubicBezTo>
                    <a:pt x="255" y="116"/>
                    <a:pt x="252" y="130"/>
                    <a:pt x="262" y="124"/>
                  </a:cubicBezTo>
                  <a:cubicBezTo>
                    <a:pt x="272" y="119"/>
                    <a:pt x="279" y="143"/>
                    <a:pt x="271" y="151"/>
                  </a:cubicBezTo>
                  <a:cubicBezTo>
                    <a:pt x="266" y="155"/>
                    <a:pt x="260" y="155"/>
                    <a:pt x="254" y="150"/>
                  </a:cubicBezTo>
                  <a:cubicBezTo>
                    <a:pt x="240" y="138"/>
                    <a:pt x="206" y="151"/>
                    <a:pt x="201" y="170"/>
                  </a:cubicBezTo>
                  <a:cubicBezTo>
                    <a:pt x="195" y="193"/>
                    <a:pt x="154" y="201"/>
                    <a:pt x="120" y="1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Freeform 18"/>
            <p:cNvSpPr>
              <a:spLocks/>
            </p:cNvSpPr>
            <p:nvPr/>
          </p:nvSpPr>
          <p:spPr bwMode="auto">
            <a:xfrm>
              <a:off x="4027648" y="3255685"/>
              <a:ext cx="63071" cy="142739"/>
            </a:xfrm>
            <a:custGeom>
              <a:avLst/>
              <a:gdLst/>
              <a:ahLst/>
              <a:cxnLst>
                <a:cxn ang="0">
                  <a:pos x="8" y="70"/>
                </a:cxn>
                <a:cxn ang="0">
                  <a:pos x="3" y="39"/>
                </a:cxn>
                <a:cxn ang="0">
                  <a:pos x="14" y="8"/>
                </a:cxn>
                <a:cxn ang="0">
                  <a:pos x="42" y="27"/>
                </a:cxn>
                <a:cxn ang="0">
                  <a:pos x="8" y="70"/>
                </a:cxn>
              </a:cxnLst>
              <a:rect l="0" t="0" r="r" b="b"/>
              <a:pathLst>
                <a:path w="43" h="98">
                  <a:moveTo>
                    <a:pt x="8" y="70"/>
                  </a:moveTo>
                  <a:cubicBezTo>
                    <a:pt x="8" y="65"/>
                    <a:pt x="6" y="51"/>
                    <a:pt x="3" y="39"/>
                  </a:cubicBezTo>
                  <a:cubicBezTo>
                    <a:pt x="0" y="20"/>
                    <a:pt x="2" y="15"/>
                    <a:pt x="14" y="8"/>
                  </a:cubicBezTo>
                  <a:cubicBezTo>
                    <a:pt x="30" y="0"/>
                    <a:pt x="42" y="8"/>
                    <a:pt x="42" y="27"/>
                  </a:cubicBezTo>
                  <a:cubicBezTo>
                    <a:pt x="43" y="57"/>
                    <a:pt x="11" y="98"/>
                    <a:pt x="8" y="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4457526" y="2878920"/>
              <a:ext cx="630709" cy="443155"/>
            </a:xfrm>
            <a:custGeom>
              <a:avLst/>
              <a:gdLst/>
              <a:ahLst/>
              <a:cxnLst>
                <a:cxn ang="0">
                  <a:pos x="312" y="294"/>
                </a:cxn>
                <a:cxn ang="0">
                  <a:pos x="278" y="264"/>
                </a:cxn>
                <a:cxn ang="0">
                  <a:pos x="249" y="277"/>
                </a:cxn>
                <a:cxn ang="0">
                  <a:pos x="224" y="282"/>
                </a:cxn>
                <a:cxn ang="0">
                  <a:pos x="211" y="238"/>
                </a:cxn>
                <a:cxn ang="0">
                  <a:pos x="219" y="227"/>
                </a:cxn>
                <a:cxn ang="0">
                  <a:pos x="226" y="221"/>
                </a:cxn>
                <a:cxn ang="0">
                  <a:pos x="238" y="214"/>
                </a:cxn>
                <a:cxn ang="0">
                  <a:pos x="252" y="203"/>
                </a:cxn>
                <a:cxn ang="0">
                  <a:pos x="254" y="185"/>
                </a:cxn>
                <a:cxn ang="0">
                  <a:pos x="258" y="174"/>
                </a:cxn>
                <a:cxn ang="0">
                  <a:pos x="255" y="154"/>
                </a:cxn>
                <a:cxn ang="0">
                  <a:pos x="249" y="127"/>
                </a:cxn>
                <a:cxn ang="0">
                  <a:pos x="248" y="102"/>
                </a:cxn>
                <a:cxn ang="0">
                  <a:pos x="247" y="91"/>
                </a:cxn>
                <a:cxn ang="0">
                  <a:pos x="255" y="84"/>
                </a:cxn>
                <a:cxn ang="0">
                  <a:pos x="235" y="91"/>
                </a:cxn>
                <a:cxn ang="0">
                  <a:pos x="222" y="97"/>
                </a:cxn>
                <a:cxn ang="0">
                  <a:pos x="98" y="82"/>
                </a:cxn>
                <a:cxn ang="0">
                  <a:pos x="63" y="95"/>
                </a:cxn>
                <a:cxn ang="0">
                  <a:pos x="94" y="157"/>
                </a:cxn>
                <a:cxn ang="0">
                  <a:pos x="126" y="203"/>
                </a:cxn>
                <a:cxn ang="0">
                  <a:pos x="103" y="201"/>
                </a:cxn>
                <a:cxn ang="0">
                  <a:pos x="48" y="153"/>
                </a:cxn>
                <a:cxn ang="0">
                  <a:pos x="41" y="137"/>
                </a:cxn>
                <a:cxn ang="0">
                  <a:pos x="26" y="111"/>
                </a:cxn>
                <a:cxn ang="0">
                  <a:pos x="12" y="86"/>
                </a:cxn>
                <a:cxn ang="0">
                  <a:pos x="4" y="63"/>
                </a:cxn>
                <a:cxn ang="0">
                  <a:pos x="15" y="62"/>
                </a:cxn>
                <a:cxn ang="0">
                  <a:pos x="51" y="56"/>
                </a:cxn>
                <a:cxn ang="0">
                  <a:pos x="63" y="42"/>
                </a:cxn>
                <a:cxn ang="0">
                  <a:pos x="67" y="27"/>
                </a:cxn>
                <a:cxn ang="0">
                  <a:pos x="98" y="3"/>
                </a:cxn>
                <a:cxn ang="0">
                  <a:pos x="138" y="23"/>
                </a:cxn>
                <a:cxn ang="0">
                  <a:pos x="212" y="42"/>
                </a:cxn>
                <a:cxn ang="0">
                  <a:pos x="219" y="38"/>
                </a:cxn>
                <a:cxn ang="0">
                  <a:pos x="225" y="51"/>
                </a:cxn>
                <a:cxn ang="0">
                  <a:pos x="234" y="77"/>
                </a:cxn>
                <a:cxn ang="0">
                  <a:pos x="239" y="64"/>
                </a:cxn>
                <a:cxn ang="0">
                  <a:pos x="232" y="42"/>
                </a:cxn>
                <a:cxn ang="0">
                  <a:pos x="240" y="30"/>
                </a:cxn>
                <a:cxn ang="0">
                  <a:pos x="304" y="34"/>
                </a:cxn>
                <a:cxn ang="0">
                  <a:pos x="319" y="59"/>
                </a:cxn>
                <a:cxn ang="0">
                  <a:pos x="335" y="78"/>
                </a:cxn>
                <a:cxn ang="0">
                  <a:pos x="351" y="100"/>
                </a:cxn>
                <a:cxn ang="0">
                  <a:pos x="365" y="122"/>
                </a:cxn>
                <a:cxn ang="0">
                  <a:pos x="386" y="136"/>
                </a:cxn>
                <a:cxn ang="0">
                  <a:pos x="395" y="135"/>
                </a:cxn>
                <a:cxn ang="0">
                  <a:pos x="404" y="126"/>
                </a:cxn>
                <a:cxn ang="0">
                  <a:pos x="404" y="165"/>
                </a:cxn>
                <a:cxn ang="0">
                  <a:pos x="427" y="221"/>
                </a:cxn>
                <a:cxn ang="0">
                  <a:pos x="419" y="236"/>
                </a:cxn>
                <a:cxn ang="0">
                  <a:pos x="407" y="260"/>
                </a:cxn>
                <a:cxn ang="0">
                  <a:pos x="374" y="282"/>
                </a:cxn>
                <a:cxn ang="0">
                  <a:pos x="335" y="292"/>
                </a:cxn>
                <a:cxn ang="0">
                  <a:pos x="312" y="294"/>
                </a:cxn>
              </a:cxnLst>
              <a:rect l="0" t="0" r="r" b="b"/>
              <a:pathLst>
                <a:path w="432" h="304">
                  <a:moveTo>
                    <a:pt x="312" y="294"/>
                  </a:moveTo>
                  <a:cubicBezTo>
                    <a:pt x="312" y="283"/>
                    <a:pt x="296" y="269"/>
                    <a:pt x="278" y="264"/>
                  </a:cubicBezTo>
                  <a:cubicBezTo>
                    <a:pt x="267" y="260"/>
                    <a:pt x="260" y="264"/>
                    <a:pt x="249" y="277"/>
                  </a:cubicBezTo>
                  <a:cubicBezTo>
                    <a:pt x="236" y="293"/>
                    <a:pt x="234" y="293"/>
                    <a:pt x="224" y="282"/>
                  </a:cubicBezTo>
                  <a:cubicBezTo>
                    <a:pt x="210" y="266"/>
                    <a:pt x="202" y="238"/>
                    <a:pt x="211" y="238"/>
                  </a:cubicBezTo>
                  <a:cubicBezTo>
                    <a:pt x="216" y="238"/>
                    <a:pt x="219" y="233"/>
                    <a:pt x="219" y="227"/>
                  </a:cubicBezTo>
                  <a:cubicBezTo>
                    <a:pt x="219" y="221"/>
                    <a:pt x="222" y="218"/>
                    <a:pt x="226" y="221"/>
                  </a:cubicBezTo>
                  <a:cubicBezTo>
                    <a:pt x="230" y="223"/>
                    <a:pt x="235" y="220"/>
                    <a:pt x="238" y="214"/>
                  </a:cubicBezTo>
                  <a:cubicBezTo>
                    <a:pt x="240" y="208"/>
                    <a:pt x="246" y="203"/>
                    <a:pt x="252" y="203"/>
                  </a:cubicBezTo>
                  <a:cubicBezTo>
                    <a:pt x="264" y="203"/>
                    <a:pt x="265" y="192"/>
                    <a:pt x="254" y="185"/>
                  </a:cubicBezTo>
                  <a:cubicBezTo>
                    <a:pt x="248" y="182"/>
                    <a:pt x="250" y="178"/>
                    <a:pt x="258" y="174"/>
                  </a:cubicBezTo>
                  <a:cubicBezTo>
                    <a:pt x="269" y="167"/>
                    <a:pt x="269" y="166"/>
                    <a:pt x="255" y="154"/>
                  </a:cubicBezTo>
                  <a:cubicBezTo>
                    <a:pt x="242" y="143"/>
                    <a:pt x="241" y="139"/>
                    <a:pt x="249" y="127"/>
                  </a:cubicBezTo>
                  <a:cubicBezTo>
                    <a:pt x="256" y="116"/>
                    <a:pt x="256" y="111"/>
                    <a:pt x="248" y="102"/>
                  </a:cubicBezTo>
                  <a:cubicBezTo>
                    <a:pt x="242" y="94"/>
                    <a:pt x="241" y="91"/>
                    <a:pt x="247" y="91"/>
                  </a:cubicBezTo>
                  <a:cubicBezTo>
                    <a:pt x="251" y="91"/>
                    <a:pt x="255" y="88"/>
                    <a:pt x="255" y="84"/>
                  </a:cubicBezTo>
                  <a:cubicBezTo>
                    <a:pt x="255" y="71"/>
                    <a:pt x="239" y="76"/>
                    <a:pt x="235" y="91"/>
                  </a:cubicBezTo>
                  <a:cubicBezTo>
                    <a:pt x="232" y="102"/>
                    <a:pt x="229" y="103"/>
                    <a:pt x="222" y="97"/>
                  </a:cubicBezTo>
                  <a:cubicBezTo>
                    <a:pt x="213" y="90"/>
                    <a:pt x="181" y="86"/>
                    <a:pt x="98" y="82"/>
                  </a:cubicBezTo>
                  <a:cubicBezTo>
                    <a:pt x="69" y="80"/>
                    <a:pt x="65" y="82"/>
                    <a:pt x="63" y="95"/>
                  </a:cubicBezTo>
                  <a:cubicBezTo>
                    <a:pt x="62" y="105"/>
                    <a:pt x="74" y="129"/>
                    <a:pt x="94" y="157"/>
                  </a:cubicBezTo>
                  <a:cubicBezTo>
                    <a:pt x="126" y="203"/>
                    <a:pt x="126" y="203"/>
                    <a:pt x="126" y="203"/>
                  </a:cubicBezTo>
                  <a:cubicBezTo>
                    <a:pt x="103" y="201"/>
                    <a:pt x="103" y="201"/>
                    <a:pt x="103" y="201"/>
                  </a:cubicBezTo>
                  <a:cubicBezTo>
                    <a:pt x="79" y="200"/>
                    <a:pt x="35" y="161"/>
                    <a:pt x="48" y="153"/>
                  </a:cubicBezTo>
                  <a:cubicBezTo>
                    <a:pt x="52" y="151"/>
                    <a:pt x="48" y="144"/>
                    <a:pt x="41" y="137"/>
                  </a:cubicBezTo>
                  <a:cubicBezTo>
                    <a:pt x="33" y="129"/>
                    <a:pt x="26" y="118"/>
                    <a:pt x="26" y="111"/>
                  </a:cubicBezTo>
                  <a:cubicBezTo>
                    <a:pt x="26" y="104"/>
                    <a:pt x="20" y="93"/>
                    <a:pt x="12" y="86"/>
                  </a:cubicBezTo>
                  <a:cubicBezTo>
                    <a:pt x="3" y="77"/>
                    <a:pt x="0" y="69"/>
                    <a:pt x="4" y="63"/>
                  </a:cubicBezTo>
                  <a:cubicBezTo>
                    <a:pt x="8" y="57"/>
                    <a:pt x="11" y="56"/>
                    <a:pt x="15" y="62"/>
                  </a:cubicBezTo>
                  <a:cubicBezTo>
                    <a:pt x="23" y="75"/>
                    <a:pt x="46" y="71"/>
                    <a:pt x="51" y="56"/>
                  </a:cubicBezTo>
                  <a:cubicBezTo>
                    <a:pt x="54" y="48"/>
                    <a:pt x="59" y="42"/>
                    <a:pt x="63" y="42"/>
                  </a:cubicBezTo>
                  <a:cubicBezTo>
                    <a:pt x="67" y="42"/>
                    <a:pt x="69" y="35"/>
                    <a:pt x="67" y="27"/>
                  </a:cubicBezTo>
                  <a:cubicBezTo>
                    <a:pt x="63" y="12"/>
                    <a:pt x="79" y="0"/>
                    <a:pt x="98" y="3"/>
                  </a:cubicBezTo>
                  <a:cubicBezTo>
                    <a:pt x="105" y="4"/>
                    <a:pt x="122" y="13"/>
                    <a:pt x="138" y="23"/>
                  </a:cubicBezTo>
                  <a:cubicBezTo>
                    <a:pt x="170" y="44"/>
                    <a:pt x="212" y="55"/>
                    <a:pt x="212" y="42"/>
                  </a:cubicBezTo>
                  <a:cubicBezTo>
                    <a:pt x="212" y="37"/>
                    <a:pt x="215" y="36"/>
                    <a:pt x="219" y="38"/>
                  </a:cubicBezTo>
                  <a:cubicBezTo>
                    <a:pt x="223" y="41"/>
                    <a:pt x="226" y="46"/>
                    <a:pt x="225" y="51"/>
                  </a:cubicBezTo>
                  <a:cubicBezTo>
                    <a:pt x="223" y="68"/>
                    <a:pt x="226" y="77"/>
                    <a:pt x="234" y="77"/>
                  </a:cubicBezTo>
                  <a:cubicBezTo>
                    <a:pt x="239" y="77"/>
                    <a:pt x="241" y="71"/>
                    <a:pt x="239" y="64"/>
                  </a:cubicBezTo>
                  <a:cubicBezTo>
                    <a:pt x="237" y="58"/>
                    <a:pt x="234" y="48"/>
                    <a:pt x="232" y="42"/>
                  </a:cubicBezTo>
                  <a:cubicBezTo>
                    <a:pt x="231" y="37"/>
                    <a:pt x="235" y="32"/>
                    <a:pt x="240" y="30"/>
                  </a:cubicBezTo>
                  <a:cubicBezTo>
                    <a:pt x="287" y="19"/>
                    <a:pt x="289" y="19"/>
                    <a:pt x="304" y="34"/>
                  </a:cubicBezTo>
                  <a:cubicBezTo>
                    <a:pt x="312" y="42"/>
                    <a:pt x="319" y="53"/>
                    <a:pt x="319" y="59"/>
                  </a:cubicBezTo>
                  <a:cubicBezTo>
                    <a:pt x="319" y="65"/>
                    <a:pt x="326" y="73"/>
                    <a:pt x="335" y="78"/>
                  </a:cubicBezTo>
                  <a:cubicBezTo>
                    <a:pt x="344" y="83"/>
                    <a:pt x="351" y="93"/>
                    <a:pt x="351" y="100"/>
                  </a:cubicBezTo>
                  <a:cubicBezTo>
                    <a:pt x="351" y="108"/>
                    <a:pt x="358" y="117"/>
                    <a:pt x="365" y="122"/>
                  </a:cubicBezTo>
                  <a:cubicBezTo>
                    <a:pt x="373" y="126"/>
                    <a:pt x="382" y="133"/>
                    <a:pt x="386" y="136"/>
                  </a:cubicBezTo>
                  <a:cubicBezTo>
                    <a:pt x="389" y="141"/>
                    <a:pt x="393" y="140"/>
                    <a:pt x="395" y="135"/>
                  </a:cubicBezTo>
                  <a:cubicBezTo>
                    <a:pt x="397" y="130"/>
                    <a:pt x="401" y="126"/>
                    <a:pt x="404" y="126"/>
                  </a:cubicBezTo>
                  <a:cubicBezTo>
                    <a:pt x="412" y="126"/>
                    <a:pt x="412" y="156"/>
                    <a:pt x="404" y="165"/>
                  </a:cubicBezTo>
                  <a:cubicBezTo>
                    <a:pt x="396" y="175"/>
                    <a:pt x="412" y="212"/>
                    <a:pt x="427" y="221"/>
                  </a:cubicBezTo>
                  <a:cubicBezTo>
                    <a:pt x="432" y="224"/>
                    <a:pt x="429" y="230"/>
                    <a:pt x="419" y="236"/>
                  </a:cubicBezTo>
                  <a:cubicBezTo>
                    <a:pt x="409" y="243"/>
                    <a:pt x="405" y="252"/>
                    <a:pt x="407" y="260"/>
                  </a:cubicBezTo>
                  <a:cubicBezTo>
                    <a:pt x="411" y="277"/>
                    <a:pt x="404" y="281"/>
                    <a:pt x="374" y="282"/>
                  </a:cubicBezTo>
                  <a:cubicBezTo>
                    <a:pt x="362" y="282"/>
                    <a:pt x="344" y="286"/>
                    <a:pt x="335" y="292"/>
                  </a:cubicBezTo>
                  <a:cubicBezTo>
                    <a:pt x="316" y="304"/>
                    <a:pt x="312" y="304"/>
                    <a:pt x="312" y="2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3025153" y="2369373"/>
              <a:ext cx="952702" cy="916187"/>
            </a:xfrm>
            <a:custGeom>
              <a:avLst/>
              <a:gdLst/>
              <a:ahLst/>
              <a:cxnLst>
                <a:cxn ang="0">
                  <a:pos x="251" y="600"/>
                </a:cxn>
                <a:cxn ang="0">
                  <a:pos x="169" y="567"/>
                </a:cxn>
                <a:cxn ang="0">
                  <a:pos x="185" y="462"/>
                </a:cxn>
                <a:cxn ang="0">
                  <a:pos x="177" y="356"/>
                </a:cxn>
                <a:cxn ang="0">
                  <a:pos x="129" y="291"/>
                </a:cxn>
                <a:cxn ang="0">
                  <a:pos x="108" y="265"/>
                </a:cxn>
                <a:cxn ang="0">
                  <a:pos x="29" y="241"/>
                </a:cxn>
                <a:cxn ang="0">
                  <a:pos x="17" y="203"/>
                </a:cxn>
                <a:cxn ang="0">
                  <a:pos x="70" y="174"/>
                </a:cxn>
                <a:cxn ang="0">
                  <a:pos x="114" y="191"/>
                </a:cxn>
                <a:cxn ang="0">
                  <a:pos x="170" y="186"/>
                </a:cxn>
                <a:cxn ang="0">
                  <a:pos x="154" y="115"/>
                </a:cxn>
                <a:cxn ang="0">
                  <a:pos x="179" y="124"/>
                </a:cxn>
                <a:cxn ang="0">
                  <a:pos x="253" y="120"/>
                </a:cxn>
                <a:cxn ang="0">
                  <a:pos x="329" y="26"/>
                </a:cxn>
                <a:cxn ang="0">
                  <a:pos x="375" y="13"/>
                </a:cxn>
                <a:cxn ang="0">
                  <a:pos x="408" y="27"/>
                </a:cxn>
                <a:cxn ang="0">
                  <a:pos x="452" y="61"/>
                </a:cxn>
                <a:cxn ang="0">
                  <a:pos x="468" y="85"/>
                </a:cxn>
                <a:cxn ang="0">
                  <a:pos x="540" y="122"/>
                </a:cxn>
                <a:cxn ang="0">
                  <a:pos x="643" y="160"/>
                </a:cxn>
                <a:cxn ang="0">
                  <a:pos x="626" y="237"/>
                </a:cxn>
                <a:cxn ang="0">
                  <a:pos x="599" y="277"/>
                </a:cxn>
                <a:cxn ang="0">
                  <a:pos x="572" y="318"/>
                </a:cxn>
                <a:cxn ang="0">
                  <a:pos x="554" y="343"/>
                </a:cxn>
                <a:cxn ang="0">
                  <a:pos x="561" y="361"/>
                </a:cxn>
                <a:cxn ang="0">
                  <a:pos x="594" y="380"/>
                </a:cxn>
                <a:cxn ang="0">
                  <a:pos x="593" y="434"/>
                </a:cxn>
                <a:cxn ang="0">
                  <a:pos x="591" y="472"/>
                </a:cxn>
                <a:cxn ang="0">
                  <a:pos x="630" y="524"/>
                </a:cxn>
                <a:cxn ang="0">
                  <a:pos x="586" y="561"/>
                </a:cxn>
                <a:cxn ang="0">
                  <a:pos x="517" y="568"/>
                </a:cxn>
                <a:cxn ang="0">
                  <a:pos x="395" y="596"/>
                </a:cxn>
                <a:cxn ang="0">
                  <a:pos x="338" y="620"/>
                </a:cxn>
              </a:cxnLst>
              <a:rect l="0" t="0" r="r" b="b"/>
              <a:pathLst>
                <a:path w="653" h="629">
                  <a:moveTo>
                    <a:pt x="338" y="620"/>
                  </a:moveTo>
                  <a:cubicBezTo>
                    <a:pt x="330" y="606"/>
                    <a:pt x="293" y="598"/>
                    <a:pt x="251" y="600"/>
                  </a:cubicBezTo>
                  <a:cubicBezTo>
                    <a:pt x="211" y="602"/>
                    <a:pt x="168" y="587"/>
                    <a:pt x="176" y="574"/>
                  </a:cubicBezTo>
                  <a:cubicBezTo>
                    <a:pt x="178" y="570"/>
                    <a:pt x="175" y="567"/>
                    <a:pt x="169" y="567"/>
                  </a:cubicBezTo>
                  <a:cubicBezTo>
                    <a:pt x="160" y="567"/>
                    <a:pt x="160" y="564"/>
                    <a:pt x="169" y="541"/>
                  </a:cubicBezTo>
                  <a:cubicBezTo>
                    <a:pt x="174" y="526"/>
                    <a:pt x="181" y="491"/>
                    <a:pt x="185" y="462"/>
                  </a:cubicBezTo>
                  <a:cubicBezTo>
                    <a:pt x="190" y="415"/>
                    <a:pt x="188" y="398"/>
                    <a:pt x="191" y="384"/>
                  </a:cubicBezTo>
                  <a:cubicBezTo>
                    <a:pt x="195" y="367"/>
                    <a:pt x="192" y="362"/>
                    <a:pt x="177" y="356"/>
                  </a:cubicBezTo>
                  <a:cubicBezTo>
                    <a:pt x="156" y="346"/>
                    <a:pt x="134" y="317"/>
                    <a:pt x="140" y="307"/>
                  </a:cubicBezTo>
                  <a:cubicBezTo>
                    <a:pt x="142" y="304"/>
                    <a:pt x="137" y="296"/>
                    <a:pt x="129" y="291"/>
                  </a:cubicBezTo>
                  <a:cubicBezTo>
                    <a:pt x="120" y="285"/>
                    <a:pt x="115" y="277"/>
                    <a:pt x="118" y="273"/>
                  </a:cubicBezTo>
                  <a:cubicBezTo>
                    <a:pt x="121" y="268"/>
                    <a:pt x="117" y="265"/>
                    <a:pt x="108" y="265"/>
                  </a:cubicBezTo>
                  <a:cubicBezTo>
                    <a:pt x="100" y="265"/>
                    <a:pt x="80" y="259"/>
                    <a:pt x="64" y="251"/>
                  </a:cubicBezTo>
                  <a:cubicBezTo>
                    <a:pt x="49" y="243"/>
                    <a:pt x="33" y="238"/>
                    <a:pt x="29" y="241"/>
                  </a:cubicBezTo>
                  <a:cubicBezTo>
                    <a:pt x="24" y="243"/>
                    <a:pt x="23" y="239"/>
                    <a:pt x="26" y="228"/>
                  </a:cubicBezTo>
                  <a:cubicBezTo>
                    <a:pt x="29" y="215"/>
                    <a:pt x="27" y="208"/>
                    <a:pt x="17" y="203"/>
                  </a:cubicBezTo>
                  <a:cubicBezTo>
                    <a:pt x="0" y="193"/>
                    <a:pt x="9" y="186"/>
                    <a:pt x="38" y="185"/>
                  </a:cubicBezTo>
                  <a:cubicBezTo>
                    <a:pt x="51" y="184"/>
                    <a:pt x="65" y="179"/>
                    <a:pt x="70" y="174"/>
                  </a:cubicBezTo>
                  <a:cubicBezTo>
                    <a:pt x="78" y="164"/>
                    <a:pt x="81" y="165"/>
                    <a:pt x="92" y="180"/>
                  </a:cubicBezTo>
                  <a:cubicBezTo>
                    <a:pt x="100" y="190"/>
                    <a:pt x="109" y="195"/>
                    <a:pt x="114" y="191"/>
                  </a:cubicBezTo>
                  <a:cubicBezTo>
                    <a:pt x="119" y="189"/>
                    <a:pt x="133" y="186"/>
                    <a:pt x="146" y="186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2" y="141"/>
                    <a:pt x="157" y="122"/>
                    <a:pt x="154" y="115"/>
                  </a:cubicBezTo>
                  <a:cubicBezTo>
                    <a:pt x="149" y="103"/>
                    <a:pt x="150" y="103"/>
                    <a:pt x="164" y="110"/>
                  </a:cubicBezTo>
                  <a:cubicBezTo>
                    <a:pt x="172" y="114"/>
                    <a:pt x="179" y="121"/>
                    <a:pt x="179" y="124"/>
                  </a:cubicBezTo>
                  <a:cubicBezTo>
                    <a:pt x="179" y="131"/>
                    <a:pt x="232" y="140"/>
                    <a:pt x="246" y="134"/>
                  </a:cubicBezTo>
                  <a:cubicBezTo>
                    <a:pt x="252" y="132"/>
                    <a:pt x="255" y="126"/>
                    <a:pt x="253" y="120"/>
                  </a:cubicBezTo>
                  <a:cubicBezTo>
                    <a:pt x="250" y="113"/>
                    <a:pt x="259" y="106"/>
                    <a:pt x="281" y="96"/>
                  </a:cubicBezTo>
                  <a:cubicBezTo>
                    <a:pt x="313" y="82"/>
                    <a:pt x="329" y="59"/>
                    <a:pt x="329" y="26"/>
                  </a:cubicBezTo>
                  <a:cubicBezTo>
                    <a:pt x="329" y="18"/>
                    <a:pt x="338" y="10"/>
                    <a:pt x="350" y="6"/>
                  </a:cubicBezTo>
                  <a:cubicBezTo>
                    <a:pt x="368" y="0"/>
                    <a:pt x="371" y="1"/>
                    <a:pt x="375" y="13"/>
                  </a:cubicBezTo>
                  <a:cubicBezTo>
                    <a:pt x="377" y="24"/>
                    <a:pt x="382" y="26"/>
                    <a:pt x="393" y="23"/>
                  </a:cubicBezTo>
                  <a:cubicBezTo>
                    <a:pt x="403" y="20"/>
                    <a:pt x="408" y="21"/>
                    <a:pt x="408" y="27"/>
                  </a:cubicBezTo>
                  <a:cubicBezTo>
                    <a:pt x="408" y="40"/>
                    <a:pt x="431" y="59"/>
                    <a:pt x="442" y="56"/>
                  </a:cubicBezTo>
                  <a:cubicBezTo>
                    <a:pt x="447" y="54"/>
                    <a:pt x="451" y="56"/>
                    <a:pt x="452" y="61"/>
                  </a:cubicBezTo>
                  <a:cubicBezTo>
                    <a:pt x="452" y="65"/>
                    <a:pt x="453" y="72"/>
                    <a:pt x="454" y="77"/>
                  </a:cubicBezTo>
                  <a:cubicBezTo>
                    <a:pt x="454" y="82"/>
                    <a:pt x="461" y="85"/>
                    <a:pt x="468" y="85"/>
                  </a:cubicBezTo>
                  <a:cubicBezTo>
                    <a:pt x="475" y="84"/>
                    <a:pt x="490" y="92"/>
                    <a:pt x="502" y="102"/>
                  </a:cubicBezTo>
                  <a:cubicBezTo>
                    <a:pt x="513" y="112"/>
                    <a:pt x="530" y="121"/>
                    <a:pt x="540" y="122"/>
                  </a:cubicBezTo>
                  <a:cubicBezTo>
                    <a:pt x="550" y="123"/>
                    <a:pt x="576" y="132"/>
                    <a:pt x="597" y="141"/>
                  </a:cubicBezTo>
                  <a:cubicBezTo>
                    <a:pt x="618" y="151"/>
                    <a:pt x="639" y="160"/>
                    <a:pt x="643" y="160"/>
                  </a:cubicBezTo>
                  <a:cubicBezTo>
                    <a:pt x="653" y="160"/>
                    <a:pt x="653" y="171"/>
                    <a:pt x="642" y="190"/>
                  </a:cubicBezTo>
                  <a:cubicBezTo>
                    <a:pt x="638" y="198"/>
                    <a:pt x="630" y="219"/>
                    <a:pt x="626" y="237"/>
                  </a:cubicBezTo>
                  <a:cubicBezTo>
                    <a:pt x="621" y="256"/>
                    <a:pt x="614" y="269"/>
                    <a:pt x="607" y="269"/>
                  </a:cubicBezTo>
                  <a:cubicBezTo>
                    <a:pt x="602" y="269"/>
                    <a:pt x="598" y="273"/>
                    <a:pt x="599" y="277"/>
                  </a:cubicBezTo>
                  <a:cubicBezTo>
                    <a:pt x="600" y="281"/>
                    <a:pt x="594" y="290"/>
                    <a:pt x="586" y="297"/>
                  </a:cubicBezTo>
                  <a:cubicBezTo>
                    <a:pt x="579" y="304"/>
                    <a:pt x="572" y="313"/>
                    <a:pt x="572" y="318"/>
                  </a:cubicBezTo>
                  <a:cubicBezTo>
                    <a:pt x="572" y="323"/>
                    <a:pt x="567" y="329"/>
                    <a:pt x="561" y="331"/>
                  </a:cubicBezTo>
                  <a:cubicBezTo>
                    <a:pt x="555" y="333"/>
                    <a:pt x="552" y="338"/>
                    <a:pt x="554" y="343"/>
                  </a:cubicBezTo>
                  <a:cubicBezTo>
                    <a:pt x="557" y="347"/>
                    <a:pt x="555" y="355"/>
                    <a:pt x="550" y="362"/>
                  </a:cubicBezTo>
                  <a:cubicBezTo>
                    <a:pt x="541" y="372"/>
                    <a:pt x="543" y="372"/>
                    <a:pt x="561" y="361"/>
                  </a:cubicBezTo>
                  <a:cubicBezTo>
                    <a:pt x="581" y="348"/>
                    <a:pt x="582" y="348"/>
                    <a:pt x="591" y="360"/>
                  </a:cubicBezTo>
                  <a:cubicBezTo>
                    <a:pt x="597" y="368"/>
                    <a:pt x="598" y="376"/>
                    <a:pt x="594" y="380"/>
                  </a:cubicBezTo>
                  <a:cubicBezTo>
                    <a:pt x="590" y="384"/>
                    <a:pt x="591" y="394"/>
                    <a:pt x="598" y="406"/>
                  </a:cubicBezTo>
                  <a:cubicBezTo>
                    <a:pt x="607" y="425"/>
                    <a:pt x="607" y="427"/>
                    <a:pt x="593" y="434"/>
                  </a:cubicBezTo>
                  <a:cubicBezTo>
                    <a:pt x="581" y="440"/>
                    <a:pt x="580" y="444"/>
                    <a:pt x="587" y="452"/>
                  </a:cubicBezTo>
                  <a:cubicBezTo>
                    <a:pt x="591" y="457"/>
                    <a:pt x="593" y="466"/>
                    <a:pt x="591" y="472"/>
                  </a:cubicBezTo>
                  <a:cubicBezTo>
                    <a:pt x="586" y="486"/>
                    <a:pt x="613" y="518"/>
                    <a:pt x="627" y="513"/>
                  </a:cubicBezTo>
                  <a:cubicBezTo>
                    <a:pt x="636" y="510"/>
                    <a:pt x="637" y="511"/>
                    <a:pt x="630" y="524"/>
                  </a:cubicBezTo>
                  <a:cubicBezTo>
                    <a:pt x="625" y="532"/>
                    <a:pt x="619" y="539"/>
                    <a:pt x="615" y="539"/>
                  </a:cubicBezTo>
                  <a:cubicBezTo>
                    <a:pt x="611" y="539"/>
                    <a:pt x="598" y="549"/>
                    <a:pt x="586" y="561"/>
                  </a:cubicBezTo>
                  <a:cubicBezTo>
                    <a:pt x="573" y="574"/>
                    <a:pt x="559" y="581"/>
                    <a:pt x="552" y="579"/>
                  </a:cubicBezTo>
                  <a:cubicBezTo>
                    <a:pt x="545" y="577"/>
                    <a:pt x="530" y="572"/>
                    <a:pt x="517" y="568"/>
                  </a:cubicBezTo>
                  <a:cubicBezTo>
                    <a:pt x="456" y="548"/>
                    <a:pt x="454" y="548"/>
                    <a:pt x="425" y="564"/>
                  </a:cubicBezTo>
                  <a:cubicBezTo>
                    <a:pt x="407" y="574"/>
                    <a:pt x="396" y="585"/>
                    <a:pt x="395" y="596"/>
                  </a:cubicBezTo>
                  <a:cubicBezTo>
                    <a:pt x="393" y="605"/>
                    <a:pt x="390" y="616"/>
                    <a:pt x="387" y="619"/>
                  </a:cubicBezTo>
                  <a:cubicBezTo>
                    <a:pt x="377" y="628"/>
                    <a:pt x="344" y="629"/>
                    <a:pt x="338" y="6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4558771" y="2995103"/>
              <a:ext cx="270541" cy="277179"/>
            </a:xfrm>
            <a:custGeom>
              <a:avLst/>
              <a:gdLst/>
              <a:ahLst/>
              <a:cxnLst>
                <a:cxn ang="0">
                  <a:pos x="105" y="168"/>
                </a:cxn>
                <a:cxn ang="0">
                  <a:pos x="79" y="137"/>
                </a:cxn>
                <a:cxn ang="0">
                  <a:pos x="69" y="121"/>
                </a:cxn>
                <a:cxn ang="0">
                  <a:pos x="0" y="18"/>
                </a:cxn>
                <a:cxn ang="0">
                  <a:pos x="19" y="16"/>
                </a:cxn>
                <a:cxn ang="0">
                  <a:pos x="28" y="17"/>
                </a:cxn>
                <a:cxn ang="0">
                  <a:pos x="48" y="8"/>
                </a:cxn>
                <a:cxn ang="0">
                  <a:pos x="103" y="14"/>
                </a:cxn>
                <a:cxn ang="0">
                  <a:pos x="147" y="25"/>
                </a:cxn>
                <a:cxn ang="0">
                  <a:pos x="168" y="29"/>
                </a:cxn>
                <a:cxn ang="0">
                  <a:pos x="179" y="36"/>
                </a:cxn>
                <a:cxn ang="0">
                  <a:pos x="171" y="46"/>
                </a:cxn>
                <a:cxn ang="0">
                  <a:pos x="164" y="60"/>
                </a:cxn>
                <a:cxn ang="0">
                  <a:pos x="171" y="74"/>
                </a:cxn>
                <a:cxn ang="0">
                  <a:pos x="174" y="85"/>
                </a:cxn>
                <a:cxn ang="0">
                  <a:pos x="179" y="106"/>
                </a:cxn>
                <a:cxn ang="0">
                  <a:pos x="173" y="116"/>
                </a:cxn>
                <a:cxn ang="0">
                  <a:pos x="162" y="128"/>
                </a:cxn>
                <a:cxn ang="0">
                  <a:pos x="159" y="135"/>
                </a:cxn>
                <a:cxn ang="0">
                  <a:pos x="133" y="176"/>
                </a:cxn>
                <a:cxn ang="0">
                  <a:pos x="105" y="168"/>
                </a:cxn>
              </a:cxnLst>
              <a:rect l="0" t="0" r="r" b="b"/>
              <a:pathLst>
                <a:path w="186" h="190">
                  <a:moveTo>
                    <a:pt x="105" y="168"/>
                  </a:moveTo>
                  <a:cubicBezTo>
                    <a:pt x="91" y="157"/>
                    <a:pt x="79" y="144"/>
                    <a:pt x="79" y="137"/>
                  </a:cubicBezTo>
                  <a:cubicBezTo>
                    <a:pt x="79" y="130"/>
                    <a:pt x="74" y="123"/>
                    <a:pt x="69" y="121"/>
                  </a:cubicBezTo>
                  <a:cubicBezTo>
                    <a:pt x="55" y="116"/>
                    <a:pt x="0" y="33"/>
                    <a:pt x="0" y="18"/>
                  </a:cubicBezTo>
                  <a:cubicBezTo>
                    <a:pt x="0" y="0"/>
                    <a:pt x="6" y="0"/>
                    <a:pt x="19" y="16"/>
                  </a:cubicBezTo>
                  <a:cubicBezTo>
                    <a:pt x="27" y="27"/>
                    <a:pt x="28" y="27"/>
                    <a:pt x="28" y="17"/>
                  </a:cubicBezTo>
                  <a:cubicBezTo>
                    <a:pt x="28" y="9"/>
                    <a:pt x="34" y="6"/>
                    <a:pt x="48" y="8"/>
                  </a:cubicBezTo>
                  <a:cubicBezTo>
                    <a:pt x="59" y="10"/>
                    <a:pt x="84" y="13"/>
                    <a:pt x="103" y="14"/>
                  </a:cubicBezTo>
                  <a:cubicBezTo>
                    <a:pt x="122" y="16"/>
                    <a:pt x="142" y="21"/>
                    <a:pt x="147" y="25"/>
                  </a:cubicBezTo>
                  <a:cubicBezTo>
                    <a:pt x="153" y="30"/>
                    <a:pt x="162" y="32"/>
                    <a:pt x="168" y="29"/>
                  </a:cubicBezTo>
                  <a:cubicBezTo>
                    <a:pt x="174" y="27"/>
                    <a:pt x="179" y="29"/>
                    <a:pt x="179" y="36"/>
                  </a:cubicBezTo>
                  <a:cubicBezTo>
                    <a:pt x="179" y="41"/>
                    <a:pt x="175" y="46"/>
                    <a:pt x="171" y="46"/>
                  </a:cubicBezTo>
                  <a:cubicBezTo>
                    <a:pt x="167" y="46"/>
                    <a:pt x="164" y="52"/>
                    <a:pt x="164" y="60"/>
                  </a:cubicBezTo>
                  <a:cubicBezTo>
                    <a:pt x="164" y="68"/>
                    <a:pt x="167" y="74"/>
                    <a:pt x="171" y="74"/>
                  </a:cubicBezTo>
                  <a:cubicBezTo>
                    <a:pt x="175" y="74"/>
                    <a:pt x="176" y="79"/>
                    <a:pt x="174" y="85"/>
                  </a:cubicBezTo>
                  <a:cubicBezTo>
                    <a:pt x="172" y="90"/>
                    <a:pt x="174" y="100"/>
                    <a:pt x="179" y="106"/>
                  </a:cubicBezTo>
                  <a:cubicBezTo>
                    <a:pt x="186" y="114"/>
                    <a:pt x="185" y="116"/>
                    <a:pt x="173" y="116"/>
                  </a:cubicBezTo>
                  <a:cubicBezTo>
                    <a:pt x="162" y="116"/>
                    <a:pt x="159" y="119"/>
                    <a:pt x="162" y="128"/>
                  </a:cubicBezTo>
                  <a:cubicBezTo>
                    <a:pt x="165" y="135"/>
                    <a:pt x="164" y="138"/>
                    <a:pt x="159" y="135"/>
                  </a:cubicBezTo>
                  <a:cubicBezTo>
                    <a:pt x="149" y="129"/>
                    <a:pt x="128" y="162"/>
                    <a:pt x="133" y="176"/>
                  </a:cubicBezTo>
                  <a:cubicBezTo>
                    <a:pt x="139" y="190"/>
                    <a:pt x="136" y="190"/>
                    <a:pt x="105" y="1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auto">
            <a:xfrm>
              <a:off x="4900682" y="2673110"/>
              <a:ext cx="688802" cy="484650"/>
            </a:xfrm>
            <a:custGeom>
              <a:avLst/>
              <a:gdLst/>
              <a:ahLst/>
              <a:cxnLst>
                <a:cxn ang="0">
                  <a:pos x="171" y="322"/>
                </a:cxn>
                <a:cxn ang="0">
                  <a:pos x="145" y="316"/>
                </a:cxn>
                <a:cxn ang="0">
                  <a:pos x="133" y="309"/>
                </a:cxn>
                <a:cxn ang="0">
                  <a:pos x="121" y="288"/>
                </a:cxn>
                <a:cxn ang="0">
                  <a:pos x="114" y="274"/>
                </a:cxn>
                <a:cxn ang="0">
                  <a:pos x="119" y="267"/>
                </a:cxn>
                <a:cxn ang="0">
                  <a:pos x="94" y="261"/>
                </a:cxn>
                <a:cxn ang="0">
                  <a:pos x="54" y="234"/>
                </a:cxn>
                <a:cxn ang="0">
                  <a:pos x="40" y="216"/>
                </a:cxn>
                <a:cxn ang="0">
                  <a:pos x="22" y="196"/>
                </a:cxn>
                <a:cxn ang="0">
                  <a:pos x="10" y="175"/>
                </a:cxn>
                <a:cxn ang="0">
                  <a:pos x="4" y="164"/>
                </a:cxn>
                <a:cxn ang="0">
                  <a:pos x="51" y="126"/>
                </a:cxn>
                <a:cxn ang="0">
                  <a:pos x="101" y="45"/>
                </a:cxn>
                <a:cxn ang="0">
                  <a:pos x="117" y="36"/>
                </a:cxn>
                <a:cxn ang="0">
                  <a:pos x="155" y="27"/>
                </a:cxn>
                <a:cxn ang="0">
                  <a:pos x="193" y="30"/>
                </a:cxn>
                <a:cxn ang="0">
                  <a:pos x="216" y="37"/>
                </a:cxn>
                <a:cxn ang="0">
                  <a:pos x="256" y="36"/>
                </a:cxn>
                <a:cxn ang="0">
                  <a:pos x="301" y="16"/>
                </a:cxn>
                <a:cxn ang="0">
                  <a:pos x="358" y="58"/>
                </a:cxn>
                <a:cxn ang="0">
                  <a:pos x="390" y="153"/>
                </a:cxn>
                <a:cxn ang="0">
                  <a:pos x="397" y="211"/>
                </a:cxn>
                <a:cxn ang="0">
                  <a:pos x="442" y="217"/>
                </a:cxn>
                <a:cxn ang="0">
                  <a:pos x="472" y="224"/>
                </a:cxn>
                <a:cxn ang="0">
                  <a:pos x="445" y="247"/>
                </a:cxn>
                <a:cxn ang="0">
                  <a:pos x="437" y="239"/>
                </a:cxn>
                <a:cxn ang="0">
                  <a:pos x="415" y="308"/>
                </a:cxn>
                <a:cxn ang="0">
                  <a:pos x="401" y="323"/>
                </a:cxn>
                <a:cxn ang="0">
                  <a:pos x="387" y="317"/>
                </a:cxn>
                <a:cxn ang="0">
                  <a:pos x="318" y="298"/>
                </a:cxn>
                <a:cxn ang="0">
                  <a:pos x="281" y="315"/>
                </a:cxn>
                <a:cxn ang="0">
                  <a:pos x="171" y="322"/>
                </a:cxn>
              </a:cxnLst>
              <a:rect l="0" t="0" r="r" b="b"/>
              <a:pathLst>
                <a:path w="472" h="332">
                  <a:moveTo>
                    <a:pt x="171" y="322"/>
                  </a:moveTo>
                  <a:cubicBezTo>
                    <a:pt x="166" y="319"/>
                    <a:pt x="154" y="316"/>
                    <a:pt x="145" y="316"/>
                  </a:cubicBezTo>
                  <a:cubicBezTo>
                    <a:pt x="136" y="316"/>
                    <a:pt x="130" y="313"/>
                    <a:pt x="133" y="309"/>
                  </a:cubicBezTo>
                  <a:cubicBezTo>
                    <a:pt x="136" y="305"/>
                    <a:pt x="130" y="295"/>
                    <a:pt x="121" y="288"/>
                  </a:cubicBezTo>
                  <a:cubicBezTo>
                    <a:pt x="111" y="280"/>
                    <a:pt x="108" y="274"/>
                    <a:pt x="114" y="274"/>
                  </a:cubicBezTo>
                  <a:cubicBezTo>
                    <a:pt x="119" y="274"/>
                    <a:pt x="121" y="271"/>
                    <a:pt x="119" y="267"/>
                  </a:cubicBezTo>
                  <a:cubicBezTo>
                    <a:pt x="117" y="264"/>
                    <a:pt x="105" y="261"/>
                    <a:pt x="94" y="261"/>
                  </a:cubicBezTo>
                  <a:cubicBezTo>
                    <a:pt x="69" y="262"/>
                    <a:pt x="48" y="248"/>
                    <a:pt x="54" y="234"/>
                  </a:cubicBezTo>
                  <a:cubicBezTo>
                    <a:pt x="56" y="228"/>
                    <a:pt x="50" y="221"/>
                    <a:pt x="40" y="216"/>
                  </a:cubicBezTo>
                  <a:cubicBezTo>
                    <a:pt x="30" y="212"/>
                    <a:pt x="22" y="203"/>
                    <a:pt x="22" y="196"/>
                  </a:cubicBezTo>
                  <a:cubicBezTo>
                    <a:pt x="22" y="189"/>
                    <a:pt x="17" y="180"/>
                    <a:pt x="10" y="175"/>
                  </a:cubicBezTo>
                  <a:cubicBezTo>
                    <a:pt x="3" y="171"/>
                    <a:pt x="0" y="166"/>
                    <a:pt x="4" y="164"/>
                  </a:cubicBezTo>
                  <a:cubicBezTo>
                    <a:pt x="37" y="150"/>
                    <a:pt x="47" y="141"/>
                    <a:pt x="51" y="126"/>
                  </a:cubicBezTo>
                  <a:cubicBezTo>
                    <a:pt x="56" y="108"/>
                    <a:pt x="101" y="35"/>
                    <a:pt x="101" y="45"/>
                  </a:cubicBezTo>
                  <a:cubicBezTo>
                    <a:pt x="101" y="49"/>
                    <a:pt x="108" y="45"/>
                    <a:pt x="117" y="36"/>
                  </a:cubicBezTo>
                  <a:cubicBezTo>
                    <a:pt x="130" y="24"/>
                    <a:pt x="138" y="22"/>
                    <a:pt x="155" y="27"/>
                  </a:cubicBezTo>
                  <a:cubicBezTo>
                    <a:pt x="166" y="30"/>
                    <a:pt x="184" y="32"/>
                    <a:pt x="193" y="30"/>
                  </a:cubicBezTo>
                  <a:cubicBezTo>
                    <a:pt x="203" y="29"/>
                    <a:pt x="213" y="32"/>
                    <a:pt x="216" y="37"/>
                  </a:cubicBezTo>
                  <a:cubicBezTo>
                    <a:pt x="221" y="46"/>
                    <a:pt x="227" y="46"/>
                    <a:pt x="256" y="36"/>
                  </a:cubicBezTo>
                  <a:cubicBezTo>
                    <a:pt x="275" y="31"/>
                    <a:pt x="295" y="21"/>
                    <a:pt x="301" y="16"/>
                  </a:cubicBezTo>
                  <a:cubicBezTo>
                    <a:pt x="320" y="0"/>
                    <a:pt x="326" y="5"/>
                    <a:pt x="358" y="58"/>
                  </a:cubicBezTo>
                  <a:cubicBezTo>
                    <a:pt x="383" y="100"/>
                    <a:pt x="388" y="116"/>
                    <a:pt x="390" y="153"/>
                  </a:cubicBezTo>
                  <a:cubicBezTo>
                    <a:pt x="392" y="177"/>
                    <a:pt x="395" y="203"/>
                    <a:pt x="397" y="211"/>
                  </a:cubicBezTo>
                  <a:cubicBezTo>
                    <a:pt x="402" y="226"/>
                    <a:pt x="429" y="230"/>
                    <a:pt x="442" y="217"/>
                  </a:cubicBezTo>
                  <a:cubicBezTo>
                    <a:pt x="451" y="208"/>
                    <a:pt x="472" y="213"/>
                    <a:pt x="472" y="224"/>
                  </a:cubicBezTo>
                  <a:cubicBezTo>
                    <a:pt x="472" y="235"/>
                    <a:pt x="448" y="256"/>
                    <a:pt x="445" y="247"/>
                  </a:cubicBezTo>
                  <a:cubicBezTo>
                    <a:pt x="444" y="242"/>
                    <a:pt x="440" y="239"/>
                    <a:pt x="437" y="239"/>
                  </a:cubicBezTo>
                  <a:cubicBezTo>
                    <a:pt x="431" y="239"/>
                    <a:pt x="415" y="287"/>
                    <a:pt x="415" y="308"/>
                  </a:cubicBezTo>
                  <a:cubicBezTo>
                    <a:pt x="415" y="318"/>
                    <a:pt x="411" y="323"/>
                    <a:pt x="401" y="323"/>
                  </a:cubicBezTo>
                  <a:cubicBezTo>
                    <a:pt x="393" y="323"/>
                    <a:pt x="387" y="320"/>
                    <a:pt x="387" y="317"/>
                  </a:cubicBezTo>
                  <a:cubicBezTo>
                    <a:pt x="387" y="306"/>
                    <a:pt x="338" y="293"/>
                    <a:pt x="318" y="298"/>
                  </a:cubicBezTo>
                  <a:cubicBezTo>
                    <a:pt x="308" y="301"/>
                    <a:pt x="291" y="308"/>
                    <a:pt x="281" y="315"/>
                  </a:cubicBezTo>
                  <a:cubicBezTo>
                    <a:pt x="261" y="327"/>
                    <a:pt x="187" y="332"/>
                    <a:pt x="171" y="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5031802" y="2205058"/>
              <a:ext cx="1339427" cy="874693"/>
            </a:xfrm>
            <a:custGeom>
              <a:avLst/>
              <a:gdLst/>
              <a:ahLst/>
              <a:cxnLst>
                <a:cxn ang="0">
                  <a:pos x="581" y="575"/>
                </a:cxn>
                <a:cxn ang="0">
                  <a:pos x="537" y="526"/>
                </a:cxn>
                <a:cxn ang="0">
                  <a:pos x="554" y="477"/>
                </a:cxn>
                <a:cxn ang="0">
                  <a:pos x="511" y="461"/>
                </a:cxn>
                <a:cxn ang="0">
                  <a:pos x="483" y="437"/>
                </a:cxn>
                <a:cxn ang="0">
                  <a:pos x="331" y="536"/>
                </a:cxn>
                <a:cxn ang="0">
                  <a:pos x="375" y="461"/>
                </a:cxn>
                <a:cxn ang="0">
                  <a:pos x="404" y="454"/>
                </a:cxn>
                <a:cxn ang="0">
                  <a:pos x="393" y="426"/>
                </a:cxn>
                <a:cxn ang="0">
                  <a:pos x="371" y="384"/>
                </a:cxn>
                <a:cxn ang="0">
                  <a:pos x="355" y="341"/>
                </a:cxn>
                <a:cxn ang="0">
                  <a:pos x="129" y="351"/>
                </a:cxn>
                <a:cxn ang="0">
                  <a:pos x="15" y="321"/>
                </a:cxn>
                <a:cxn ang="0">
                  <a:pos x="36" y="257"/>
                </a:cxn>
                <a:cxn ang="0">
                  <a:pos x="89" y="166"/>
                </a:cxn>
                <a:cxn ang="0">
                  <a:pos x="100" y="138"/>
                </a:cxn>
                <a:cxn ang="0">
                  <a:pos x="89" y="68"/>
                </a:cxn>
                <a:cxn ang="0">
                  <a:pos x="255" y="63"/>
                </a:cxn>
                <a:cxn ang="0">
                  <a:pos x="329" y="76"/>
                </a:cxn>
                <a:cxn ang="0">
                  <a:pos x="368" y="75"/>
                </a:cxn>
                <a:cxn ang="0">
                  <a:pos x="413" y="85"/>
                </a:cxn>
                <a:cxn ang="0">
                  <a:pos x="488" y="29"/>
                </a:cxn>
                <a:cxn ang="0">
                  <a:pos x="539" y="16"/>
                </a:cxn>
                <a:cxn ang="0">
                  <a:pos x="608" y="33"/>
                </a:cxn>
                <a:cxn ang="0">
                  <a:pos x="609" y="75"/>
                </a:cxn>
                <a:cxn ang="0">
                  <a:pos x="673" y="136"/>
                </a:cxn>
                <a:cxn ang="0">
                  <a:pos x="697" y="162"/>
                </a:cxn>
                <a:cxn ang="0">
                  <a:pos x="749" y="170"/>
                </a:cxn>
                <a:cxn ang="0">
                  <a:pos x="811" y="198"/>
                </a:cxn>
                <a:cxn ang="0">
                  <a:pos x="906" y="254"/>
                </a:cxn>
                <a:cxn ang="0">
                  <a:pos x="894" y="345"/>
                </a:cxn>
                <a:cxn ang="0">
                  <a:pos x="832" y="370"/>
                </a:cxn>
                <a:cxn ang="0">
                  <a:pos x="786" y="412"/>
                </a:cxn>
                <a:cxn ang="0">
                  <a:pos x="735" y="433"/>
                </a:cxn>
                <a:cxn ang="0">
                  <a:pos x="667" y="457"/>
                </a:cxn>
                <a:cxn ang="0">
                  <a:pos x="630" y="509"/>
                </a:cxn>
                <a:cxn ang="0">
                  <a:pos x="685" y="542"/>
                </a:cxn>
                <a:cxn ang="0">
                  <a:pos x="725" y="541"/>
                </a:cxn>
                <a:cxn ang="0">
                  <a:pos x="664" y="563"/>
                </a:cxn>
                <a:cxn ang="0">
                  <a:pos x="615" y="587"/>
                </a:cxn>
              </a:cxnLst>
              <a:rect l="0" t="0" r="r" b="b"/>
              <a:pathLst>
                <a:path w="918" h="599">
                  <a:moveTo>
                    <a:pt x="585" y="597"/>
                  </a:moveTo>
                  <a:cubicBezTo>
                    <a:pt x="581" y="596"/>
                    <a:pt x="579" y="586"/>
                    <a:pt x="581" y="575"/>
                  </a:cubicBezTo>
                  <a:cubicBezTo>
                    <a:pt x="583" y="558"/>
                    <a:pt x="580" y="552"/>
                    <a:pt x="560" y="540"/>
                  </a:cubicBezTo>
                  <a:cubicBezTo>
                    <a:pt x="537" y="526"/>
                    <a:pt x="537" y="526"/>
                    <a:pt x="537" y="526"/>
                  </a:cubicBezTo>
                  <a:cubicBezTo>
                    <a:pt x="563" y="513"/>
                    <a:pt x="563" y="513"/>
                    <a:pt x="563" y="513"/>
                  </a:cubicBezTo>
                  <a:cubicBezTo>
                    <a:pt x="600" y="496"/>
                    <a:pt x="596" y="480"/>
                    <a:pt x="554" y="477"/>
                  </a:cubicBezTo>
                  <a:cubicBezTo>
                    <a:pt x="536" y="476"/>
                    <a:pt x="517" y="473"/>
                    <a:pt x="511" y="471"/>
                  </a:cubicBezTo>
                  <a:cubicBezTo>
                    <a:pt x="502" y="468"/>
                    <a:pt x="502" y="467"/>
                    <a:pt x="511" y="461"/>
                  </a:cubicBezTo>
                  <a:cubicBezTo>
                    <a:pt x="520" y="456"/>
                    <a:pt x="520" y="453"/>
                    <a:pt x="508" y="445"/>
                  </a:cubicBezTo>
                  <a:cubicBezTo>
                    <a:pt x="500" y="440"/>
                    <a:pt x="489" y="436"/>
                    <a:pt x="483" y="437"/>
                  </a:cubicBezTo>
                  <a:cubicBezTo>
                    <a:pt x="440" y="445"/>
                    <a:pt x="432" y="449"/>
                    <a:pt x="432" y="459"/>
                  </a:cubicBezTo>
                  <a:cubicBezTo>
                    <a:pt x="432" y="481"/>
                    <a:pt x="369" y="529"/>
                    <a:pt x="331" y="536"/>
                  </a:cubicBezTo>
                  <a:cubicBezTo>
                    <a:pt x="316" y="539"/>
                    <a:pt x="319" y="530"/>
                    <a:pt x="347" y="484"/>
                  </a:cubicBezTo>
                  <a:cubicBezTo>
                    <a:pt x="364" y="456"/>
                    <a:pt x="375" y="446"/>
                    <a:pt x="375" y="461"/>
                  </a:cubicBezTo>
                  <a:cubicBezTo>
                    <a:pt x="375" y="465"/>
                    <a:pt x="382" y="466"/>
                    <a:pt x="390" y="465"/>
                  </a:cubicBezTo>
                  <a:cubicBezTo>
                    <a:pt x="408" y="461"/>
                    <a:pt x="417" y="454"/>
                    <a:pt x="404" y="454"/>
                  </a:cubicBezTo>
                  <a:cubicBezTo>
                    <a:pt x="399" y="454"/>
                    <a:pt x="397" y="450"/>
                    <a:pt x="399" y="444"/>
                  </a:cubicBezTo>
                  <a:cubicBezTo>
                    <a:pt x="401" y="439"/>
                    <a:pt x="398" y="430"/>
                    <a:pt x="393" y="426"/>
                  </a:cubicBezTo>
                  <a:cubicBezTo>
                    <a:pt x="387" y="421"/>
                    <a:pt x="382" y="410"/>
                    <a:pt x="382" y="401"/>
                  </a:cubicBezTo>
                  <a:cubicBezTo>
                    <a:pt x="382" y="390"/>
                    <a:pt x="378" y="384"/>
                    <a:pt x="371" y="384"/>
                  </a:cubicBezTo>
                  <a:cubicBezTo>
                    <a:pt x="362" y="384"/>
                    <a:pt x="360" y="380"/>
                    <a:pt x="363" y="368"/>
                  </a:cubicBezTo>
                  <a:cubicBezTo>
                    <a:pt x="366" y="357"/>
                    <a:pt x="363" y="348"/>
                    <a:pt x="355" y="341"/>
                  </a:cubicBezTo>
                  <a:cubicBezTo>
                    <a:pt x="317" y="310"/>
                    <a:pt x="237" y="300"/>
                    <a:pt x="217" y="323"/>
                  </a:cubicBezTo>
                  <a:cubicBezTo>
                    <a:pt x="201" y="343"/>
                    <a:pt x="134" y="364"/>
                    <a:pt x="129" y="351"/>
                  </a:cubicBezTo>
                  <a:cubicBezTo>
                    <a:pt x="127" y="346"/>
                    <a:pt x="117" y="342"/>
                    <a:pt x="106" y="343"/>
                  </a:cubicBezTo>
                  <a:cubicBezTo>
                    <a:pt x="73" y="346"/>
                    <a:pt x="27" y="335"/>
                    <a:pt x="15" y="321"/>
                  </a:cubicBezTo>
                  <a:cubicBezTo>
                    <a:pt x="0" y="305"/>
                    <a:pt x="12" y="263"/>
                    <a:pt x="30" y="270"/>
                  </a:cubicBezTo>
                  <a:cubicBezTo>
                    <a:pt x="39" y="273"/>
                    <a:pt x="41" y="271"/>
                    <a:pt x="36" y="257"/>
                  </a:cubicBezTo>
                  <a:cubicBezTo>
                    <a:pt x="34" y="248"/>
                    <a:pt x="31" y="237"/>
                    <a:pt x="30" y="232"/>
                  </a:cubicBezTo>
                  <a:cubicBezTo>
                    <a:pt x="28" y="223"/>
                    <a:pt x="79" y="166"/>
                    <a:pt x="89" y="166"/>
                  </a:cubicBezTo>
                  <a:cubicBezTo>
                    <a:pt x="93" y="166"/>
                    <a:pt x="97" y="162"/>
                    <a:pt x="98" y="157"/>
                  </a:cubicBezTo>
                  <a:cubicBezTo>
                    <a:pt x="98" y="152"/>
                    <a:pt x="99" y="144"/>
                    <a:pt x="100" y="138"/>
                  </a:cubicBezTo>
                  <a:cubicBezTo>
                    <a:pt x="100" y="132"/>
                    <a:pt x="96" y="120"/>
                    <a:pt x="89" y="110"/>
                  </a:cubicBezTo>
                  <a:cubicBezTo>
                    <a:pt x="78" y="92"/>
                    <a:pt x="78" y="68"/>
                    <a:pt x="89" y="68"/>
                  </a:cubicBezTo>
                  <a:cubicBezTo>
                    <a:pt x="93" y="68"/>
                    <a:pt x="101" y="63"/>
                    <a:pt x="107" y="57"/>
                  </a:cubicBezTo>
                  <a:cubicBezTo>
                    <a:pt x="125" y="38"/>
                    <a:pt x="242" y="43"/>
                    <a:pt x="255" y="63"/>
                  </a:cubicBezTo>
                  <a:cubicBezTo>
                    <a:pt x="257" y="66"/>
                    <a:pt x="274" y="70"/>
                    <a:pt x="292" y="70"/>
                  </a:cubicBezTo>
                  <a:cubicBezTo>
                    <a:pt x="309" y="71"/>
                    <a:pt x="326" y="74"/>
                    <a:pt x="329" y="76"/>
                  </a:cubicBezTo>
                  <a:cubicBezTo>
                    <a:pt x="332" y="79"/>
                    <a:pt x="339" y="78"/>
                    <a:pt x="344" y="74"/>
                  </a:cubicBezTo>
                  <a:cubicBezTo>
                    <a:pt x="350" y="69"/>
                    <a:pt x="357" y="69"/>
                    <a:pt x="368" y="75"/>
                  </a:cubicBezTo>
                  <a:cubicBezTo>
                    <a:pt x="376" y="79"/>
                    <a:pt x="389" y="81"/>
                    <a:pt x="396" y="78"/>
                  </a:cubicBezTo>
                  <a:cubicBezTo>
                    <a:pt x="404" y="76"/>
                    <a:pt x="411" y="78"/>
                    <a:pt x="413" y="85"/>
                  </a:cubicBezTo>
                  <a:cubicBezTo>
                    <a:pt x="421" y="104"/>
                    <a:pt x="432" y="96"/>
                    <a:pt x="432" y="72"/>
                  </a:cubicBezTo>
                  <a:cubicBezTo>
                    <a:pt x="432" y="42"/>
                    <a:pt x="446" y="31"/>
                    <a:pt x="488" y="29"/>
                  </a:cubicBezTo>
                  <a:cubicBezTo>
                    <a:pt x="506" y="29"/>
                    <a:pt x="522" y="25"/>
                    <a:pt x="523" y="21"/>
                  </a:cubicBezTo>
                  <a:cubicBezTo>
                    <a:pt x="525" y="16"/>
                    <a:pt x="532" y="14"/>
                    <a:pt x="539" y="16"/>
                  </a:cubicBezTo>
                  <a:cubicBezTo>
                    <a:pt x="546" y="18"/>
                    <a:pt x="554" y="17"/>
                    <a:pt x="556" y="13"/>
                  </a:cubicBezTo>
                  <a:cubicBezTo>
                    <a:pt x="565" y="0"/>
                    <a:pt x="597" y="13"/>
                    <a:pt x="608" y="33"/>
                  </a:cubicBezTo>
                  <a:cubicBezTo>
                    <a:pt x="614" y="45"/>
                    <a:pt x="616" y="54"/>
                    <a:pt x="612" y="54"/>
                  </a:cubicBezTo>
                  <a:cubicBezTo>
                    <a:pt x="609" y="54"/>
                    <a:pt x="608" y="63"/>
                    <a:pt x="609" y="75"/>
                  </a:cubicBezTo>
                  <a:cubicBezTo>
                    <a:pt x="612" y="95"/>
                    <a:pt x="620" y="99"/>
                    <a:pt x="645" y="96"/>
                  </a:cubicBezTo>
                  <a:cubicBezTo>
                    <a:pt x="655" y="95"/>
                    <a:pt x="679" y="129"/>
                    <a:pt x="673" y="136"/>
                  </a:cubicBezTo>
                  <a:cubicBezTo>
                    <a:pt x="671" y="138"/>
                    <a:pt x="672" y="146"/>
                    <a:pt x="676" y="153"/>
                  </a:cubicBezTo>
                  <a:cubicBezTo>
                    <a:pt x="681" y="162"/>
                    <a:pt x="688" y="165"/>
                    <a:pt x="697" y="162"/>
                  </a:cubicBezTo>
                  <a:cubicBezTo>
                    <a:pt x="705" y="160"/>
                    <a:pt x="716" y="163"/>
                    <a:pt x="722" y="169"/>
                  </a:cubicBezTo>
                  <a:cubicBezTo>
                    <a:pt x="732" y="179"/>
                    <a:pt x="735" y="179"/>
                    <a:pt x="749" y="170"/>
                  </a:cubicBezTo>
                  <a:cubicBezTo>
                    <a:pt x="771" y="155"/>
                    <a:pt x="778" y="156"/>
                    <a:pt x="792" y="180"/>
                  </a:cubicBezTo>
                  <a:cubicBezTo>
                    <a:pt x="799" y="192"/>
                    <a:pt x="808" y="200"/>
                    <a:pt x="811" y="198"/>
                  </a:cubicBezTo>
                  <a:cubicBezTo>
                    <a:pt x="820" y="193"/>
                    <a:pt x="884" y="215"/>
                    <a:pt x="904" y="229"/>
                  </a:cubicBezTo>
                  <a:cubicBezTo>
                    <a:pt x="918" y="240"/>
                    <a:pt x="918" y="241"/>
                    <a:pt x="906" y="254"/>
                  </a:cubicBezTo>
                  <a:cubicBezTo>
                    <a:pt x="893" y="268"/>
                    <a:pt x="889" y="290"/>
                    <a:pt x="898" y="303"/>
                  </a:cubicBezTo>
                  <a:cubicBezTo>
                    <a:pt x="902" y="310"/>
                    <a:pt x="901" y="329"/>
                    <a:pt x="894" y="345"/>
                  </a:cubicBezTo>
                  <a:cubicBezTo>
                    <a:pt x="892" y="351"/>
                    <a:pt x="884" y="353"/>
                    <a:pt x="872" y="351"/>
                  </a:cubicBezTo>
                  <a:cubicBezTo>
                    <a:pt x="857" y="348"/>
                    <a:pt x="848" y="352"/>
                    <a:pt x="832" y="370"/>
                  </a:cubicBezTo>
                  <a:cubicBezTo>
                    <a:pt x="820" y="382"/>
                    <a:pt x="812" y="395"/>
                    <a:pt x="814" y="398"/>
                  </a:cubicBezTo>
                  <a:cubicBezTo>
                    <a:pt x="816" y="401"/>
                    <a:pt x="803" y="407"/>
                    <a:pt x="786" y="412"/>
                  </a:cubicBezTo>
                  <a:cubicBezTo>
                    <a:pt x="768" y="417"/>
                    <a:pt x="752" y="424"/>
                    <a:pt x="750" y="427"/>
                  </a:cubicBezTo>
                  <a:cubicBezTo>
                    <a:pt x="748" y="430"/>
                    <a:pt x="741" y="433"/>
                    <a:pt x="735" y="433"/>
                  </a:cubicBezTo>
                  <a:cubicBezTo>
                    <a:pt x="730" y="433"/>
                    <a:pt x="713" y="438"/>
                    <a:pt x="698" y="445"/>
                  </a:cubicBezTo>
                  <a:cubicBezTo>
                    <a:pt x="684" y="451"/>
                    <a:pt x="670" y="457"/>
                    <a:pt x="667" y="457"/>
                  </a:cubicBezTo>
                  <a:cubicBezTo>
                    <a:pt x="655" y="459"/>
                    <a:pt x="625" y="490"/>
                    <a:pt x="625" y="501"/>
                  </a:cubicBezTo>
                  <a:cubicBezTo>
                    <a:pt x="625" y="508"/>
                    <a:pt x="627" y="511"/>
                    <a:pt x="630" y="509"/>
                  </a:cubicBezTo>
                  <a:cubicBezTo>
                    <a:pt x="632" y="506"/>
                    <a:pt x="642" y="514"/>
                    <a:pt x="652" y="525"/>
                  </a:cubicBezTo>
                  <a:cubicBezTo>
                    <a:pt x="665" y="541"/>
                    <a:pt x="674" y="545"/>
                    <a:pt x="685" y="542"/>
                  </a:cubicBezTo>
                  <a:cubicBezTo>
                    <a:pt x="693" y="539"/>
                    <a:pt x="706" y="536"/>
                    <a:pt x="713" y="534"/>
                  </a:cubicBezTo>
                  <a:cubicBezTo>
                    <a:pt x="721" y="532"/>
                    <a:pt x="725" y="535"/>
                    <a:pt x="725" y="541"/>
                  </a:cubicBezTo>
                  <a:cubicBezTo>
                    <a:pt x="725" y="554"/>
                    <a:pt x="707" y="561"/>
                    <a:pt x="686" y="555"/>
                  </a:cubicBezTo>
                  <a:cubicBezTo>
                    <a:pt x="673" y="552"/>
                    <a:pt x="667" y="555"/>
                    <a:pt x="664" y="563"/>
                  </a:cubicBezTo>
                  <a:cubicBezTo>
                    <a:pt x="661" y="569"/>
                    <a:pt x="655" y="574"/>
                    <a:pt x="649" y="574"/>
                  </a:cubicBezTo>
                  <a:cubicBezTo>
                    <a:pt x="643" y="574"/>
                    <a:pt x="628" y="580"/>
                    <a:pt x="615" y="587"/>
                  </a:cubicBezTo>
                  <a:cubicBezTo>
                    <a:pt x="603" y="594"/>
                    <a:pt x="590" y="599"/>
                    <a:pt x="585" y="59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4384497" y="2829127"/>
              <a:ext cx="217429" cy="149378"/>
            </a:xfrm>
            <a:custGeom>
              <a:avLst/>
              <a:gdLst/>
              <a:ahLst/>
              <a:cxnLst>
                <a:cxn ang="0">
                  <a:pos x="18" y="77"/>
                </a:cxn>
                <a:cxn ang="0">
                  <a:pos x="33" y="29"/>
                </a:cxn>
                <a:cxn ang="0">
                  <a:pos x="127" y="9"/>
                </a:cxn>
                <a:cxn ang="0">
                  <a:pos x="127" y="32"/>
                </a:cxn>
                <a:cxn ang="0">
                  <a:pos x="109" y="57"/>
                </a:cxn>
                <a:cxn ang="0">
                  <a:pos x="99" y="73"/>
                </a:cxn>
                <a:cxn ang="0">
                  <a:pos x="88" y="87"/>
                </a:cxn>
                <a:cxn ang="0">
                  <a:pos x="69" y="90"/>
                </a:cxn>
                <a:cxn ang="0">
                  <a:pos x="51" y="90"/>
                </a:cxn>
                <a:cxn ang="0">
                  <a:pos x="18" y="77"/>
                </a:cxn>
              </a:cxnLst>
              <a:rect l="0" t="0" r="r" b="b"/>
              <a:pathLst>
                <a:path w="149" h="102">
                  <a:moveTo>
                    <a:pt x="18" y="77"/>
                  </a:moveTo>
                  <a:cubicBezTo>
                    <a:pt x="0" y="45"/>
                    <a:pt x="4" y="30"/>
                    <a:pt x="33" y="29"/>
                  </a:cubicBezTo>
                  <a:cubicBezTo>
                    <a:pt x="59" y="28"/>
                    <a:pt x="106" y="18"/>
                    <a:pt x="127" y="9"/>
                  </a:cubicBezTo>
                  <a:cubicBezTo>
                    <a:pt x="149" y="0"/>
                    <a:pt x="149" y="19"/>
                    <a:pt x="127" y="32"/>
                  </a:cubicBezTo>
                  <a:cubicBezTo>
                    <a:pt x="111" y="40"/>
                    <a:pt x="106" y="47"/>
                    <a:pt x="109" y="57"/>
                  </a:cubicBezTo>
                  <a:cubicBezTo>
                    <a:pt x="112" y="66"/>
                    <a:pt x="109" y="71"/>
                    <a:pt x="99" y="73"/>
                  </a:cubicBezTo>
                  <a:cubicBezTo>
                    <a:pt x="90" y="75"/>
                    <a:pt x="86" y="81"/>
                    <a:pt x="88" y="87"/>
                  </a:cubicBezTo>
                  <a:cubicBezTo>
                    <a:pt x="93" y="98"/>
                    <a:pt x="87" y="99"/>
                    <a:pt x="69" y="90"/>
                  </a:cubicBezTo>
                  <a:cubicBezTo>
                    <a:pt x="60" y="85"/>
                    <a:pt x="54" y="85"/>
                    <a:pt x="51" y="90"/>
                  </a:cubicBezTo>
                  <a:cubicBezTo>
                    <a:pt x="43" y="102"/>
                    <a:pt x="29" y="97"/>
                    <a:pt x="18" y="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5382012" y="2659831"/>
              <a:ext cx="225727" cy="312034"/>
            </a:xfrm>
            <a:custGeom>
              <a:avLst/>
              <a:gdLst/>
              <a:ahLst/>
              <a:cxnLst>
                <a:cxn ang="0">
                  <a:pos x="70" y="194"/>
                </a:cxn>
                <a:cxn ang="0">
                  <a:pos x="67" y="143"/>
                </a:cxn>
                <a:cxn ang="0">
                  <a:pos x="59" y="101"/>
                </a:cxn>
                <a:cxn ang="0">
                  <a:pos x="18" y="39"/>
                </a:cxn>
                <a:cxn ang="0">
                  <a:pos x="0" y="9"/>
                </a:cxn>
                <a:cxn ang="0">
                  <a:pos x="18" y="4"/>
                </a:cxn>
                <a:cxn ang="0">
                  <a:pos x="78" y="23"/>
                </a:cxn>
                <a:cxn ang="0">
                  <a:pos x="89" y="25"/>
                </a:cxn>
                <a:cxn ang="0">
                  <a:pos x="99" y="29"/>
                </a:cxn>
                <a:cxn ang="0">
                  <a:pos x="110" y="37"/>
                </a:cxn>
                <a:cxn ang="0">
                  <a:pos x="113" y="56"/>
                </a:cxn>
                <a:cxn ang="0">
                  <a:pos x="119" y="78"/>
                </a:cxn>
                <a:cxn ang="0">
                  <a:pos x="139" y="106"/>
                </a:cxn>
                <a:cxn ang="0">
                  <a:pos x="150" y="121"/>
                </a:cxn>
                <a:cxn ang="0">
                  <a:pos x="152" y="132"/>
                </a:cxn>
                <a:cxn ang="0">
                  <a:pos x="131" y="138"/>
                </a:cxn>
                <a:cxn ang="0">
                  <a:pos x="101" y="165"/>
                </a:cxn>
                <a:cxn ang="0">
                  <a:pos x="70" y="194"/>
                </a:cxn>
              </a:cxnLst>
              <a:rect l="0" t="0" r="r" b="b"/>
              <a:pathLst>
                <a:path w="154" h="213">
                  <a:moveTo>
                    <a:pt x="70" y="194"/>
                  </a:moveTo>
                  <a:cubicBezTo>
                    <a:pt x="69" y="187"/>
                    <a:pt x="68" y="164"/>
                    <a:pt x="67" y="143"/>
                  </a:cubicBezTo>
                  <a:cubicBezTo>
                    <a:pt x="66" y="123"/>
                    <a:pt x="63" y="104"/>
                    <a:pt x="59" y="101"/>
                  </a:cubicBezTo>
                  <a:cubicBezTo>
                    <a:pt x="53" y="96"/>
                    <a:pt x="48" y="89"/>
                    <a:pt x="18" y="3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36" y="0"/>
                    <a:pt x="78" y="13"/>
                    <a:pt x="78" y="23"/>
                  </a:cubicBezTo>
                  <a:cubicBezTo>
                    <a:pt x="78" y="27"/>
                    <a:pt x="83" y="28"/>
                    <a:pt x="89" y="25"/>
                  </a:cubicBezTo>
                  <a:cubicBezTo>
                    <a:pt x="95" y="23"/>
                    <a:pt x="99" y="25"/>
                    <a:pt x="99" y="29"/>
                  </a:cubicBezTo>
                  <a:cubicBezTo>
                    <a:pt x="99" y="33"/>
                    <a:pt x="104" y="37"/>
                    <a:pt x="110" y="37"/>
                  </a:cubicBezTo>
                  <a:cubicBezTo>
                    <a:pt x="123" y="37"/>
                    <a:pt x="124" y="45"/>
                    <a:pt x="113" y="56"/>
                  </a:cubicBezTo>
                  <a:cubicBezTo>
                    <a:pt x="107" y="61"/>
                    <a:pt x="109" y="67"/>
                    <a:pt x="119" y="78"/>
                  </a:cubicBezTo>
                  <a:cubicBezTo>
                    <a:pt x="127" y="85"/>
                    <a:pt x="136" y="98"/>
                    <a:pt x="139" y="106"/>
                  </a:cubicBezTo>
                  <a:cubicBezTo>
                    <a:pt x="141" y="115"/>
                    <a:pt x="146" y="121"/>
                    <a:pt x="150" y="121"/>
                  </a:cubicBezTo>
                  <a:cubicBezTo>
                    <a:pt x="153" y="121"/>
                    <a:pt x="154" y="126"/>
                    <a:pt x="152" y="132"/>
                  </a:cubicBezTo>
                  <a:cubicBezTo>
                    <a:pt x="149" y="139"/>
                    <a:pt x="142" y="141"/>
                    <a:pt x="131" y="138"/>
                  </a:cubicBezTo>
                  <a:cubicBezTo>
                    <a:pt x="117" y="135"/>
                    <a:pt x="113" y="139"/>
                    <a:pt x="101" y="165"/>
                  </a:cubicBezTo>
                  <a:cubicBezTo>
                    <a:pt x="85" y="201"/>
                    <a:pt x="71" y="213"/>
                    <a:pt x="70" y="1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4596945" y="2654851"/>
              <a:ext cx="486310" cy="290457"/>
            </a:xfrm>
            <a:custGeom>
              <a:avLst/>
              <a:gdLst/>
              <a:ahLst/>
              <a:cxnLst>
                <a:cxn ang="0">
                  <a:pos x="60" y="181"/>
                </a:cxn>
                <a:cxn ang="0">
                  <a:pos x="6" y="105"/>
                </a:cxn>
                <a:cxn ang="0">
                  <a:pos x="17" y="77"/>
                </a:cxn>
                <a:cxn ang="0">
                  <a:pos x="19" y="68"/>
                </a:cxn>
                <a:cxn ang="0">
                  <a:pos x="25" y="62"/>
                </a:cxn>
                <a:cxn ang="0">
                  <a:pos x="40" y="50"/>
                </a:cxn>
                <a:cxn ang="0">
                  <a:pos x="57" y="50"/>
                </a:cxn>
                <a:cxn ang="0">
                  <a:pos x="130" y="43"/>
                </a:cxn>
                <a:cxn ang="0">
                  <a:pos x="148" y="34"/>
                </a:cxn>
                <a:cxn ang="0">
                  <a:pos x="166" y="27"/>
                </a:cxn>
                <a:cxn ang="0">
                  <a:pos x="179" y="25"/>
                </a:cxn>
                <a:cxn ang="0">
                  <a:pos x="203" y="14"/>
                </a:cxn>
                <a:cxn ang="0">
                  <a:pos x="239" y="0"/>
                </a:cxn>
                <a:cxn ang="0">
                  <a:pos x="266" y="6"/>
                </a:cxn>
                <a:cxn ang="0">
                  <a:pos x="283" y="13"/>
                </a:cxn>
                <a:cxn ang="0">
                  <a:pos x="316" y="27"/>
                </a:cxn>
                <a:cxn ang="0">
                  <a:pos x="318" y="45"/>
                </a:cxn>
                <a:cxn ang="0">
                  <a:pos x="252" y="142"/>
                </a:cxn>
                <a:cxn ang="0">
                  <a:pos x="199" y="167"/>
                </a:cxn>
                <a:cxn ang="0">
                  <a:pos x="113" y="189"/>
                </a:cxn>
                <a:cxn ang="0">
                  <a:pos x="60" y="181"/>
                </a:cxn>
              </a:cxnLst>
              <a:rect l="0" t="0" r="r" b="b"/>
              <a:pathLst>
                <a:path w="333" h="199">
                  <a:moveTo>
                    <a:pt x="60" y="181"/>
                  </a:moveTo>
                  <a:cubicBezTo>
                    <a:pt x="17" y="159"/>
                    <a:pt x="0" y="136"/>
                    <a:pt x="6" y="105"/>
                  </a:cubicBezTo>
                  <a:cubicBezTo>
                    <a:pt x="9" y="91"/>
                    <a:pt x="13" y="78"/>
                    <a:pt x="17" y="77"/>
                  </a:cubicBezTo>
                  <a:cubicBezTo>
                    <a:pt x="20" y="76"/>
                    <a:pt x="21" y="72"/>
                    <a:pt x="19" y="68"/>
                  </a:cubicBezTo>
                  <a:cubicBezTo>
                    <a:pt x="17" y="65"/>
                    <a:pt x="20" y="62"/>
                    <a:pt x="25" y="62"/>
                  </a:cubicBezTo>
                  <a:cubicBezTo>
                    <a:pt x="31" y="62"/>
                    <a:pt x="38" y="57"/>
                    <a:pt x="40" y="50"/>
                  </a:cubicBezTo>
                  <a:cubicBezTo>
                    <a:pt x="44" y="40"/>
                    <a:pt x="46" y="40"/>
                    <a:pt x="57" y="50"/>
                  </a:cubicBezTo>
                  <a:cubicBezTo>
                    <a:pt x="73" y="64"/>
                    <a:pt x="130" y="59"/>
                    <a:pt x="130" y="43"/>
                  </a:cubicBezTo>
                  <a:cubicBezTo>
                    <a:pt x="130" y="38"/>
                    <a:pt x="138" y="34"/>
                    <a:pt x="148" y="34"/>
                  </a:cubicBezTo>
                  <a:cubicBezTo>
                    <a:pt x="158" y="34"/>
                    <a:pt x="166" y="31"/>
                    <a:pt x="166" y="27"/>
                  </a:cubicBezTo>
                  <a:cubicBezTo>
                    <a:pt x="166" y="24"/>
                    <a:pt x="172" y="23"/>
                    <a:pt x="179" y="25"/>
                  </a:cubicBezTo>
                  <a:cubicBezTo>
                    <a:pt x="188" y="27"/>
                    <a:pt x="197" y="23"/>
                    <a:pt x="203" y="14"/>
                  </a:cubicBezTo>
                  <a:cubicBezTo>
                    <a:pt x="210" y="4"/>
                    <a:pt x="221" y="0"/>
                    <a:pt x="239" y="0"/>
                  </a:cubicBezTo>
                  <a:cubicBezTo>
                    <a:pt x="254" y="0"/>
                    <a:pt x="266" y="3"/>
                    <a:pt x="266" y="6"/>
                  </a:cubicBezTo>
                  <a:cubicBezTo>
                    <a:pt x="266" y="10"/>
                    <a:pt x="273" y="13"/>
                    <a:pt x="283" y="13"/>
                  </a:cubicBezTo>
                  <a:cubicBezTo>
                    <a:pt x="292" y="13"/>
                    <a:pt x="307" y="19"/>
                    <a:pt x="316" y="27"/>
                  </a:cubicBezTo>
                  <a:cubicBezTo>
                    <a:pt x="333" y="41"/>
                    <a:pt x="333" y="41"/>
                    <a:pt x="318" y="45"/>
                  </a:cubicBezTo>
                  <a:cubicBezTo>
                    <a:pt x="302" y="49"/>
                    <a:pt x="252" y="123"/>
                    <a:pt x="252" y="142"/>
                  </a:cubicBezTo>
                  <a:cubicBezTo>
                    <a:pt x="252" y="156"/>
                    <a:pt x="243" y="161"/>
                    <a:pt x="199" y="167"/>
                  </a:cubicBezTo>
                  <a:cubicBezTo>
                    <a:pt x="142" y="176"/>
                    <a:pt x="120" y="182"/>
                    <a:pt x="113" y="189"/>
                  </a:cubicBezTo>
                  <a:cubicBezTo>
                    <a:pt x="103" y="199"/>
                    <a:pt x="94" y="197"/>
                    <a:pt x="60" y="1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3833456" y="2746137"/>
              <a:ext cx="323654" cy="177594"/>
            </a:xfrm>
            <a:custGeom>
              <a:avLst/>
              <a:gdLst/>
              <a:ahLst/>
              <a:cxnLst>
                <a:cxn ang="0">
                  <a:pos x="46" y="103"/>
                </a:cxn>
                <a:cxn ang="0">
                  <a:pos x="24" y="86"/>
                </a:cxn>
                <a:cxn ang="0">
                  <a:pos x="15" y="74"/>
                </a:cxn>
                <a:cxn ang="0">
                  <a:pos x="25" y="60"/>
                </a:cxn>
                <a:cxn ang="0">
                  <a:pos x="46" y="32"/>
                </a:cxn>
                <a:cxn ang="0">
                  <a:pos x="144" y="3"/>
                </a:cxn>
                <a:cxn ang="0">
                  <a:pos x="174" y="22"/>
                </a:cxn>
                <a:cxn ang="0">
                  <a:pos x="209" y="59"/>
                </a:cxn>
                <a:cxn ang="0">
                  <a:pos x="204" y="77"/>
                </a:cxn>
                <a:cxn ang="0">
                  <a:pos x="178" y="83"/>
                </a:cxn>
                <a:cxn ang="0">
                  <a:pos x="166" y="77"/>
                </a:cxn>
                <a:cxn ang="0">
                  <a:pos x="157" y="93"/>
                </a:cxn>
                <a:cxn ang="0">
                  <a:pos x="128" y="98"/>
                </a:cxn>
                <a:cxn ang="0">
                  <a:pos x="110" y="91"/>
                </a:cxn>
                <a:cxn ang="0">
                  <a:pos x="97" y="107"/>
                </a:cxn>
                <a:cxn ang="0">
                  <a:pos x="76" y="120"/>
                </a:cxn>
                <a:cxn ang="0">
                  <a:pos x="46" y="103"/>
                </a:cxn>
              </a:cxnLst>
              <a:rect l="0" t="0" r="r" b="b"/>
              <a:pathLst>
                <a:path w="222" h="122">
                  <a:moveTo>
                    <a:pt x="46" y="103"/>
                  </a:moveTo>
                  <a:cubicBezTo>
                    <a:pt x="40" y="88"/>
                    <a:pt x="34" y="83"/>
                    <a:pt x="24" y="86"/>
                  </a:cubicBezTo>
                  <a:cubicBezTo>
                    <a:pt x="8" y="90"/>
                    <a:pt x="0" y="79"/>
                    <a:pt x="15" y="74"/>
                  </a:cubicBezTo>
                  <a:cubicBezTo>
                    <a:pt x="21" y="72"/>
                    <a:pt x="25" y="65"/>
                    <a:pt x="25" y="60"/>
                  </a:cubicBezTo>
                  <a:cubicBezTo>
                    <a:pt x="25" y="55"/>
                    <a:pt x="34" y="42"/>
                    <a:pt x="46" y="32"/>
                  </a:cubicBezTo>
                  <a:cubicBezTo>
                    <a:pt x="65" y="13"/>
                    <a:pt x="81" y="9"/>
                    <a:pt x="144" y="3"/>
                  </a:cubicBezTo>
                  <a:cubicBezTo>
                    <a:pt x="172" y="0"/>
                    <a:pt x="172" y="1"/>
                    <a:pt x="174" y="22"/>
                  </a:cubicBezTo>
                  <a:cubicBezTo>
                    <a:pt x="176" y="46"/>
                    <a:pt x="194" y="65"/>
                    <a:pt x="209" y="59"/>
                  </a:cubicBezTo>
                  <a:cubicBezTo>
                    <a:pt x="222" y="54"/>
                    <a:pt x="220" y="60"/>
                    <a:pt x="204" y="77"/>
                  </a:cubicBezTo>
                  <a:cubicBezTo>
                    <a:pt x="192" y="88"/>
                    <a:pt x="187" y="90"/>
                    <a:pt x="178" y="83"/>
                  </a:cubicBezTo>
                  <a:cubicBezTo>
                    <a:pt x="173" y="78"/>
                    <a:pt x="167" y="76"/>
                    <a:pt x="166" y="77"/>
                  </a:cubicBezTo>
                  <a:cubicBezTo>
                    <a:pt x="165" y="79"/>
                    <a:pt x="161" y="86"/>
                    <a:pt x="157" y="93"/>
                  </a:cubicBezTo>
                  <a:cubicBezTo>
                    <a:pt x="146" y="113"/>
                    <a:pt x="132" y="115"/>
                    <a:pt x="128" y="98"/>
                  </a:cubicBezTo>
                  <a:cubicBezTo>
                    <a:pt x="125" y="86"/>
                    <a:pt x="121" y="85"/>
                    <a:pt x="110" y="91"/>
                  </a:cubicBezTo>
                  <a:cubicBezTo>
                    <a:pt x="103" y="95"/>
                    <a:pt x="97" y="102"/>
                    <a:pt x="97" y="107"/>
                  </a:cubicBezTo>
                  <a:cubicBezTo>
                    <a:pt x="97" y="113"/>
                    <a:pt x="87" y="118"/>
                    <a:pt x="76" y="120"/>
                  </a:cubicBezTo>
                  <a:cubicBezTo>
                    <a:pt x="58" y="122"/>
                    <a:pt x="53" y="120"/>
                    <a:pt x="46" y="1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4100678" y="2603399"/>
              <a:ext cx="547721" cy="260582"/>
            </a:xfrm>
            <a:custGeom>
              <a:avLst/>
              <a:gdLst/>
              <a:ahLst/>
              <a:cxnLst>
                <a:cxn ang="0">
                  <a:pos x="185" y="172"/>
                </a:cxn>
                <a:cxn ang="0">
                  <a:pos x="139" y="148"/>
                </a:cxn>
                <a:cxn ang="0">
                  <a:pos x="121" y="136"/>
                </a:cxn>
                <a:cxn ang="0">
                  <a:pos x="94" y="142"/>
                </a:cxn>
                <a:cxn ang="0">
                  <a:pos x="68" y="152"/>
                </a:cxn>
                <a:cxn ang="0">
                  <a:pos x="48" y="150"/>
                </a:cxn>
                <a:cxn ang="0">
                  <a:pos x="30" y="147"/>
                </a:cxn>
                <a:cxn ang="0">
                  <a:pos x="0" y="128"/>
                </a:cxn>
                <a:cxn ang="0">
                  <a:pos x="21" y="118"/>
                </a:cxn>
                <a:cxn ang="0">
                  <a:pos x="39" y="119"/>
                </a:cxn>
                <a:cxn ang="0">
                  <a:pos x="64" y="114"/>
                </a:cxn>
                <a:cxn ang="0">
                  <a:pos x="113" y="104"/>
                </a:cxn>
                <a:cxn ang="0">
                  <a:pos x="157" y="103"/>
                </a:cxn>
                <a:cxn ang="0">
                  <a:pos x="171" y="78"/>
                </a:cxn>
                <a:cxn ang="0">
                  <a:pos x="176" y="50"/>
                </a:cxn>
                <a:cxn ang="0">
                  <a:pos x="202" y="30"/>
                </a:cxn>
                <a:cxn ang="0">
                  <a:pos x="228" y="26"/>
                </a:cxn>
                <a:cxn ang="0">
                  <a:pos x="260" y="16"/>
                </a:cxn>
                <a:cxn ang="0">
                  <a:pos x="306" y="9"/>
                </a:cxn>
                <a:cxn ang="0">
                  <a:pos x="346" y="17"/>
                </a:cxn>
                <a:cxn ang="0">
                  <a:pos x="366" y="41"/>
                </a:cxn>
                <a:cxn ang="0">
                  <a:pos x="360" y="89"/>
                </a:cxn>
                <a:cxn ang="0">
                  <a:pos x="345" y="102"/>
                </a:cxn>
                <a:cxn ang="0">
                  <a:pos x="344" y="128"/>
                </a:cxn>
                <a:cxn ang="0">
                  <a:pos x="242" y="177"/>
                </a:cxn>
                <a:cxn ang="0">
                  <a:pos x="185" y="172"/>
                </a:cxn>
              </a:cxnLst>
              <a:rect l="0" t="0" r="r" b="b"/>
              <a:pathLst>
                <a:path w="376" h="179">
                  <a:moveTo>
                    <a:pt x="185" y="172"/>
                  </a:moveTo>
                  <a:cubicBezTo>
                    <a:pt x="156" y="166"/>
                    <a:pt x="144" y="159"/>
                    <a:pt x="139" y="148"/>
                  </a:cubicBezTo>
                  <a:cubicBezTo>
                    <a:pt x="134" y="138"/>
                    <a:pt x="128" y="133"/>
                    <a:pt x="121" y="136"/>
                  </a:cubicBezTo>
                  <a:cubicBezTo>
                    <a:pt x="115" y="139"/>
                    <a:pt x="103" y="141"/>
                    <a:pt x="94" y="142"/>
                  </a:cubicBezTo>
                  <a:cubicBezTo>
                    <a:pt x="86" y="143"/>
                    <a:pt x="74" y="148"/>
                    <a:pt x="68" y="152"/>
                  </a:cubicBezTo>
                  <a:cubicBezTo>
                    <a:pt x="60" y="159"/>
                    <a:pt x="56" y="158"/>
                    <a:pt x="48" y="150"/>
                  </a:cubicBezTo>
                  <a:cubicBezTo>
                    <a:pt x="41" y="144"/>
                    <a:pt x="35" y="142"/>
                    <a:pt x="30" y="147"/>
                  </a:cubicBezTo>
                  <a:cubicBezTo>
                    <a:pt x="19" y="158"/>
                    <a:pt x="0" y="146"/>
                    <a:pt x="0" y="128"/>
                  </a:cubicBezTo>
                  <a:cubicBezTo>
                    <a:pt x="0" y="110"/>
                    <a:pt x="4" y="107"/>
                    <a:pt x="21" y="118"/>
                  </a:cubicBezTo>
                  <a:cubicBezTo>
                    <a:pt x="26" y="121"/>
                    <a:pt x="34" y="122"/>
                    <a:pt x="39" y="119"/>
                  </a:cubicBezTo>
                  <a:cubicBezTo>
                    <a:pt x="43" y="117"/>
                    <a:pt x="54" y="114"/>
                    <a:pt x="64" y="114"/>
                  </a:cubicBezTo>
                  <a:cubicBezTo>
                    <a:pt x="74" y="113"/>
                    <a:pt x="96" y="109"/>
                    <a:pt x="113" y="104"/>
                  </a:cubicBezTo>
                  <a:cubicBezTo>
                    <a:pt x="137" y="97"/>
                    <a:pt x="148" y="97"/>
                    <a:pt x="157" y="103"/>
                  </a:cubicBezTo>
                  <a:cubicBezTo>
                    <a:pt x="175" y="113"/>
                    <a:pt x="180" y="103"/>
                    <a:pt x="171" y="78"/>
                  </a:cubicBezTo>
                  <a:cubicBezTo>
                    <a:pt x="164" y="62"/>
                    <a:pt x="165" y="57"/>
                    <a:pt x="176" y="50"/>
                  </a:cubicBezTo>
                  <a:cubicBezTo>
                    <a:pt x="183" y="45"/>
                    <a:pt x="195" y="36"/>
                    <a:pt x="202" y="30"/>
                  </a:cubicBezTo>
                  <a:cubicBezTo>
                    <a:pt x="211" y="22"/>
                    <a:pt x="218" y="21"/>
                    <a:pt x="228" y="26"/>
                  </a:cubicBezTo>
                  <a:cubicBezTo>
                    <a:pt x="238" y="32"/>
                    <a:pt x="245" y="30"/>
                    <a:pt x="260" y="16"/>
                  </a:cubicBezTo>
                  <a:cubicBezTo>
                    <a:pt x="277" y="0"/>
                    <a:pt x="280" y="0"/>
                    <a:pt x="306" y="9"/>
                  </a:cubicBezTo>
                  <a:cubicBezTo>
                    <a:pt x="321" y="14"/>
                    <a:pt x="339" y="18"/>
                    <a:pt x="346" y="17"/>
                  </a:cubicBezTo>
                  <a:cubicBezTo>
                    <a:pt x="356" y="16"/>
                    <a:pt x="361" y="23"/>
                    <a:pt x="366" y="41"/>
                  </a:cubicBezTo>
                  <a:cubicBezTo>
                    <a:pt x="376" y="81"/>
                    <a:pt x="375" y="85"/>
                    <a:pt x="360" y="89"/>
                  </a:cubicBezTo>
                  <a:cubicBezTo>
                    <a:pt x="353" y="92"/>
                    <a:pt x="346" y="97"/>
                    <a:pt x="345" y="102"/>
                  </a:cubicBezTo>
                  <a:cubicBezTo>
                    <a:pt x="345" y="107"/>
                    <a:pt x="344" y="119"/>
                    <a:pt x="344" y="128"/>
                  </a:cubicBezTo>
                  <a:cubicBezTo>
                    <a:pt x="342" y="152"/>
                    <a:pt x="320" y="163"/>
                    <a:pt x="242" y="177"/>
                  </a:cubicBezTo>
                  <a:cubicBezTo>
                    <a:pt x="233" y="179"/>
                    <a:pt x="207" y="176"/>
                    <a:pt x="185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3830136" y="1902980"/>
              <a:ext cx="668884" cy="868054"/>
            </a:xfrm>
            <a:custGeom>
              <a:avLst/>
              <a:gdLst/>
              <a:ahLst/>
              <a:cxnLst>
                <a:cxn ang="0">
                  <a:pos x="195" y="585"/>
                </a:cxn>
                <a:cxn ang="0">
                  <a:pos x="165" y="574"/>
                </a:cxn>
                <a:cxn ang="0">
                  <a:pos x="156" y="571"/>
                </a:cxn>
                <a:cxn ang="0">
                  <a:pos x="96" y="574"/>
                </a:cxn>
                <a:cxn ang="0">
                  <a:pos x="81" y="556"/>
                </a:cxn>
                <a:cxn ang="0">
                  <a:pos x="99" y="507"/>
                </a:cxn>
                <a:cxn ang="0">
                  <a:pos x="112" y="481"/>
                </a:cxn>
                <a:cxn ang="0">
                  <a:pos x="68" y="464"/>
                </a:cxn>
                <a:cxn ang="0">
                  <a:pos x="24" y="429"/>
                </a:cxn>
                <a:cxn ang="0">
                  <a:pos x="15" y="401"/>
                </a:cxn>
                <a:cxn ang="0">
                  <a:pos x="14" y="383"/>
                </a:cxn>
                <a:cxn ang="0">
                  <a:pos x="10" y="348"/>
                </a:cxn>
                <a:cxn ang="0">
                  <a:pos x="5" y="303"/>
                </a:cxn>
                <a:cxn ang="0">
                  <a:pos x="8" y="270"/>
                </a:cxn>
                <a:cxn ang="0">
                  <a:pos x="22" y="252"/>
                </a:cxn>
                <a:cxn ang="0">
                  <a:pos x="45" y="208"/>
                </a:cxn>
                <a:cxn ang="0">
                  <a:pos x="45" y="191"/>
                </a:cxn>
                <a:cxn ang="0">
                  <a:pos x="59" y="128"/>
                </a:cxn>
                <a:cxn ang="0">
                  <a:pos x="80" y="107"/>
                </a:cxn>
                <a:cxn ang="0">
                  <a:pos x="104" y="112"/>
                </a:cxn>
                <a:cxn ang="0">
                  <a:pos x="124" y="121"/>
                </a:cxn>
                <a:cxn ang="0">
                  <a:pos x="130" y="104"/>
                </a:cxn>
                <a:cxn ang="0">
                  <a:pos x="143" y="91"/>
                </a:cxn>
                <a:cxn ang="0">
                  <a:pos x="167" y="104"/>
                </a:cxn>
                <a:cxn ang="0">
                  <a:pos x="192" y="117"/>
                </a:cxn>
                <a:cxn ang="0">
                  <a:pos x="196" y="113"/>
                </a:cxn>
                <a:cxn ang="0">
                  <a:pos x="147" y="56"/>
                </a:cxn>
                <a:cxn ang="0">
                  <a:pos x="140" y="51"/>
                </a:cxn>
                <a:cxn ang="0">
                  <a:pos x="143" y="43"/>
                </a:cxn>
                <a:cxn ang="0">
                  <a:pos x="144" y="18"/>
                </a:cxn>
                <a:cxn ang="0">
                  <a:pos x="132" y="0"/>
                </a:cxn>
                <a:cxn ang="0">
                  <a:pos x="160" y="5"/>
                </a:cxn>
                <a:cxn ang="0">
                  <a:pos x="192" y="30"/>
                </a:cxn>
                <a:cxn ang="0">
                  <a:pos x="201" y="38"/>
                </a:cxn>
                <a:cxn ang="0">
                  <a:pos x="206" y="43"/>
                </a:cxn>
                <a:cxn ang="0">
                  <a:pos x="231" y="48"/>
                </a:cxn>
                <a:cxn ang="0">
                  <a:pos x="246" y="62"/>
                </a:cxn>
                <a:cxn ang="0">
                  <a:pos x="239" y="74"/>
                </a:cxn>
                <a:cxn ang="0">
                  <a:pos x="277" y="79"/>
                </a:cxn>
                <a:cxn ang="0">
                  <a:pos x="342" y="44"/>
                </a:cxn>
                <a:cxn ang="0">
                  <a:pos x="365" y="58"/>
                </a:cxn>
                <a:cxn ang="0">
                  <a:pos x="386" y="67"/>
                </a:cxn>
                <a:cxn ang="0">
                  <a:pos x="417" y="149"/>
                </a:cxn>
                <a:cxn ang="0">
                  <a:pos x="419" y="180"/>
                </a:cxn>
                <a:cxn ang="0">
                  <a:pos x="440" y="225"/>
                </a:cxn>
                <a:cxn ang="0">
                  <a:pos x="442" y="317"/>
                </a:cxn>
                <a:cxn ang="0">
                  <a:pos x="416" y="332"/>
                </a:cxn>
                <a:cxn ang="0">
                  <a:pos x="358" y="357"/>
                </a:cxn>
                <a:cxn ang="0">
                  <a:pos x="317" y="401"/>
                </a:cxn>
                <a:cxn ang="0">
                  <a:pos x="358" y="457"/>
                </a:cxn>
                <a:cxn ang="0">
                  <a:pos x="395" y="495"/>
                </a:cxn>
                <a:cxn ang="0">
                  <a:pos x="368" y="517"/>
                </a:cxn>
                <a:cxn ang="0">
                  <a:pos x="349" y="559"/>
                </a:cxn>
                <a:cxn ang="0">
                  <a:pos x="343" y="577"/>
                </a:cxn>
                <a:cxn ang="0">
                  <a:pos x="298" y="578"/>
                </a:cxn>
                <a:cxn ang="0">
                  <a:pos x="249" y="588"/>
                </a:cxn>
                <a:cxn ang="0">
                  <a:pos x="223" y="593"/>
                </a:cxn>
                <a:cxn ang="0">
                  <a:pos x="195" y="585"/>
                </a:cxn>
              </a:cxnLst>
              <a:rect l="0" t="0" r="r" b="b"/>
              <a:pathLst>
                <a:path w="458" h="596">
                  <a:moveTo>
                    <a:pt x="195" y="585"/>
                  </a:moveTo>
                  <a:cubicBezTo>
                    <a:pt x="183" y="577"/>
                    <a:pt x="170" y="572"/>
                    <a:pt x="165" y="574"/>
                  </a:cubicBezTo>
                  <a:cubicBezTo>
                    <a:pt x="160" y="576"/>
                    <a:pt x="156" y="575"/>
                    <a:pt x="156" y="571"/>
                  </a:cubicBezTo>
                  <a:cubicBezTo>
                    <a:pt x="156" y="565"/>
                    <a:pt x="127" y="566"/>
                    <a:pt x="96" y="574"/>
                  </a:cubicBezTo>
                  <a:cubicBezTo>
                    <a:pt x="76" y="580"/>
                    <a:pt x="76" y="580"/>
                    <a:pt x="81" y="556"/>
                  </a:cubicBezTo>
                  <a:cubicBezTo>
                    <a:pt x="84" y="543"/>
                    <a:pt x="92" y="521"/>
                    <a:pt x="99" y="507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68" y="464"/>
                    <a:pt x="68" y="464"/>
                    <a:pt x="68" y="464"/>
                  </a:cubicBezTo>
                  <a:cubicBezTo>
                    <a:pt x="30" y="450"/>
                    <a:pt x="24" y="445"/>
                    <a:pt x="24" y="429"/>
                  </a:cubicBezTo>
                  <a:cubicBezTo>
                    <a:pt x="24" y="420"/>
                    <a:pt x="20" y="407"/>
                    <a:pt x="15" y="401"/>
                  </a:cubicBezTo>
                  <a:cubicBezTo>
                    <a:pt x="8" y="393"/>
                    <a:pt x="8" y="389"/>
                    <a:pt x="14" y="383"/>
                  </a:cubicBezTo>
                  <a:cubicBezTo>
                    <a:pt x="21" y="377"/>
                    <a:pt x="20" y="368"/>
                    <a:pt x="10" y="348"/>
                  </a:cubicBezTo>
                  <a:cubicBezTo>
                    <a:pt x="1" y="327"/>
                    <a:pt x="0" y="316"/>
                    <a:pt x="5" y="303"/>
                  </a:cubicBezTo>
                  <a:cubicBezTo>
                    <a:pt x="9" y="292"/>
                    <a:pt x="10" y="278"/>
                    <a:pt x="8" y="270"/>
                  </a:cubicBezTo>
                  <a:cubicBezTo>
                    <a:pt x="6" y="260"/>
                    <a:pt x="9" y="255"/>
                    <a:pt x="22" y="252"/>
                  </a:cubicBezTo>
                  <a:cubicBezTo>
                    <a:pt x="44" y="247"/>
                    <a:pt x="61" y="214"/>
                    <a:pt x="45" y="208"/>
                  </a:cubicBezTo>
                  <a:cubicBezTo>
                    <a:pt x="32" y="203"/>
                    <a:pt x="31" y="191"/>
                    <a:pt x="45" y="191"/>
                  </a:cubicBezTo>
                  <a:cubicBezTo>
                    <a:pt x="57" y="191"/>
                    <a:pt x="66" y="156"/>
                    <a:pt x="59" y="128"/>
                  </a:cubicBezTo>
                  <a:cubicBezTo>
                    <a:pt x="55" y="108"/>
                    <a:pt x="56" y="107"/>
                    <a:pt x="80" y="107"/>
                  </a:cubicBezTo>
                  <a:cubicBezTo>
                    <a:pt x="94" y="107"/>
                    <a:pt x="105" y="109"/>
                    <a:pt x="104" y="112"/>
                  </a:cubicBezTo>
                  <a:cubicBezTo>
                    <a:pt x="102" y="118"/>
                    <a:pt x="108" y="121"/>
                    <a:pt x="124" y="121"/>
                  </a:cubicBezTo>
                  <a:cubicBezTo>
                    <a:pt x="132" y="121"/>
                    <a:pt x="134" y="116"/>
                    <a:pt x="130" y="104"/>
                  </a:cubicBezTo>
                  <a:cubicBezTo>
                    <a:pt x="127" y="89"/>
                    <a:pt x="128" y="87"/>
                    <a:pt x="143" y="91"/>
                  </a:cubicBezTo>
                  <a:cubicBezTo>
                    <a:pt x="152" y="93"/>
                    <a:pt x="163" y="99"/>
                    <a:pt x="167" y="104"/>
                  </a:cubicBezTo>
                  <a:cubicBezTo>
                    <a:pt x="171" y="109"/>
                    <a:pt x="182" y="115"/>
                    <a:pt x="192" y="117"/>
                  </a:cubicBezTo>
                  <a:cubicBezTo>
                    <a:pt x="208" y="121"/>
                    <a:pt x="208" y="121"/>
                    <a:pt x="196" y="113"/>
                  </a:cubicBezTo>
                  <a:cubicBezTo>
                    <a:pt x="178" y="102"/>
                    <a:pt x="145" y="64"/>
                    <a:pt x="147" y="56"/>
                  </a:cubicBezTo>
                  <a:cubicBezTo>
                    <a:pt x="148" y="53"/>
                    <a:pt x="145" y="51"/>
                    <a:pt x="140" y="51"/>
                  </a:cubicBezTo>
                  <a:cubicBezTo>
                    <a:pt x="135" y="50"/>
                    <a:pt x="136" y="47"/>
                    <a:pt x="143" y="43"/>
                  </a:cubicBezTo>
                  <a:cubicBezTo>
                    <a:pt x="155" y="37"/>
                    <a:pt x="155" y="35"/>
                    <a:pt x="144" y="18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94" y="11"/>
                    <a:pt x="206" y="21"/>
                    <a:pt x="192" y="30"/>
                  </a:cubicBezTo>
                  <a:cubicBezTo>
                    <a:pt x="182" y="36"/>
                    <a:pt x="187" y="40"/>
                    <a:pt x="201" y="38"/>
                  </a:cubicBezTo>
                  <a:cubicBezTo>
                    <a:pt x="204" y="37"/>
                    <a:pt x="206" y="39"/>
                    <a:pt x="206" y="43"/>
                  </a:cubicBezTo>
                  <a:cubicBezTo>
                    <a:pt x="206" y="46"/>
                    <a:pt x="217" y="48"/>
                    <a:pt x="231" y="48"/>
                  </a:cubicBezTo>
                  <a:cubicBezTo>
                    <a:pt x="256" y="47"/>
                    <a:pt x="265" y="55"/>
                    <a:pt x="246" y="62"/>
                  </a:cubicBezTo>
                  <a:cubicBezTo>
                    <a:pt x="240" y="64"/>
                    <a:pt x="237" y="70"/>
                    <a:pt x="239" y="74"/>
                  </a:cubicBezTo>
                  <a:cubicBezTo>
                    <a:pt x="242" y="83"/>
                    <a:pt x="277" y="88"/>
                    <a:pt x="277" y="79"/>
                  </a:cubicBezTo>
                  <a:cubicBezTo>
                    <a:pt x="277" y="73"/>
                    <a:pt x="331" y="44"/>
                    <a:pt x="342" y="44"/>
                  </a:cubicBezTo>
                  <a:cubicBezTo>
                    <a:pt x="346" y="44"/>
                    <a:pt x="356" y="50"/>
                    <a:pt x="365" y="58"/>
                  </a:cubicBezTo>
                  <a:cubicBezTo>
                    <a:pt x="373" y="65"/>
                    <a:pt x="383" y="70"/>
                    <a:pt x="386" y="67"/>
                  </a:cubicBezTo>
                  <a:cubicBezTo>
                    <a:pt x="408" y="54"/>
                    <a:pt x="433" y="119"/>
                    <a:pt x="417" y="149"/>
                  </a:cubicBezTo>
                  <a:cubicBezTo>
                    <a:pt x="408" y="167"/>
                    <a:pt x="408" y="170"/>
                    <a:pt x="419" y="180"/>
                  </a:cubicBezTo>
                  <a:cubicBezTo>
                    <a:pt x="426" y="186"/>
                    <a:pt x="436" y="206"/>
                    <a:pt x="440" y="225"/>
                  </a:cubicBezTo>
                  <a:cubicBezTo>
                    <a:pt x="458" y="297"/>
                    <a:pt x="458" y="302"/>
                    <a:pt x="442" y="317"/>
                  </a:cubicBezTo>
                  <a:cubicBezTo>
                    <a:pt x="434" y="325"/>
                    <a:pt x="422" y="332"/>
                    <a:pt x="416" y="332"/>
                  </a:cubicBezTo>
                  <a:cubicBezTo>
                    <a:pt x="409" y="332"/>
                    <a:pt x="383" y="343"/>
                    <a:pt x="358" y="357"/>
                  </a:cubicBezTo>
                  <a:cubicBezTo>
                    <a:pt x="316" y="380"/>
                    <a:pt x="312" y="384"/>
                    <a:pt x="317" y="401"/>
                  </a:cubicBezTo>
                  <a:cubicBezTo>
                    <a:pt x="319" y="411"/>
                    <a:pt x="338" y="437"/>
                    <a:pt x="358" y="45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68" y="517"/>
                    <a:pt x="368" y="517"/>
                    <a:pt x="368" y="517"/>
                  </a:cubicBezTo>
                  <a:cubicBezTo>
                    <a:pt x="343" y="538"/>
                    <a:pt x="342" y="542"/>
                    <a:pt x="349" y="559"/>
                  </a:cubicBezTo>
                  <a:cubicBezTo>
                    <a:pt x="359" y="585"/>
                    <a:pt x="358" y="586"/>
                    <a:pt x="343" y="577"/>
                  </a:cubicBezTo>
                  <a:cubicBezTo>
                    <a:pt x="333" y="571"/>
                    <a:pt x="322" y="571"/>
                    <a:pt x="298" y="578"/>
                  </a:cubicBezTo>
                  <a:cubicBezTo>
                    <a:pt x="281" y="583"/>
                    <a:pt x="259" y="587"/>
                    <a:pt x="249" y="588"/>
                  </a:cubicBezTo>
                  <a:cubicBezTo>
                    <a:pt x="239" y="588"/>
                    <a:pt x="228" y="591"/>
                    <a:pt x="223" y="593"/>
                  </a:cubicBezTo>
                  <a:cubicBezTo>
                    <a:pt x="219" y="596"/>
                    <a:pt x="206" y="592"/>
                    <a:pt x="195" y="5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4631802" y="2532027"/>
              <a:ext cx="423240" cy="200830"/>
            </a:xfrm>
            <a:custGeom>
              <a:avLst/>
              <a:gdLst/>
              <a:ahLst/>
              <a:cxnLst>
                <a:cxn ang="0">
                  <a:pos x="26" y="121"/>
                </a:cxn>
                <a:cxn ang="0">
                  <a:pos x="29" y="63"/>
                </a:cxn>
                <a:cxn ang="0">
                  <a:pos x="71" y="30"/>
                </a:cxn>
                <a:cxn ang="0">
                  <a:pos x="89" y="14"/>
                </a:cxn>
                <a:cxn ang="0">
                  <a:pos x="107" y="14"/>
                </a:cxn>
                <a:cxn ang="0">
                  <a:pos x="120" y="10"/>
                </a:cxn>
                <a:cxn ang="0">
                  <a:pos x="142" y="7"/>
                </a:cxn>
                <a:cxn ang="0">
                  <a:pos x="150" y="24"/>
                </a:cxn>
                <a:cxn ang="0">
                  <a:pos x="182" y="23"/>
                </a:cxn>
                <a:cxn ang="0">
                  <a:pos x="267" y="24"/>
                </a:cxn>
                <a:cxn ang="0">
                  <a:pos x="291" y="35"/>
                </a:cxn>
                <a:cxn ang="0">
                  <a:pos x="280" y="62"/>
                </a:cxn>
                <a:cxn ang="0">
                  <a:pos x="247" y="84"/>
                </a:cxn>
                <a:cxn ang="0">
                  <a:pos x="214" y="77"/>
                </a:cxn>
                <a:cxn ang="0">
                  <a:pos x="178" y="91"/>
                </a:cxn>
                <a:cxn ang="0">
                  <a:pos x="157" y="102"/>
                </a:cxn>
                <a:cxn ang="0">
                  <a:pos x="139" y="104"/>
                </a:cxn>
                <a:cxn ang="0">
                  <a:pos x="117" y="111"/>
                </a:cxn>
                <a:cxn ang="0">
                  <a:pos x="100" y="121"/>
                </a:cxn>
                <a:cxn ang="0">
                  <a:pos x="87" y="132"/>
                </a:cxn>
                <a:cxn ang="0">
                  <a:pos x="61" y="136"/>
                </a:cxn>
                <a:cxn ang="0">
                  <a:pos x="26" y="121"/>
                </a:cxn>
              </a:cxnLst>
              <a:rect l="0" t="0" r="r" b="b"/>
              <a:pathLst>
                <a:path w="291" h="138">
                  <a:moveTo>
                    <a:pt x="26" y="121"/>
                  </a:moveTo>
                  <a:cubicBezTo>
                    <a:pt x="0" y="97"/>
                    <a:pt x="2" y="66"/>
                    <a:pt x="29" y="63"/>
                  </a:cubicBezTo>
                  <a:cubicBezTo>
                    <a:pt x="49" y="60"/>
                    <a:pt x="71" y="43"/>
                    <a:pt x="71" y="30"/>
                  </a:cubicBezTo>
                  <a:cubicBezTo>
                    <a:pt x="71" y="25"/>
                    <a:pt x="79" y="18"/>
                    <a:pt x="89" y="14"/>
                  </a:cubicBezTo>
                  <a:cubicBezTo>
                    <a:pt x="103" y="8"/>
                    <a:pt x="107" y="8"/>
                    <a:pt x="107" y="14"/>
                  </a:cubicBezTo>
                  <a:cubicBezTo>
                    <a:pt x="107" y="18"/>
                    <a:pt x="113" y="17"/>
                    <a:pt x="120" y="10"/>
                  </a:cubicBezTo>
                  <a:cubicBezTo>
                    <a:pt x="130" y="1"/>
                    <a:pt x="135" y="0"/>
                    <a:pt x="142" y="7"/>
                  </a:cubicBezTo>
                  <a:cubicBezTo>
                    <a:pt x="146" y="11"/>
                    <a:pt x="150" y="19"/>
                    <a:pt x="150" y="24"/>
                  </a:cubicBezTo>
                  <a:cubicBezTo>
                    <a:pt x="150" y="36"/>
                    <a:pt x="164" y="36"/>
                    <a:pt x="182" y="23"/>
                  </a:cubicBezTo>
                  <a:cubicBezTo>
                    <a:pt x="200" y="9"/>
                    <a:pt x="236" y="10"/>
                    <a:pt x="267" y="24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80" y="62"/>
                    <a:pt x="280" y="62"/>
                    <a:pt x="280" y="62"/>
                  </a:cubicBezTo>
                  <a:cubicBezTo>
                    <a:pt x="268" y="88"/>
                    <a:pt x="255" y="97"/>
                    <a:pt x="247" y="84"/>
                  </a:cubicBezTo>
                  <a:cubicBezTo>
                    <a:pt x="245" y="80"/>
                    <a:pt x="230" y="77"/>
                    <a:pt x="214" y="77"/>
                  </a:cubicBezTo>
                  <a:cubicBezTo>
                    <a:pt x="193" y="77"/>
                    <a:pt x="184" y="80"/>
                    <a:pt x="178" y="91"/>
                  </a:cubicBezTo>
                  <a:cubicBezTo>
                    <a:pt x="173" y="100"/>
                    <a:pt x="165" y="104"/>
                    <a:pt x="157" y="102"/>
                  </a:cubicBezTo>
                  <a:cubicBezTo>
                    <a:pt x="149" y="100"/>
                    <a:pt x="141" y="101"/>
                    <a:pt x="139" y="104"/>
                  </a:cubicBezTo>
                  <a:cubicBezTo>
                    <a:pt x="137" y="108"/>
                    <a:pt x="127" y="111"/>
                    <a:pt x="117" y="111"/>
                  </a:cubicBezTo>
                  <a:cubicBezTo>
                    <a:pt x="107" y="111"/>
                    <a:pt x="100" y="115"/>
                    <a:pt x="100" y="121"/>
                  </a:cubicBezTo>
                  <a:cubicBezTo>
                    <a:pt x="100" y="127"/>
                    <a:pt x="94" y="132"/>
                    <a:pt x="87" y="132"/>
                  </a:cubicBezTo>
                  <a:cubicBezTo>
                    <a:pt x="81" y="132"/>
                    <a:pt x="69" y="134"/>
                    <a:pt x="61" y="136"/>
                  </a:cubicBezTo>
                  <a:cubicBezTo>
                    <a:pt x="51" y="138"/>
                    <a:pt x="39" y="133"/>
                    <a:pt x="26" y="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4296529" y="2371031"/>
              <a:ext cx="496269" cy="277179"/>
            </a:xfrm>
            <a:custGeom>
              <a:avLst/>
              <a:gdLst/>
              <a:ahLst/>
              <a:cxnLst>
                <a:cxn ang="0">
                  <a:pos x="54" y="143"/>
                </a:cxn>
                <a:cxn ang="0">
                  <a:pos x="4" y="80"/>
                </a:cxn>
                <a:cxn ang="0">
                  <a:pos x="37" y="42"/>
                </a:cxn>
                <a:cxn ang="0">
                  <a:pos x="150" y="14"/>
                </a:cxn>
                <a:cxn ang="0">
                  <a:pos x="156" y="23"/>
                </a:cxn>
                <a:cxn ang="0">
                  <a:pos x="197" y="38"/>
                </a:cxn>
                <a:cxn ang="0">
                  <a:pos x="210" y="58"/>
                </a:cxn>
                <a:cxn ang="0">
                  <a:pos x="236" y="63"/>
                </a:cxn>
                <a:cxn ang="0">
                  <a:pos x="282" y="71"/>
                </a:cxn>
                <a:cxn ang="0">
                  <a:pos x="311" y="121"/>
                </a:cxn>
                <a:cxn ang="0">
                  <a:pos x="293" y="139"/>
                </a:cxn>
                <a:cxn ang="0">
                  <a:pos x="251" y="161"/>
                </a:cxn>
                <a:cxn ang="0">
                  <a:pos x="243" y="164"/>
                </a:cxn>
                <a:cxn ang="0">
                  <a:pos x="161" y="158"/>
                </a:cxn>
                <a:cxn ang="0">
                  <a:pos x="133" y="159"/>
                </a:cxn>
                <a:cxn ang="0">
                  <a:pos x="54" y="143"/>
                </a:cxn>
              </a:cxnLst>
              <a:rect l="0" t="0" r="r" b="b"/>
              <a:pathLst>
                <a:path w="340" h="190">
                  <a:moveTo>
                    <a:pt x="54" y="143"/>
                  </a:moveTo>
                  <a:cubicBezTo>
                    <a:pt x="29" y="118"/>
                    <a:pt x="6" y="90"/>
                    <a:pt x="4" y="80"/>
                  </a:cubicBezTo>
                  <a:cubicBezTo>
                    <a:pt x="0" y="65"/>
                    <a:pt x="4" y="60"/>
                    <a:pt x="37" y="42"/>
                  </a:cubicBezTo>
                  <a:cubicBezTo>
                    <a:pt x="85" y="16"/>
                    <a:pt x="150" y="0"/>
                    <a:pt x="150" y="14"/>
                  </a:cubicBezTo>
                  <a:cubicBezTo>
                    <a:pt x="150" y="20"/>
                    <a:pt x="153" y="23"/>
                    <a:pt x="156" y="23"/>
                  </a:cubicBezTo>
                  <a:cubicBezTo>
                    <a:pt x="167" y="20"/>
                    <a:pt x="200" y="33"/>
                    <a:pt x="197" y="38"/>
                  </a:cubicBezTo>
                  <a:cubicBezTo>
                    <a:pt x="195" y="41"/>
                    <a:pt x="201" y="50"/>
                    <a:pt x="210" y="58"/>
                  </a:cubicBezTo>
                  <a:cubicBezTo>
                    <a:pt x="225" y="72"/>
                    <a:pt x="228" y="72"/>
                    <a:pt x="236" y="63"/>
                  </a:cubicBezTo>
                  <a:cubicBezTo>
                    <a:pt x="244" y="53"/>
                    <a:pt x="249" y="54"/>
                    <a:pt x="282" y="71"/>
                  </a:cubicBezTo>
                  <a:cubicBezTo>
                    <a:pt x="334" y="99"/>
                    <a:pt x="340" y="108"/>
                    <a:pt x="311" y="121"/>
                  </a:cubicBezTo>
                  <a:cubicBezTo>
                    <a:pt x="301" y="126"/>
                    <a:pt x="293" y="133"/>
                    <a:pt x="293" y="139"/>
                  </a:cubicBezTo>
                  <a:cubicBezTo>
                    <a:pt x="293" y="151"/>
                    <a:pt x="262" y="168"/>
                    <a:pt x="251" y="161"/>
                  </a:cubicBezTo>
                  <a:cubicBezTo>
                    <a:pt x="247" y="159"/>
                    <a:pt x="243" y="160"/>
                    <a:pt x="243" y="164"/>
                  </a:cubicBezTo>
                  <a:cubicBezTo>
                    <a:pt x="243" y="173"/>
                    <a:pt x="191" y="169"/>
                    <a:pt x="161" y="158"/>
                  </a:cubicBezTo>
                  <a:cubicBezTo>
                    <a:pt x="145" y="151"/>
                    <a:pt x="138" y="152"/>
                    <a:pt x="133" y="159"/>
                  </a:cubicBezTo>
                  <a:cubicBezTo>
                    <a:pt x="107" y="190"/>
                    <a:pt x="103" y="190"/>
                    <a:pt x="54" y="1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4435949" y="1911279"/>
              <a:ext cx="738594" cy="680501"/>
            </a:xfrm>
            <a:custGeom>
              <a:avLst/>
              <a:gdLst/>
              <a:ahLst/>
              <a:cxnLst>
                <a:cxn ang="0">
                  <a:pos x="409" y="448"/>
                </a:cxn>
                <a:cxn ang="0">
                  <a:pos x="314" y="443"/>
                </a:cxn>
                <a:cxn ang="0">
                  <a:pos x="283" y="435"/>
                </a:cxn>
                <a:cxn ang="0">
                  <a:pos x="259" y="425"/>
                </a:cxn>
                <a:cxn ang="0">
                  <a:pos x="240" y="417"/>
                </a:cxn>
                <a:cxn ang="0">
                  <a:pos x="136" y="364"/>
                </a:cxn>
                <a:cxn ang="0">
                  <a:pos x="116" y="368"/>
                </a:cxn>
                <a:cxn ang="0">
                  <a:pos x="113" y="354"/>
                </a:cxn>
                <a:cxn ang="0">
                  <a:pos x="91" y="336"/>
                </a:cxn>
                <a:cxn ang="0">
                  <a:pos x="65" y="322"/>
                </a:cxn>
                <a:cxn ang="0">
                  <a:pos x="51" y="312"/>
                </a:cxn>
                <a:cxn ang="0">
                  <a:pos x="44" y="288"/>
                </a:cxn>
                <a:cxn ang="0">
                  <a:pos x="12" y="174"/>
                </a:cxn>
                <a:cxn ang="0">
                  <a:pos x="9" y="143"/>
                </a:cxn>
                <a:cxn ang="0">
                  <a:pos x="13" y="102"/>
                </a:cxn>
                <a:cxn ang="0">
                  <a:pos x="67" y="56"/>
                </a:cxn>
                <a:cxn ang="0">
                  <a:pos x="112" y="35"/>
                </a:cxn>
                <a:cxn ang="0">
                  <a:pos x="208" y="5"/>
                </a:cxn>
                <a:cxn ang="0">
                  <a:pos x="220" y="23"/>
                </a:cxn>
                <a:cxn ang="0">
                  <a:pos x="276" y="46"/>
                </a:cxn>
                <a:cxn ang="0">
                  <a:pos x="462" y="49"/>
                </a:cxn>
                <a:cxn ang="0">
                  <a:pos x="491" y="161"/>
                </a:cxn>
                <a:cxn ang="0">
                  <a:pos x="472" y="191"/>
                </a:cxn>
                <a:cxn ang="0">
                  <a:pos x="467" y="220"/>
                </a:cxn>
                <a:cxn ang="0">
                  <a:pos x="481" y="262"/>
                </a:cxn>
                <a:cxn ang="0">
                  <a:pos x="494" y="321"/>
                </a:cxn>
                <a:cxn ang="0">
                  <a:pos x="498" y="357"/>
                </a:cxn>
                <a:cxn ang="0">
                  <a:pos x="457" y="398"/>
                </a:cxn>
                <a:cxn ang="0">
                  <a:pos x="434" y="446"/>
                </a:cxn>
                <a:cxn ang="0">
                  <a:pos x="409" y="448"/>
                </a:cxn>
              </a:cxnLst>
              <a:rect l="0" t="0" r="r" b="b"/>
              <a:pathLst>
                <a:path w="507" h="467">
                  <a:moveTo>
                    <a:pt x="409" y="448"/>
                  </a:moveTo>
                  <a:cubicBezTo>
                    <a:pt x="376" y="429"/>
                    <a:pt x="337" y="427"/>
                    <a:pt x="314" y="443"/>
                  </a:cubicBezTo>
                  <a:cubicBezTo>
                    <a:pt x="299" y="453"/>
                    <a:pt x="297" y="453"/>
                    <a:pt x="283" y="435"/>
                  </a:cubicBezTo>
                  <a:cubicBezTo>
                    <a:pt x="272" y="421"/>
                    <a:pt x="266" y="419"/>
                    <a:pt x="259" y="425"/>
                  </a:cubicBezTo>
                  <a:cubicBezTo>
                    <a:pt x="251" y="431"/>
                    <a:pt x="247" y="429"/>
                    <a:pt x="240" y="417"/>
                  </a:cubicBezTo>
                  <a:cubicBezTo>
                    <a:pt x="228" y="398"/>
                    <a:pt x="130" y="348"/>
                    <a:pt x="136" y="364"/>
                  </a:cubicBezTo>
                  <a:cubicBezTo>
                    <a:pt x="143" y="381"/>
                    <a:pt x="130" y="383"/>
                    <a:pt x="116" y="368"/>
                  </a:cubicBezTo>
                  <a:cubicBezTo>
                    <a:pt x="107" y="358"/>
                    <a:pt x="106" y="354"/>
                    <a:pt x="113" y="354"/>
                  </a:cubicBezTo>
                  <a:cubicBezTo>
                    <a:pt x="128" y="354"/>
                    <a:pt x="111" y="340"/>
                    <a:pt x="91" y="336"/>
                  </a:cubicBezTo>
                  <a:cubicBezTo>
                    <a:pt x="81" y="335"/>
                    <a:pt x="70" y="328"/>
                    <a:pt x="65" y="322"/>
                  </a:cubicBezTo>
                  <a:cubicBezTo>
                    <a:pt x="61" y="317"/>
                    <a:pt x="54" y="312"/>
                    <a:pt x="51" y="312"/>
                  </a:cubicBezTo>
                  <a:cubicBezTo>
                    <a:pt x="47" y="312"/>
                    <a:pt x="44" y="301"/>
                    <a:pt x="44" y="288"/>
                  </a:cubicBezTo>
                  <a:cubicBezTo>
                    <a:pt x="44" y="251"/>
                    <a:pt x="26" y="187"/>
                    <a:pt x="12" y="174"/>
                  </a:cubicBezTo>
                  <a:cubicBezTo>
                    <a:pt x="0" y="164"/>
                    <a:pt x="0" y="161"/>
                    <a:pt x="9" y="143"/>
                  </a:cubicBezTo>
                  <a:cubicBezTo>
                    <a:pt x="16" y="129"/>
                    <a:pt x="17" y="118"/>
                    <a:pt x="13" y="102"/>
                  </a:cubicBezTo>
                  <a:cubicBezTo>
                    <a:pt x="5" y="77"/>
                    <a:pt x="7" y="75"/>
                    <a:pt x="67" y="56"/>
                  </a:cubicBezTo>
                  <a:cubicBezTo>
                    <a:pt x="88" y="49"/>
                    <a:pt x="108" y="40"/>
                    <a:pt x="112" y="35"/>
                  </a:cubicBezTo>
                  <a:cubicBezTo>
                    <a:pt x="123" y="22"/>
                    <a:pt x="194" y="0"/>
                    <a:pt x="208" y="5"/>
                  </a:cubicBezTo>
                  <a:cubicBezTo>
                    <a:pt x="214" y="7"/>
                    <a:pt x="220" y="15"/>
                    <a:pt x="220" y="23"/>
                  </a:cubicBezTo>
                  <a:cubicBezTo>
                    <a:pt x="220" y="39"/>
                    <a:pt x="258" y="55"/>
                    <a:pt x="276" y="46"/>
                  </a:cubicBezTo>
                  <a:cubicBezTo>
                    <a:pt x="292" y="38"/>
                    <a:pt x="454" y="40"/>
                    <a:pt x="462" y="49"/>
                  </a:cubicBezTo>
                  <a:cubicBezTo>
                    <a:pt x="468" y="56"/>
                    <a:pt x="491" y="143"/>
                    <a:pt x="491" y="161"/>
                  </a:cubicBezTo>
                  <a:cubicBezTo>
                    <a:pt x="491" y="168"/>
                    <a:pt x="483" y="181"/>
                    <a:pt x="472" y="191"/>
                  </a:cubicBezTo>
                  <a:cubicBezTo>
                    <a:pt x="453" y="208"/>
                    <a:pt x="453" y="208"/>
                    <a:pt x="467" y="220"/>
                  </a:cubicBezTo>
                  <a:cubicBezTo>
                    <a:pt x="478" y="228"/>
                    <a:pt x="481" y="239"/>
                    <a:pt x="481" y="262"/>
                  </a:cubicBezTo>
                  <a:cubicBezTo>
                    <a:pt x="480" y="280"/>
                    <a:pt x="486" y="305"/>
                    <a:pt x="494" y="321"/>
                  </a:cubicBezTo>
                  <a:cubicBezTo>
                    <a:pt x="506" y="345"/>
                    <a:pt x="507" y="350"/>
                    <a:pt x="498" y="357"/>
                  </a:cubicBezTo>
                  <a:cubicBezTo>
                    <a:pt x="492" y="361"/>
                    <a:pt x="473" y="379"/>
                    <a:pt x="457" y="398"/>
                  </a:cubicBezTo>
                  <a:cubicBezTo>
                    <a:pt x="430" y="426"/>
                    <a:pt x="427" y="432"/>
                    <a:pt x="434" y="446"/>
                  </a:cubicBezTo>
                  <a:cubicBezTo>
                    <a:pt x="445" y="466"/>
                    <a:pt x="442" y="467"/>
                    <a:pt x="409" y="4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3577853" y="2321239"/>
              <a:ext cx="272201" cy="220748"/>
            </a:xfrm>
            <a:custGeom>
              <a:avLst/>
              <a:gdLst/>
              <a:ahLst/>
              <a:cxnLst>
                <a:cxn ang="0">
                  <a:pos x="130" y="134"/>
                </a:cxn>
                <a:cxn ang="0">
                  <a:pos x="115" y="105"/>
                </a:cxn>
                <a:cxn ang="0">
                  <a:pos x="102" y="104"/>
                </a:cxn>
                <a:cxn ang="0">
                  <a:pos x="80" y="110"/>
                </a:cxn>
                <a:cxn ang="0">
                  <a:pos x="58" y="79"/>
                </a:cxn>
                <a:cxn ang="0">
                  <a:pos x="34" y="58"/>
                </a:cxn>
                <a:cxn ang="0">
                  <a:pos x="15" y="48"/>
                </a:cxn>
                <a:cxn ang="0">
                  <a:pos x="0" y="40"/>
                </a:cxn>
                <a:cxn ang="0">
                  <a:pos x="42" y="16"/>
                </a:cxn>
                <a:cxn ang="0">
                  <a:pos x="83" y="10"/>
                </a:cxn>
                <a:cxn ang="0">
                  <a:pos x="114" y="4"/>
                </a:cxn>
                <a:cxn ang="0">
                  <a:pos x="133" y="17"/>
                </a:cxn>
                <a:cxn ang="0">
                  <a:pos x="150" y="41"/>
                </a:cxn>
                <a:cxn ang="0">
                  <a:pos x="161" y="59"/>
                </a:cxn>
                <a:cxn ang="0">
                  <a:pos x="179" y="95"/>
                </a:cxn>
                <a:cxn ang="0">
                  <a:pos x="172" y="98"/>
                </a:cxn>
                <a:cxn ang="0">
                  <a:pos x="164" y="103"/>
                </a:cxn>
                <a:cxn ang="0">
                  <a:pos x="161" y="129"/>
                </a:cxn>
                <a:cxn ang="0">
                  <a:pos x="130" y="134"/>
                </a:cxn>
              </a:cxnLst>
              <a:rect l="0" t="0" r="r" b="b"/>
              <a:pathLst>
                <a:path w="187" h="152">
                  <a:moveTo>
                    <a:pt x="130" y="134"/>
                  </a:moveTo>
                  <a:cubicBezTo>
                    <a:pt x="121" y="125"/>
                    <a:pt x="115" y="112"/>
                    <a:pt x="115" y="105"/>
                  </a:cubicBezTo>
                  <a:cubicBezTo>
                    <a:pt x="115" y="93"/>
                    <a:pt x="114" y="93"/>
                    <a:pt x="102" y="104"/>
                  </a:cubicBezTo>
                  <a:cubicBezTo>
                    <a:pt x="88" y="116"/>
                    <a:pt x="78" y="119"/>
                    <a:pt x="80" y="110"/>
                  </a:cubicBezTo>
                  <a:cubicBezTo>
                    <a:pt x="82" y="94"/>
                    <a:pt x="77" y="86"/>
                    <a:pt x="58" y="79"/>
                  </a:cubicBezTo>
                  <a:cubicBezTo>
                    <a:pt x="47" y="75"/>
                    <a:pt x="36" y="66"/>
                    <a:pt x="34" y="58"/>
                  </a:cubicBezTo>
                  <a:cubicBezTo>
                    <a:pt x="31" y="47"/>
                    <a:pt x="26" y="45"/>
                    <a:pt x="15" y="48"/>
                  </a:cubicBezTo>
                  <a:cubicBezTo>
                    <a:pt x="4" y="52"/>
                    <a:pt x="0" y="50"/>
                    <a:pt x="0" y="40"/>
                  </a:cubicBezTo>
                  <a:cubicBezTo>
                    <a:pt x="0" y="22"/>
                    <a:pt x="26" y="8"/>
                    <a:pt x="42" y="16"/>
                  </a:cubicBezTo>
                  <a:cubicBezTo>
                    <a:pt x="52" y="22"/>
                    <a:pt x="63" y="20"/>
                    <a:pt x="83" y="10"/>
                  </a:cubicBezTo>
                  <a:cubicBezTo>
                    <a:pt x="99" y="3"/>
                    <a:pt x="112" y="0"/>
                    <a:pt x="114" y="4"/>
                  </a:cubicBezTo>
                  <a:cubicBezTo>
                    <a:pt x="115" y="8"/>
                    <a:pt x="124" y="14"/>
                    <a:pt x="133" y="17"/>
                  </a:cubicBezTo>
                  <a:cubicBezTo>
                    <a:pt x="145" y="22"/>
                    <a:pt x="150" y="29"/>
                    <a:pt x="150" y="41"/>
                  </a:cubicBezTo>
                  <a:cubicBezTo>
                    <a:pt x="150" y="52"/>
                    <a:pt x="154" y="59"/>
                    <a:pt x="161" y="59"/>
                  </a:cubicBezTo>
                  <a:cubicBezTo>
                    <a:pt x="175" y="59"/>
                    <a:pt x="187" y="82"/>
                    <a:pt x="179" y="95"/>
                  </a:cubicBezTo>
                  <a:cubicBezTo>
                    <a:pt x="175" y="100"/>
                    <a:pt x="172" y="102"/>
                    <a:pt x="172" y="98"/>
                  </a:cubicBezTo>
                  <a:cubicBezTo>
                    <a:pt x="171" y="94"/>
                    <a:pt x="168" y="96"/>
                    <a:pt x="164" y="103"/>
                  </a:cubicBezTo>
                  <a:cubicBezTo>
                    <a:pt x="160" y="110"/>
                    <a:pt x="159" y="121"/>
                    <a:pt x="161" y="129"/>
                  </a:cubicBezTo>
                  <a:cubicBezTo>
                    <a:pt x="167" y="148"/>
                    <a:pt x="147" y="152"/>
                    <a:pt x="13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auto">
            <a:xfrm>
              <a:off x="3820178" y="2478915"/>
              <a:ext cx="39834" cy="71369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5" y="0"/>
                </a:cxn>
                <a:cxn ang="0">
                  <a:pos x="23" y="31"/>
                </a:cxn>
                <a:cxn ang="0">
                  <a:pos x="1" y="21"/>
                </a:cxn>
              </a:cxnLst>
              <a:rect l="0" t="0" r="r" b="b"/>
              <a:pathLst>
                <a:path w="27" h="50">
                  <a:moveTo>
                    <a:pt x="1" y="21"/>
                  </a:moveTo>
                  <a:cubicBezTo>
                    <a:pt x="0" y="10"/>
                    <a:pt x="2" y="0"/>
                    <a:pt x="5" y="0"/>
                  </a:cubicBezTo>
                  <a:cubicBezTo>
                    <a:pt x="16" y="0"/>
                    <a:pt x="27" y="19"/>
                    <a:pt x="23" y="31"/>
                  </a:cubicBezTo>
                  <a:cubicBezTo>
                    <a:pt x="16" y="50"/>
                    <a:pt x="2" y="44"/>
                    <a:pt x="1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auto">
            <a:xfrm>
              <a:off x="2915609" y="1415011"/>
              <a:ext cx="602494" cy="1060585"/>
            </a:xfrm>
            <a:custGeom>
              <a:avLst/>
              <a:gdLst/>
              <a:ahLst/>
              <a:cxnLst>
                <a:cxn ang="0">
                  <a:pos x="139" y="638"/>
                </a:cxn>
                <a:cxn ang="0">
                  <a:pos x="189" y="596"/>
                </a:cxn>
                <a:cxn ang="0">
                  <a:pos x="137" y="613"/>
                </a:cxn>
                <a:cxn ang="0">
                  <a:pos x="95" y="599"/>
                </a:cxn>
                <a:cxn ang="0">
                  <a:pos x="61" y="609"/>
                </a:cxn>
                <a:cxn ang="0">
                  <a:pos x="113" y="539"/>
                </a:cxn>
                <a:cxn ang="0">
                  <a:pos x="115" y="504"/>
                </a:cxn>
                <a:cxn ang="0">
                  <a:pos x="104" y="483"/>
                </a:cxn>
                <a:cxn ang="0">
                  <a:pos x="172" y="476"/>
                </a:cxn>
                <a:cxn ang="0">
                  <a:pos x="167" y="438"/>
                </a:cxn>
                <a:cxn ang="0">
                  <a:pos x="154" y="336"/>
                </a:cxn>
                <a:cxn ang="0">
                  <a:pos x="133" y="328"/>
                </a:cxn>
                <a:cxn ang="0">
                  <a:pos x="89" y="340"/>
                </a:cxn>
                <a:cxn ang="0">
                  <a:pos x="76" y="300"/>
                </a:cxn>
                <a:cxn ang="0">
                  <a:pos x="80" y="250"/>
                </a:cxn>
                <a:cxn ang="0">
                  <a:pos x="55" y="235"/>
                </a:cxn>
                <a:cxn ang="0">
                  <a:pos x="40" y="234"/>
                </a:cxn>
                <a:cxn ang="0">
                  <a:pos x="62" y="163"/>
                </a:cxn>
                <a:cxn ang="0">
                  <a:pos x="16" y="200"/>
                </a:cxn>
                <a:cxn ang="0">
                  <a:pos x="21" y="176"/>
                </a:cxn>
                <a:cxn ang="0">
                  <a:pos x="43" y="116"/>
                </a:cxn>
                <a:cxn ang="0">
                  <a:pos x="40" y="65"/>
                </a:cxn>
                <a:cxn ang="0">
                  <a:pos x="60" y="26"/>
                </a:cxn>
                <a:cxn ang="0">
                  <a:pos x="115" y="1"/>
                </a:cxn>
                <a:cxn ang="0">
                  <a:pos x="115" y="62"/>
                </a:cxn>
                <a:cxn ang="0">
                  <a:pos x="126" y="93"/>
                </a:cxn>
                <a:cxn ang="0">
                  <a:pos x="172" y="189"/>
                </a:cxn>
                <a:cxn ang="0">
                  <a:pos x="149" y="223"/>
                </a:cxn>
                <a:cxn ang="0">
                  <a:pos x="168" y="241"/>
                </a:cxn>
                <a:cxn ang="0">
                  <a:pos x="246" y="333"/>
                </a:cxn>
                <a:cxn ang="0">
                  <a:pos x="296" y="420"/>
                </a:cxn>
                <a:cxn ang="0">
                  <a:pos x="303" y="446"/>
                </a:cxn>
                <a:cxn ang="0">
                  <a:pos x="323" y="514"/>
                </a:cxn>
                <a:cxn ang="0">
                  <a:pos x="393" y="515"/>
                </a:cxn>
                <a:cxn ang="0">
                  <a:pos x="358" y="602"/>
                </a:cxn>
                <a:cxn ang="0">
                  <a:pos x="370" y="631"/>
                </a:cxn>
                <a:cxn ang="0">
                  <a:pos x="304" y="670"/>
                </a:cxn>
                <a:cxn ang="0">
                  <a:pos x="184" y="678"/>
                </a:cxn>
                <a:cxn ang="0">
                  <a:pos x="116" y="707"/>
                </a:cxn>
                <a:cxn ang="0">
                  <a:pos x="65" y="696"/>
                </a:cxn>
              </a:cxnLst>
              <a:rect l="0" t="0" r="r" b="b"/>
              <a:pathLst>
                <a:path w="413" h="727">
                  <a:moveTo>
                    <a:pt x="65" y="696"/>
                  </a:moveTo>
                  <a:cubicBezTo>
                    <a:pt x="103" y="647"/>
                    <a:pt x="114" y="638"/>
                    <a:pt x="139" y="638"/>
                  </a:cubicBezTo>
                  <a:cubicBezTo>
                    <a:pt x="163" y="638"/>
                    <a:pt x="175" y="629"/>
                    <a:pt x="190" y="599"/>
                  </a:cubicBezTo>
                  <a:cubicBezTo>
                    <a:pt x="197" y="587"/>
                    <a:pt x="197" y="587"/>
                    <a:pt x="189" y="596"/>
                  </a:cubicBezTo>
                  <a:cubicBezTo>
                    <a:pt x="183" y="602"/>
                    <a:pt x="172" y="611"/>
                    <a:pt x="163" y="616"/>
                  </a:cubicBezTo>
                  <a:cubicBezTo>
                    <a:pt x="148" y="623"/>
                    <a:pt x="144" y="623"/>
                    <a:pt x="137" y="613"/>
                  </a:cubicBezTo>
                  <a:cubicBezTo>
                    <a:pt x="132" y="607"/>
                    <a:pt x="124" y="602"/>
                    <a:pt x="118" y="603"/>
                  </a:cubicBezTo>
                  <a:cubicBezTo>
                    <a:pt x="112" y="604"/>
                    <a:pt x="102" y="602"/>
                    <a:pt x="95" y="599"/>
                  </a:cubicBezTo>
                  <a:cubicBezTo>
                    <a:pt x="88" y="596"/>
                    <a:pt x="78" y="598"/>
                    <a:pt x="72" y="603"/>
                  </a:cubicBezTo>
                  <a:cubicBezTo>
                    <a:pt x="66" y="608"/>
                    <a:pt x="61" y="610"/>
                    <a:pt x="61" y="609"/>
                  </a:cubicBezTo>
                  <a:cubicBezTo>
                    <a:pt x="54" y="578"/>
                    <a:pt x="55" y="576"/>
                    <a:pt x="78" y="570"/>
                  </a:cubicBezTo>
                  <a:cubicBezTo>
                    <a:pt x="93" y="566"/>
                    <a:pt x="105" y="556"/>
                    <a:pt x="113" y="539"/>
                  </a:cubicBezTo>
                  <a:cubicBezTo>
                    <a:pt x="120" y="525"/>
                    <a:pt x="123" y="514"/>
                    <a:pt x="118" y="512"/>
                  </a:cubicBezTo>
                  <a:cubicBezTo>
                    <a:pt x="114" y="511"/>
                    <a:pt x="113" y="507"/>
                    <a:pt x="115" y="504"/>
                  </a:cubicBezTo>
                  <a:cubicBezTo>
                    <a:pt x="117" y="500"/>
                    <a:pt x="114" y="497"/>
                    <a:pt x="108" y="497"/>
                  </a:cubicBezTo>
                  <a:cubicBezTo>
                    <a:pt x="99" y="497"/>
                    <a:pt x="98" y="494"/>
                    <a:pt x="104" y="483"/>
                  </a:cubicBezTo>
                  <a:cubicBezTo>
                    <a:pt x="112" y="468"/>
                    <a:pt x="150" y="463"/>
                    <a:pt x="158" y="476"/>
                  </a:cubicBezTo>
                  <a:cubicBezTo>
                    <a:pt x="161" y="482"/>
                    <a:pt x="166" y="481"/>
                    <a:pt x="172" y="476"/>
                  </a:cubicBezTo>
                  <a:cubicBezTo>
                    <a:pt x="181" y="469"/>
                    <a:pt x="181" y="466"/>
                    <a:pt x="172" y="457"/>
                  </a:cubicBezTo>
                  <a:cubicBezTo>
                    <a:pt x="165" y="451"/>
                    <a:pt x="163" y="443"/>
                    <a:pt x="167" y="438"/>
                  </a:cubicBezTo>
                  <a:cubicBezTo>
                    <a:pt x="177" y="425"/>
                    <a:pt x="173" y="388"/>
                    <a:pt x="161" y="388"/>
                  </a:cubicBezTo>
                  <a:cubicBezTo>
                    <a:pt x="139" y="388"/>
                    <a:pt x="134" y="355"/>
                    <a:pt x="154" y="336"/>
                  </a:cubicBezTo>
                  <a:cubicBezTo>
                    <a:pt x="168" y="321"/>
                    <a:pt x="168" y="321"/>
                    <a:pt x="151" y="321"/>
                  </a:cubicBezTo>
                  <a:cubicBezTo>
                    <a:pt x="141" y="321"/>
                    <a:pt x="133" y="324"/>
                    <a:pt x="133" y="328"/>
                  </a:cubicBezTo>
                  <a:cubicBezTo>
                    <a:pt x="133" y="338"/>
                    <a:pt x="110" y="343"/>
                    <a:pt x="100" y="335"/>
                  </a:cubicBezTo>
                  <a:cubicBezTo>
                    <a:pt x="93" y="330"/>
                    <a:pt x="90" y="331"/>
                    <a:pt x="89" y="340"/>
                  </a:cubicBezTo>
                  <a:cubicBezTo>
                    <a:pt x="86" y="351"/>
                    <a:pt x="86" y="351"/>
                    <a:pt x="74" y="340"/>
                  </a:cubicBezTo>
                  <a:cubicBezTo>
                    <a:pt x="62" y="328"/>
                    <a:pt x="62" y="326"/>
                    <a:pt x="76" y="300"/>
                  </a:cubicBezTo>
                  <a:cubicBezTo>
                    <a:pt x="85" y="283"/>
                    <a:pt x="87" y="271"/>
                    <a:pt x="82" y="269"/>
                  </a:cubicBezTo>
                  <a:cubicBezTo>
                    <a:pt x="78" y="266"/>
                    <a:pt x="77" y="258"/>
                    <a:pt x="80" y="250"/>
                  </a:cubicBezTo>
                  <a:cubicBezTo>
                    <a:pt x="83" y="238"/>
                    <a:pt x="82" y="236"/>
                    <a:pt x="74" y="239"/>
                  </a:cubicBezTo>
                  <a:cubicBezTo>
                    <a:pt x="68" y="241"/>
                    <a:pt x="59" y="240"/>
                    <a:pt x="55" y="235"/>
                  </a:cubicBezTo>
                  <a:cubicBezTo>
                    <a:pt x="49" y="229"/>
                    <a:pt x="47" y="230"/>
                    <a:pt x="46" y="237"/>
                  </a:cubicBezTo>
                  <a:cubicBezTo>
                    <a:pt x="46" y="244"/>
                    <a:pt x="44" y="242"/>
                    <a:pt x="40" y="234"/>
                  </a:cubicBezTo>
                  <a:cubicBezTo>
                    <a:pt x="36" y="224"/>
                    <a:pt x="39" y="210"/>
                    <a:pt x="48" y="191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33" y="197"/>
                    <a:pt x="23" y="202"/>
                    <a:pt x="16" y="200"/>
                  </a:cubicBezTo>
                  <a:cubicBezTo>
                    <a:pt x="0" y="194"/>
                    <a:pt x="1" y="181"/>
                    <a:pt x="17" y="180"/>
                  </a:cubicBezTo>
                  <a:cubicBezTo>
                    <a:pt x="23" y="180"/>
                    <a:pt x="25" y="178"/>
                    <a:pt x="21" y="176"/>
                  </a:cubicBezTo>
                  <a:cubicBezTo>
                    <a:pt x="14" y="174"/>
                    <a:pt x="15" y="166"/>
                    <a:pt x="24" y="147"/>
                  </a:cubicBezTo>
                  <a:cubicBezTo>
                    <a:pt x="31" y="133"/>
                    <a:pt x="39" y="119"/>
                    <a:pt x="43" y="116"/>
                  </a:cubicBezTo>
                  <a:cubicBezTo>
                    <a:pt x="47" y="113"/>
                    <a:pt x="45" y="111"/>
                    <a:pt x="38" y="111"/>
                  </a:cubicBezTo>
                  <a:cubicBezTo>
                    <a:pt x="19" y="111"/>
                    <a:pt x="21" y="71"/>
                    <a:pt x="40" y="65"/>
                  </a:cubicBezTo>
                  <a:cubicBezTo>
                    <a:pt x="47" y="63"/>
                    <a:pt x="53" y="58"/>
                    <a:pt x="53" y="56"/>
                  </a:cubicBezTo>
                  <a:cubicBezTo>
                    <a:pt x="52" y="53"/>
                    <a:pt x="55" y="40"/>
                    <a:pt x="60" y="26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69" y="0"/>
                    <a:pt x="174" y="8"/>
                    <a:pt x="136" y="36"/>
                  </a:cubicBezTo>
                  <a:cubicBezTo>
                    <a:pt x="122" y="47"/>
                    <a:pt x="113" y="58"/>
                    <a:pt x="115" y="62"/>
                  </a:cubicBezTo>
                  <a:cubicBezTo>
                    <a:pt x="117" y="65"/>
                    <a:pt x="114" y="76"/>
                    <a:pt x="107" y="86"/>
                  </a:cubicBezTo>
                  <a:cubicBezTo>
                    <a:pt x="94" y="106"/>
                    <a:pt x="99" y="108"/>
                    <a:pt x="126" y="93"/>
                  </a:cubicBezTo>
                  <a:cubicBezTo>
                    <a:pt x="145" y="82"/>
                    <a:pt x="215" y="79"/>
                    <a:pt x="221" y="88"/>
                  </a:cubicBezTo>
                  <a:cubicBezTo>
                    <a:pt x="229" y="100"/>
                    <a:pt x="191" y="177"/>
                    <a:pt x="172" y="189"/>
                  </a:cubicBezTo>
                  <a:cubicBezTo>
                    <a:pt x="146" y="205"/>
                    <a:pt x="141" y="212"/>
                    <a:pt x="160" y="206"/>
                  </a:cubicBezTo>
                  <a:cubicBezTo>
                    <a:pt x="187" y="198"/>
                    <a:pt x="177" y="213"/>
                    <a:pt x="149" y="223"/>
                  </a:cubicBezTo>
                  <a:cubicBezTo>
                    <a:pt x="123" y="232"/>
                    <a:pt x="123" y="232"/>
                    <a:pt x="139" y="238"/>
                  </a:cubicBezTo>
                  <a:cubicBezTo>
                    <a:pt x="149" y="242"/>
                    <a:pt x="162" y="243"/>
                    <a:pt x="168" y="241"/>
                  </a:cubicBezTo>
                  <a:cubicBezTo>
                    <a:pt x="185" y="235"/>
                    <a:pt x="227" y="265"/>
                    <a:pt x="233" y="286"/>
                  </a:cubicBezTo>
                  <a:cubicBezTo>
                    <a:pt x="236" y="296"/>
                    <a:pt x="242" y="317"/>
                    <a:pt x="246" y="333"/>
                  </a:cubicBezTo>
                  <a:cubicBezTo>
                    <a:pt x="252" y="355"/>
                    <a:pt x="259" y="364"/>
                    <a:pt x="276" y="371"/>
                  </a:cubicBezTo>
                  <a:cubicBezTo>
                    <a:pt x="307" y="383"/>
                    <a:pt x="313" y="399"/>
                    <a:pt x="296" y="420"/>
                  </a:cubicBezTo>
                  <a:cubicBezTo>
                    <a:pt x="281" y="437"/>
                    <a:pt x="281" y="437"/>
                    <a:pt x="281" y="437"/>
                  </a:cubicBezTo>
                  <a:cubicBezTo>
                    <a:pt x="303" y="446"/>
                    <a:pt x="303" y="446"/>
                    <a:pt x="303" y="446"/>
                  </a:cubicBezTo>
                  <a:cubicBezTo>
                    <a:pt x="330" y="457"/>
                    <a:pt x="338" y="479"/>
                    <a:pt x="322" y="497"/>
                  </a:cubicBezTo>
                  <a:cubicBezTo>
                    <a:pt x="312" y="509"/>
                    <a:pt x="312" y="510"/>
                    <a:pt x="323" y="514"/>
                  </a:cubicBezTo>
                  <a:cubicBezTo>
                    <a:pt x="330" y="517"/>
                    <a:pt x="337" y="516"/>
                    <a:pt x="339" y="512"/>
                  </a:cubicBezTo>
                  <a:cubicBezTo>
                    <a:pt x="342" y="501"/>
                    <a:pt x="377" y="503"/>
                    <a:pt x="393" y="515"/>
                  </a:cubicBezTo>
                  <a:cubicBezTo>
                    <a:pt x="413" y="530"/>
                    <a:pt x="403" y="571"/>
                    <a:pt x="375" y="585"/>
                  </a:cubicBezTo>
                  <a:cubicBezTo>
                    <a:pt x="363" y="591"/>
                    <a:pt x="355" y="599"/>
                    <a:pt x="358" y="602"/>
                  </a:cubicBezTo>
                  <a:cubicBezTo>
                    <a:pt x="360" y="606"/>
                    <a:pt x="356" y="610"/>
                    <a:pt x="350" y="612"/>
                  </a:cubicBezTo>
                  <a:cubicBezTo>
                    <a:pt x="333" y="619"/>
                    <a:pt x="346" y="631"/>
                    <a:pt x="370" y="631"/>
                  </a:cubicBezTo>
                  <a:cubicBezTo>
                    <a:pt x="389" y="631"/>
                    <a:pt x="390" y="632"/>
                    <a:pt x="382" y="642"/>
                  </a:cubicBezTo>
                  <a:cubicBezTo>
                    <a:pt x="366" y="661"/>
                    <a:pt x="344" y="669"/>
                    <a:pt x="304" y="670"/>
                  </a:cubicBezTo>
                  <a:cubicBezTo>
                    <a:pt x="225" y="671"/>
                    <a:pt x="210" y="673"/>
                    <a:pt x="215" y="680"/>
                  </a:cubicBezTo>
                  <a:cubicBezTo>
                    <a:pt x="220" y="688"/>
                    <a:pt x="198" y="686"/>
                    <a:pt x="184" y="678"/>
                  </a:cubicBezTo>
                  <a:cubicBezTo>
                    <a:pt x="171" y="669"/>
                    <a:pt x="150" y="678"/>
                    <a:pt x="141" y="698"/>
                  </a:cubicBezTo>
                  <a:cubicBezTo>
                    <a:pt x="134" y="713"/>
                    <a:pt x="131" y="714"/>
                    <a:pt x="116" y="707"/>
                  </a:cubicBezTo>
                  <a:cubicBezTo>
                    <a:pt x="103" y="701"/>
                    <a:pt x="94" y="702"/>
                    <a:pt x="77" y="711"/>
                  </a:cubicBezTo>
                  <a:cubicBezTo>
                    <a:pt x="45" y="727"/>
                    <a:pt x="43" y="725"/>
                    <a:pt x="65" y="69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auto">
            <a:xfrm>
              <a:off x="3684078" y="2073935"/>
              <a:ext cx="262242" cy="277179"/>
            </a:xfrm>
            <a:custGeom>
              <a:avLst/>
              <a:gdLst/>
              <a:ahLst/>
              <a:cxnLst>
                <a:cxn ang="0">
                  <a:pos x="77" y="183"/>
                </a:cxn>
                <a:cxn ang="0">
                  <a:pos x="51" y="168"/>
                </a:cxn>
                <a:cxn ang="0">
                  <a:pos x="22" y="162"/>
                </a:cxn>
                <a:cxn ang="0">
                  <a:pos x="2" y="165"/>
                </a:cxn>
                <a:cxn ang="0">
                  <a:pos x="23" y="155"/>
                </a:cxn>
                <a:cxn ang="0">
                  <a:pos x="43" y="146"/>
                </a:cxn>
                <a:cxn ang="0">
                  <a:pos x="22" y="142"/>
                </a:cxn>
                <a:cxn ang="0">
                  <a:pos x="0" y="137"/>
                </a:cxn>
                <a:cxn ang="0">
                  <a:pos x="17" y="104"/>
                </a:cxn>
                <a:cxn ang="0">
                  <a:pos x="34" y="62"/>
                </a:cxn>
                <a:cxn ang="0">
                  <a:pos x="42" y="52"/>
                </a:cxn>
                <a:cxn ang="0">
                  <a:pos x="46" y="73"/>
                </a:cxn>
                <a:cxn ang="0">
                  <a:pos x="84" y="98"/>
                </a:cxn>
                <a:cxn ang="0">
                  <a:pos x="89" y="70"/>
                </a:cxn>
                <a:cxn ang="0">
                  <a:pos x="76" y="52"/>
                </a:cxn>
                <a:cxn ang="0">
                  <a:pos x="83" y="15"/>
                </a:cxn>
                <a:cxn ang="0">
                  <a:pos x="140" y="67"/>
                </a:cxn>
                <a:cxn ang="0">
                  <a:pos x="136" y="90"/>
                </a:cxn>
                <a:cxn ang="0">
                  <a:pos x="138" y="114"/>
                </a:cxn>
                <a:cxn ang="0">
                  <a:pos x="109" y="132"/>
                </a:cxn>
                <a:cxn ang="0">
                  <a:pos x="99" y="150"/>
                </a:cxn>
                <a:cxn ang="0">
                  <a:pos x="101" y="177"/>
                </a:cxn>
                <a:cxn ang="0">
                  <a:pos x="77" y="183"/>
                </a:cxn>
              </a:cxnLst>
              <a:rect l="0" t="0" r="r" b="b"/>
              <a:pathLst>
                <a:path w="179" h="190">
                  <a:moveTo>
                    <a:pt x="77" y="183"/>
                  </a:moveTo>
                  <a:cubicBezTo>
                    <a:pt x="68" y="179"/>
                    <a:pt x="56" y="172"/>
                    <a:pt x="51" y="168"/>
                  </a:cubicBezTo>
                  <a:cubicBezTo>
                    <a:pt x="46" y="163"/>
                    <a:pt x="33" y="161"/>
                    <a:pt x="22" y="162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7" y="86"/>
                    <a:pt x="34" y="67"/>
                    <a:pt x="34" y="62"/>
                  </a:cubicBezTo>
                  <a:cubicBezTo>
                    <a:pt x="34" y="56"/>
                    <a:pt x="38" y="52"/>
                    <a:pt x="42" y="52"/>
                  </a:cubicBezTo>
                  <a:cubicBezTo>
                    <a:pt x="46" y="52"/>
                    <a:pt x="48" y="61"/>
                    <a:pt x="46" y="73"/>
                  </a:cubicBezTo>
                  <a:cubicBezTo>
                    <a:pt x="42" y="101"/>
                    <a:pt x="64" y="116"/>
                    <a:pt x="84" y="98"/>
                  </a:cubicBezTo>
                  <a:cubicBezTo>
                    <a:pt x="95" y="89"/>
                    <a:pt x="96" y="84"/>
                    <a:pt x="89" y="70"/>
                  </a:cubicBezTo>
                  <a:cubicBezTo>
                    <a:pt x="85" y="60"/>
                    <a:pt x="78" y="52"/>
                    <a:pt x="76" y="52"/>
                  </a:cubicBezTo>
                  <a:cubicBezTo>
                    <a:pt x="64" y="52"/>
                    <a:pt x="71" y="18"/>
                    <a:pt x="83" y="15"/>
                  </a:cubicBezTo>
                  <a:cubicBezTo>
                    <a:pt x="145" y="0"/>
                    <a:pt x="179" y="31"/>
                    <a:pt x="140" y="67"/>
                  </a:cubicBezTo>
                  <a:cubicBezTo>
                    <a:pt x="125" y="80"/>
                    <a:pt x="125" y="82"/>
                    <a:pt x="136" y="90"/>
                  </a:cubicBezTo>
                  <a:cubicBezTo>
                    <a:pt x="147" y="98"/>
                    <a:pt x="147" y="101"/>
                    <a:pt x="138" y="114"/>
                  </a:cubicBezTo>
                  <a:cubicBezTo>
                    <a:pt x="132" y="121"/>
                    <a:pt x="119" y="130"/>
                    <a:pt x="109" y="132"/>
                  </a:cubicBezTo>
                  <a:cubicBezTo>
                    <a:pt x="94" y="136"/>
                    <a:pt x="92" y="139"/>
                    <a:pt x="99" y="150"/>
                  </a:cubicBezTo>
                  <a:cubicBezTo>
                    <a:pt x="103" y="158"/>
                    <a:pt x="103" y="170"/>
                    <a:pt x="101" y="177"/>
                  </a:cubicBezTo>
                  <a:cubicBezTo>
                    <a:pt x="96" y="189"/>
                    <a:pt x="93" y="190"/>
                    <a:pt x="77" y="1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auto">
            <a:xfrm>
              <a:off x="5109813" y="1740324"/>
              <a:ext cx="705398" cy="594194"/>
            </a:xfrm>
            <a:custGeom>
              <a:avLst/>
              <a:gdLst/>
              <a:ahLst/>
              <a:cxnLst>
                <a:cxn ang="0">
                  <a:pos x="364" y="401"/>
                </a:cxn>
                <a:cxn ang="0">
                  <a:pos x="339" y="389"/>
                </a:cxn>
                <a:cxn ang="0">
                  <a:pos x="266" y="384"/>
                </a:cxn>
                <a:cxn ang="0">
                  <a:pos x="209" y="374"/>
                </a:cxn>
                <a:cxn ang="0">
                  <a:pos x="51" y="369"/>
                </a:cxn>
                <a:cxn ang="0">
                  <a:pos x="27" y="359"/>
                </a:cxn>
                <a:cxn ang="0">
                  <a:pos x="16" y="338"/>
                </a:cxn>
                <a:cxn ang="0">
                  <a:pos x="19" y="309"/>
                </a:cxn>
                <a:cxn ang="0">
                  <a:pos x="29" y="240"/>
                </a:cxn>
                <a:cxn ang="0">
                  <a:pos x="45" y="194"/>
                </a:cxn>
                <a:cxn ang="0">
                  <a:pos x="83" y="183"/>
                </a:cxn>
                <a:cxn ang="0">
                  <a:pos x="124" y="168"/>
                </a:cxn>
                <a:cxn ang="0">
                  <a:pos x="125" y="159"/>
                </a:cxn>
                <a:cxn ang="0">
                  <a:pos x="129" y="144"/>
                </a:cxn>
                <a:cxn ang="0">
                  <a:pos x="136" y="130"/>
                </a:cxn>
                <a:cxn ang="0">
                  <a:pos x="171" y="91"/>
                </a:cxn>
                <a:cxn ang="0">
                  <a:pos x="178" y="69"/>
                </a:cxn>
                <a:cxn ang="0">
                  <a:pos x="180" y="47"/>
                </a:cxn>
                <a:cxn ang="0">
                  <a:pos x="205" y="33"/>
                </a:cxn>
                <a:cxn ang="0">
                  <a:pos x="240" y="17"/>
                </a:cxn>
                <a:cxn ang="0">
                  <a:pos x="258" y="5"/>
                </a:cxn>
                <a:cxn ang="0">
                  <a:pos x="269" y="10"/>
                </a:cxn>
                <a:cxn ang="0">
                  <a:pos x="279" y="14"/>
                </a:cxn>
                <a:cxn ang="0">
                  <a:pos x="286" y="18"/>
                </a:cxn>
                <a:cxn ang="0">
                  <a:pos x="310" y="32"/>
                </a:cxn>
                <a:cxn ang="0">
                  <a:pos x="327" y="35"/>
                </a:cxn>
                <a:cxn ang="0">
                  <a:pos x="385" y="66"/>
                </a:cxn>
                <a:cxn ang="0">
                  <a:pos x="387" y="103"/>
                </a:cxn>
                <a:cxn ang="0">
                  <a:pos x="420" y="177"/>
                </a:cxn>
                <a:cxn ang="0">
                  <a:pos x="433" y="197"/>
                </a:cxn>
                <a:cxn ang="0">
                  <a:pos x="444" y="208"/>
                </a:cxn>
                <a:cxn ang="0">
                  <a:pos x="469" y="218"/>
                </a:cxn>
                <a:cxn ang="0">
                  <a:pos x="472" y="228"/>
                </a:cxn>
                <a:cxn ang="0">
                  <a:pos x="462" y="254"/>
                </a:cxn>
                <a:cxn ang="0">
                  <a:pos x="434" y="254"/>
                </a:cxn>
                <a:cxn ang="0">
                  <a:pos x="412" y="275"/>
                </a:cxn>
                <a:cxn ang="0">
                  <a:pos x="422" y="311"/>
                </a:cxn>
                <a:cxn ang="0">
                  <a:pos x="411" y="342"/>
                </a:cxn>
                <a:cxn ang="0">
                  <a:pos x="371" y="390"/>
                </a:cxn>
                <a:cxn ang="0">
                  <a:pos x="364" y="401"/>
                </a:cxn>
              </a:cxnLst>
              <a:rect l="0" t="0" r="r" b="b"/>
              <a:pathLst>
                <a:path w="484" h="407">
                  <a:moveTo>
                    <a:pt x="364" y="401"/>
                  </a:moveTo>
                  <a:cubicBezTo>
                    <a:pt x="362" y="395"/>
                    <a:pt x="351" y="390"/>
                    <a:pt x="339" y="389"/>
                  </a:cubicBezTo>
                  <a:cubicBezTo>
                    <a:pt x="328" y="388"/>
                    <a:pt x="295" y="386"/>
                    <a:pt x="266" y="384"/>
                  </a:cubicBezTo>
                  <a:cubicBezTo>
                    <a:pt x="237" y="383"/>
                    <a:pt x="211" y="378"/>
                    <a:pt x="209" y="374"/>
                  </a:cubicBezTo>
                  <a:cubicBezTo>
                    <a:pt x="196" y="355"/>
                    <a:pt x="71" y="351"/>
                    <a:pt x="51" y="369"/>
                  </a:cubicBezTo>
                  <a:cubicBezTo>
                    <a:pt x="35" y="383"/>
                    <a:pt x="22" y="378"/>
                    <a:pt x="27" y="359"/>
                  </a:cubicBezTo>
                  <a:cubicBezTo>
                    <a:pt x="29" y="350"/>
                    <a:pt x="25" y="343"/>
                    <a:pt x="16" y="338"/>
                  </a:cubicBezTo>
                  <a:cubicBezTo>
                    <a:pt x="0" y="330"/>
                    <a:pt x="2" y="309"/>
                    <a:pt x="19" y="309"/>
                  </a:cubicBezTo>
                  <a:cubicBezTo>
                    <a:pt x="34" y="309"/>
                    <a:pt x="39" y="278"/>
                    <a:pt x="29" y="240"/>
                  </a:cubicBezTo>
                  <a:cubicBezTo>
                    <a:pt x="20" y="199"/>
                    <a:pt x="23" y="190"/>
                    <a:pt x="45" y="194"/>
                  </a:cubicBezTo>
                  <a:cubicBezTo>
                    <a:pt x="65" y="197"/>
                    <a:pt x="88" y="191"/>
                    <a:pt x="83" y="183"/>
                  </a:cubicBezTo>
                  <a:cubicBezTo>
                    <a:pt x="80" y="178"/>
                    <a:pt x="112" y="165"/>
                    <a:pt x="124" y="168"/>
                  </a:cubicBezTo>
                  <a:cubicBezTo>
                    <a:pt x="126" y="168"/>
                    <a:pt x="127" y="164"/>
                    <a:pt x="125" y="159"/>
                  </a:cubicBezTo>
                  <a:cubicBezTo>
                    <a:pt x="123" y="154"/>
                    <a:pt x="125" y="147"/>
                    <a:pt x="129" y="144"/>
                  </a:cubicBezTo>
                  <a:cubicBezTo>
                    <a:pt x="133" y="142"/>
                    <a:pt x="136" y="135"/>
                    <a:pt x="136" y="130"/>
                  </a:cubicBezTo>
                  <a:cubicBezTo>
                    <a:pt x="136" y="119"/>
                    <a:pt x="161" y="91"/>
                    <a:pt x="171" y="91"/>
                  </a:cubicBezTo>
                  <a:cubicBezTo>
                    <a:pt x="181" y="91"/>
                    <a:pt x="187" y="72"/>
                    <a:pt x="178" y="69"/>
                  </a:cubicBezTo>
                  <a:cubicBezTo>
                    <a:pt x="174" y="67"/>
                    <a:pt x="174" y="60"/>
                    <a:pt x="180" y="47"/>
                  </a:cubicBezTo>
                  <a:cubicBezTo>
                    <a:pt x="187" y="32"/>
                    <a:pt x="192" y="29"/>
                    <a:pt x="205" y="33"/>
                  </a:cubicBezTo>
                  <a:cubicBezTo>
                    <a:pt x="217" y="36"/>
                    <a:pt x="226" y="32"/>
                    <a:pt x="240" y="17"/>
                  </a:cubicBezTo>
                  <a:cubicBezTo>
                    <a:pt x="249" y="6"/>
                    <a:pt x="258" y="0"/>
                    <a:pt x="258" y="5"/>
                  </a:cubicBezTo>
                  <a:cubicBezTo>
                    <a:pt x="258" y="10"/>
                    <a:pt x="263" y="12"/>
                    <a:pt x="269" y="10"/>
                  </a:cubicBezTo>
                  <a:cubicBezTo>
                    <a:pt x="274" y="7"/>
                    <a:pt x="279" y="9"/>
                    <a:pt x="279" y="14"/>
                  </a:cubicBezTo>
                  <a:cubicBezTo>
                    <a:pt x="279" y="18"/>
                    <a:pt x="282" y="20"/>
                    <a:pt x="286" y="18"/>
                  </a:cubicBezTo>
                  <a:cubicBezTo>
                    <a:pt x="297" y="11"/>
                    <a:pt x="314" y="22"/>
                    <a:pt x="310" y="32"/>
                  </a:cubicBezTo>
                  <a:cubicBezTo>
                    <a:pt x="306" y="44"/>
                    <a:pt x="316" y="45"/>
                    <a:pt x="327" y="35"/>
                  </a:cubicBezTo>
                  <a:cubicBezTo>
                    <a:pt x="339" y="23"/>
                    <a:pt x="374" y="42"/>
                    <a:pt x="385" y="66"/>
                  </a:cubicBezTo>
                  <a:cubicBezTo>
                    <a:pt x="393" y="81"/>
                    <a:pt x="393" y="90"/>
                    <a:pt x="387" y="103"/>
                  </a:cubicBezTo>
                  <a:cubicBezTo>
                    <a:pt x="381" y="117"/>
                    <a:pt x="414" y="172"/>
                    <a:pt x="420" y="177"/>
                  </a:cubicBezTo>
                  <a:cubicBezTo>
                    <a:pt x="427" y="182"/>
                    <a:pt x="433" y="191"/>
                    <a:pt x="433" y="197"/>
                  </a:cubicBezTo>
                  <a:cubicBezTo>
                    <a:pt x="433" y="203"/>
                    <a:pt x="438" y="208"/>
                    <a:pt x="444" y="208"/>
                  </a:cubicBezTo>
                  <a:cubicBezTo>
                    <a:pt x="469" y="210"/>
                    <a:pt x="473" y="211"/>
                    <a:pt x="469" y="218"/>
                  </a:cubicBezTo>
                  <a:cubicBezTo>
                    <a:pt x="467" y="221"/>
                    <a:pt x="468" y="226"/>
                    <a:pt x="472" y="228"/>
                  </a:cubicBezTo>
                  <a:cubicBezTo>
                    <a:pt x="484" y="236"/>
                    <a:pt x="480" y="246"/>
                    <a:pt x="462" y="254"/>
                  </a:cubicBezTo>
                  <a:cubicBezTo>
                    <a:pt x="449" y="260"/>
                    <a:pt x="442" y="260"/>
                    <a:pt x="434" y="254"/>
                  </a:cubicBezTo>
                  <a:cubicBezTo>
                    <a:pt x="422" y="244"/>
                    <a:pt x="404" y="262"/>
                    <a:pt x="412" y="275"/>
                  </a:cubicBezTo>
                  <a:cubicBezTo>
                    <a:pt x="415" y="280"/>
                    <a:pt x="420" y="296"/>
                    <a:pt x="422" y="311"/>
                  </a:cubicBezTo>
                  <a:cubicBezTo>
                    <a:pt x="427" y="335"/>
                    <a:pt x="426" y="338"/>
                    <a:pt x="411" y="342"/>
                  </a:cubicBezTo>
                  <a:cubicBezTo>
                    <a:pt x="389" y="347"/>
                    <a:pt x="374" y="365"/>
                    <a:pt x="371" y="390"/>
                  </a:cubicBezTo>
                  <a:cubicBezTo>
                    <a:pt x="369" y="403"/>
                    <a:pt x="367" y="407"/>
                    <a:pt x="364" y="40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1" name="Freeform 38"/>
            <p:cNvSpPr>
              <a:spLocks/>
            </p:cNvSpPr>
            <p:nvPr/>
          </p:nvSpPr>
          <p:spPr bwMode="auto">
            <a:xfrm>
              <a:off x="2613535" y="1939495"/>
              <a:ext cx="320334" cy="376765"/>
            </a:xfrm>
            <a:custGeom>
              <a:avLst/>
              <a:gdLst/>
              <a:ahLst/>
              <a:cxnLst>
                <a:cxn ang="0">
                  <a:pos x="46" y="251"/>
                </a:cxn>
                <a:cxn ang="0">
                  <a:pos x="46" y="241"/>
                </a:cxn>
                <a:cxn ang="0">
                  <a:pos x="39" y="236"/>
                </a:cxn>
                <a:cxn ang="0">
                  <a:pos x="36" y="228"/>
                </a:cxn>
                <a:cxn ang="0">
                  <a:pos x="21" y="225"/>
                </a:cxn>
                <a:cxn ang="0">
                  <a:pos x="0" y="230"/>
                </a:cxn>
                <a:cxn ang="0">
                  <a:pos x="17" y="216"/>
                </a:cxn>
                <a:cxn ang="0">
                  <a:pos x="31" y="190"/>
                </a:cxn>
                <a:cxn ang="0">
                  <a:pos x="57" y="168"/>
                </a:cxn>
                <a:cxn ang="0">
                  <a:pos x="66" y="159"/>
                </a:cxn>
                <a:cxn ang="0">
                  <a:pos x="61" y="129"/>
                </a:cxn>
                <a:cxn ang="0">
                  <a:pos x="52" y="109"/>
                </a:cxn>
                <a:cxn ang="0">
                  <a:pos x="18" y="102"/>
                </a:cxn>
                <a:cxn ang="0">
                  <a:pos x="24" y="82"/>
                </a:cxn>
                <a:cxn ang="0">
                  <a:pos x="25" y="53"/>
                </a:cxn>
                <a:cxn ang="0">
                  <a:pos x="20" y="39"/>
                </a:cxn>
                <a:cxn ang="0">
                  <a:pos x="56" y="34"/>
                </a:cxn>
                <a:cxn ang="0">
                  <a:pos x="60" y="33"/>
                </a:cxn>
                <a:cxn ang="0">
                  <a:pos x="80" y="29"/>
                </a:cxn>
                <a:cxn ang="0">
                  <a:pos x="95" y="23"/>
                </a:cxn>
                <a:cxn ang="0">
                  <a:pos x="126" y="26"/>
                </a:cxn>
                <a:cxn ang="0">
                  <a:pos x="147" y="49"/>
                </a:cxn>
                <a:cxn ang="0">
                  <a:pos x="161" y="32"/>
                </a:cxn>
                <a:cxn ang="0">
                  <a:pos x="175" y="23"/>
                </a:cxn>
                <a:cxn ang="0">
                  <a:pos x="191" y="45"/>
                </a:cxn>
                <a:cxn ang="0">
                  <a:pos x="210" y="158"/>
                </a:cxn>
                <a:cxn ang="0">
                  <a:pos x="186" y="193"/>
                </a:cxn>
                <a:cxn ang="0">
                  <a:pos x="172" y="193"/>
                </a:cxn>
                <a:cxn ang="0">
                  <a:pos x="155" y="200"/>
                </a:cxn>
                <a:cxn ang="0">
                  <a:pos x="130" y="215"/>
                </a:cxn>
                <a:cxn ang="0">
                  <a:pos x="108" y="226"/>
                </a:cxn>
                <a:cxn ang="0">
                  <a:pos x="95" y="230"/>
                </a:cxn>
                <a:cxn ang="0">
                  <a:pos x="46" y="251"/>
                </a:cxn>
              </a:cxnLst>
              <a:rect l="0" t="0" r="r" b="b"/>
              <a:pathLst>
                <a:path w="219" h="258">
                  <a:moveTo>
                    <a:pt x="46" y="251"/>
                  </a:moveTo>
                  <a:cubicBezTo>
                    <a:pt x="45" y="248"/>
                    <a:pt x="45" y="244"/>
                    <a:pt x="46" y="241"/>
                  </a:cubicBezTo>
                  <a:cubicBezTo>
                    <a:pt x="46" y="238"/>
                    <a:pt x="43" y="236"/>
                    <a:pt x="39" y="236"/>
                  </a:cubicBezTo>
                  <a:cubicBezTo>
                    <a:pt x="35" y="236"/>
                    <a:pt x="34" y="232"/>
                    <a:pt x="36" y="228"/>
                  </a:cubicBezTo>
                  <a:cubicBezTo>
                    <a:pt x="39" y="224"/>
                    <a:pt x="34" y="223"/>
                    <a:pt x="21" y="225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26" y="209"/>
                    <a:pt x="33" y="197"/>
                    <a:pt x="31" y="190"/>
                  </a:cubicBezTo>
                  <a:cubicBezTo>
                    <a:pt x="29" y="180"/>
                    <a:pt x="36" y="175"/>
                    <a:pt x="57" y="168"/>
                  </a:cubicBezTo>
                  <a:cubicBezTo>
                    <a:pt x="82" y="161"/>
                    <a:pt x="84" y="159"/>
                    <a:pt x="66" y="159"/>
                  </a:cubicBezTo>
                  <a:cubicBezTo>
                    <a:pt x="43" y="158"/>
                    <a:pt x="40" y="141"/>
                    <a:pt x="61" y="129"/>
                  </a:cubicBezTo>
                  <a:cubicBezTo>
                    <a:pt x="82" y="116"/>
                    <a:pt x="79" y="109"/>
                    <a:pt x="52" y="109"/>
                  </a:cubicBezTo>
                  <a:cubicBezTo>
                    <a:pt x="39" y="109"/>
                    <a:pt x="24" y="106"/>
                    <a:pt x="18" y="102"/>
                  </a:cubicBezTo>
                  <a:cubicBezTo>
                    <a:pt x="10" y="97"/>
                    <a:pt x="10" y="94"/>
                    <a:pt x="24" y="82"/>
                  </a:cubicBezTo>
                  <a:cubicBezTo>
                    <a:pt x="43" y="65"/>
                    <a:pt x="44" y="53"/>
                    <a:pt x="25" y="53"/>
                  </a:cubicBezTo>
                  <a:cubicBezTo>
                    <a:pt x="13" y="53"/>
                    <a:pt x="12" y="51"/>
                    <a:pt x="20" y="39"/>
                  </a:cubicBezTo>
                  <a:cubicBezTo>
                    <a:pt x="30" y="23"/>
                    <a:pt x="51" y="20"/>
                    <a:pt x="56" y="34"/>
                  </a:cubicBezTo>
                  <a:cubicBezTo>
                    <a:pt x="59" y="40"/>
                    <a:pt x="60" y="40"/>
                    <a:pt x="60" y="33"/>
                  </a:cubicBezTo>
                  <a:cubicBezTo>
                    <a:pt x="61" y="27"/>
                    <a:pt x="67" y="26"/>
                    <a:pt x="80" y="29"/>
                  </a:cubicBezTo>
                  <a:cubicBezTo>
                    <a:pt x="96" y="33"/>
                    <a:pt x="98" y="32"/>
                    <a:pt x="95" y="23"/>
                  </a:cubicBezTo>
                  <a:cubicBezTo>
                    <a:pt x="86" y="0"/>
                    <a:pt x="106" y="2"/>
                    <a:pt x="126" y="26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9" y="22"/>
                    <a:pt x="175" y="18"/>
                    <a:pt x="175" y="23"/>
                  </a:cubicBezTo>
                  <a:cubicBezTo>
                    <a:pt x="175" y="27"/>
                    <a:pt x="182" y="38"/>
                    <a:pt x="191" y="45"/>
                  </a:cubicBezTo>
                  <a:cubicBezTo>
                    <a:pt x="208" y="61"/>
                    <a:pt x="219" y="126"/>
                    <a:pt x="210" y="158"/>
                  </a:cubicBezTo>
                  <a:cubicBezTo>
                    <a:pt x="199" y="196"/>
                    <a:pt x="196" y="201"/>
                    <a:pt x="186" y="193"/>
                  </a:cubicBezTo>
                  <a:cubicBezTo>
                    <a:pt x="180" y="188"/>
                    <a:pt x="175" y="188"/>
                    <a:pt x="172" y="193"/>
                  </a:cubicBezTo>
                  <a:cubicBezTo>
                    <a:pt x="169" y="197"/>
                    <a:pt x="162" y="200"/>
                    <a:pt x="155" y="200"/>
                  </a:cubicBezTo>
                  <a:cubicBezTo>
                    <a:pt x="148" y="200"/>
                    <a:pt x="137" y="207"/>
                    <a:pt x="130" y="215"/>
                  </a:cubicBezTo>
                  <a:cubicBezTo>
                    <a:pt x="123" y="223"/>
                    <a:pt x="113" y="228"/>
                    <a:pt x="108" y="226"/>
                  </a:cubicBezTo>
                  <a:cubicBezTo>
                    <a:pt x="102" y="224"/>
                    <a:pt x="97" y="226"/>
                    <a:pt x="95" y="230"/>
                  </a:cubicBezTo>
                  <a:cubicBezTo>
                    <a:pt x="92" y="239"/>
                    <a:pt x="47" y="258"/>
                    <a:pt x="46" y="2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auto">
            <a:xfrm>
              <a:off x="4953797" y="1708788"/>
              <a:ext cx="406642" cy="315354"/>
            </a:xfrm>
            <a:custGeom>
              <a:avLst/>
              <a:gdLst/>
              <a:ahLst/>
              <a:cxnLst>
                <a:cxn ang="0">
                  <a:pos x="118" y="195"/>
                </a:cxn>
                <a:cxn ang="0">
                  <a:pos x="96" y="173"/>
                </a:cxn>
                <a:cxn ang="0">
                  <a:pos x="87" y="150"/>
                </a:cxn>
                <a:cxn ang="0">
                  <a:pos x="52" y="113"/>
                </a:cxn>
                <a:cxn ang="0">
                  <a:pos x="4" y="60"/>
                </a:cxn>
                <a:cxn ang="0">
                  <a:pos x="15" y="18"/>
                </a:cxn>
                <a:cxn ang="0">
                  <a:pos x="86" y="7"/>
                </a:cxn>
                <a:cxn ang="0">
                  <a:pos x="158" y="12"/>
                </a:cxn>
                <a:cxn ang="0">
                  <a:pos x="181" y="6"/>
                </a:cxn>
                <a:cxn ang="0">
                  <a:pos x="194" y="10"/>
                </a:cxn>
                <a:cxn ang="0">
                  <a:pos x="214" y="22"/>
                </a:cxn>
                <a:cxn ang="0">
                  <a:pos x="270" y="85"/>
                </a:cxn>
                <a:cxn ang="0">
                  <a:pos x="275" y="102"/>
                </a:cxn>
                <a:cxn ang="0">
                  <a:pos x="270" y="106"/>
                </a:cxn>
                <a:cxn ang="0">
                  <a:pos x="258" y="117"/>
                </a:cxn>
                <a:cxn ang="0">
                  <a:pos x="247" y="128"/>
                </a:cxn>
                <a:cxn ang="0">
                  <a:pos x="236" y="144"/>
                </a:cxn>
                <a:cxn ang="0">
                  <a:pos x="196" y="191"/>
                </a:cxn>
                <a:cxn ang="0">
                  <a:pos x="182" y="201"/>
                </a:cxn>
                <a:cxn ang="0">
                  <a:pos x="118" y="195"/>
                </a:cxn>
              </a:cxnLst>
              <a:rect l="0" t="0" r="r" b="b"/>
              <a:pathLst>
                <a:path w="279" h="217">
                  <a:moveTo>
                    <a:pt x="118" y="195"/>
                  </a:moveTo>
                  <a:cubicBezTo>
                    <a:pt x="114" y="187"/>
                    <a:pt x="104" y="177"/>
                    <a:pt x="96" y="173"/>
                  </a:cubicBezTo>
                  <a:cubicBezTo>
                    <a:pt x="84" y="167"/>
                    <a:pt x="82" y="163"/>
                    <a:pt x="87" y="150"/>
                  </a:cubicBezTo>
                  <a:cubicBezTo>
                    <a:pt x="95" y="129"/>
                    <a:pt x="80" y="113"/>
                    <a:pt x="52" y="113"/>
                  </a:cubicBezTo>
                  <a:cubicBezTo>
                    <a:pt x="26" y="113"/>
                    <a:pt x="10" y="97"/>
                    <a:pt x="4" y="60"/>
                  </a:cubicBezTo>
                  <a:cubicBezTo>
                    <a:pt x="0" y="37"/>
                    <a:pt x="2" y="30"/>
                    <a:pt x="15" y="18"/>
                  </a:cubicBezTo>
                  <a:cubicBezTo>
                    <a:pt x="28" y="7"/>
                    <a:pt x="39" y="5"/>
                    <a:pt x="86" y="7"/>
                  </a:cubicBezTo>
                  <a:cubicBezTo>
                    <a:pt x="117" y="8"/>
                    <a:pt x="149" y="10"/>
                    <a:pt x="158" y="12"/>
                  </a:cubicBezTo>
                  <a:cubicBezTo>
                    <a:pt x="167" y="13"/>
                    <a:pt x="177" y="11"/>
                    <a:pt x="181" y="6"/>
                  </a:cubicBezTo>
                  <a:cubicBezTo>
                    <a:pt x="185" y="0"/>
                    <a:pt x="188" y="1"/>
                    <a:pt x="194" y="10"/>
                  </a:cubicBezTo>
                  <a:cubicBezTo>
                    <a:pt x="198" y="17"/>
                    <a:pt x="207" y="22"/>
                    <a:pt x="214" y="22"/>
                  </a:cubicBezTo>
                  <a:cubicBezTo>
                    <a:pt x="233" y="22"/>
                    <a:pt x="275" y="68"/>
                    <a:pt x="270" y="85"/>
                  </a:cubicBezTo>
                  <a:cubicBezTo>
                    <a:pt x="268" y="92"/>
                    <a:pt x="270" y="100"/>
                    <a:pt x="275" y="102"/>
                  </a:cubicBezTo>
                  <a:cubicBezTo>
                    <a:pt x="279" y="104"/>
                    <a:pt x="277" y="106"/>
                    <a:pt x="270" y="106"/>
                  </a:cubicBezTo>
                  <a:cubicBezTo>
                    <a:pt x="263" y="106"/>
                    <a:pt x="258" y="111"/>
                    <a:pt x="258" y="117"/>
                  </a:cubicBezTo>
                  <a:cubicBezTo>
                    <a:pt x="258" y="123"/>
                    <a:pt x="253" y="128"/>
                    <a:pt x="247" y="128"/>
                  </a:cubicBezTo>
                  <a:cubicBezTo>
                    <a:pt x="241" y="128"/>
                    <a:pt x="236" y="134"/>
                    <a:pt x="236" y="144"/>
                  </a:cubicBezTo>
                  <a:cubicBezTo>
                    <a:pt x="236" y="162"/>
                    <a:pt x="212" y="191"/>
                    <a:pt x="196" y="191"/>
                  </a:cubicBezTo>
                  <a:cubicBezTo>
                    <a:pt x="191" y="191"/>
                    <a:pt x="184" y="195"/>
                    <a:pt x="182" y="201"/>
                  </a:cubicBezTo>
                  <a:cubicBezTo>
                    <a:pt x="176" y="217"/>
                    <a:pt x="125" y="212"/>
                    <a:pt x="118" y="19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2789469" y="1854846"/>
              <a:ext cx="180914" cy="147718"/>
            </a:xfrm>
            <a:custGeom>
              <a:avLst/>
              <a:gdLst/>
              <a:ahLst/>
              <a:cxnLst>
                <a:cxn ang="0">
                  <a:pos x="80" y="98"/>
                </a:cxn>
                <a:cxn ang="0">
                  <a:pos x="59" y="79"/>
                </a:cxn>
                <a:cxn ang="0">
                  <a:pos x="41" y="83"/>
                </a:cxn>
                <a:cxn ang="0">
                  <a:pos x="27" y="99"/>
                </a:cxn>
                <a:cxn ang="0">
                  <a:pos x="13" y="83"/>
                </a:cxn>
                <a:cxn ang="0">
                  <a:pos x="27" y="41"/>
                </a:cxn>
                <a:cxn ang="0">
                  <a:pos x="96" y="17"/>
                </a:cxn>
                <a:cxn ang="0">
                  <a:pos x="105" y="43"/>
                </a:cxn>
                <a:cxn ang="0">
                  <a:pos x="113" y="56"/>
                </a:cxn>
                <a:cxn ang="0">
                  <a:pos x="107" y="90"/>
                </a:cxn>
                <a:cxn ang="0">
                  <a:pos x="80" y="98"/>
                </a:cxn>
              </a:cxnLst>
              <a:rect l="0" t="0" r="r" b="b"/>
              <a:pathLst>
                <a:path w="124" h="102">
                  <a:moveTo>
                    <a:pt x="80" y="98"/>
                  </a:moveTo>
                  <a:cubicBezTo>
                    <a:pt x="71" y="94"/>
                    <a:pt x="62" y="86"/>
                    <a:pt x="59" y="79"/>
                  </a:cubicBezTo>
                  <a:cubicBezTo>
                    <a:pt x="55" y="67"/>
                    <a:pt x="53" y="67"/>
                    <a:pt x="41" y="83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0" y="67"/>
                    <a:pt x="0" y="67"/>
                    <a:pt x="27" y="41"/>
                  </a:cubicBezTo>
                  <a:cubicBezTo>
                    <a:pt x="61" y="8"/>
                    <a:pt x="83" y="0"/>
                    <a:pt x="96" y="17"/>
                  </a:cubicBezTo>
                  <a:cubicBezTo>
                    <a:pt x="101" y="24"/>
                    <a:pt x="105" y="36"/>
                    <a:pt x="105" y="43"/>
                  </a:cubicBezTo>
                  <a:cubicBezTo>
                    <a:pt x="105" y="50"/>
                    <a:pt x="109" y="56"/>
                    <a:pt x="113" y="56"/>
                  </a:cubicBezTo>
                  <a:cubicBezTo>
                    <a:pt x="124" y="56"/>
                    <a:pt x="121" y="76"/>
                    <a:pt x="107" y="90"/>
                  </a:cubicBezTo>
                  <a:cubicBezTo>
                    <a:pt x="98" y="100"/>
                    <a:pt x="90" y="102"/>
                    <a:pt x="80" y="9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3000"/>
              </a:schemeClr>
            </a:solidFill>
            <a:ln w="9525">
              <a:solidFill>
                <a:schemeClr val="tx1">
                  <a:lumMod val="50000"/>
                  <a:lumOff val="50000"/>
                  <a:alpha val="4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4357942" y="1934515"/>
              <a:ext cx="34855" cy="39834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" y="8"/>
                </a:cxn>
                <a:cxn ang="0">
                  <a:pos x="18" y="22"/>
                </a:cxn>
                <a:cxn ang="0">
                  <a:pos x="6" y="18"/>
                </a:cxn>
              </a:cxnLst>
              <a:rect l="0" t="0" r="r" b="b"/>
              <a:pathLst>
                <a:path w="24" h="28">
                  <a:moveTo>
                    <a:pt x="6" y="18"/>
                  </a:moveTo>
                  <a:cubicBezTo>
                    <a:pt x="0" y="2"/>
                    <a:pt x="2" y="0"/>
                    <a:pt x="16" y="8"/>
                  </a:cubicBezTo>
                  <a:cubicBezTo>
                    <a:pt x="23" y="12"/>
                    <a:pt x="24" y="16"/>
                    <a:pt x="18" y="22"/>
                  </a:cubicBezTo>
                  <a:cubicBezTo>
                    <a:pt x="12" y="28"/>
                    <a:pt x="9" y="26"/>
                    <a:pt x="6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2741337" y="1843228"/>
              <a:ext cx="107886" cy="82988"/>
            </a:xfrm>
            <a:custGeom>
              <a:avLst/>
              <a:gdLst/>
              <a:ahLst/>
              <a:cxnLst>
                <a:cxn ang="0">
                  <a:pos x="7" y="47"/>
                </a:cxn>
                <a:cxn ang="0">
                  <a:pos x="12" y="33"/>
                </a:cxn>
                <a:cxn ang="0">
                  <a:pos x="38" y="14"/>
                </a:cxn>
                <a:cxn ang="0">
                  <a:pos x="71" y="2"/>
                </a:cxn>
                <a:cxn ang="0">
                  <a:pos x="61" y="29"/>
                </a:cxn>
                <a:cxn ang="0">
                  <a:pos x="23" y="54"/>
                </a:cxn>
                <a:cxn ang="0">
                  <a:pos x="7" y="47"/>
                </a:cxn>
              </a:cxnLst>
              <a:rect l="0" t="0" r="r" b="b"/>
              <a:pathLst>
                <a:path w="73" h="56">
                  <a:moveTo>
                    <a:pt x="7" y="47"/>
                  </a:moveTo>
                  <a:cubicBezTo>
                    <a:pt x="12" y="41"/>
                    <a:pt x="14" y="35"/>
                    <a:pt x="12" y="33"/>
                  </a:cubicBezTo>
                  <a:cubicBezTo>
                    <a:pt x="10" y="32"/>
                    <a:pt x="22" y="23"/>
                    <a:pt x="38" y="14"/>
                  </a:cubicBezTo>
                  <a:cubicBezTo>
                    <a:pt x="54" y="5"/>
                    <a:pt x="69" y="0"/>
                    <a:pt x="71" y="2"/>
                  </a:cubicBezTo>
                  <a:cubicBezTo>
                    <a:pt x="73" y="4"/>
                    <a:pt x="69" y="16"/>
                    <a:pt x="61" y="29"/>
                  </a:cubicBezTo>
                  <a:cubicBezTo>
                    <a:pt x="51" y="47"/>
                    <a:pt x="42" y="53"/>
                    <a:pt x="23" y="54"/>
                  </a:cubicBezTo>
                  <a:cubicBezTo>
                    <a:pt x="3" y="56"/>
                    <a:pt x="0" y="55"/>
                    <a:pt x="7" y="4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3989476" y="1531194"/>
              <a:ext cx="204151" cy="373445"/>
            </a:xfrm>
            <a:custGeom>
              <a:avLst/>
              <a:gdLst/>
              <a:ahLst/>
              <a:cxnLst>
                <a:cxn ang="0">
                  <a:pos x="38" y="251"/>
                </a:cxn>
                <a:cxn ang="0">
                  <a:pos x="26" y="227"/>
                </a:cxn>
                <a:cxn ang="0">
                  <a:pos x="13" y="200"/>
                </a:cxn>
                <a:cxn ang="0">
                  <a:pos x="1" y="136"/>
                </a:cxn>
                <a:cxn ang="0">
                  <a:pos x="18" y="65"/>
                </a:cxn>
                <a:cxn ang="0">
                  <a:pos x="48" y="52"/>
                </a:cxn>
                <a:cxn ang="0">
                  <a:pos x="84" y="30"/>
                </a:cxn>
                <a:cxn ang="0">
                  <a:pos x="112" y="51"/>
                </a:cxn>
                <a:cxn ang="0">
                  <a:pos x="127" y="115"/>
                </a:cxn>
                <a:cxn ang="0">
                  <a:pos x="133" y="126"/>
                </a:cxn>
                <a:cxn ang="0">
                  <a:pos x="120" y="133"/>
                </a:cxn>
                <a:cxn ang="0">
                  <a:pos x="102" y="154"/>
                </a:cxn>
                <a:cxn ang="0">
                  <a:pos x="94" y="164"/>
                </a:cxn>
                <a:cxn ang="0">
                  <a:pos x="86" y="171"/>
                </a:cxn>
                <a:cxn ang="0">
                  <a:pos x="81" y="178"/>
                </a:cxn>
                <a:cxn ang="0">
                  <a:pos x="72" y="210"/>
                </a:cxn>
                <a:cxn ang="0">
                  <a:pos x="79" y="242"/>
                </a:cxn>
                <a:cxn ang="0">
                  <a:pos x="76" y="249"/>
                </a:cxn>
                <a:cxn ang="0">
                  <a:pos x="38" y="251"/>
                </a:cxn>
              </a:cxnLst>
              <a:rect l="0" t="0" r="r" b="b"/>
              <a:pathLst>
                <a:path w="140" h="256">
                  <a:moveTo>
                    <a:pt x="38" y="251"/>
                  </a:moveTo>
                  <a:cubicBezTo>
                    <a:pt x="30" y="249"/>
                    <a:pt x="26" y="241"/>
                    <a:pt x="26" y="227"/>
                  </a:cubicBezTo>
                  <a:cubicBezTo>
                    <a:pt x="26" y="215"/>
                    <a:pt x="21" y="204"/>
                    <a:pt x="13" y="200"/>
                  </a:cubicBezTo>
                  <a:cubicBezTo>
                    <a:pt x="2" y="195"/>
                    <a:pt x="0" y="184"/>
                    <a:pt x="1" y="136"/>
                  </a:cubicBezTo>
                  <a:cubicBezTo>
                    <a:pt x="1" y="84"/>
                    <a:pt x="3" y="76"/>
                    <a:pt x="18" y="65"/>
                  </a:cubicBezTo>
                  <a:cubicBezTo>
                    <a:pt x="27" y="58"/>
                    <a:pt x="41" y="52"/>
                    <a:pt x="48" y="52"/>
                  </a:cubicBezTo>
                  <a:cubicBezTo>
                    <a:pt x="56" y="52"/>
                    <a:pt x="72" y="42"/>
                    <a:pt x="84" y="30"/>
                  </a:cubicBezTo>
                  <a:cubicBezTo>
                    <a:pt x="112" y="0"/>
                    <a:pt x="125" y="10"/>
                    <a:pt x="112" y="51"/>
                  </a:cubicBezTo>
                  <a:cubicBezTo>
                    <a:pt x="100" y="86"/>
                    <a:pt x="106" y="115"/>
                    <a:pt x="127" y="115"/>
                  </a:cubicBezTo>
                  <a:cubicBezTo>
                    <a:pt x="139" y="115"/>
                    <a:pt x="140" y="117"/>
                    <a:pt x="133" y="126"/>
                  </a:cubicBezTo>
                  <a:cubicBezTo>
                    <a:pt x="128" y="132"/>
                    <a:pt x="122" y="135"/>
                    <a:pt x="120" y="133"/>
                  </a:cubicBezTo>
                  <a:cubicBezTo>
                    <a:pt x="113" y="126"/>
                    <a:pt x="98" y="144"/>
                    <a:pt x="102" y="154"/>
                  </a:cubicBezTo>
                  <a:cubicBezTo>
                    <a:pt x="104" y="160"/>
                    <a:pt x="101" y="164"/>
                    <a:pt x="94" y="164"/>
                  </a:cubicBezTo>
                  <a:cubicBezTo>
                    <a:pt x="87" y="164"/>
                    <a:pt x="84" y="167"/>
                    <a:pt x="86" y="171"/>
                  </a:cubicBezTo>
                  <a:cubicBezTo>
                    <a:pt x="89" y="175"/>
                    <a:pt x="86" y="178"/>
                    <a:pt x="81" y="178"/>
                  </a:cubicBezTo>
                  <a:cubicBezTo>
                    <a:pt x="75" y="178"/>
                    <a:pt x="72" y="189"/>
                    <a:pt x="72" y="210"/>
                  </a:cubicBezTo>
                  <a:cubicBezTo>
                    <a:pt x="72" y="227"/>
                    <a:pt x="75" y="242"/>
                    <a:pt x="79" y="242"/>
                  </a:cubicBezTo>
                  <a:cubicBezTo>
                    <a:pt x="83" y="242"/>
                    <a:pt x="81" y="245"/>
                    <a:pt x="76" y="249"/>
                  </a:cubicBezTo>
                  <a:cubicBezTo>
                    <a:pt x="64" y="256"/>
                    <a:pt x="59" y="256"/>
                    <a:pt x="38" y="2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4205245" y="1751941"/>
              <a:ext cx="116183" cy="149378"/>
            </a:xfrm>
            <a:custGeom>
              <a:avLst/>
              <a:gdLst/>
              <a:ahLst/>
              <a:cxnLst>
                <a:cxn ang="0">
                  <a:pos x="30" y="80"/>
                </a:cxn>
                <a:cxn ang="0">
                  <a:pos x="11" y="60"/>
                </a:cxn>
                <a:cxn ang="0">
                  <a:pos x="7" y="43"/>
                </a:cxn>
                <a:cxn ang="0">
                  <a:pos x="32" y="13"/>
                </a:cxn>
                <a:cxn ang="0">
                  <a:pos x="71" y="7"/>
                </a:cxn>
                <a:cxn ang="0">
                  <a:pos x="70" y="38"/>
                </a:cxn>
                <a:cxn ang="0">
                  <a:pos x="59" y="45"/>
                </a:cxn>
                <a:cxn ang="0">
                  <a:pos x="63" y="62"/>
                </a:cxn>
                <a:cxn ang="0">
                  <a:pos x="60" y="72"/>
                </a:cxn>
                <a:cxn ang="0">
                  <a:pos x="56" y="87"/>
                </a:cxn>
                <a:cxn ang="0">
                  <a:pos x="30" y="80"/>
                </a:cxn>
              </a:cxnLst>
              <a:rect l="0" t="0" r="r" b="b"/>
              <a:pathLst>
                <a:path w="80" h="102">
                  <a:moveTo>
                    <a:pt x="30" y="80"/>
                  </a:moveTo>
                  <a:cubicBezTo>
                    <a:pt x="17" y="71"/>
                    <a:pt x="8" y="62"/>
                    <a:pt x="11" y="60"/>
                  </a:cubicBezTo>
                  <a:cubicBezTo>
                    <a:pt x="13" y="58"/>
                    <a:pt x="11" y="50"/>
                    <a:pt x="7" y="43"/>
                  </a:cubicBezTo>
                  <a:cubicBezTo>
                    <a:pt x="0" y="30"/>
                    <a:pt x="3" y="27"/>
                    <a:pt x="32" y="13"/>
                  </a:cubicBezTo>
                  <a:cubicBezTo>
                    <a:pt x="59" y="1"/>
                    <a:pt x="67" y="0"/>
                    <a:pt x="71" y="7"/>
                  </a:cubicBezTo>
                  <a:cubicBezTo>
                    <a:pt x="80" y="20"/>
                    <a:pt x="79" y="43"/>
                    <a:pt x="70" y="38"/>
                  </a:cubicBezTo>
                  <a:cubicBezTo>
                    <a:pt x="66" y="35"/>
                    <a:pt x="61" y="39"/>
                    <a:pt x="59" y="45"/>
                  </a:cubicBezTo>
                  <a:cubicBezTo>
                    <a:pt x="56" y="51"/>
                    <a:pt x="58" y="59"/>
                    <a:pt x="63" y="62"/>
                  </a:cubicBezTo>
                  <a:cubicBezTo>
                    <a:pt x="69" y="66"/>
                    <a:pt x="68" y="69"/>
                    <a:pt x="60" y="72"/>
                  </a:cubicBezTo>
                  <a:cubicBezTo>
                    <a:pt x="50" y="76"/>
                    <a:pt x="49" y="79"/>
                    <a:pt x="56" y="87"/>
                  </a:cubicBezTo>
                  <a:cubicBezTo>
                    <a:pt x="69" y="102"/>
                    <a:pt x="56" y="99"/>
                    <a:pt x="30" y="8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4910643" y="1851527"/>
              <a:ext cx="43154" cy="41493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23" y="8"/>
                </a:cxn>
                <a:cxn ang="0">
                  <a:pos x="29" y="14"/>
                </a:cxn>
                <a:cxn ang="0">
                  <a:pos x="13" y="29"/>
                </a:cxn>
                <a:cxn ang="0">
                  <a:pos x="7" y="23"/>
                </a:cxn>
              </a:cxnLst>
              <a:rect l="0" t="0" r="r" b="b"/>
              <a:pathLst>
                <a:path w="29" h="29">
                  <a:moveTo>
                    <a:pt x="7" y="23"/>
                  </a:moveTo>
                  <a:cubicBezTo>
                    <a:pt x="12" y="20"/>
                    <a:pt x="20" y="13"/>
                    <a:pt x="23" y="8"/>
                  </a:cubicBezTo>
                  <a:cubicBezTo>
                    <a:pt x="28" y="0"/>
                    <a:pt x="29" y="2"/>
                    <a:pt x="29" y="14"/>
                  </a:cubicBezTo>
                  <a:cubicBezTo>
                    <a:pt x="29" y="25"/>
                    <a:pt x="25" y="29"/>
                    <a:pt x="13" y="29"/>
                  </a:cubicBezTo>
                  <a:cubicBezTo>
                    <a:pt x="2" y="29"/>
                    <a:pt x="0" y="28"/>
                    <a:pt x="7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9" name="Freeform 46"/>
            <p:cNvSpPr>
              <a:spLocks/>
            </p:cNvSpPr>
            <p:nvPr/>
          </p:nvSpPr>
          <p:spPr bwMode="auto">
            <a:xfrm>
              <a:off x="4467487" y="1851527"/>
              <a:ext cx="36515" cy="31535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9" y="12"/>
                </a:cxn>
                <a:cxn ang="0">
                  <a:pos x="20" y="22"/>
                </a:cxn>
                <a:cxn ang="0">
                  <a:pos x="8" y="15"/>
                </a:cxn>
              </a:cxnLst>
              <a:rect l="0" t="0" r="r" b="b"/>
              <a:pathLst>
                <a:path w="25" h="22">
                  <a:moveTo>
                    <a:pt x="8" y="15"/>
                  </a:moveTo>
                  <a:cubicBezTo>
                    <a:pt x="0" y="3"/>
                    <a:pt x="9" y="0"/>
                    <a:pt x="19" y="12"/>
                  </a:cubicBezTo>
                  <a:cubicBezTo>
                    <a:pt x="25" y="18"/>
                    <a:pt x="25" y="22"/>
                    <a:pt x="20" y="22"/>
                  </a:cubicBezTo>
                  <a:cubicBezTo>
                    <a:pt x="16" y="22"/>
                    <a:pt x="11" y="19"/>
                    <a:pt x="8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0" name="Freeform 47"/>
            <p:cNvSpPr>
              <a:spLocks/>
            </p:cNvSpPr>
            <p:nvPr/>
          </p:nvSpPr>
          <p:spPr bwMode="auto">
            <a:xfrm>
              <a:off x="4210225" y="-319438"/>
              <a:ext cx="952702" cy="2161006"/>
            </a:xfrm>
            <a:custGeom>
              <a:avLst/>
              <a:gdLst/>
              <a:ahLst/>
              <a:cxnLst>
                <a:cxn ang="0">
                  <a:pos x="99" y="1463"/>
                </a:cxn>
                <a:cxn ang="0">
                  <a:pos x="82" y="1412"/>
                </a:cxn>
                <a:cxn ang="0">
                  <a:pos x="13" y="1213"/>
                </a:cxn>
                <a:cxn ang="0">
                  <a:pos x="35" y="1113"/>
                </a:cxn>
                <a:cxn ang="0">
                  <a:pos x="44" y="1072"/>
                </a:cxn>
                <a:cxn ang="0">
                  <a:pos x="68" y="971"/>
                </a:cxn>
                <a:cxn ang="0">
                  <a:pos x="89" y="911"/>
                </a:cxn>
                <a:cxn ang="0">
                  <a:pos x="55" y="836"/>
                </a:cxn>
                <a:cxn ang="0">
                  <a:pos x="53" y="741"/>
                </a:cxn>
                <a:cxn ang="0">
                  <a:pos x="96" y="621"/>
                </a:cxn>
                <a:cxn ang="0">
                  <a:pos x="154" y="609"/>
                </a:cxn>
                <a:cxn ang="0">
                  <a:pos x="153" y="518"/>
                </a:cxn>
                <a:cxn ang="0">
                  <a:pos x="200" y="367"/>
                </a:cxn>
                <a:cxn ang="0">
                  <a:pos x="240" y="298"/>
                </a:cxn>
                <a:cxn ang="0">
                  <a:pos x="263" y="204"/>
                </a:cxn>
                <a:cxn ang="0">
                  <a:pos x="301" y="139"/>
                </a:cxn>
                <a:cxn ang="0">
                  <a:pos x="352" y="130"/>
                </a:cxn>
                <a:cxn ang="0">
                  <a:pos x="368" y="63"/>
                </a:cxn>
                <a:cxn ang="0">
                  <a:pos x="389" y="77"/>
                </a:cxn>
                <a:cxn ang="0">
                  <a:pos x="458" y="87"/>
                </a:cxn>
                <a:cxn ang="0">
                  <a:pos x="465" y="52"/>
                </a:cxn>
                <a:cxn ang="0">
                  <a:pos x="471" y="0"/>
                </a:cxn>
                <a:cxn ang="0">
                  <a:pos x="540" y="56"/>
                </a:cxn>
                <a:cxn ang="0">
                  <a:pos x="631" y="218"/>
                </a:cxn>
                <a:cxn ang="0">
                  <a:pos x="641" y="257"/>
                </a:cxn>
                <a:cxn ang="0">
                  <a:pos x="646" y="369"/>
                </a:cxn>
                <a:cxn ang="0">
                  <a:pos x="593" y="400"/>
                </a:cxn>
                <a:cxn ang="0">
                  <a:pos x="575" y="403"/>
                </a:cxn>
                <a:cxn ang="0">
                  <a:pos x="547" y="460"/>
                </a:cxn>
                <a:cxn ang="0">
                  <a:pos x="520" y="511"/>
                </a:cxn>
                <a:cxn ang="0">
                  <a:pos x="517" y="586"/>
                </a:cxn>
                <a:cxn ang="0">
                  <a:pos x="450" y="669"/>
                </a:cxn>
                <a:cxn ang="0">
                  <a:pos x="335" y="790"/>
                </a:cxn>
                <a:cxn ang="0">
                  <a:pos x="317" y="861"/>
                </a:cxn>
                <a:cxn ang="0">
                  <a:pos x="331" y="987"/>
                </a:cxn>
                <a:cxn ang="0">
                  <a:pos x="384" y="1088"/>
                </a:cxn>
                <a:cxn ang="0">
                  <a:pos x="366" y="1120"/>
                </a:cxn>
                <a:cxn ang="0">
                  <a:pos x="353" y="1140"/>
                </a:cxn>
                <a:cxn ang="0">
                  <a:pos x="332" y="1145"/>
                </a:cxn>
                <a:cxn ang="0">
                  <a:pos x="285" y="1236"/>
                </a:cxn>
                <a:cxn ang="0">
                  <a:pos x="271" y="1333"/>
                </a:cxn>
                <a:cxn ang="0">
                  <a:pos x="213" y="1409"/>
                </a:cxn>
                <a:cxn ang="0">
                  <a:pos x="175" y="1423"/>
                </a:cxn>
                <a:cxn ang="0">
                  <a:pos x="142" y="1472"/>
                </a:cxn>
                <a:cxn ang="0">
                  <a:pos x="100" y="1476"/>
                </a:cxn>
              </a:cxnLst>
              <a:rect l="0" t="0" r="r" b="b"/>
              <a:pathLst>
                <a:path w="653" h="1481">
                  <a:moveTo>
                    <a:pt x="100" y="1476"/>
                  </a:moveTo>
                  <a:cubicBezTo>
                    <a:pt x="97" y="1472"/>
                    <a:pt x="97" y="1466"/>
                    <a:pt x="99" y="1463"/>
                  </a:cubicBezTo>
                  <a:cubicBezTo>
                    <a:pt x="101" y="1459"/>
                    <a:pt x="96" y="1447"/>
                    <a:pt x="89" y="1434"/>
                  </a:cubicBezTo>
                  <a:cubicBezTo>
                    <a:pt x="81" y="1422"/>
                    <a:pt x="78" y="1412"/>
                    <a:pt x="82" y="1412"/>
                  </a:cubicBezTo>
                  <a:cubicBezTo>
                    <a:pt x="91" y="1412"/>
                    <a:pt x="91" y="1368"/>
                    <a:pt x="82" y="1359"/>
                  </a:cubicBezTo>
                  <a:cubicBezTo>
                    <a:pt x="69" y="1345"/>
                    <a:pt x="22" y="1247"/>
                    <a:pt x="13" y="1213"/>
                  </a:cubicBezTo>
                  <a:cubicBezTo>
                    <a:pt x="1" y="1170"/>
                    <a:pt x="0" y="1136"/>
                    <a:pt x="10" y="1152"/>
                  </a:cubicBezTo>
                  <a:cubicBezTo>
                    <a:pt x="22" y="1170"/>
                    <a:pt x="35" y="1148"/>
                    <a:pt x="35" y="1113"/>
                  </a:cubicBezTo>
                  <a:cubicBezTo>
                    <a:pt x="34" y="1096"/>
                    <a:pt x="37" y="1082"/>
                    <a:pt x="41" y="1082"/>
                  </a:cubicBezTo>
                  <a:cubicBezTo>
                    <a:pt x="44" y="1082"/>
                    <a:pt x="46" y="1078"/>
                    <a:pt x="44" y="1072"/>
                  </a:cubicBezTo>
                  <a:cubicBezTo>
                    <a:pt x="42" y="1067"/>
                    <a:pt x="46" y="1060"/>
                    <a:pt x="53" y="1055"/>
                  </a:cubicBezTo>
                  <a:cubicBezTo>
                    <a:pt x="69" y="1045"/>
                    <a:pt x="77" y="1001"/>
                    <a:pt x="68" y="971"/>
                  </a:cubicBezTo>
                  <a:cubicBezTo>
                    <a:pt x="63" y="953"/>
                    <a:pt x="63" y="948"/>
                    <a:pt x="71" y="948"/>
                  </a:cubicBezTo>
                  <a:cubicBezTo>
                    <a:pt x="79" y="948"/>
                    <a:pt x="88" y="928"/>
                    <a:pt x="89" y="911"/>
                  </a:cubicBezTo>
                  <a:cubicBezTo>
                    <a:pt x="89" y="908"/>
                    <a:pt x="82" y="899"/>
                    <a:pt x="73" y="890"/>
                  </a:cubicBezTo>
                  <a:cubicBezTo>
                    <a:pt x="61" y="878"/>
                    <a:pt x="56" y="865"/>
                    <a:pt x="55" y="836"/>
                  </a:cubicBezTo>
                  <a:cubicBezTo>
                    <a:pt x="55" y="814"/>
                    <a:pt x="53" y="789"/>
                    <a:pt x="53" y="779"/>
                  </a:cubicBezTo>
                  <a:cubicBezTo>
                    <a:pt x="52" y="770"/>
                    <a:pt x="52" y="752"/>
                    <a:pt x="53" y="741"/>
                  </a:cubicBezTo>
                  <a:cubicBezTo>
                    <a:pt x="53" y="729"/>
                    <a:pt x="54" y="715"/>
                    <a:pt x="53" y="709"/>
                  </a:cubicBezTo>
                  <a:cubicBezTo>
                    <a:pt x="51" y="672"/>
                    <a:pt x="73" y="629"/>
                    <a:pt x="96" y="621"/>
                  </a:cubicBezTo>
                  <a:cubicBezTo>
                    <a:pt x="103" y="619"/>
                    <a:pt x="117" y="619"/>
                    <a:pt x="127" y="622"/>
                  </a:cubicBezTo>
                  <a:cubicBezTo>
                    <a:pt x="142" y="625"/>
                    <a:pt x="147" y="623"/>
                    <a:pt x="154" y="609"/>
                  </a:cubicBezTo>
                  <a:cubicBezTo>
                    <a:pt x="162" y="591"/>
                    <a:pt x="153" y="562"/>
                    <a:pt x="139" y="562"/>
                  </a:cubicBezTo>
                  <a:cubicBezTo>
                    <a:pt x="135" y="562"/>
                    <a:pt x="142" y="542"/>
                    <a:pt x="153" y="518"/>
                  </a:cubicBezTo>
                  <a:cubicBezTo>
                    <a:pt x="169" y="484"/>
                    <a:pt x="175" y="461"/>
                    <a:pt x="176" y="424"/>
                  </a:cubicBezTo>
                  <a:cubicBezTo>
                    <a:pt x="178" y="375"/>
                    <a:pt x="179" y="374"/>
                    <a:pt x="200" y="367"/>
                  </a:cubicBezTo>
                  <a:cubicBezTo>
                    <a:pt x="216" y="363"/>
                    <a:pt x="221" y="357"/>
                    <a:pt x="221" y="344"/>
                  </a:cubicBezTo>
                  <a:cubicBezTo>
                    <a:pt x="221" y="334"/>
                    <a:pt x="230" y="313"/>
                    <a:pt x="240" y="298"/>
                  </a:cubicBezTo>
                  <a:cubicBezTo>
                    <a:pt x="275" y="244"/>
                    <a:pt x="277" y="247"/>
                    <a:pt x="264" y="228"/>
                  </a:cubicBezTo>
                  <a:cubicBezTo>
                    <a:pt x="251" y="208"/>
                    <a:pt x="250" y="204"/>
                    <a:pt x="263" y="204"/>
                  </a:cubicBezTo>
                  <a:cubicBezTo>
                    <a:pt x="269" y="204"/>
                    <a:pt x="277" y="192"/>
                    <a:pt x="282" y="178"/>
                  </a:cubicBezTo>
                  <a:cubicBezTo>
                    <a:pt x="287" y="163"/>
                    <a:pt x="296" y="146"/>
                    <a:pt x="301" y="139"/>
                  </a:cubicBezTo>
                  <a:cubicBezTo>
                    <a:pt x="311" y="129"/>
                    <a:pt x="314" y="129"/>
                    <a:pt x="328" y="138"/>
                  </a:cubicBezTo>
                  <a:cubicBezTo>
                    <a:pt x="343" y="147"/>
                    <a:pt x="344" y="147"/>
                    <a:pt x="352" y="130"/>
                  </a:cubicBezTo>
                  <a:cubicBezTo>
                    <a:pt x="357" y="120"/>
                    <a:pt x="360" y="101"/>
                    <a:pt x="360" y="88"/>
                  </a:cubicBezTo>
                  <a:cubicBezTo>
                    <a:pt x="360" y="74"/>
                    <a:pt x="364" y="63"/>
                    <a:pt x="368" y="63"/>
                  </a:cubicBezTo>
                  <a:cubicBezTo>
                    <a:pt x="371" y="63"/>
                    <a:pt x="375" y="67"/>
                    <a:pt x="375" y="70"/>
                  </a:cubicBezTo>
                  <a:cubicBezTo>
                    <a:pt x="375" y="74"/>
                    <a:pt x="381" y="77"/>
                    <a:pt x="389" y="77"/>
                  </a:cubicBezTo>
                  <a:cubicBezTo>
                    <a:pt x="397" y="77"/>
                    <a:pt x="414" y="83"/>
                    <a:pt x="426" y="89"/>
                  </a:cubicBezTo>
                  <a:cubicBezTo>
                    <a:pt x="447" y="100"/>
                    <a:pt x="449" y="99"/>
                    <a:pt x="458" y="87"/>
                  </a:cubicBezTo>
                  <a:cubicBezTo>
                    <a:pt x="464" y="79"/>
                    <a:pt x="465" y="73"/>
                    <a:pt x="461" y="72"/>
                  </a:cubicBezTo>
                  <a:cubicBezTo>
                    <a:pt x="457" y="70"/>
                    <a:pt x="458" y="62"/>
                    <a:pt x="465" y="52"/>
                  </a:cubicBezTo>
                  <a:cubicBezTo>
                    <a:pt x="474" y="38"/>
                    <a:pt x="475" y="31"/>
                    <a:pt x="469" y="17"/>
                  </a:cubicBezTo>
                  <a:cubicBezTo>
                    <a:pt x="462" y="4"/>
                    <a:pt x="463" y="0"/>
                    <a:pt x="471" y="0"/>
                  </a:cubicBezTo>
                  <a:cubicBezTo>
                    <a:pt x="476" y="0"/>
                    <a:pt x="482" y="5"/>
                    <a:pt x="484" y="10"/>
                  </a:cubicBezTo>
                  <a:cubicBezTo>
                    <a:pt x="486" y="16"/>
                    <a:pt x="511" y="36"/>
                    <a:pt x="540" y="56"/>
                  </a:cubicBezTo>
                  <a:cubicBezTo>
                    <a:pt x="608" y="103"/>
                    <a:pt x="628" y="132"/>
                    <a:pt x="626" y="181"/>
                  </a:cubicBezTo>
                  <a:cubicBezTo>
                    <a:pt x="625" y="201"/>
                    <a:pt x="627" y="218"/>
                    <a:pt x="631" y="218"/>
                  </a:cubicBezTo>
                  <a:cubicBezTo>
                    <a:pt x="635" y="218"/>
                    <a:pt x="636" y="224"/>
                    <a:pt x="634" y="231"/>
                  </a:cubicBezTo>
                  <a:cubicBezTo>
                    <a:pt x="632" y="239"/>
                    <a:pt x="636" y="246"/>
                    <a:pt x="641" y="257"/>
                  </a:cubicBezTo>
                  <a:cubicBezTo>
                    <a:pt x="650" y="273"/>
                    <a:pt x="651" y="284"/>
                    <a:pt x="645" y="310"/>
                  </a:cubicBezTo>
                  <a:cubicBezTo>
                    <a:pt x="641" y="332"/>
                    <a:pt x="641" y="351"/>
                    <a:pt x="646" y="369"/>
                  </a:cubicBezTo>
                  <a:cubicBezTo>
                    <a:pt x="650" y="384"/>
                    <a:pt x="653" y="399"/>
                    <a:pt x="653" y="403"/>
                  </a:cubicBezTo>
                  <a:cubicBezTo>
                    <a:pt x="653" y="413"/>
                    <a:pt x="606" y="410"/>
                    <a:pt x="593" y="400"/>
                  </a:cubicBezTo>
                  <a:cubicBezTo>
                    <a:pt x="585" y="394"/>
                    <a:pt x="582" y="393"/>
                    <a:pt x="582" y="399"/>
                  </a:cubicBezTo>
                  <a:cubicBezTo>
                    <a:pt x="582" y="404"/>
                    <a:pt x="579" y="406"/>
                    <a:pt x="575" y="403"/>
                  </a:cubicBezTo>
                  <a:cubicBezTo>
                    <a:pt x="571" y="401"/>
                    <a:pt x="568" y="408"/>
                    <a:pt x="568" y="420"/>
                  </a:cubicBezTo>
                  <a:cubicBezTo>
                    <a:pt x="568" y="434"/>
                    <a:pt x="561" y="447"/>
                    <a:pt x="547" y="460"/>
                  </a:cubicBezTo>
                  <a:cubicBezTo>
                    <a:pt x="535" y="471"/>
                    <a:pt x="527" y="483"/>
                    <a:pt x="529" y="486"/>
                  </a:cubicBezTo>
                  <a:cubicBezTo>
                    <a:pt x="531" y="489"/>
                    <a:pt x="527" y="500"/>
                    <a:pt x="520" y="511"/>
                  </a:cubicBezTo>
                  <a:cubicBezTo>
                    <a:pt x="506" y="533"/>
                    <a:pt x="506" y="547"/>
                    <a:pt x="523" y="560"/>
                  </a:cubicBezTo>
                  <a:cubicBezTo>
                    <a:pt x="533" y="568"/>
                    <a:pt x="533" y="570"/>
                    <a:pt x="517" y="586"/>
                  </a:cubicBezTo>
                  <a:cubicBezTo>
                    <a:pt x="508" y="596"/>
                    <a:pt x="497" y="614"/>
                    <a:pt x="493" y="627"/>
                  </a:cubicBezTo>
                  <a:cubicBezTo>
                    <a:pt x="488" y="642"/>
                    <a:pt x="475" y="655"/>
                    <a:pt x="450" y="669"/>
                  </a:cubicBezTo>
                  <a:cubicBezTo>
                    <a:pt x="417" y="688"/>
                    <a:pt x="353" y="755"/>
                    <a:pt x="353" y="771"/>
                  </a:cubicBezTo>
                  <a:cubicBezTo>
                    <a:pt x="353" y="775"/>
                    <a:pt x="345" y="783"/>
                    <a:pt x="335" y="790"/>
                  </a:cubicBezTo>
                  <a:cubicBezTo>
                    <a:pt x="321" y="798"/>
                    <a:pt x="319" y="804"/>
                    <a:pt x="324" y="810"/>
                  </a:cubicBezTo>
                  <a:cubicBezTo>
                    <a:pt x="330" y="817"/>
                    <a:pt x="328" y="831"/>
                    <a:pt x="317" y="861"/>
                  </a:cubicBezTo>
                  <a:cubicBezTo>
                    <a:pt x="306" y="893"/>
                    <a:pt x="304" y="912"/>
                    <a:pt x="307" y="942"/>
                  </a:cubicBezTo>
                  <a:cubicBezTo>
                    <a:pt x="311" y="979"/>
                    <a:pt x="313" y="983"/>
                    <a:pt x="331" y="987"/>
                  </a:cubicBezTo>
                  <a:cubicBezTo>
                    <a:pt x="352" y="991"/>
                    <a:pt x="403" y="1050"/>
                    <a:pt x="403" y="1069"/>
                  </a:cubicBezTo>
                  <a:cubicBezTo>
                    <a:pt x="403" y="1075"/>
                    <a:pt x="394" y="1083"/>
                    <a:pt x="384" y="1088"/>
                  </a:cubicBezTo>
                  <a:cubicBezTo>
                    <a:pt x="365" y="1096"/>
                    <a:pt x="365" y="1098"/>
                    <a:pt x="377" y="1106"/>
                  </a:cubicBezTo>
                  <a:cubicBezTo>
                    <a:pt x="391" y="1116"/>
                    <a:pt x="381" y="1129"/>
                    <a:pt x="366" y="1120"/>
                  </a:cubicBezTo>
                  <a:cubicBezTo>
                    <a:pt x="362" y="1117"/>
                    <a:pt x="360" y="1118"/>
                    <a:pt x="363" y="1122"/>
                  </a:cubicBezTo>
                  <a:cubicBezTo>
                    <a:pt x="365" y="1125"/>
                    <a:pt x="361" y="1134"/>
                    <a:pt x="353" y="1140"/>
                  </a:cubicBezTo>
                  <a:cubicBezTo>
                    <a:pt x="344" y="1148"/>
                    <a:pt x="339" y="1149"/>
                    <a:pt x="336" y="1143"/>
                  </a:cubicBezTo>
                  <a:cubicBezTo>
                    <a:pt x="334" y="1138"/>
                    <a:pt x="333" y="1138"/>
                    <a:pt x="332" y="1145"/>
                  </a:cubicBezTo>
                  <a:cubicBezTo>
                    <a:pt x="332" y="1151"/>
                    <a:pt x="322" y="1163"/>
                    <a:pt x="310" y="1173"/>
                  </a:cubicBezTo>
                  <a:cubicBezTo>
                    <a:pt x="291" y="1189"/>
                    <a:pt x="288" y="1196"/>
                    <a:pt x="285" y="1236"/>
                  </a:cubicBezTo>
                  <a:cubicBezTo>
                    <a:pt x="283" y="1262"/>
                    <a:pt x="279" y="1288"/>
                    <a:pt x="277" y="1296"/>
                  </a:cubicBezTo>
                  <a:cubicBezTo>
                    <a:pt x="275" y="1304"/>
                    <a:pt x="272" y="1320"/>
                    <a:pt x="271" y="1333"/>
                  </a:cubicBezTo>
                  <a:cubicBezTo>
                    <a:pt x="270" y="1346"/>
                    <a:pt x="264" y="1369"/>
                    <a:pt x="257" y="1385"/>
                  </a:cubicBezTo>
                  <a:cubicBezTo>
                    <a:pt x="243" y="1413"/>
                    <a:pt x="243" y="1413"/>
                    <a:pt x="213" y="1409"/>
                  </a:cubicBezTo>
                  <a:cubicBezTo>
                    <a:pt x="187" y="1405"/>
                    <a:pt x="182" y="1406"/>
                    <a:pt x="182" y="1416"/>
                  </a:cubicBezTo>
                  <a:cubicBezTo>
                    <a:pt x="182" y="1422"/>
                    <a:pt x="179" y="1425"/>
                    <a:pt x="175" y="1423"/>
                  </a:cubicBezTo>
                  <a:cubicBezTo>
                    <a:pt x="166" y="1417"/>
                    <a:pt x="153" y="1437"/>
                    <a:pt x="155" y="1454"/>
                  </a:cubicBezTo>
                  <a:cubicBezTo>
                    <a:pt x="156" y="1466"/>
                    <a:pt x="153" y="1471"/>
                    <a:pt x="142" y="1472"/>
                  </a:cubicBezTo>
                  <a:cubicBezTo>
                    <a:pt x="135" y="1473"/>
                    <a:pt x="123" y="1476"/>
                    <a:pt x="116" y="1478"/>
                  </a:cubicBezTo>
                  <a:cubicBezTo>
                    <a:pt x="110" y="1481"/>
                    <a:pt x="103" y="1480"/>
                    <a:pt x="100" y="147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Freeform 48"/>
            <p:cNvSpPr>
              <a:spLocks/>
            </p:cNvSpPr>
            <p:nvPr/>
          </p:nvSpPr>
          <p:spPr bwMode="auto">
            <a:xfrm>
              <a:off x="4943839" y="1481401"/>
              <a:ext cx="531123" cy="320333"/>
            </a:xfrm>
            <a:custGeom>
              <a:avLst/>
              <a:gdLst/>
              <a:ahLst/>
              <a:cxnLst>
                <a:cxn ang="0">
                  <a:pos x="259" y="195"/>
                </a:cxn>
                <a:cxn ang="0">
                  <a:pos x="225" y="170"/>
                </a:cxn>
                <a:cxn ang="0">
                  <a:pos x="204" y="158"/>
                </a:cxn>
                <a:cxn ang="0">
                  <a:pos x="185" y="154"/>
                </a:cxn>
                <a:cxn ang="0">
                  <a:pos x="165" y="160"/>
                </a:cxn>
                <a:cxn ang="0">
                  <a:pos x="101" y="153"/>
                </a:cxn>
                <a:cxn ang="0">
                  <a:pos x="24" y="164"/>
                </a:cxn>
                <a:cxn ang="0">
                  <a:pos x="0" y="178"/>
                </a:cxn>
                <a:cxn ang="0">
                  <a:pos x="0" y="158"/>
                </a:cxn>
                <a:cxn ang="0">
                  <a:pos x="11" y="118"/>
                </a:cxn>
                <a:cxn ang="0">
                  <a:pos x="22" y="83"/>
                </a:cxn>
                <a:cxn ang="0">
                  <a:pos x="54" y="47"/>
                </a:cxn>
                <a:cxn ang="0">
                  <a:pos x="91" y="58"/>
                </a:cxn>
                <a:cxn ang="0">
                  <a:pos x="107" y="85"/>
                </a:cxn>
                <a:cxn ang="0">
                  <a:pos x="122" y="100"/>
                </a:cxn>
                <a:cxn ang="0">
                  <a:pos x="175" y="44"/>
                </a:cxn>
                <a:cxn ang="0">
                  <a:pos x="193" y="13"/>
                </a:cxn>
                <a:cxn ang="0">
                  <a:pos x="264" y="40"/>
                </a:cxn>
                <a:cxn ang="0">
                  <a:pos x="292" y="51"/>
                </a:cxn>
                <a:cxn ang="0">
                  <a:pos x="324" y="56"/>
                </a:cxn>
                <a:cxn ang="0">
                  <a:pos x="340" y="95"/>
                </a:cxn>
                <a:cxn ang="0">
                  <a:pos x="343" y="118"/>
                </a:cxn>
                <a:cxn ang="0">
                  <a:pos x="358" y="138"/>
                </a:cxn>
                <a:cxn ang="0">
                  <a:pos x="349" y="184"/>
                </a:cxn>
                <a:cxn ang="0">
                  <a:pos x="319" y="202"/>
                </a:cxn>
                <a:cxn ang="0">
                  <a:pos x="293" y="209"/>
                </a:cxn>
                <a:cxn ang="0">
                  <a:pos x="259" y="195"/>
                </a:cxn>
              </a:cxnLst>
              <a:rect l="0" t="0" r="r" b="b"/>
              <a:pathLst>
                <a:path w="365" h="219">
                  <a:moveTo>
                    <a:pt x="259" y="195"/>
                  </a:moveTo>
                  <a:cubicBezTo>
                    <a:pt x="247" y="181"/>
                    <a:pt x="231" y="170"/>
                    <a:pt x="225" y="170"/>
                  </a:cubicBezTo>
                  <a:cubicBezTo>
                    <a:pt x="218" y="170"/>
                    <a:pt x="209" y="165"/>
                    <a:pt x="204" y="158"/>
                  </a:cubicBezTo>
                  <a:cubicBezTo>
                    <a:pt x="197" y="149"/>
                    <a:pt x="192" y="148"/>
                    <a:pt x="185" y="154"/>
                  </a:cubicBezTo>
                  <a:cubicBezTo>
                    <a:pt x="180" y="158"/>
                    <a:pt x="171" y="160"/>
                    <a:pt x="165" y="160"/>
                  </a:cubicBezTo>
                  <a:cubicBezTo>
                    <a:pt x="159" y="159"/>
                    <a:pt x="130" y="156"/>
                    <a:pt x="101" y="153"/>
                  </a:cubicBezTo>
                  <a:cubicBezTo>
                    <a:pt x="55" y="150"/>
                    <a:pt x="45" y="151"/>
                    <a:pt x="24" y="1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47"/>
                    <a:pt x="5" y="129"/>
                    <a:pt x="11" y="118"/>
                  </a:cubicBezTo>
                  <a:cubicBezTo>
                    <a:pt x="17" y="107"/>
                    <a:pt x="22" y="91"/>
                    <a:pt x="22" y="83"/>
                  </a:cubicBezTo>
                  <a:cubicBezTo>
                    <a:pt x="22" y="63"/>
                    <a:pt x="29" y="55"/>
                    <a:pt x="54" y="47"/>
                  </a:cubicBezTo>
                  <a:cubicBezTo>
                    <a:pt x="73" y="40"/>
                    <a:pt x="77" y="42"/>
                    <a:pt x="91" y="58"/>
                  </a:cubicBezTo>
                  <a:cubicBezTo>
                    <a:pt x="100" y="69"/>
                    <a:pt x="107" y="81"/>
                    <a:pt x="107" y="85"/>
                  </a:cubicBezTo>
                  <a:cubicBezTo>
                    <a:pt x="107" y="89"/>
                    <a:pt x="114" y="96"/>
                    <a:pt x="122" y="100"/>
                  </a:cubicBezTo>
                  <a:cubicBezTo>
                    <a:pt x="151" y="115"/>
                    <a:pt x="184" y="80"/>
                    <a:pt x="175" y="44"/>
                  </a:cubicBezTo>
                  <a:cubicBezTo>
                    <a:pt x="172" y="27"/>
                    <a:pt x="174" y="22"/>
                    <a:pt x="193" y="13"/>
                  </a:cubicBezTo>
                  <a:cubicBezTo>
                    <a:pt x="219" y="0"/>
                    <a:pt x="233" y="6"/>
                    <a:pt x="264" y="40"/>
                  </a:cubicBezTo>
                  <a:cubicBezTo>
                    <a:pt x="276" y="54"/>
                    <a:pt x="282" y="57"/>
                    <a:pt x="292" y="51"/>
                  </a:cubicBezTo>
                  <a:cubicBezTo>
                    <a:pt x="300" y="47"/>
                    <a:pt x="310" y="48"/>
                    <a:pt x="324" y="56"/>
                  </a:cubicBezTo>
                  <a:cubicBezTo>
                    <a:pt x="342" y="67"/>
                    <a:pt x="344" y="71"/>
                    <a:pt x="340" y="95"/>
                  </a:cubicBezTo>
                  <a:cubicBezTo>
                    <a:pt x="338" y="110"/>
                    <a:pt x="339" y="120"/>
                    <a:pt x="343" y="118"/>
                  </a:cubicBezTo>
                  <a:cubicBezTo>
                    <a:pt x="346" y="115"/>
                    <a:pt x="353" y="125"/>
                    <a:pt x="358" y="138"/>
                  </a:cubicBezTo>
                  <a:cubicBezTo>
                    <a:pt x="365" y="160"/>
                    <a:pt x="364" y="165"/>
                    <a:pt x="349" y="184"/>
                  </a:cubicBezTo>
                  <a:cubicBezTo>
                    <a:pt x="338" y="198"/>
                    <a:pt x="328" y="204"/>
                    <a:pt x="319" y="202"/>
                  </a:cubicBezTo>
                  <a:cubicBezTo>
                    <a:pt x="311" y="200"/>
                    <a:pt x="299" y="203"/>
                    <a:pt x="293" y="209"/>
                  </a:cubicBezTo>
                  <a:cubicBezTo>
                    <a:pt x="282" y="219"/>
                    <a:pt x="279" y="217"/>
                    <a:pt x="259" y="19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1000"/>
              </a:schemeClr>
            </a:solidFill>
            <a:ln w="9525">
              <a:solidFill>
                <a:schemeClr val="tx1">
                  <a:lumMod val="50000"/>
                  <a:lumOff val="50000"/>
                  <a:alpha val="49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2" name="Freeform 49"/>
            <p:cNvSpPr>
              <a:spLocks/>
            </p:cNvSpPr>
            <p:nvPr/>
          </p:nvSpPr>
          <p:spPr bwMode="auto">
            <a:xfrm>
              <a:off x="4734709" y="1494679"/>
              <a:ext cx="79668" cy="11286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4" y="0"/>
                </a:cxn>
                <a:cxn ang="0">
                  <a:pos x="39" y="19"/>
                </a:cxn>
                <a:cxn ang="0">
                  <a:pos x="30" y="39"/>
                </a:cxn>
                <a:cxn ang="0">
                  <a:pos x="7" y="78"/>
                </a:cxn>
                <a:cxn ang="0">
                  <a:pos x="0" y="56"/>
                </a:cxn>
              </a:cxnLst>
              <a:rect l="0" t="0" r="r" b="b"/>
              <a:pathLst>
                <a:path w="55" h="78">
                  <a:moveTo>
                    <a:pt x="0" y="56"/>
                  </a:moveTo>
                  <a:cubicBezTo>
                    <a:pt x="0" y="36"/>
                    <a:pt x="28" y="0"/>
                    <a:pt x="44" y="0"/>
                  </a:cubicBezTo>
                  <a:cubicBezTo>
                    <a:pt x="55" y="0"/>
                    <a:pt x="51" y="15"/>
                    <a:pt x="39" y="19"/>
                  </a:cubicBezTo>
                  <a:cubicBezTo>
                    <a:pt x="33" y="22"/>
                    <a:pt x="29" y="30"/>
                    <a:pt x="30" y="39"/>
                  </a:cubicBezTo>
                  <a:cubicBezTo>
                    <a:pt x="32" y="55"/>
                    <a:pt x="18" y="78"/>
                    <a:pt x="7" y="78"/>
                  </a:cubicBezTo>
                  <a:cubicBezTo>
                    <a:pt x="3" y="78"/>
                    <a:pt x="0" y="68"/>
                    <a:pt x="0" y="5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3" name="Freeform 50"/>
            <p:cNvSpPr>
              <a:spLocks/>
            </p:cNvSpPr>
            <p:nvPr/>
          </p:nvSpPr>
          <p:spPr bwMode="auto">
            <a:xfrm>
              <a:off x="5131392" y="1268951"/>
              <a:ext cx="343572" cy="285479"/>
            </a:xfrm>
            <a:custGeom>
              <a:avLst/>
              <a:gdLst/>
              <a:ahLst/>
              <a:cxnLst>
                <a:cxn ang="0">
                  <a:pos x="138" y="181"/>
                </a:cxn>
                <a:cxn ang="0">
                  <a:pos x="77" y="145"/>
                </a:cxn>
                <a:cxn ang="0">
                  <a:pos x="52" y="136"/>
                </a:cxn>
                <a:cxn ang="0">
                  <a:pos x="36" y="118"/>
                </a:cxn>
                <a:cxn ang="0">
                  <a:pos x="9" y="100"/>
                </a:cxn>
                <a:cxn ang="0">
                  <a:pos x="9" y="84"/>
                </a:cxn>
                <a:cxn ang="0">
                  <a:pos x="11" y="79"/>
                </a:cxn>
                <a:cxn ang="0">
                  <a:pos x="1" y="57"/>
                </a:cxn>
                <a:cxn ang="0">
                  <a:pos x="14" y="37"/>
                </a:cxn>
                <a:cxn ang="0">
                  <a:pos x="29" y="28"/>
                </a:cxn>
                <a:cxn ang="0">
                  <a:pos x="79" y="10"/>
                </a:cxn>
                <a:cxn ang="0">
                  <a:pos x="96" y="8"/>
                </a:cxn>
                <a:cxn ang="0">
                  <a:pos x="152" y="13"/>
                </a:cxn>
                <a:cxn ang="0">
                  <a:pos x="204" y="21"/>
                </a:cxn>
                <a:cxn ang="0">
                  <a:pos x="235" y="21"/>
                </a:cxn>
                <a:cxn ang="0">
                  <a:pos x="218" y="51"/>
                </a:cxn>
                <a:cxn ang="0">
                  <a:pos x="207" y="148"/>
                </a:cxn>
                <a:cxn ang="0">
                  <a:pos x="201" y="176"/>
                </a:cxn>
                <a:cxn ang="0">
                  <a:pos x="179" y="186"/>
                </a:cxn>
                <a:cxn ang="0">
                  <a:pos x="161" y="189"/>
                </a:cxn>
                <a:cxn ang="0">
                  <a:pos x="138" y="181"/>
                </a:cxn>
              </a:cxnLst>
              <a:rect l="0" t="0" r="r" b="b"/>
              <a:pathLst>
                <a:path w="235" h="195">
                  <a:moveTo>
                    <a:pt x="138" y="181"/>
                  </a:moveTo>
                  <a:cubicBezTo>
                    <a:pt x="119" y="158"/>
                    <a:pt x="87" y="139"/>
                    <a:pt x="77" y="145"/>
                  </a:cubicBezTo>
                  <a:cubicBezTo>
                    <a:pt x="57" y="157"/>
                    <a:pt x="48" y="154"/>
                    <a:pt x="52" y="136"/>
                  </a:cubicBezTo>
                  <a:cubicBezTo>
                    <a:pt x="55" y="118"/>
                    <a:pt x="45" y="105"/>
                    <a:pt x="36" y="118"/>
                  </a:cubicBezTo>
                  <a:cubicBezTo>
                    <a:pt x="31" y="127"/>
                    <a:pt x="21" y="121"/>
                    <a:pt x="9" y="100"/>
                  </a:cubicBezTo>
                  <a:cubicBezTo>
                    <a:pt x="2" y="87"/>
                    <a:pt x="2" y="84"/>
                    <a:pt x="9" y="84"/>
                  </a:cubicBezTo>
                  <a:cubicBezTo>
                    <a:pt x="14" y="84"/>
                    <a:pt x="15" y="82"/>
                    <a:pt x="11" y="79"/>
                  </a:cubicBezTo>
                  <a:cubicBezTo>
                    <a:pt x="7" y="76"/>
                    <a:pt x="2" y="66"/>
                    <a:pt x="1" y="57"/>
                  </a:cubicBezTo>
                  <a:cubicBezTo>
                    <a:pt x="0" y="45"/>
                    <a:pt x="3" y="40"/>
                    <a:pt x="14" y="37"/>
                  </a:cubicBezTo>
                  <a:cubicBezTo>
                    <a:pt x="22" y="35"/>
                    <a:pt x="29" y="31"/>
                    <a:pt x="29" y="28"/>
                  </a:cubicBezTo>
                  <a:cubicBezTo>
                    <a:pt x="29" y="19"/>
                    <a:pt x="65" y="6"/>
                    <a:pt x="79" y="10"/>
                  </a:cubicBezTo>
                  <a:cubicBezTo>
                    <a:pt x="86" y="13"/>
                    <a:pt x="93" y="11"/>
                    <a:pt x="96" y="8"/>
                  </a:cubicBezTo>
                  <a:cubicBezTo>
                    <a:pt x="100" y="0"/>
                    <a:pt x="125" y="3"/>
                    <a:pt x="152" y="13"/>
                  </a:cubicBezTo>
                  <a:cubicBezTo>
                    <a:pt x="163" y="17"/>
                    <a:pt x="186" y="21"/>
                    <a:pt x="204" y="21"/>
                  </a:cubicBezTo>
                  <a:cubicBezTo>
                    <a:pt x="235" y="21"/>
                    <a:pt x="235" y="21"/>
                    <a:pt x="235" y="2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199" y="82"/>
                    <a:pt x="195" y="125"/>
                    <a:pt x="207" y="148"/>
                  </a:cubicBezTo>
                  <a:cubicBezTo>
                    <a:pt x="213" y="158"/>
                    <a:pt x="212" y="165"/>
                    <a:pt x="201" y="176"/>
                  </a:cubicBezTo>
                  <a:cubicBezTo>
                    <a:pt x="193" y="184"/>
                    <a:pt x="183" y="189"/>
                    <a:pt x="179" y="186"/>
                  </a:cubicBezTo>
                  <a:cubicBezTo>
                    <a:pt x="174" y="183"/>
                    <a:pt x="166" y="185"/>
                    <a:pt x="161" y="189"/>
                  </a:cubicBezTo>
                  <a:cubicBezTo>
                    <a:pt x="154" y="195"/>
                    <a:pt x="148" y="193"/>
                    <a:pt x="138" y="18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Freeform 51"/>
            <p:cNvSpPr>
              <a:spLocks/>
            </p:cNvSpPr>
            <p:nvPr/>
          </p:nvSpPr>
          <p:spPr bwMode="auto">
            <a:xfrm>
              <a:off x="3728897" y="-739355"/>
              <a:ext cx="1955199" cy="2230716"/>
            </a:xfrm>
            <a:custGeom>
              <a:avLst/>
              <a:gdLst/>
              <a:ahLst/>
              <a:cxnLst>
                <a:cxn ang="0">
                  <a:pos x="61" y="1448"/>
                </a:cxn>
                <a:cxn ang="0">
                  <a:pos x="75" y="1427"/>
                </a:cxn>
                <a:cxn ang="0">
                  <a:pos x="95" y="1375"/>
                </a:cxn>
                <a:cxn ang="0">
                  <a:pos x="69" y="1367"/>
                </a:cxn>
                <a:cxn ang="0">
                  <a:pos x="75" y="1322"/>
                </a:cxn>
                <a:cxn ang="0">
                  <a:pos x="29" y="1251"/>
                </a:cxn>
                <a:cxn ang="0">
                  <a:pos x="36" y="1187"/>
                </a:cxn>
                <a:cxn ang="0">
                  <a:pos x="60" y="1157"/>
                </a:cxn>
                <a:cxn ang="0">
                  <a:pos x="40" y="1127"/>
                </a:cxn>
                <a:cxn ang="0">
                  <a:pos x="121" y="1114"/>
                </a:cxn>
                <a:cxn ang="0">
                  <a:pos x="150" y="1068"/>
                </a:cxn>
                <a:cxn ang="0">
                  <a:pos x="190" y="1018"/>
                </a:cxn>
                <a:cxn ang="0">
                  <a:pos x="276" y="990"/>
                </a:cxn>
                <a:cxn ang="0">
                  <a:pos x="344" y="923"/>
                </a:cxn>
                <a:cxn ang="0">
                  <a:pos x="270" y="934"/>
                </a:cxn>
                <a:cxn ang="0">
                  <a:pos x="317" y="857"/>
                </a:cxn>
                <a:cxn ang="0">
                  <a:pos x="354" y="843"/>
                </a:cxn>
                <a:cxn ang="0">
                  <a:pos x="416" y="764"/>
                </a:cxn>
                <a:cxn ang="0">
                  <a:pos x="404" y="702"/>
                </a:cxn>
                <a:cxn ang="0">
                  <a:pos x="472" y="650"/>
                </a:cxn>
                <a:cxn ang="0">
                  <a:pos x="457" y="608"/>
                </a:cxn>
                <a:cxn ang="0">
                  <a:pos x="469" y="569"/>
                </a:cxn>
                <a:cxn ang="0">
                  <a:pos x="554" y="539"/>
                </a:cxn>
                <a:cxn ang="0">
                  <a:pos x="555" y="506"/>
                </a:cxn>
                <a:cxn ang="0">
                  <a:pos x="560" y="464"/>
                </a:cxn>
                <a:cxn ang="0">
                  <a:pos x="595" y="418"/>
                </a:cxn>
                <a:cxn ang="0">
                  <a:pos x="597" y="359"/>
                </a:cxn>
                <a:cxn ang="0">
                  <a:pos x="660" y="285"/>
                </a:cxn>
                <a:cxn ang="0">
                  <a:pos x="701" y="255"/>
                </a:cxn>
                <a:cxn ang="0">
                  <a:pos x="790" y="166"/>
                </a:cxn>
                <a:cxn ang="0">
                  <a:pos x="823" y="223"/>
                </a:cxn>
                <a:cxn ang="0">
                  <a:pos x="889" y="175"/>
                </a:cxn>
                <a:cxn ang="0">
                  <a:pos x="941" y="163"/>
                </a:cxn>
                <a:cxn ang="0">
                  <a:pos x="971" y="87"/>
                </a:cxn>
                <a:cxn ang="0">
                  <a:pos x="1044" y="24"/>
                </a:cxn>
                <a:cxn ang="0">
                  <a:pos x="1032" y="110"/>
                </a:cxn>
                <a:cxn ang="0">
                  <a:pos x="1110" y="48"/>
                </a:cxn>
                <a:cxn ang="0">
                  <a:pos x="1158" y="32"/>
                </a:cxn>
                <a:cxn ang="0">
                  <a:pos x="1179" y="35"/>
                </a:cxn>
                <a:cxn ang="0">
                  <a:pos x="1218" y="47"/>
                </a:cxn>
                <a:cxn ang="0">
                  <a:pos x="1293" y="54"/>
                </a:cxn>
                <a:cxn ang="0">
                  <a:pos x="1306" y="122"/>
                </a:cxn>
                <a:cxn ang="0">
                  <a:pos x="1268" y="186"/>
                </a:cxn>
                <a:cxn ang="0">
                  <a:pos x="1251" y="264"/>
                </a:cxn>
                <a:cxn ang="0">
                  <a:pos x="1164" y="148"/>
                </a:cxn>
                <a:cxn ang="0">
                  <a:pos x="1061" y="299"/>
                </a:cxn>
                <a:cxn ang="0">
                  <a:pos x="849" y="256"/>
                </a:cxn>
                <a:cxn ang="0">
                  <a:pos x="781" y="367"/>
                </a:cxn>
                <a:cxn ang="0">
                  <a:pos x="627" y="424"/>
                </a:cxn>
                <a:cxn ang="0">
                  <a:pos x="546" y="607"/>
                </a:cxn>
                <a:cxn ang="0">
                  <a:pos x="469" y="859"/>
                </a:cxn>
                <a:cxn ang="0">
                  <a:pos x="377" y="1125"/>
                </a:cxn>
                <a:cxn ang="0">
                  <a:pos x="374" y="1343"/>
                </a:cxn>
                <a:cxn ang="0">
                  <a:pos x="347" y="1432"/>
                </a:cxn>
                <a:cxn ang="0">
                  <a:pos x="267" y="1429"/>
                </a:cxn>
                <a:cxn ang="0">
                  <a:pos x="163" y="1514"/>
                </a:cxn>
              </a:cxnLst>
              <a:rect l="0" t="0" r="r" b="b"/>
              <a:pathLst>
                <a:path w="1340" h="1529">
                  <a:moveTo>
                    <a:pt x="99" y="1518"/>
                  </a:moveTo>
                  <a:cubicBezTo>
                    <a:pt x="101" y="1515"/>
                    <a:pt x="90" y="1502"/>
                    <a:pt x="75" y="1490"/>
                  </a:cubicBezTo>
                  <a:cubicBezTo>
                    <a:pt x="57" y="1476"/>
                    <a:pt x="46" y="1462"/>
                    <a:pt x="46" y="1452"/>
                  </a:cubicBezTo>
                  <a:cubicBezTo>
                    <a:pt x="47" y="1439"/>
                    <a:pt x="48" y="1438"/>
                    <a:pt x="53" y="1447"/>
                  </a:cubicBezTo>
                  <a:cubicBezTo>
                    <a:pt x="59" y="1455"/>
                    <a:pt x="60" y="1456"/>
                    <a:pt x="61" y="1448"/>
                  </a:cubicBezTo>
                  <a:cubicBezTo>
                    <a:pt x="61" y="1440"/>
                    <a:pt x="63" y="1440"/>
                    <a:pt x="73" y="1448"/>
                  </a:cubicBezTo>
                  <a:cubicBezTo>
                    <a:pt x="80" y="1453"/>
                    <a:pt x="83" y="1454"/>
                    <a:pt x="80" y="1451"/>
                  </a:cubicBezTo>
                  <a:cubicBezTo>
                    <a:pt x="77" y="1447"/>
                    <a:pt x="82" y="1440"/>
                    <a:pt x="91" y="1435"/>
                  </a:cubicBezTo>
                  <a:cubicBezTo>
                    <a:pt x="106" y="1426"/>
                    <a:pt x="106" y="1426"/>
                    <a:pt x="86" y="1430"/>
                  </a:cubicBezTo>
                  <a:cubicBezTo>
                    <a:pt x="69" y="1433"/>
                    <a:pt x="67" y="1432"/>
                    <a:pt x="75" y="1427"/>
                  </a:cubicBezTo>
                  <a:cubicBezTo>
                    <a:pt x="81" y="1422"/>
                    <a:pt x="82" y="1419"/>
                    <a:pt x="78" y="1419"/>
                  </a:cubicBezTo>
                  <a:cubicBezTo>
                    <a:pt x="75" y="1419"/>
                    <a:pt x="78" y="1414"/>
                    <a:pt x="85" y="1408"/>
                  </a:cubicBezTo>
                  <a:cubicBezTo>
                    <a:pt x="95" y="1401"/>
                    <a:pt x="96" y="1398"/>
                    <a:pt x="89" y="1398"/>
                  </a:cubicBezTo>
                  <a:cubicBezTo>
                    <a:pt x="81" y="1397"/>
                    <a:pt x="82" y="1395"/>
                    <a:pt x="91" y="1388"/>
                  </a:cubicBezTo>
                  <a:cubicBezTo>
                    <a:pt x="100" y="1381"/>
                    <a:pt x="102" y="1377"/>
                    <a:pt x="95" y="1375"/>
                  </a:cubicBezTo>
                  <a:cubicBezTo>
                    <a:pt x="83" y="1371"/>
                    <a:pt x="45" y="1390"/>
                    <a:pt x="50" y="1398"/>
                  </a:cubicBezTo>
                  <a:cubicBezTo>
                    <a:pt x="52" y="1401"/>
                    <a:pt x="47" y="1405"/>
                    <a:pt x="39" y="1407"/>
                  </a:cubicBezTo>
                  <a:cubicBezTo>
                    <a:pt x="22" y="1411"/>
                    <a:pt x="20" y="1402"/>
                    <a:pt x="36" y="1389"/>
                  </a:cubicBezTo>
                  <a:cubicBezTo>
                    <a:pt x="42" y="1384"/>
                    <a:pt x="51" y="1376"/>
                    <a:pt x="56" y="1372"/>
                  </a:cubicBezTo>
                  <a:cubicBezTo>
                    <a:pt x="62" y="1367"/>
                    <a:pt x="68" y="1365"/>
                    <a:pt x="69" y="1367"/>
                  </a:cubicBezTo>
                  <a:cubicBezTo>
                    <a:pt x="71" y="1369"/>
                    <a:pt x="77" y="1365"/>
                    <a:pt x="83" y="1358"/>
                  </a:cubicBezTo>
                  <a:cubicBezTo>
                    <a:pt x="91" y="1348"/>
                    <a:pt x="91" y="1347"/>
                    <a:pt x="81" y="1350"/>
                  </a:cubicBezTo>
                  <a:cubicBezTo>
                    <a:pt x="75" y="1352"/>
                    <a:pt x="66" y="1352"/>
                    <a:pt x="60" y="1348"/>
                  </a:cubicBezTo>
                  <a:cubicBezTo>
                    <a:pt x="54" y="1345"/>
                    <a:pt x="53" y="1342"/>
                    <a:pt x="58" y="1342"/>
                  </a:cubicBezTo>
                  <a:cubicBezTo>
                    <a:pt x="62" y="1342"/>
                    <a:pt x="70" y="1333"/>
                    <a:pt x="75" y="1322"/>
                  </a:cubicBezTo>
                  <a:cubicBezTo>
                    <a:pt x="83" y="1304"/>
                    <a:pt x="82" y="1297"/>
                    <a:pt x="72" y="1305"/>
                  </a:cubicBezTo>
                  <a:cubicBezTo>
                    <a:pt x="56" y="1321"/>
                    <a:pt x="55" y="1321"/>
                    <a:pt x="52" y="1308"/>
                  </a:cubicBezTo>
                  <a:cubicBezTo>
                    <a:pt x="50" y="1300"/>
                    <a:pt x="51" y="1289"/>
                    <a:pt x="55" y="1283"/>
                  </a:cubicBezTo>
                  <a:cubicBezTo>
                    <a:pt x="62" y="1270"/>
                    <a:pt x="56" y="1255"/>
                    <a:pt x="47" y="1260"/>
                  </a:cubicBezTo>
                  <a:cubicBezTo>
                    <a:pt x="44" y="1262"/>
                    <a:pt x="36" y="1258"/>
                    <a:pt x="29" y="1251"/>
                  </a:cubicBezTo>
                  <a:cubicBezTo>
                    <a:pt x="17" y="1238"/>
                    <a:pt x="18" y="1237"/>
                    <a:pt x="51" y="1232"/>
                  </a:cubicBezTo>
                  <a:cubicBezTo>
                    <a:pt x="106" y="1225"/>
                    <a:pt x="72" y="1219"/>
                    <a:pt x="48" y="1219"/>
                  </a:cubicBezTo>
                  <a:cubicBezTo>
                    <a:pt x="5" y="1220"/>
                    <a:pt x="0" y="1213"/>
                    <a:pt x="34" y="1203"/>
                  </a:cubicBezTo>
                  <a:cubicBezTo>
                    <a:pt x="55" y="1196"/>
                    <a:pt x="56" y="1195"/>
                    <a:pt x="39" y="1194"/>
                  </a:cubicBezTo>
                  <a:cubicBezTo>
                    <a:pt x="23" y="1193"/>
                    <a:pt x="22" y="1193"/>
                    <a:pt x="36" y="1187"/>
                  </a:cubicBezTo>
                  <a:cubicBezTo>
                    <a:pt x="43" y="1184"/>
                    <a:pt x="46" y="1181"/>
                    <a:pt x="41" y="1180"/>
                  </a:cubicBezTo>
                  <a:cubicBezTo>
                    <a:pt x="35" y="1180"/>
                    <a:pt x="33" y="1177"/>
                    <a:pt x="36" y="1173"/>
                  </a:cubicBezTo>
                  <a:cubicBezTo>
                    <a:pt x="38" y="1169"/>
                    <a:pt x="35" y="1166"/>
                    <a:pt x="28" y="1166"/>
                  </a:cubicBezTo>
                  <a:cubicBezTo>
                    <a:pt x="18" y="1166"/>
                    <a:pt x="18" y="1164"/>
                    <a:pt x="25" y="1155"/>
                  </a:cubicBezTo>
                  <a:cubicBezTo>
                    <a:pt x="37" y="1141"/>
                    <a:pt x="51" y="1142"/>
                    <a:pt x="60" y="1157"/>
                  </a:cubicBezTo>
                  <a:cubicBezTo>
                    <a:pt x="64" y="1164"/>
                    <a:pt x="67" y="1166"/>
                    <a:pt x="68" y="1161"/>
                  </a:cubicBezTo>
                  <a:cubicBezTo>
                    <a:pt x="68" y="1156"/>
                    <a:pt x="74" y="1154"/>
                    <a:pt x="81" y="1155"/>
                  </a:cubicBezTo>
                  <a:cubicBezTo>
                    <a:pt x="88" y="1156"/>
                    <a:pt x="99" y="1155"/>
                    <a:pt x="104" y="1151"/>
                  </a:cubicBezTo>
                  <a:cubicBezTo>
                    <a:pt x="116" y="1144"/>
                    <a:pt x="113" y="1143"/>
                    <a:pt x="40" y="1138"/>
                  </a:cubicBezTo>
                  <a:cubicBezTo>
                    <a:pt x="32" y="1138"/>
                    <a:pt x="32" y="1136"/>
                    <a:pt x="40" y="1127"/>
                  </a:cubicBezTo>
                  <a:cubicBezTo>
                    <a:pt x="46" y="1119"/>
                    <a:pt x="55" y="1117"/>
                    <a:pt x="67" y="1120"/>
                  </a:cubicBezTo>
                  <a:cubicBezTo>
                    <a:pt x="82" y="1124"/>
                    <a:pt x="84" y="1123"/>
                    <a:pt x="77" y="1116"/>
                  </a:cubicBezTo>
                  <a:cubicBezTo>
                    <a:pt x="70" y="1109"/>
                    <a:pt x="71" y="1105"/>
                    <a:pt x="81" y="1098"/>
                  </a:cubicBezTo>
                  <a:cubicBezTo>
                    <a:pt x="100" y="1084"/>
                    <a:pt x="111" y="1087"/>
                    <a:pt x="111" y="1108"/>
                  </a:cubicBezTo>
                  <a:cubicBezTo>
                    <a:pt x="111" y="1126"/>
                    <a:pt x="112" y="1127"/>
                    <a:pt x="121" y="1114"/>
                  </a:cubicBezTo>
                  <a:cubicBezTo>
                    <a:pt x="131" y="1102"/>
                    <a:pt x="130" y="1099"/>
                    <a:pt x="117" y="1088"/>
                  </a:cubicBezTo>
                  <a:cubicBezTo>
                    <a:pt x="109" y="1081"/>
                    <a:pt x="98" y="1077"/>
                    <a:pt x="92" y="1079"/>
                  </a:cubicBezTo>
                  <a:cubicBezTo>
                    <a:pt x="87" y="1081"/>
                    <a:pt x="82" y="1079"/>
                    <a:pt x="82" y="1074"/>
                  </a:cubicBezTo>
                  <a:cubicBezTo>
                    <a:pt x="82" y="1068"/>
                    <a:pt x="93" y="1066"/>
                    <a:pt x="123" y="1069"/>
                  </a:cubicBezTo>
                  <a:cubicBezTo>
                    <a:pt x="146" y="1071"/>
                    <a:pt x="158" y="1071"/>
                    <a:pt x="150" y="1068"/>
                  </a:cubicBezTo>
                  <a:cubicBezTo>
                    <a:pt x="132" y="1061"/>
                    <a:pt x="150" y="1054"/>
                    <a:pt x="178" y="1057"/>
                  </a:cubicBezTo>
                  <a:cubicBezTo>
                    <a:pt x="193" y="1059"/>
                    <a:pt x="196" y="1057"/>
                    <a:pt x="190" y="1051"/>
                  </a:cubicBezTo>
                  <a:cubicBezTo>
                    <a:pt x="178" y="1040"/>
                    <a:pt x="180" y="1029"/>
                    <a:pt x="192" y="1039"/>
                  </a:cubicBezTo>
                  <a:cubicBezTo>
                    <a:pt x="201" y="1046"/>
                    <a:pt x="203" y="1045"/>
                    <a:pt x="202" y="1033"/>
                  </a:cubicBezTo>
                  <a:cubicBezTo>
                    <a:pt x="201" y="1025"/>
                    <a:pt x="196" y="1018"/>
                    <a:pt x="190" y="1018"/>
                  </a:cubicBezTo>
                  <a:cubicBezTo>
                    <a:pt x="183" y="1017"/>
                    <a:pt x="188" y="1014"/>
                    <a:pt x="200" y="1010"/>
                  </a:cubicBezTo>
                  <a:cubicBezTo>
                    <a:pt x="225" y="1000"/>
                    <a:pt x="254" y="976"/>
                    <a:pt x="239" y="976"/>
                  </a:cubicBezTo>
                  <a:cubicBezTo>
                    <a:pt x="233" y="976"/>
                    <a:pt x="234" y="973"/>
                    <a:pt x="243" y="966"/>
                  </a:cubicBezTo>
                  <a:cubicBezTo>
                    <a:pt x="258" y="955"/>
                    <a:pt x="269" y="964"/>
                    <a:pt x="263" y="981"/>
                  </a:cubicBezTo>
                  <a:cubicBezTo>
                    <a:pt x="260" y="987"/>
                    <a:pt x="265" y="990"/>
                    <a:pt x="276" y="990"/>
                  </a:cubicBezTo>
                  <a:cubicBezTo>
                    <a:pt x="289" y="990"/>
                    <a:pt x="291" y="989"/>
                    <a:pt x="282" y="983"/>
                  </a:cubicBezTo>
                  <a:cubicBezTo>
                    <a:pt x="274" y="978"/>
                    <a:pt x="277" y="976"/>
                    <a:pt x="295" y="976"/>
                  </a:cubicBezTo>
                  <a:cubicBezTo>
                    <a:pt x="313" y="976"/>
                    <a:pt x="318" y="973"/>
                    <a:pt x="318" y="962"/>
                  </a:cubicBezTo>
                  <a:cubicBezTo>
                    <a:pt x="318" y="955"/>
                    <a:pt x="324" y="947"/>
                    <a:pt x="331" y="945"/>
                  </a:cubicBezTo>
                  <a:cubicBezTo>
                    <a:pt x="340" y="942"/>
                    <a:pt x="345" y="935"/>
                    <a:pt x="344" y="923"/>
                  </a:cubicBezTo>
                  <a:cubicBezTo>
                    <a:pt x="343" y="902"/>
                    <a:pt x="332" y="901"/>
                    <a:pt x="310" y="920"/>
                  </a:cubicBezTo>
                  <a:cubicBezTo>
                    <a:pt x="298" y="931"/>
                    <a:pt x="296" y="934"/>
                    <a:pt x="305" y="931"/>
                  </a:cubicBezTo>
                  <a:cubicBezTo>
                    <a:pt x="325" y="925"/>
                    <a:pt x="320" y="938"/>
                    <a:pt x="300" y="947"/>
                  </a:cubicBezTo>
                  <a:cubicBezTo>
                    <a:pt x="274" y="958"/>
                    <a:pt x="264" y="957"/>
                    <a:pt x="275" y="944"/>
                  </a:cubicBezTo>
                  <a:cubicBezTo>
                    <a:pt x="282" y="936"/>
                    <a:pt x="282" y="934"/>
                    <a:pt x="270" y="934"/>
                  </a:cubicBezTo>
                  <a:cubicBezTo>
                    <a:pt x="260" y="934"/>
                    <a:pt x="259" y="932"/>
                    <a:pt x="267" y="927"/>
                  </a:cubicBezTo>
                  <a:cubicBezTo>
                    <a:pt x="273" y="924"/>
                    <a:pt x="279" y="914"/>
                    <a:pt x="280" y="905"/>
                  </a:cubicBezTo>
                  <a:cubicBezTo>
                    <a:pt x="283" y="885"/>
                    <a:pt x="295" y="871"/>
                    <a:pt x="308" y="871"/>
                  </a:cubicBezTo>
                  <a:cubicBezTo>
                    <a:pt x="314" y="871"/>
                    <a:pt x="317" y="867"/>
                    <a:pt x="314" y="864"/>
                  </a:cubicBezTo>
                  <a:cubicBezTo>
                    <a:pt x="312" y="860"/>
                    <a:pt x="313" y="857"/>
                    <a:pt x="317" y="857"/>
                  </a:cubicBezTo>
                  <a:cubicBezTo>
                    <a:pt x="321" y="857"/>
                    <a:pt x="327" y="861"/>
                    <a:pt x="330" y="866"/>
                  </a:cubicBezTo>
                  <a:cubicBezTo>
                    <a:pt x="335" y="875"/>
                    <a:pt x="337" y="875"/>
                    <a:pt x="345" y="866"/>
                  </a:cubicBezTo>
                  <a:cubicBezTo>
                    <a:pt x="350" y="861"/>
                    <a:pt x="352" y="856"/>
                    <a:pt x="349" y="856"/>
                  </a:cubicBezTo>
                  <a:cubicBezTo>
                    <a:pt x="345" y="856"/>
                    <a:pt x="349" y="853"/>
                    <a:pt x="357" y="850"/>
                  </a:cubicBezTo>
                  <a:cubicBezTo>
                    <a:pt x="370" y="844"/>
                    <a:pt x="370" y="843"/>
                    <a:pt x="354" y="843"/>
                  </a:cubicBezTo>
                  <a:cubicBezTo>
                    <a:pt x="336" y="842"/>
                    <a:pt x="336" y="842"/>
                    <a:pt x="336" y="842"/>
                  </a:cubicBezTo>
                  <a:cubicBezTo>
                    <a:pt x="353" y="828"/>
                    <a:pt x="353" y="828"/>
                    <a:pt x="353" y="828"/>
                  </a:cubicBezTo>
                  <a:cubicBezTo>
                    <a:pt x="362" y="821"/>
                    <a:pt x="367" y="814"/>
                    <a:pt x="364" y="814"/>
                  </a:cubicBezTo>
                  <a:cubicBezTo>
                    <a:pt x="361" y="814"/>
                    <a:pt x="369" y="807"/>
                    <a:pt x="382" y="797"/>
                  </a:cubicBezTo>
                  <a:cubicBezTo>
                    <a:pt x="395" y="788"/>
                    <a:pt x="410" y="773"/>
                    <a:pt x="416" y="764"/>
                  </a:cubicBezTo>
                  <a:cubicBezTo>
                    <a:pt x="427" y="748"/>
                    <a:pt x="427" y="748"/>
                    <a:pt x="413" y="760"/>
                  </a:cubicBezTo>
                  <a:cubicBezTo>
                    <a:pt x="402" y="769"/>
                    <a:pt x="397" y="770"/>
                    <a:pt x="391" y="764"/>
                  </a:cubicBezTo>
                  <a:cubicBezTo>
                    <a:pt x="376" y="749"/>
                    <a:pt x="380" y="736"/>
                    <a:pt x="398" y="741"/>
                  </a:cubicBezTo>
                  <a:cubicBezTo>
                    <a:pt x="412" y="746"/>
                    <a:pt x="413" y="745"/>
                    <a:pt x="404" y="735"/>
                  </a:cubicBezTo>
                  <a:cubicBezTo>
                    <a:pt x="397" y="725"/>
                    <a:pt x="396" y="719"/>
                    <a:pt x="404" y="702"/>
                  </a:cubicBezTo>
                  <a:cubicBezTo>
                    <a:pt x="411" y="684"/>
                    <a:pt x="414" y="682"/>
                    <a:pt x="428" y="689"/>
                  </a:cubicBezTo>
                  <a:cubicBezTo>
                    <a:pt x="442" y="697"/>
                    <a:pt x="442" y="696"/>
                    <a:pt x="431" y="684"/>
                  </a:cubicBezTo>
                  <a:cubicBezTo>
                    <a:pt x="421" y="672"/>
                    <a:pt x="420" y="669"/>
                    <a:pt x="430" y="661"/>
                  </a:cubicBezTo>
                  <a:cubicBezTo>
                    <a:pt x="438" y="653"/>
                    <a:pt x="442" y="653"/>
                    <a:pt x="446" y="659"/>
                  </a:cubicBezTo>
                  <a:cubicBezTo>
                    <a:pt x="450" y="665"/>
                    <a:pt x="457" y="663"/>
                    <a:pt x="472" y="650"/>
                  </a:cubicBezTo>
                  <a:cubicBezTo>
                    <a:pt x="493" y="631"/>
                    <a:pt x="493" y="631"/>
                    <a:pt x="493" y="631"/>
                  </a:cubicBezTo>
                  <a:cubicBezTo>
                    <a:pt x="475" y="633"/>
                    <a:pt x="475" y="633"/>
                    <a:pt x="475" y="633"/>
                  </a:cubicBezTo>
                  <a:cubicBezTo>
                    <a:pt x="465" y="633"/>
                    <a:pt x="450" y="633"/>
                    <a:pt x="441" y="633"/>
                  </a:cubicBezTo>
                  <a:cubicBezTo>
                    <a:pt x="427" y="632"/>
                    <a:pt x="426" y="630"/>
                    <a:pt x="433" y="622"/>
                  </a:cubicBezTo>
                  <a:cubicBezTo>
                    <a:pt x="439" y="617"/>
                    <a:pt x="449" y="611"/>
                    <a:pt x="457" y="608"/>
                  </a:cubicBezTo>
                  <a:cubicBezTo>
                    <a:pt x="469" y="604"/>
                    <a:pt x="469" y="602"/>
                    <a:pt x="461" y="596"/>
                  </a:cubicBezTo>
                  <a:cubicBezTo>
                    <a:pt x="452" y="591"/>
                    <a:pt x="453" y="590"/>
                    <a:pt x="464" y="589"/>
                  </a:cubicBezTo>
                  <a:cubicBezTo>
                    <a:pt x="479" y="588"/>
                    <a:pt x="479" y="588"/>
                    <a:pt x="464" y="582"/>
                  </a:cubicBezTo>
                  <a:cubicBezTo>
                    <a:pt x="450" y="576"/>
                    <a:pt x="450" y="576"/>
                    <a:pt x="464" y="576"/>
                  </a:cubicBezTo>
                  <a:cubicBezTo>
                    <a:pt x="476" y="575"/>
                    <a:pt x="476" y="574"/>
                    <a:pt x="469" y="569"/>
                  </a:cubicBezTo>
                  <a:cubicBezTo>
                    <a:pt x="460" y="564"/>
                    <a:pt x="460" y="561"/>
                    <a:pt x="470" y="551"/>
                  </a:cubicBezTo>
                  <a:cubicBezTo>
                    <a:pt x="477" y="545"/>
                    <a:pt x="482" y="542"/>
                    <a:pt x="482" y="545"/>
                  </a:cubicBezTo>
                  <a:cubicBezTo>
                    <a:pt x="483" y="548"/>
                    <a:pt x="486" y="545"/>
                    <a:pt x="490" y="539"/>
                  </a:cubicBezTo>
                  <a:cubicBezTo>
                    <a:pt x="498" y="526"/>
                    <a:pt x="529" y="524"/>
                    <a:pt x="545" y="535"/>
                  </a:cubicBezTo>
                  <a:cubicBezTo>
                    <a:pt x="551" y="540"/>
                    <a:pt x="554" y="547"/>
                    <a:pt x="554" y="539"/>
                  </a:cubicBezTo>
                  <a:cubicBezTo>
                    <a:pt x="554" y="528"/>
                    <a:pt x="544" y="524"/>
                    <a:pt x="507" y="519"/>
                  </a:cubicBezTo>
                  <a:cubicBezTo>
                    <a:pt x="494" y="517"/>
                    <a:pt x="494" y="516"/>
                    <a:pt x="510" y="499"/>
                  </a:cubicBezTo>
                  <a:cubicBezTo>
                    <a:pt x="521" y="489"/>
                    <a:pt x="529" y="485"/>
                    <a:pt x="531" y="491"/>
                  </a:cubicBezTo>
                  <a:cubicBezTo>
                    <a:pt x="532" y="495"/>
                    <a:pt x="538" y="499"/>
                    <a:pt x="543" y="499"/>
                  </a:cubicBezTo>
                  <a:cubicBezTo>
                    <a:pt x="548" y="499"/>
                    <a:pt x="554" y="502"/>
                    <a:pt x="555" y="506"/>
                  </a:cubicBezTo>
                  <a:cubicBezTo>
                    <a:pt x="556" y="510"/>
                    <a:pt x="561" y="505"/>
                    <a:pt x="565" y="495"/>
                  </a:cubicBezTo>
                  <a:cubicBezTo>
                    <a:pt x="573" y="479"/>
                    <a:pt x="573" y="478"/>
                    <a:pt x="557" y="482"/>
                  </a:cubicBezTo>
                  <a:cubicBezTo>
                    <a:pt x="544" y="485"/>
                    <a:pt x="539" y="484"/>
                    <a:pt x="539" y="475"/>
                  </a:cubicBezTo>
                  <a:cubicBezTo>
                    <a:pt x="539" y="468"/>
                    <a:pt x="542" y="465"/>
                    <a:pt x="545" y="467"/>
                  </a:cubicBezTo>
                  <a:cubicBezTo>
                    <a:pt x="548" y="468"/>
                    <a:pt x="555" y="467"/>
                    <a:pt x="560" y="464"/>
                  </a:cubicBezTo>
                  <a:cubicBezTo>
                    <a:pt x="567" y="460"/>
                    <a:pt x="567" y="458"/>
                    <a:pt x="558" y="455"/>
                  </a:cubicBezTo>
                  <a:cubicBezTo>
                    <a:pt x="552" y="452"/>
                    <a:pt x="545" y="453"/>
                    <a:pt x="543" y="457"/>
                  </a:cubicBezTo>
                  <a:cubicBezTo>
                    <a:pt x="537" y="467"/>
                    <a:pt x="516" y="466"/>
                    <a:pt x="520" y="456"/>
                  </a:cubicBezTo>
                  <a:cubicBezTo>
                    <a:pt x="523" y="446"/>
                    <a:pt x="541" y="441"/>
                    <a:pt x="573" y="441"/>
                  </a:cubicBezTo>
                  <a:cubicBezTo>
                    <a:pt x="596" y="440"/>
                    <a:pt x="610" y="426"/>
                    <a:pt x="595" y="418"/>
                  </a:cubicBezTo>
                  <a:cubicBezTo>
                    <a:pt x="590" y="414"/>
                    <a:pt x="591" y="411"/>
                    <a:pt x="597" y="407"/>
                  </a:cubicBezTo>
                  <a:cubicBezTo>
                    <a:pt x="605" y="402"/>
                    <a:pt x="605" y="399"/>
                    <a:pt x="598" y="392"/>
                  </a:cubicBezTo>
                  <a:cubicBezTo>
                    <a:pt x="591" y="385"/>
                    <a:pt x="592" y="382"/>
                    <a:pt x="605" y="375"/>
                  </a:cubicBezTo>
                  <a:cubicBezTo>
                    <a:pt x="618" y="368"/>
                    <a:pt x="619" y="366"/>
                    <a:pt x="609" y="366"/>
                  </a:cubicBezTo>
                  <a:cubicBezTo>
                    <a:pt x="602" y="366"/>
                    <a:pt x="597" y="362"/>
                    <a:pt x="597" y="359"/>
                  </a:cubicBezTo>
                  <a:cubicBezTo>
                    <a:pt x="597" y="350"/>
                    <a:pt x="649" y="323"/>
                    <a:pt x="666" y="323"/>
                  </a:cubicBezTo>
                  <a:cubicBezTo>
                    <a:pt x="677" y="323"/>
                    <a:pt x="677" y="322"/>
                    <a:pt x="668" y="316"/>
                  </a:cubicBezTo>
                  <a:cubicBezTo>
                    <a:pt x="662" y="313"/>
                    <a:pt x="660" y="309"/>
                    <a:pt x="664" y="309"/>
                  </a:cubicBezTo>
                  <a:cubicBezTo>
                    <a:pt x="668" y="309"/>
                    <a:pt x="667" y="306"/>
                    <a:pt x="661" y="303"/>
                  </a:cubicBezTo>
                  <a:cubicBezTo>
                    <a:pt x="653" y="297"/>
                    <a:pt x="653" y="294"/>
                    <a:pt x="660" y="285"/>
                  </a:cubicBezTo>
                  <a:cubicBezTo>
                    <a:pt x="666" y="279"/>
                    <a:pt x="674" y="274"/>
                    <a:pt x="680" y="274"/>
                  </a:cubicBezTo>
                  <a:cubicBezTo>
                    <a:pt x="686" y="274"/>
                    <a:pt x="689" y="266"/>
                    <a:pt x="689" y="253"/>
                  </a:cubicBezTo>
                  <a:cubicBezTo>
                    <a:pt x="689" y="241"/>
                    <a:pt x="692" y="233"/>
                    <a:pt x="696" y="235"/>
                  </a:cubicBezTo>
                  <a:cubicBezTo>
                    <a:pt x="700" y="238"/>
                    <a:pt x="701" y="245"/>
                    <a:pt x="699" y="251"/>
                  </a:cubicBezTo>
                  <a:cubicBezTo>
                    <a:pt x="697" y="259"/>
                    <a:pt x="697" y="261"/>
                    <a:pt x="701" y="255"/>
                  </a:cubicBezTo>
                  <a:cubicBezTo>
                    <a:pt x="710" y="244"/>
                    <a:pt x="735" y="247"/>
                    <a:pt x="740" y="260"/>
                  </a:cubicBezTo>
                  <a:cubicBezTo>
                    <a:pt x="744" y="269"/>
                    <a:pt x="746" y="268"/>
                    <a:pt x="751" y="257"/>
                  </a:cubicBezTo>
                  <a:cubicBezTo>
                    <a:pt x="754" y="249"/>
                    <a:pt x="761" y="235"/>
                    <a:pt x="767" y="226"/>
                  </a:cubicBezTo>
                  <a:cubicBezTo>
                    <a:pt x="773" y="217"/>
                    <a:pt x="779" y="201"/>
                    <a:pt x="780" y="192"/>
                  </a:cubicBezTo>
                  <a:cubicBezTo>
                    <a:pt x="781" y="182"/>
                    <a:pt x="785" y="170"/>
                    <a:pt x="790" y="166"/>
                  </a:cubicBezTo>
                  <a:cubicBezTo>
                    <a:pt x="800" y="157"/>
                    <a:pt x="792" y="226"/>
                    <a:pt x="781" y="250"/>
                  </a:cubicBezTo>
                  <a:cubicBezTo>
                    <a:pt x="774" y="263"/>
                    <a:pt x="775" y="263"/>
                    <a:pt x="785" y="250"/>
                  </a:cubicBezTo>
                  <a:cubicBezTo>
                    <a:pt x="792" y="242"/>
                    <a:pt x="797" y="232"/>
                    <a:pt x="797" y="227"/>
                  </a:cubicBezTo>
                  <a:cubicBezTo>
                    <a:pt x="797" y="216"/>
                    <a:pt x="800" y="216"/>
                    <a:pt x="820" y="225"/>
                  </a:cubicBezTo>
                  <a:cubicBezTo>
                    <a:pt x="834" y="232"/>
                    <a:pt x="835" y="232"/>
                    <a:pt x="823" y="223"/>
                  </a:cubicBezTo>
                  <a:cubicBezTo>
                    <a:pt x="805" y="208"/>
                    <a:pt x="809" y="171"/>
                    <a:pt x="828" y="184"/>
                  </a:cubicBezTo>
                  <a:cubicBezTo>
                    <a:pt x="829" y="185"/>
                    <a:pt x="835" y="182"/>
                    <a:pt x="842" y="177"/>
                  </a:cubicBezTo>
                  <a:cubicBezTo>
                    <a:pt x="854" y="167"/>
                    <a:pt x="882" y="172"/>
                    <a:pt x="882" y="183"/>
                  </a:cubicBezTo>
                  <a:cubicBezTo>
                    <a:pt x="882" y="187"/>
                    <a:pt x="886" y="190"/>
                    <a:pt x="890" y="190"/>
                  </a:cubicBezTo>
                  <a:cubicBezTo>
                    <a:pt x="895" y="190"/>
                    <a:pt x="894" y="185"/>
                    <a:pt x="889" y="175"/>
                  </a:cubicBezTo>
                  <a:cubicBezTo>
                    <a:pt x="885" y="167"/>
                    <a:pt x="883" y="156"/>
                    <a:pt x="885" y="151"/>
                  </a:cubicBezTo>
                  <a:cubicBezTo>
                    <a:pt x="887" y="145"/>
                    <a:pt x="886" y="139"/>
                    <a:pt x="882" y="137"/>
                  </a:cubicBezTo>
                  <a:cubicBezTo>
                    <a:pt x="874" y="132"/>
                    <a:pt x="883" y="134"/>
                    <a:pt x="889" y="134"/>
                  </a:cubicBezTo>
                  <a:cubicBezTo>
                    <a:pt x="893" y="134"/>
                    <a:pt x="942" y="152"/>
                    <a:pt x="935" y="163"/>
                  </a:cubicBezTo>
                  <a:cubicBezTo>
                    <a:pt x="931" y="170"/>
                    <a:pt x="932" y="170"/>
                    <a:pt x="941" y="163"/>
                  </a:cubicBezTo>
                  <a:cubicBezTo>
                    <a:pt x="947" y="159"/>
                    <a:pt x="954" y="157"/>
                    <a:pt x="956" y="159"/>
                  </a:cubicBezTo>
                  <a:cubicBezTo>
                    <a:pt x="963" y="166"/>
                    <a:pt x="962" y="159"/>
                    <a:pt x="954" y="138"/>
                  </a:cubicBezTo>
                  <a:cubicBezTo>
                    <a:pt x="949" y="125"/>
                    <a:pt x="950" y="120"/>
                    <a:pt x="958" y="117"/>
                  </a:cubicBezTo>
                  <a:cubicBezTo>
                    <a:pt x="964" y="114"/>
                    <a:pt x="967" y="110"/>
                    <a:pt x="965" y="106"/>
                  </a:cubicBezTo>
                  <a:cubicBezTo>
                    <a:pt x="963" y="103"/>
                    <a:pt x="966" y="95"/>
                    <a:pt x="971" y="87"/>
                  </a:cubicBezTo>
                  <a:cubicBezTo>
                    <a:pt x="980" y="76"/>
                    <a:pt x="982" y="75"/>
                    <a:pt x="993" y="85"/>
                  </a:cubicBezTo>
                  <a:cubicBezTo>
                    <a:pt x="1005" y="94"/>
                    <a:pt x="1005" y="93"/>
                    <a:pt x="1001" y="80"/>
                  </a:cubicBezTo>
                  <a:cubicBezTo>
                    <a:pt x="998" y="71"/>
                    <a:pt x="1000" y="62"/>
                    <a:pt x="1007" y="56"/>
                  </a:cubicBezTo>
                  <a:cubicBezTo>
                    <a:pt x="1013" y="51"/>
                    <a:pt x="1018" y="39"/>
                    <a:pt x="1018" y="28"/>
                  </a:cubicBezTo>
                  <a:cubicBezTo>
                    <a:pt x="1018" y="5"/>
                    <a:pt x="1037" y="2"/>
                    <a:pt x="1044" y="24"/>
                  </a:cubicBezTo>
                  <a:cubicBezTo>
                    <a:pt x="1048" y="37"/>
                    <a:pt x="1049" y="37"/>
                    <a:pt x="1053" y="27"/>
                  </a:cubicBezTo>
                  <a:cubicBezTo>
                    <a:pt x="1056" y="18"/>
                    <a:pt x="1060" y="16"/>
                    <a:pt x="1068" y="21"/>
                  </a:cubicBezTo>
                  <a:cubicBezTo>
                    <a:pt x="1077" y="26"/>
                    <a:pt x="1077" y="29"/>
                    <a:pt x="1067" y="40"/>
                  </a:cubicBezTo>
                  <a:cubicBezTo>
                    <a:pt x="1056" y="52"/>
                    <a:pt x="1044" y="77"/>
                    <a:pt x="1040" y="95"/>
                  </a:cubicBezTo>
                  <a:cubicBezTo>
                    <a:pt x="1039" y="99"/>
                    <a:pt x="1035" y="105"/>
                    <a:pt x="1032" y="110"/>
                  </a:cubicBezTo>
                  <a:cubicBezTo>
                    <a:pt x="1028" y="114"/>
                    <a:pt x="1028" y="124"/>
                    <a:pt x="1031" y="134"/>
                  </a:cubicBezTo>
                  <a:cubicBezTo>
                    <a:pt x="1037" y="149"/>
                    <a:pt x="1037" y="149"/>
                    <a:pt x="1051" y="126"/>
                  </a:cubicBezTo>
                  <a:cubicBezTo>
                    <a:pt x="1059" y="113"/>
                    <a:pt x="1075" y="84"/>
                    <a:pt x="1086" y="61"/>
                  </a:cubicBezTo>
                  <a:cubicBezTo>
                    <a:pt x="1097" y="39"/>
                    <a:pt x="1109" y="19"/>
                    <a:pt x="1112" y="17"/>
                  </a:cubicBezTo>
                  <a:cubicBezTo>
                    <a:pt x="1122" y="11"/>
                    <a:pt x="1119" y="38"/>
                    <a:pt x="1110" y="48"/>
                  </a:cubicBezTo>
                  <a:cubicBezTo>
                    <a:pt x="1103" y="54"/>
                    <a:pt x="1103" y="56"/>
                    <a:pt x="1109" y="56"/>
                  </a:cubicBezTo>
                  <a:cubicBezTo>
                    <a:pt x="1115" y="56"/>
                    <a:pt x="1116" y="63"/>
                    <a:pt x="1114" y="77"/>
                  </a:cubicBezTo>
                  <a:cubicBezTo>
                    <a:pt x="1109" y="97"/>
                    <a:pt x="1110" y="98"/>
                    <a:pt x="1127" y="90"/>
                  </a:cubicBezTo>
                  <a:cubicBezTo>
                    <a:pt x="1139" y="84"/>
                    <a:pt x="1144" y="76"/>
                    <a:pt x="1144" y="62"/>
                  </a:cubicBezTo>
                  <a:cubicBezTo>
                    <a:pt x="1144" y="50"/>
                    <a:pt x="1150" y="38"/>
                    <a:pt x="1158" y="32"/>
                  </a:cubicBezTo>
                  <a:cubicBezTo>
                    <a:pt x="1171" y="23"/>
                    <a:pt x="1171" y="22"/>
                    <a:pt x="1159" y="17"/>
                  </a:cubicBezTo>
                  <a:cubicBezTo>
                    <a:pt x="1152" y="15"/>
                    <a:pt x="1147" y="10"/>
                    <a:pt x="1147" y="8"/>
                  </a:cubicBezTo>
                  <a:cubicBezTo>
                    <a:pt x="1147" y="1"/>
                    <a:pt x="1192" y="0"/>
                    <a:pt x="1203" y="6"/>
                  </a:cubicBezTo>
                  <a:cubicBezTo>
                    <a:pt x="1216" y="14"/>
                    <a:pt x="1207" y="28"/>
                    <a:pt x="1189" y="28"/>
                  </a:cubicBezTo>
                  <a:cubicBezTo>
                    <a:pt x="1181" y="28"/>
                    <a:pt x="1176" y="31"/>
                    <a:pt x="1179" y="35"/>
                  </a:cubicBezTo>
                  <a:cubicBezTo>
                    <a:pt x="1182" y="39"/>
                    <a:pt x="1179" y="48"/>
                    <a:pt x="1174" y="54"/>
                  </a:cubicBezTo>
                  <a:cubicBezTo>
                    <a:pt x="1166" y="64"/>
                    <a:pt x="1166" y="65"/>
                    <a:pt x="1181" y="57"/>
                  </a:cubicBezTo>
                  <a:cubicBezTo>
                    <a:pt x="1198" y="48"/>
                    <a:pt x="1200" y="51"/>
                    <a:pt x="1189" y="71"/>
                  </a:cubicBezTo>
                  <a:cubicBezTo>
                    <a:pt x="1185" y="78"/>
                    <a:pt x="1184" y="84"/>
                    <a:pt x="1188" y="84"/>
                  </a:cubicBezTo>
                  <a:cubicBezTo>
                    <a:pt x="1200" y="84"/>
                    <a:pt x="1209" y="72"/>
                    <a:pt x="1218" y="47"/>
                  </a:cubicBezTo>
                  <a:cubicBezTo>
                    <a:pt x="1226" y="22"/>
                    <a:pt x="1247" y="11"/>
                    <a:pt x="1247" y="32"/>
                  </a:cubicBezTo>
                  <a:cubicBezTo>
                    <a:pt x="1247" y="38"/>
                    <a:pt x="1252" y="45"/>
                    <a:pt x="1259" y="47"/>
                  </a:cubicBezTo>
                  <a:cubicBezTo>
                    <a:pt x="1266" y="50"/>
                    <a:pt x="1274" y="55"/>
                    <a:pt x="1277" y="59"/>
                  </a:cubicBezTo>
                  <a:cubicBezTo>
                    <a:pt x="1281" y="64"/>
                    <a:pt x="1282" y="64"/>
                    <a:pt x="1282" y="58"/>
                  </a:cubicBezTo>
                  <a:cubicBezTo>
                    <a:pt x="1282" y="53"/>
                    <a:pt x="1287" y="51"/>
                    <a:pt x="1293" y="54"/>
                  </a:cubicBezTo>
                  <a:cubicBezTo>
                    <a:pt x="1302" y="57"/>
                    <a:pt x="1303" y="60"/>
                    <a:pt x="1295" y="69"/>
                  </a:cubicBezTo>
                  <a:cubicBezTo>
                    <a:pt x="1287" y="78"/>
                    <a:pt x="1288" y="79"/>
                    <a:pt x="1300" y="75"/>
                  </a:cubicBezTo>
                  <a:cubicBezTo>
                    <a:pt x="1309" y="71"/>
                    <a:pt x="1318" y="75"/>
                    <a:pt x="1327" y="85"/>
                  </a:cubicBezTo>
                  <a:cubicBezTo>
                    <a:pt x="1335" y="93"/>
                    <a:pt x="1340" y="100"/>
                    <a:pt x="1339" y="101"/>
                  </a:cubicBezTo>
                  <a:cubicBezTo>
                    <a:pt x="1337" y="102"/>
                    <a:pt x="1323" y="111"/>
                    <a:pt x="1306" y="122"/>
                  </a:cubicBezTo>
                  <a:cubicBezTo>
                    <a:pt x="1277" y="141"/>
                    <a:pt x="1276" y="141"/>
                    <a:pt x="1254" y="130"/>
                  </a:cubicBezTo>
                  <a:cubicBezTo>
                    <a:pt x="1221" y="113"/>
                    <a:pt x="1207" y="128"/>
                    <a:pt x="1238" y="146"/>
                  </a:cubicBezTo>
                  <a:cubicBezTo>
                    <a:pt x="1251" y="152"/>
                    <a:pt x="1260" y="162"/>
                    <a:pt x="1258" y="167"/>
                  </a:cubicBezTo>
                  <a:cubicBezTo>
                    <a:pt x="1256" y="172"/>
                    <a:pt x="1259" y="173"/>
                    <a:pt x="1265" y="171"/>
                  </a:cubicBezTo>
                  <a:cubicBezTo>
                    <a:pt x="1277" y="167"/>
                    <a:pt x="1279" y="179"/>
                    <a:pt x="1268" y="186"/>
                  </a:cubicBezTo>
                  <a:cubicBezTo>
                    <a:pt x="1264" y="189"/>
                    <a:pt x="1261" y="194"/>
                    <a:pt x="1261" y="198"/>
                  </a:cubicBezTo>
                  <a:cubicBezTo>
                    <a:pt x="1261" y="203"/>
                    <a:pt x="1265" y="202"/>
                    <a:pt x="1272" y="196"/>
                  </a:cubicBezTo>
                  <a:cubicBezTo>
                    <a:pt x="1282" y="189"/>
                    <a:pt x="1285" y="189"/>
                    <a:pt x="1290" y="197"/>
                  </a:cubicBezTo>
                  <a:cubicBezTo>
                    <a:pt x="1301" y="214"/>
                    <a:pt x="1298" y="224"/>
                    <a:pt x="1276" y="235"/>
                  </a:cubicBezTo>
                  <a:cubicBezTo>
                    <a:pt x="1264" y="241"/>
                    <a:pt x="1253" y="254"/>
                    <a:pt x="1251" y="264"/>
                  </a:cubicBezTo>
                  <a:cubicBezTo>
                    <a:pt x="1247" y="278"/>
                    <a:pt x="1244" y="281"/>
                    <a:pt x="1238" y="276"/>
                  </a:cubicBezTo>
                  <a:cubicBezTo>
                    <a:pt x="1233" y="270"/>
                    <a:pt x="1235" y="262"/>
                    <a:pt x="1246" y="247"/>
                  </a:cubicBezTo>
                  <a:cubicBezTo>
                    <a:pt x="1267" y="218"/>
                    <a:pt x="1260" y="196"/>
                    <a:pt x="1219" y="162"/>
                  </a:cubicBezTo>
                  <a:cubicBezTo>
                    <a:pt x="1185" y="134"/>
                    <a:pt x="1185" y="134"/>
                    <a:pt x="1185" y="134"/>
                  </a:cubicBezTo>
                  <a:cubicBezTo>
                    <a:pt x="1164" y="148"/>
                    <a:pt x="1164" y="148"/>
                    <a:pt x="1164" y="148"/>
                  </a:cubicBezTo>
                  <a:cubicBezTo>
                    <a:pt x="1153" y="156"/>
                    <a:pt x="1131" y="165"/>
                    <a:pt x="1116" y="169"/>
                  </a:cubicBezTo>
                  <a:cubicBezTo>
                    <a:pt x="1100" y="173"/>
                    <a:pt x="1090" y="178"/>
                    <a:pt x="1092" y="180"/>
                  </a:cubicBezTo>
                  <a:cubicBezTo>
                    <a:pt x="1094" y="182"/>
                    <a:pt x="1089" y="199"/>
                    <a:pt x="1081" y="217"/>
                  </a:cubicBezTo>
                  <a:cubicBezTo>
                    <a:pt x="1072" y="238"/>
                    <a:pt x="1069" y="257"/>
                    <a:pt x="1071" y="272"/>
                  </a:cubicBezTo>
                  <a:cubicBezTo>
                    <a:pt x="1075" y="290"/>
                    <a:pt x="1073" y="295"/>
                    <a:pt x="1061" y="299"/>
                  </a:cubicBezTo>
                  <a:cubicBezTo>
                    <a:pt x="1053" y="301"/>
                    <a:pt x="1043" y="311"/>
                    <a:pt x="1039" y="320"/>
                  </a:cubicBezTo>
                  <a:cubicBezTo>
                    <a:pt x="1031" y="341"/>
                    <a:pt x="1028" y="341"/>
                    <a:pt x="1001" y="324"/>
                  </a:cubicBezTo>
                  <a:cubicBezTo>
                    <a:pt x="980" y="310"/>
                    <a:pt x="980" y="310"/>
                    <a:pt x="960" y="324"/>
                  </a:cubicBezTo>
                  <a:cubicBezTo>
                    <a:pt x="933" y="343"/>
                    <a:pt x="913" y="332"/>
                    <a:pt x="887" y="287"/>
                  </a:cubicBezTo>
                  <a:cubicBezTo>
                    <a:pt x="869" y="256"/>
                    <a:pt x="864" y="252"/>
                    <a:pt x="849" y="256"/>
                  </a:cubicBezTo>
                  <a:cubicBezTo>
                    <a:pt x="839" y="259"/>
                    <a:pt x="826" y="265"/>
                    <a:pt x="820" y="271"/>
                  </a:cubicBezTo>
                  <a:cubicBezTo>
                    <a:pt x="815" y="277"/>
                    <a:pt x="804" y="281"/>
                    <a:pt x="796" y="281"/>
                  </a:cubicBezTo>
                  <a:cubicBezTo>
                    <a:pt x="780" y="281"/>
                    <a:pt x="780" y="282"/>
                    <a:pt x="790" y="305"/>
                  </a:cubicBezTo>
                  <a:cubicBezTo>
                    <a:pt x="796" y="317"/>
                    <a:pt x="796" y="326"/>
                    <a:pt x="789" y="338"/>
                  </a:cubicBezTo>
                  <a:cubicBezTo>
                    <a:pt x="784" y="347"/>
                    <a:pt x="780" y="360"/>
                    <a:pt x="781" y="367"/>
                  </a:cubicBezTo>
                  <a:cubicBezTo>
                    <a:pt x="782" y="374"/>
                    <a:pt x="781" y="380"/>
                    <a:pt x="779" y="380"/>
                  </a:cubicBezTo>
                  <a:cubicBezTo>
                    <a:pt x="775" y="380"/>
                    <a:pt x="729" y="360"/>
                    <a:pt x="709" y="350"/>
                  </a:cubicBezTo>
                  <a:cubicBezTo>
                    <a:pt x="690" y="341"/>
                    <a:pt x="682" y="349"/>
                    <a:pt x="682" y="378"/>
                  </a:cubicBezTo>
                  <a:cubicBezTo>
                    <a:pt x="682" y="414"/>
                    <a:pt x="672" y="428"/>
                    <a:pt x="655" y="417"/>
                  </a:cubicBezTo>
                  <a:cubicBezTo>
                    <a:pt x="643" y="410"/>
                    <a:pt x="639" y="411"/>
                    <a:pt x="627" y="424"/>
                  </a:cubicBezTo>
                  <a:cubicBezTo>
                    <a:pt x="619" y="432"/>
                    <a:pt x="610" y="447"/>
                    <a:pt x="607" y="457"/>
                  </a:cubicBezTo>
                  <a:cubicBezTo>
                    <a:pt x="604" y="467"/>
                    <a:pt x="596" y="479"/>
                    <a:pt x="588" y="486"/>
                  </a:cubicBezTo>
                  <a:cubicBezTo>
                    <a:pt x="574" y="496"/>
                    <a:pt x="574" y="498"/>
                    <a:pt x="586" y="515"/>
                  </a:cubicBezTo>
                  <a:cubicBezTo>
                    <a:pt x="598" y="533"/>
                    <a:pt x="597" y="527"/>
                    <a:pt x="575" y="564"/>
                  </a:cubicBezTo>
                  <a:cubicBezTo>
                    <a:pt x="563" y="586"/>
                    <a:pt x="550" y="605"/>
                    <a:pt x="546" y="607"/>
                  </a:cubicBezTo>
                  <a:cubicBezTo>
                    <a:pt x="542" y="610"/>
                    <a:pt x="541" y="618"/>
                    <a:pt x="543" y="626"/>
                  </a:cubicBezTo>
                  <a:cubicBezTo>
                    <a:pt x="549" y="642"/>
                    <a:pt x="537" y="652"/>
                    <a:pt x="514" y="653"/>
                  </a:cubicBezTo>
                  <a:cubicBezTo>
                    <a:pt x="501" y="653"/>
                    <a:pt x="500" y="658"/>
                    <a:pt x="498" y="707"/>
                  </a:cubicBezTo>
                  <a:cubicBezTo>
                    <a:pt x="497" y="749"/>
                    <a:pt x="492" y="770"/>
                    <a:pt x="476" y="804"/>
                  </a:cubicBezTo>
                  <a:cubicBezTo>
                    <a:pt x="456" y="847"/>
                    <a:pt x="456" y="848"/>
                    <a:pt x="469" y="859"/>
                  </a:cubicBezTo>
                  <a:cubicBezTo>
                    <a:pt x="492" y="879"/>
                    <a:pt x="481" y="911"/>
                    <a:pt x="455" y="903"/>
                  </a:cubicBezTo>
                  <a:cubicBezTo>
                    <a:pt x="414" y="890"/>
                    <a:pt x="372" y="940"/>
                    <a:pt x="375" y="997"/>
                  </a:cubicBezTo>
                  <a:cubicBezTo>
                    <a:pt x="375" y="1003"/>
                    <a:pt x="375" y="1017"/>
                    <a:pt x="375" y="1029"/>
                  </a:cubicBezTo>
                  <a:cubicBezTo>
                    <a:pt x="374" y="1040"/>
                    <a:pt x="374" y="1058"/>
                    <a:pt x="375" y="1067"/>
                  </a:cubicBezTo>
                  <a:cubicBezTo>
                    <a:pt x="375" y="1077"/>
                    <a:pt x="376" y="1103"/>
                    <a:pt x="377" y="1125"/>
                  </a:cubicBezTo>
                  <a:cubicBezTo>
                    <a:pt x="378" y="1156"/>
                    <a:pt x="382" y="1168"/>
                    <a:pt x="395" y="1180"/>
                  </a:cubicBezTo>
                  <a:cubicBezTo>
                    <a:pt x="404" y="1188"/>
                    <a:pt x="411" y="1197"/>
                    <a:pt x="411" y="1201"/>
                  </a:cubicBezTo>
                  <a:cubicBezTo>
                    <a:pt x="411" y="1215"/>
                    <a:pt x="401" y="1229"/>
                    <a:pt x="392" y="1229"/>
                  </a:cubicBezTo>
                  <a:cubicBezTo>
                    <a:pt x="384" y="1229"/>
                    <a:pt x="383" y="1234"/>
                    <a:pt x="387" y="1248"/>
                  </a:cubicBezTo>
                  <a:cubicBezTo>
                    <a:pt x="398" y="1287"/>
                    <a:pt x="392" y="1329"/>
                    <a:pt x="374" y="1343"/>
                  </a:cubicBezTo>
                  <a:cubicBezTo>
                    <a:pt x="365" y="1350"/>
                    <a:pt x="360" y="1355"/>
                    <a:pt x="363" y="1355"/>
                  </a:cubicBezTo>
                  <a:cubicBezTo>
                    <a:pt x="367" y="1356"/>
                    <a:pt x="366" y="1360"/>
                    <a:pt x="361" y="1366"/>
                  </a:cubicBezTo>
                  <a:cubicBezTo>
                    <a:pt x="357" y="1371"/>
                    <a:pt x="355" y="1383"/>
                    <a:pt x="357" y="1392"/>
                  </a:cubicBezTo>
                  <a:cubicBezTo>
                    <a:pt x="360" y="1401"/>
                    <a:pt x="358" y="1417"/>
                    <a:pt x="354" y="1426"/>
                  </a:cubicBezTo>
                  <a:cubicBezTo>
                    <a:pt x="350" y="1437"/>
                    <a:pt x="347" y="1439"/>
                    <a:pt x="347" y="1432"/>
                  </a:cubicBezTo>
                  <a:cubicBezTo>
                    <a:pt x="347" y="1426"/>
                    <a:pt x="338" y="1418"/>
                    <a:pt x="329" y="1416"/>
                  </a:cubicBezTo>
                  <a:cubicBezTo>
                    <a:pt x="310" y="1412"/>
                    <a:pt x="308" y="1406"/>
                    <a:pt x="310" y="1364"/>
                  </a:cubicBezTo>
                  <a:cubicBezTo>
                    <a:pt x="310" y="1352"/>
                    <a:pt x="308" y="1342"/>
                    <a:pt x="304" y="1342"/>
                  </a:cubicBezTo>
                  <a:cubicBezTo>
                    <a:pt x="291" y="1342"/>
                    <a:pt x="283" y="1361"/>
                    <a:pt x="287" y="1386"/>
                  </a:cubicBezTo>
                  <a:cubicBezTo>
                    <a:pt x="291" y="1413"/>
                    <a:pt x="279" y="1436"/>
                    <a:pt x="267" y="1429"/>
                  </a:cubicBezTo>
                  <a:cubicBezTo>
                    <a:pt x="263" y="1426"/>
                    <a:pt x="254" y="1431"/>
                    <a:pt x="247" y="1439"/>
                  </a:cubicBezTo>
                  <a:cubicBezTo>
                    <a:pt x="240" y="1447"/>
                    <a:pt x="230" y="1454"/>
                    <a:pt x="225" y="1454"/>
                  </a:cubicBezTo>
                  <a:cubicBezTo>
                    <a:pt x="221" y="1454"/>
                    <a:pt x="219" y="1457"/>
                    <a:pt x="222" y="1461"/>
                  </a:cubicBezTo>
                  <a:cubicBezTo>
                    <a:pt x="226" y="1469"/>
                    <a:pt x="183" y="1513"/>
                    <a:pt x="177" y="1507"/>
                  </a:cubicBezTo>
                  <a:cubicBezTo>
                    <a:pt x="175" y="1505"/>
                    <a:pt x="169" y="1509"/>
                    <a:pt x="163" y="1514"/>
                  </a:cubicBezTo>
                  <a:cubicBezTo>
                    <a:pt x="152" y="1525"/>
                    <a:pt x="93" y="1529"/>
                    <a:pt x="99" y="151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5" name="Freeform 52"/>
            <p:cNvSpPr>
              <a:spLocks/>
            </p:cNvSpPr>
            <p:nvPr/>
          </p:nvSpPr>
          <p:spPr bwMode="auto">
            <a:xfrm>
              <a:off x="3856696" y="852352"/>
              <a:ext cx="23237" cy="4647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" y="22"/>
                </a:cxn>
                <a:cxn ang="0">
                  <a:pos x="14" y="30"/>
                </a:cxn>
                <a:cxn ang="0">
                  <a:pos x="10" y="14"/>
                </a:cxn>
              </a:cxnLst>
              <a:rect l="0" t="0" r="r" b="b"/>
              <a:pathLst>
                <a:path w="16" h="32">
                  <a:moveTo>
                    <a:pt x="10" y="14"/>
                  </a:moveTo>
                  <a:cubicBezTo>
                    <a:pt x="2" y="0"/>
                    <a:pt x="0" y="4"/>
                    <a:pt x="7" y="22"/>
                  </a:cubicBezTo>
                  <a:cubicBezTo>
                    <a:pt x="9" y="28"/>
                    <a:pt x="13" y="32"/>
                    <a:pt x="14" y="30"/>
                  </a:cubicBezTo>
                  <a:cubicBezTo>
                    <a:pt x="16" y="28"/>
                    <a:pt x="14" y="21"/>
                    <a:pt x="10" y="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Freeform 53"/>
            <p:cNvSpPr>
              <a:spLocks/>
            </p:cNvSpPr>
            <p:nvPr/>
          </p:nvSpPr>
          <p:spPr bwMode="auto">
            <a:xfrm>
              <a:off x="5036786" y="-543504"/>
              <a:ext cx="43154" cy="18257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6" y="0"/>
                </a:cxn>
                <a:cxn ang="0">
                  <a:pos x="8" y="7"/>
                </a:cxn>
                <a:cxn ang="0">
                  <a:pos x="4" y="13"/>
                </a:cxn>
                <a:cxn ang="0">
                  <a:pos x="22" y="7"/>
                </a:cxn>
              </a:cxnLst>
              <a:rect l="0" t="0" r="r" b="b"/>
              <a:pathLst>
                <a:path w="30" h="13">
                  <a:moveTo>
                    <a:pt x="22" y="7"/>
                  </a:moveTo>
                  <a:cubicBezTo>
                    <a:pt x="28" y="3"/>
                    <a:pt x="30" y="0"/>
                    <a:pt x="26" y="0"/>
                  </a:cubicBezTo>
                  <a:cubicBezTo>
                    <a:pt x="22" y="0"/>
                    <a:pt x="14" y="3"/>
                    <a:pt x="8" y="7"/>
                  </a:cubicBezTo>
                  <a:cubicBezTo>
                    <a:pt x="2" y="10"/>
                    <a:pt x="0" y="13"/>
                    <a:pt x="4" y="13"/>
                  </a:cubicBezTo>
                  <a:cubicBezTo>
                    <a:pt x="8" y="13"/>
                    <a:pt x="16" y="10"/>
                    <a:pt x="22" y="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7" name="Freeform 54"/>
            <p:cNvSpPr>
              <a:spLocks/>
            </p:cNvSpPr>
            <p:nvPr/>
          </p:nvSpPr>
          <p:spPr bwMode="auto">
            <a:xfrm>
              <a:off x="5026828" y="1408372"/>
              <a:ext cx="79668" cy="564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8" y="6"/>
                </a:cxn>
                <a:cxn ang="0">
                  <a:pos x="39" y="20"/>
                </a:cxn>
                <a:cxn ang="0">
                  <a:pos x="0" y="24"/>
                </a:cxn>
              </a:cxnLst>
              <a:rect l="0" t="0" r="r" b="b"/>
              <a:pathLst>
                <a:path w="55" h="39">
                  <a:moveTo>
                    <a:pt x="0" y="24"/>
                  </a:moveTo>
                  <a:cubicBezTo>
                    <a:pt x="0" y="15"/>
                    <a:pt x="7" y="9"/>
                    <a:pt x="18" y="6"/>
                  </a:cubicBezTo>
                  <a:cubicBezTo>
                    <a:pt x="42" y="0"/>
                    <a:pt x="55" y="9"/>
                    <a:pt x="39" y="20"/>
                  </a:cubicBezTo>
                  <a:cubicBezTo>
                    <a:pt x="13" y="37"/>
                    <a:pt x="0" y="39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Freeform 55"/>
            <p:cNvSpPr>
              <a:spLocks/>
            </p:cNvSpPr>
            <p:nvPr/>
          </p:nvSpPr>
          <p:spPr bwMode="auto">
            <a:xfrm>
              <a:off x="5041765" y="1350280"/>
              <a:ext cx="36515" cy="3319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4" y="0"/>
                </a:cxn>
                <a:cxn ang="0">
                  <a:pos x="25" y="7"/>
                </a:cxn>
                <a:cxn ang="0">
                  <a:pos x="8" y="16"/>
                </a:cxn>
              </a:cxnLst>
              <a:rect l="0" t="0" r="r" b="b"/>
              <a:pathLst>
                <a:path w="25" h="22">
                  <a:moveTo>
                    <a:pt x="8" y="16"/>
                  </a:moveTo>
                  <a:cubicBezTo>
                    <a:pt x="0" y="8"/>
                    <a:pt x="3" y="0"/>
                    <a:pt x="14" y="0"/>
                  </a:cubicBezTo>
                  <a:cubicBezTo>
                    <a:pt x="20" y="0"/>
                    <a:pt x="25" y="3"/>
                    <a:pt x="25" y="7"/>
                  </a:cubicBezTo>
                  <a:cubicBezTo>
                    <a:pt x="25" y="15"/>
                    <a:pt x="14" y="22"/>
                    <a:pt x="8" y="1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4889066" y="-531886"/>
              <a:ext cx="841499" cy="1756025"/>
            </a:xfrm>
            <a:custGeom>
              <a:avLst/>
              <a:gdLst/>
              <a:ahLst/>
              <a:cxnLst>
                <a:cxn ang="0">
                  <a:pos x="139" y="1171"/>
                </a:cxn>
                <a:cxn ang="0">
                  <a:pos x="97" y="1161"/>
                </a:cxn>
                <a:cxn ang="0">
                  <a:pos x="69" y="1147"/>
                </a:cxn>
                <a:cxn ang="0">
                  <a:pos x="59" y="1087"/>
                </a:cxn>
                <a:cxn ang="0">
                  <a:pos x="66" y="1052"/>
                </a:cxn>
                <a:cxn ang="0">
                  <a:pos x="55" y="977"/>
                </a:cxn>
                <a:cxn ang="0">
                  <a:pos x="58" y="890"/>
                </a:cxn>
                <a:cxn ang="0">
                  <a:pos x="89" y="849"/>
                </a:cxn>
                <a:cxn ang="0">
                  <a:pos x="141" y="780"/>
                </a:cxn>
                <a:cxn ang="0">
                  <a:pos x="253" y="669"/>
                </a:cxn>
                <a:cxn ang="0">
                  <a:pos x="239" y="578"/>
                </a:cxn>
                <a:cxn ang="0">
                  <a:pos x="183" y="403"/>
                </a:cxn>
                <a:cxn ang="0">
                  <a:pos x="173" y="357"/>
                </a:cxn>
                <a:cxn ang="0">
                  <a:pos x="80" y="199"/>
                </a:cxn>
                <a:cxn ang="0">
                  <a:pos x="42" y="137"/>
                </a:cxn>
                <a:cxn ang="0">
                  <a:pos x="69" y="119"/>
                </a:cxn>
                <a:cxn ang="0">
                  <a:pos x="165" y="189"/>
                </a:cxn>
                <a:cxn ang="0">
                  <a:pos x="243" y="210"/>
                </a:cxn>
                <a:cxn ang="0">
                  <a:pos x="270" y="161"/>
                </a:cxn>
                <a:cxn ang="0">
                  <a:pos x="322" y="34"/>
                </a:cxn>
                <a:cxn ang="0">
                  <a:pos x="390" y="0"/>
                </a:cxn>
                <a:cxn ang="0">
                  <a:pos x="444" y="104"/>
                </a:cxn>
                <a:cxn ang="0">
                  <a:pos x="427" y="153"/>
                </a:cxn>
                <a:cxn ang="0">
                  <a:pos x="423" y="189"/>
                </a:cxn>
                <a:cxn ang="0">
                  <a:pos x="444" y="273"/>
                </a:cxn>
                <a:cxn ang="0">
                  <a:pos x="493" y="332"/>
                </a:cxn>
                <a:cxn ang="0">
                  <a:pos x="445" y="418"/>
                </a:cxn>
                <a:cxn ang="0">
                  <a:pos x="492" y="571"/>
                </a:cxn>
                <a:cxn ang="0">
                  <a:pos x="497" y="707"/>
                </a:cxn>
                <a:cxn ang="0">
                  <a:pos x="505" y="782"/>
                </a:cxn>
                <a:cxn ang="0">
                  <a:pos x="502" y="814"/>
                </a:cxn>
                <a:cxn ang="0">
                  <a:pos x="560" y="923"/>
                </a:cxn>
                <a:cxn ang="0">
                  <a:pos x="420" y="1096"/>
                </a:cxn>
                <a:cxn ang="0">
                  <a:pos x="311" y="1153"/>
                </a:cxn>
                <a:cxn ang="0">
                  <a:pos x="241" y="1176"/>
                </a:cxn>
                <a:cxn ang="0">
                  <a:pos x="167" y="1199"/>
                </a:cxn>
              </a:cxnLst>
              <a:rect l="0" t="0" r="r" b="b"/>
              <a:pathLst>
                <a:path w="577" h="1204">
                  <a:moveTo>
                    <a:pt x="140" y="1196"/>
                  </a:moveTo>
                  <a:cubicBezTo>
                    <a:pt x="138" y="1190"/>
                    <a:pt x="137" y="1179"/>
                    <a:pt x="139" y="1171"/>
                  </a:cubicBezTo>
                  <a:cubicBezTo>
                    <a:pt x="143" y="1160"/>
                    <a:pt x="141" y="1159"/>
                    <a:pt x="130" y="1165"/>
                  </a:cubicBezTo>
                  <a:cubicBezTo>
                    <a:pt x="110" y="1175"/>
                    <a:pt x="92" y="1173"/>
                    <a:pt x="97" y="1161"/>
                  </a:cubicBezTo>
                  <a:cubicBezTo>
                    <a:pt x="100" y="1154"/>
                    <a:pt x="98" y="1150"/>
                    <a:pt x="93" y="1151"/>
                  </a:cubicBezTo>
                  <a:cubicBezTo>
                    <a:pt x="88" y="1151"/>
                    <a:pt x="77" y="1150"/>
                    <a:pt x="69" y="1147"/>
                  </a:cubicBezTo>
                  <a:cubicBezTo>
                    <a:pt x="57" y="1143"/>
                    <a:pt x="54" y="1137"/>
                    <a:pt x="56" y="1116"/>
                  </a:cubicBezTo>
                  <a:cubicBezTo>
                    <a:pt x="57" y="1102"/>
                    <a:pt x="58" y="1089"/>
                    <a:pt x="59" y="1087"/>
                  </a:cubicBezTo>
                  <a:cubicBezTo>
                    <a:pt x="60" y="1085"/>
                    <a:pt x="60" y="1082"/>
                    <a:pt x="60" y="1079"/>
                  </a:cubicBezTo>
                  <a:cubicBezTo>
                    <a:pt x="60" y="1077"/>
                    <a:pt x="62" y="1064"/>
                    <a:pt x="66" y="1052"/>
                  </a:cubicBezTo>
                  <a:cubicBezTo>
                    <a:pt x="71" y="1035"/>
                    <a:pt x="70" y="1024"/>
                    <a:pt x="62" y="1008"/>
                  </a:cubicBezTo>
                  <a:cubicBezTo>
                    <a:pt x="56" y="997"/>
                    <a:pt x="52" y="983"/>
                    <a:pt x="55" y="977"/>
                  </a:cubicBezTo>
                  <a:cubicBezTo>
                    <a:pt x="57" y="972"/>
                    <a:pt x="55" y="953"/>
                    <a:pt x="50" y="937"/>
                  </a:cubicBezTo>
                  <a:cubicBezTo>
                    <a:pt x="43" y="909"/>
                    <a:pt x="43" y="905"/>
                    <a:pt x="58" y="890"/>
                  </a:cubicBezTo>
                  <a:cubicBezTo>
                    <a:pt x="66" y="881"/>
                    <a:pt x="72" y="869"/>
                    <a:pt x="71" y="863"/>
                  </a:cubicBezTo>
                  <a:cubicBezTo>
                    <a:pt x="70" y="855"/>
                    <a:pt x="76" y="851"/>
                    <a:pt x="89" y="849"/>
                  </a:cubicBezTo>
                  <a:cubicBezTo>
                    <a:pt x="100" y="848"/>
                    <a:pt x="108" y="843"/>
                    <a:pt x="107" y="839"/>
                  </a:cubicBezTo>
                  <a:cubicBezTo>
                    <a:pt x="104" y="824"/>
                    <a:pt x="126" y="785"/>
                    <a:pt x="141" y="780"/>
                  </a:cubicBezTo>
                  <a:cubicBezTo>
                    <a:pt x="159" y="775"/>
                    <a:pt x="165" y="768"/>
                    <a:pt x="194" y="723"/>
                  </a:cubicBezTo>
                  <a:cubicBezTo>
                    <a:pt x="226" y="673"/>
                    <a:pt x="236" y="664"/>
                    <a:pt x="253" y="669"/>
                  </a:cubicBezTo>
                  <a:cubicBezTo>
                    <a:pt x="265" y="673"/>
                    <a:pt x="266" y="671"/>
                    <a:pt x="262" y="643"/>
                  </a:cubicBezTo>
                  <a:cubicBezTo>
                    <a:pt x="255" y="590"/>
                    <a:pt x="252" y="582"/>
                    <a:pt x="239" y="578"/>
                  </a:cubicBezTo>
                  <a:cubicBezTo>
                    <a:pt x="198" y="565"/>
                    <a:pt x="175" y="511"/>
                    <a:pt x="186" y="456"/>
                  </a:cubicBezTo>
                  <a:cubicBezTo>
                    <a:pt x="192" y="430"/>
                    <a:pt x="191" y="419"/>
                    <a:pt x="183" y="403"/>
                  </a:cubicBezTo>
                  <a:cubicBezTo>
                    <a:pt x="177" y="392"/>
                    <a:pt x="174" y="383"/>
                    <a:pt x="176" y="374"/>
                  </a:cubicBezTo>
                  <a:cubicBezTo>
                    <a:pt x="179" y="364"/>
                    <a:pt x="177" y="357"/>
                    <a:pt x="173" y="357"/>
                  </a:cubicBezTo>
                  <a:cubicBezTo>
                    <a:pt x="168" y="357"/>
                    <a:pt x="166" y="344"/>
                    <a:pt x="167" y="324"/>
                  </a:cubicBezTo>
                  <a:cubicBezTo>
                    <a:pt x="169" y="278"/>
                    <a:pt x="144" y="242"/>
                    <a:pt x="80" y="199"/>
                  </a:cubicBezTo>
                  <a:cubicBezTo>
                    <a:pt x="27" y="163"/>
                    <a:pt x="0" y="133"/>
                    <a:pt x="31" y="143"/>
                  </a:cubicBezTo>
                  <a:cubicBezTo>
                    <a:pt x="43" y="147"/>
                    <a:pt x="46" y="146"/>
                    <a:pt x="42" y="137"/>
                  </a:cubicBezTo>
                  <a:cubicBezTo>
                    <a:pt x="40" y="130"/>
                    <a:pt x="43" y="124"/>
                    <a:pt x="53" y="121"/>
                  </a:cubicBezTo>
                  <a:cubicBezTo>
                    <a:pt x="60" y="119"/>
                    <a:pt x="68" y="118"/>
                    <a:pt x="69" y="119"/>
                  </a:cubicBezTo>
                  <a:cubicBezTo>
                    <a:pt x="70" y="120"/>
                    <a:pt x="79" y="136"/>
                    <a:pt x="90" y="154"/>
                  </a:cubicBezTo>
                  <a:cubicBezTo>
                    <a:pt x="115" y="196"/>
                    <a:pt x="139" y="208"/>
                    <a:pt x="165" y="189"/>
                  </a:cubicBezTo>
                  <a:cubicBezTo>
                    <a:pt x="183" y="176"/>
                    <a:pt x="184" y="176"/>
                    <a:pt x="213" y="193"/>
                  </a:cubicBezTo>
                  <a:cubicBezTo>
                    <a:pt x="243" y="210"/>
                    <a:pt x="243" y="210"/>
                    <a:pt x="243" y="210"/>
                  </a:cubicBezTo>
                  <a:cubicBezTo>
                    <a:pt x="248" y="190"/>
                    <a:pt x="248" y="190"/>
                    <a:pt x="248" y="190"/>
                  </a:cubicBezTo>
                  <a:cubicBezTo>
                    <a:pt x="251" y="177"/>
                    <a:pt x="260" y="166"/>
                    <a:pt x="270" y="161"/>
                  </a:cubicBezTo>
                  <a:cubicBezTo>
                    <a:pt x="286" y="154"/>
                    <a:pt x="288" y="150"/>
                    <a:pt x="284" y="132"/>
                  </a:cubicBezTo>
                  <a:cubicBezTo>
                    <a:pt x="278" y="104"/>
                    <a:pt x="305" y="34"/>
                    <a:pt x="322" y="34"/>
                  </a:cubicBezTo>
                  <a:cubicBezTo>
                    <a:pt x="329" y="34"/>
                    <a:pt x="347" y="26"/>
                    <a:pt x="362" y="17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20" y="24"/>
                    <a:pt x="420" y="24"/>
                    <a:pt x="420" y="24"/>
                  </a:cubicBezTo>
                  <a:cubicBezTo>
                    <a:pt x="458" y="54"/>
                    <a:pt x="465" y="76"/>
                    <a:pt x="444" y="104"/>
                  </a:cubicBezTo>
                  <a:cubicBezTo>
                    <a:pt x="436" y="116"/>
                    <a:pt x="432" y="128"/>
                    <a:pt x="434" y="133"/>
                  </a:cubicBezTo>
                  <a:cubicBezTo>
                    <a:pt x="437" y="137"/>
                    <a:pt x="434" y="146"/>
                    <a:pt x="427" y="153"/>
                  </a:cubicBezTo>
                  <a:cubicBezTo>
                    <a:pt x="419" y="161"/>
                    <a:pt x="418" y="167"/>
                    <a:pt x="423" y="170"/>
                  </a:cubicBezTo>
                  <a:cubicBezTo>
                    <a:pt x="428" y="174"/>
                    <a:pt x="428" y="179"/>
                    <a:pt x="423" y="189"/>
                  </a:cubicBezTo>
                  <a:cubicBezTo>
                    <a:pt x="418" y="197"/>
                    <a:pt x="417" y="216"/>
                    <a:pt x="420" y="234"/>
                  </a:cubicBezTo>
                  <a:cubicBezTo>
                    <a:pt x="424" y="259"/>
                    <a:pt x="428" y="266"/>
                    <a:pt x="444" y="273"/>
                  </a:cubicBezTo>
                  <a:cubicBezTo>
                    <a:pt x="455" y="277"/>
                    <a:pt x="470" y="292"/>
                    <a:pt x="479" y="306"/>
                  </a:cubicBezTo>
                  <a:cubicBezTo>
                    <a:pt x="493" y="332"/>
                    <a:pt x="493" y="332"/>
                    <a:pt x="493" y="332"/>
                  </a:cubicBezTo>
                  <a:cubicBezTo>
                    <a:pt x="469" y="379"/>
                    <a:pt x="469" y="379"/>
                    <a:pt x="469" y="379"/>
                  </a:cubicBezTo>
                  <a:cubicBezTo>
                    <a:pt x="445" y="418"/>
                    <a:pt x="445" y="418"/>
                    <a:pt x="445" y="418"/>
                  </a:cubicBezTo>
                  <a:cubicBezTo>
                    <a:pt x="466" y="469"/>
                    <a:pt x="466" y="469"/>
                    <a:pt x="466" y="469"/>
                  </a:cubicBezTo>
                  <a:cubicBezTo>
                    <a:pt x="496" y="540"/>
                    <a:pt x="503" y="567"/>
                    <a:pt x="492" y="571"/>
                  </a:cubicBezTo>
                  <a:cubicBezTo>
                    <a:pt x="475" y="578"/>
                    <a:pt x="472" y="670"/>
                    <a:pt x="490" y="683"/>
                  </a:cubicBezTo>
                  <a:cubicBezTo>
                    <a:pt x="497" y="688"/>
                    <a:pt x="500" y="697"/>
                    <a:pt x="497" y="707"/>
                  </a:cubicBezTo>
                  <a:cubicBezTo>
                    <a:pt x="494" y="717"/>
                    <a:pt x="498" y="727"/>
                    <a:pt x="508" y="736"/>
                  </a:cubicBezTo>
                  <a:cubicBezTo>
                    <a:pt x="528" y="755"/>
                    <a:pt x="527" y="768"/>
                    <a:pt x="505" y="782"/>
                  </a:cubicBezTo>
                  <a:cubicBezTo>
                    <a:pt x="488" y="793"/>
                    <a:pt x="488" y="793"/>
                    <a:pt x="488" y="793"/>
                  </a:cubicBezTo>
                  <a:cubicBezTo>
                    <a:pt x="502" y="814"/>
                    <a:pt x="502" y="814"/>
                    <a:pt x="502" y="814"/>
                  </a:cubicBezTo>
                  <a:cubicBezTo>
                    <a:pt x="510" y="825"/>
                    <a:pt x="526" y="839"/>
                    <a:pt x="538" y="846"/>
                  </a:cubicBezTo>
                  <a:cubicBezTo>
                    <a:pt x="570" y="865"/>
                    <a:pt x="577" y="890"/>
                    <a:pt x="560" y="923"/>
                  </a:cubicBezTo>
                  <a:cubicBezTo>
                    <a:pt x="547" y="948"/>
                    <a:pt x="495" y="1017"/>
                    <a:pt x="473" y="1040"/>
                  </a:cubicBezTo>
                  <a:cubicBezTo>
                    <a:pt x="467" y="1045"/>
                    <a:pt x="444" y="1071"/>
                    <a:pt x="420" y="1096"/>
                  </a:cubicBezTo>
                  <a:cubicBezTo>
                    <a:pt x="385" y="1136"/>
                    <a:pt x="375" y="1143"/>
                    <a:pt x="356" y="1142"/>
                  </a:cubicBezTo>
                  <a:cubicBezTo>
                    <a:pt x="344" y="1142"/>
                    <a:pt x="324" y="1146"/>
                    <a:pt x="311" y="1153"/>
                  </a:cubicBezTo>
                  <a:cubicBezTo>
                    <a:pt x="298" y="1159"/>
                    <a:pt x="281" y="1164"/>
                    <a:pt x="273" y="1164"/>
                  </a:cubicBezTo>
                  <a:cubicBezTo>
                    <a:pt x="265" y="1164"/>
                    <a:pt x="251" y="1169"/>
                    <a:pt x="241" y="1176"/>
                  </a:cubicBezTo>
                  <a:cubicBezTo>
                    <a:pt x="232" y="1182"/>
                    <a:pt x="216" y="1188"/>
                    <a:pt x="207" y="1189"/>
                  </a:cubicBezTo>
                  <a:cubicBezTo>
                    <a:pt x="198" y="1190"/>
                    <a:pt x="180" y="1195"/>
                    <a:pt x="167" y="1199"/>
                  </a:cubicBezTo>
                  <a:cubicBezTo>
                    <a:pt x="148" y="1204"/>
                    <a:pt x="143" y="1204"/>
                    <a:pt x="140" y="119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Freeform 57"/>
            <p:cNvSpPr>
              <a:spLocks/>
            </p:cNvSpPr>
            <p:nvPr/>
          </p:nvSpPr>
          <p:spPr bwMode="auto">
            <a:xfrm>
              <a:off x="5048403" y="1179325"/>
              <a:ext cx="29876" cy="3319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1" y="3"/>
                </a:cxn>
                <a:cxn ang="0">
                  <a:pos x="20" y="7"/>
                </a:cxn>
                <a:cxn ang="0">
                  <a:pos x="0" y="14"/>
                </a:cxn>
              </a:cxnLst>
              <a:rect l="0" t="0" r="r" b="b"/>
              <a:pathLst>
                <a:path w="21" h="23">
                  <a:moveTo>
                    <a:pt x="0" y="14"/>
                  </a:moveTo>
                  <a:cubicBezTo>
                    <a:pt x="0" y="10"/>
                    <a:pt x="5" y="5"/>
                    <a:pt x="11" y="3"/>
                  </a:cubicBezTo>
                  <a:cubicBezTo>
                    <a:pt x="18" y="0"/>
                    <a:pt x="21" y="2"/>
                    <a:pt x="20" y="7"/>
                  </a:cubicBezTo>
                  <a:cubicBezTo>
                    <a:pt x="16" y="17"/>
                    <a:pt x="0" y="23"/>
                    <a:pt x="0" y="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Freeform 58"/>
            <p:cNvSpPr>
              <a:spLocks/>
            </p:cNvSpPr>
            <p:nvPr/>
          </p:nvSpPr>
          <p:spPr bwMode="auto">
            <a:xfrm>
              <a:off x="4849232" y="1166047"/>
              <a:ext cx="28216" cy="3153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  <a:cxn ang="0">
                  <a:pos x="17" y="11"/>
                </a:cxn>
                <a:cxn ang="0">
                  <a:pos x="6" y="22"/>
                </a:cxn>
                <a:cxn ang="0">
                  <a:pos x="0" y="11"/>
                </a:cxn>
              </a:cxnLst>
              <a:rect l="0" t="0" r="r" b="b"/>
              <a:pathLst>
                <a:path w="19" h="2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19" y="5"/>
                    <a:pt x="17" y="11"/>
                  </a:cubicBezTo>
                  <a:cubicBezTo>
                    <a:pt x="15" y="17"/>
                    <a:pt x="10" y="22"/>
                    <a:pt x="6" y="22"/>
                  </a:cubicBezTo>
                  <a:cubicBezTo>
                    <a:pt x="3" y="22"/>
                    <a:pt x="0" y="17"/>
                    <a:pt x="0" y="1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4442587" y="-296201"/>
              <a:ext cx="167636" cy="144399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45" y="64"/>
                </a:cxn>
                <a:cxn ang="0">
                  <a:pos x="53" y="54"/>
                </a:cxn>
                <a:cxn ang="0">
                  <a:pos x="58" y="41"/>
                </a:cxn>
                <a:cxn ang="0">
                  <a:pos x="66" y="26"/>
                </a:cxn>
                <a:cxn ang="0">
                  <a:pos x="86" y="18"/>
                </a:cxn>
                <a:cxn ang="0">
                  <a:pos x="96" y="19"/>
                </a:cxn>
                <a:cxn ang="0">
                  <a:pos x="115" y="25"/>
                </a:cxn>
                <a:cxn ang="0">
                  <a:pos x="76" y="70"/>
                </a:cxn>
                <a:cxn ang="0">
                  <a:pos x="67" y="66"/>
                </a:cxn>
                <a:cxn ang="0">
                  <a:pos x="58" y="66"/>
                </a:cxn>
                <a:cxn ang="0">
                  <a:pos x="43" y="73"/>
                </a:cxn>
                <a:cxn ang="0">
                  <a:pos x="34" y="78"/>
                </a:cxn>
                <a:cxn ang="0">
                  <a:pos x="0" y="87"/>
                </a:cxn>
              </a:cxnLst>
              <a:rect l="0" t="0" r="r" b="b"/>
              <a:pathLst>
                <a:path w="115" h="99">
                  <a:moveTo>
                    <a:pt x="0" y="87"/>
                  </a:moveTo>
                  <a:cubicBezTo>
                    <a:pt x="0" y="76"/>
                    <a:pt x="30" y="61"/>
                    <a:pt x="45" y="64"/>
                  </a:cubicBezTo>
                  <a:cubicBezTo>
                    <a:pt x="50" y="65"/>
                    <a:pt x="53" y="60"/>
                    <a:pt x="53" y="54"/>
                  </a:cubicBezTo>
                  <a:cubicBezTo>
                    <a:pt x="52" y="47"/>
                    <a:pt x="55" y="41"/>
                    <a:pt x="58" y="41"/>
                  </a:cubicBezTo>
                  <a:cubicBezTo>
                    <a:pt x="61" y="41"/>
                    <a:pt x="65" y="35"/>
                    <a:pt x="66" y="26"/>
                  </a:cubicBezTo>
                  <a:cubicBezTo>
                    <a:pt x="69" y="7"/>
                    <a:pt x="86" y="0"/>
                    <a:pt x="86" y="18"/>
                  </a:cubicBezTo>
                  <a:cubicBezTo>
                    <a:pt x="87" y="30"/>
                    <a:pt x="87" y="30"/>
                    <a:pt x="96" y="19"/>
                  </a:cubicBezTo>
                  <a:cubicBezTo>
                    <a:pt x="106" y="6"/>
                    <a:pt x="115" y="9"/>
                    <a:pt x="115" y="25"/>
                  </a:cubicBezTo>
                  <a:cubicBezTo>
                    <a:pt x="115" y="34"/>
                    <a:pt x="102" y="49"/>
                    <a:pt x="76" y="70"/>
                  </a:cubicBezTo>
                  <a:cubicBezTo>
                    <a:pt x="63" y="79"/>
                    <a:pt x="62" y="79"/>
                    <a:pt x="67" y="66"/>
                  </a:cubicBezTo>
                  <a:cubicBezTo>
                    <a:pt x="72" y="53"/>
                    <a:pt x="72" y="53"/>
                    <a:pt x="58" y="66"/>
                  </a:cubicBezTo>
                  <a:cubicBezTo>
                    <a:pt x="50" y="73"/>
                    <a:pt x="43" y="76"/>
                    <a:pt x="43" y="73"/>
                  </a:cubicBezTo>
                  <a:cubicBezTo>
                    <a:pt x="43" y="70"/>
                    <a:pt x="39" y="72"/>
                    <a:pt x="34" y="78"/>
                  </a:cubicBezTo>
                  <a:cubicBezTo>
                    <a:pt x="21" y="94"/>
                    <a:pt x="0" y="99"/>
                    <a:pt x="0" y="8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4464162" y="-297860"/>
              <a:ext cx="56432" cy="81328"/>
            </a:xfrm>
            <a:custGeom>
              <a:avLst/>
              <a:gdLst/>
              <a:ahLst/>
              <a:cxnLst>
                <a:cxn ang="0">
                  <a:pos x="17" y="38"/>
                </a:cxn>
                <a:cxn ang="0">
                  <a:pos x="14" y="28"/>
                </a:cxn>
                <a:cxn ang="0">
                  <a:pos x="0" y="28"/>
                </a:cxn>
                <a:cxn ang="0">
                  <a:pos x="14" y="16"/>
                </a:cxn>
                <a:cxn ang="0">
                  <a:pos x="29" y="5"/>
                </a:cxn>
                <a:cxn ang="0">
                  <a:pos x="35" y="14"/>
                </a:cxn>
                <a:cxn ang="0">
                  <a:pos x="34" y="40"/>
                </a:cxn>
                <a:cxn ang="0">
                  <a:pos x="32" y="50"/>
                </a:cxn>
                <a:cxn ang="0">
                  <a:pos x="20" y="55"/>
                </a:cxn>
                <a:cxn ang="0">
                  <a:pos x="17" y="38"/>
                </a:cxn>
              </a:cxnLst>
              <a:rect l="0" t="0" r="r" b="b"/>
              <a:pathLst>
                <a:path w="38" h="56">
                  <a:moveTo>
                    <a:pt x="17" y="38"/>
                  </a:moveTo>
                  <a:cubicBezTo>
                    <a:pt x="29" y="21"/>
                    <a:pt x="29" y="20"/>
                    <a:pt x="14" y="28"/>
                  </a:cubicBezTo>
                  <a:cubicBezTo>
                    <a:pt x="4" y="34"/>
                    <a:pt x="0" y="34"/>
                    <a:pt x="0" y="28"/>
                  </a:cubicBezTo>
                  <a:cubicBezTo>
                    <a:pt x="0" y="24"/>
                    <a:pt x="6" y="18"/>
                    <a:pt x="14" y="16"/>
                  </a:cubicBezTo>
                  <a:cubicBezTo>
                    <a:pt x="22" y="14"/>
                    <a:pt x="29" y="9"/>
                    <a:pt x="29" y="5"/>
                  </a:cubicBezTo>
                  <a:cubicBezTo>
                    <a:pt x="29" y="0"/>
                    <a:pt x="32" y="5"/>
                    <a:pt x="35" y="14"/>
                  </a:cubicBezTo>
                  <a:cubicBezTo>
                    <a:pt x="38" y="24"/>
                    <a:pt x="38" y="35"/>
                    <a:pt x="34" y="40"/>
                  </a:cubicBezTo>
                  <a:cubicBezTo>
                    <a:pt x="31" y="44"/>
                    <a:pt x="30" y="49"/>
                    <a:pt x="32" y="50"/>
                  </a:cubicBezTo>
                  <a:cubicBezTo>
                    <a:pt x="33" y="52"/>
                    <a:pt x="28" y="54"/>
                    <a:pt x="20" y="55"/>
                  </a:cubicBezTo>
                  <a:cubicBezTo>
                    <a:pt x="6" y="56"/>
                    <a:pt x="6" y="55"/>
                    <a:pt x="17" y="3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4" name="Freeform 61"/>
            <p:cNvSpPr>
              <a:spLocks/>
            </p:cNvSpPr>
            <p:nvPr/>
          </p:nvSpPr>
          <p:spPr bwMode="auto">
            <a:xfrm>
              <a:off x="4656694" y="-417363"/>
              <a:ext cx="64730" cy="81328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43" y="8"/>
                </a:cxn>
                <a:cxn ang="0">
                  <a:pos x="40" y="23"/>
                </a:cxn>
                <a:cxn ang="0">
                  <a:pos x="36" y="32"/>
                </a:cxn>
                <a:cxn ang="0">
                  <a:pos x="22" y="46"/>
                </a:cxn>
                <a:cxn ang="0">
                  <a:pos x="25" y="5"/>
                </a:cxn>
              </a:cxnLst>
              <a:rect l="0" t="0" r="r" b="b"/>
              <a:pathLst>
                <a:path w="45" h="56">
                  <a:moveTo>
                    <a:pt x="25" y="5"/>
                  </a:moveTo>
                  <a:cubicBezTo>
                    <a:pt x="35" y="0"/>
                    <a:pt x="40" y="1"/>
                    <a:pt x="43" y="8"/>
                  </a:cubicBezTo>
                  <a:cubicBezTo>
                    <a:pt x="45" y="14"/>
                    <a:pt x="44" y="20"/>
                    <a:pt x="40" y="23"/>
                  </a:cubicBezTo>
                  <a:cubicBezTo>
                    <a:pt x="36" y="25"/>
                    <a:pt x="34" y="29"/>
                    <a:pt x="36" y="32"/>
                  </a:cubicBezTo>
                  <a:cubicBezTo>
                    <a:pt x="38" y="36"/>
                    <a:pt x="32" y="42"/>
                    <a:pt x="22" y="46"/>
                  </a:cubicBezTo>
                  <a:cubicBezTo>
                    <a:pt x="0" y="56"/>
                    <a:pt x="17" y="9"/>
                    <a:pt x="25" y="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4796113" y="-472134"/>
              <a:ext cx="43154" cy="9294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20" y="0"/>
                </a:cxn>
                <a:cxn ang="0">
                  <a:pos x="29" y="26"/>
                </a:cxn>
                <a:cxn ang="0">
                  <a:pos x="6" y="39"/>
                </a:cxn>
              </a:cxnLst>
              <a:rect l="0" t="0" r="r" b="b"/>
              <a:pathLst>
                <a:path w="30" h="64">
                  <a:moveTo>
                    <a:pt x="6" y="39"/>
                  </a:moveTo>
                  <a:cubicBezTo>
                    <a:pt x="0" y="18"/>
                    <a:pt x="7" y="0"/>
                    <a:pt x="20" y="0"/>
                  </a:cubicBezTo>
                  <a:cubicBezTo>
                    <a:pt x="28" y="0"/>
                    <a:pt x="30" y="7"/>
                    <a:pt x="29" y="26"/>
                  </a:cubicBezTo>
                  <a:cubicBezTo>
                    <a:pt x="26" y="56"/>
                    <a:pt x="12" y="64"/>
                    <a:pt x="6" y="3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6" name="Freeform 63"/>
            <p:cNvSpPr>
              <a:spLocks/>
            </p:cNvSpPr>
            <p:nvPr/>
          </p:nvSpPr>
          <p:spPr bwMode="auto">
            <a:xfrm>
              <a:off x="4738019" y="-472134"/>
              <a:ext cx="38175" cy="58091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13" y="0"/>
                </a:cxn>
                <a:cxn ang="0">
                  <a:pos x="18" y="27"/>
                </a:cxn>
                <a:cxn ang="0">
                  <a:pos x="4" y="17"/>
                </a:cxn>
              </a:cxnLst>
              <a:rect l="0" t="0" r="r" b="b"/>
              <a:pathLst>
                <a:path w="26" h="40">
                  <a:moveTo>
                    <a:pt x="4" y="17"/>
                  </a:moveTo>
                  <a:cubicBezTo>
                    <a:pt x="6" y="8"/>
                    <a:pt x="10" y="0"/>
                    <a:pt x="13" y="0"/>
                  </a:cubicBezTo>
                  <a:cubicBezTo>
                    <a:pt x="23" y="0"/>
                    <a:pt x="26" y="19"/>
                    <a:pt x="18" y="27"/>
                  </a:cubicBezTo>
                  <a:cubicBezTo>
                    <a:pt x="5" y="40"/>
                    <a:pt x="0" y="36"/>
                    <a:pt x="4" y="1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7" name="Freeform 64"/>
            <p:cNvSpPr>
              <a:spLocks/>
            </p:cNvSpPr>
            <p:nvPr/>
          </p:nvSpPr>
          <p:spPr bwMode="auto">
            <a:xfrm>
              <a:off x="4777846" y="-535205"/>
              <a:ext cx="49793" cy="53112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0" y="15"/>
                </a:cxn>
                <a:cxn ang="0">
                  <a:pos x="22" y="6"/>
                </a:cxn>
                <a:cxn ang="0">
                  <a:pos x="28" y="7"/>
                </a:cxn>
                <a:cxn ang="0">
                  <a:pos x="22" y="36"/>
                </a:cxn>
                <a:cxn ang="0">
                  <a:pos x="7" y="25"/>
                </a:cxn>
              </a:cxnLst>
              <a:rect l="0" t="0" r="r" b="b"/>
              <a:pathLst>
                <a:path w="35" h="36">
                  <a:moveTo>
                    <a:pt x="7" y="25"/>
                  </a:moveTo>
                  <a:cubicBezTo>
                    <a:pt x="0" y="17"/>
                    <a:pt x="0" y="15"/>
                    <a:pt x="10" y="15"/>
                  </a:cubicBezTo>
                  <a:cubicBezTo>
                    <a:pt x="16" y="15"/>
                    <a:pt x="21" y="11"/>
                    <a:pt x="22" y="6"/>
                  </a:cubicBezTo>
                  <a:cubicBezTo>
                    <a:pt x="22" y="0"/>
                    <a:pt x="24" y="0"/>
                    <a:pt x="28" y="7"/>
                  </a:cubicBezTo>
                  <a:cubicBezTo>
                    <a:pt x="35" y="17"/>
                    <a:pt x="31" y="36"/>
                    <a:pt x="22" y="36"/>
                  </a:cubicBezTo>
                  <a:cubicBezTo>
                    <a:pt x="19" y="36"/>
                    <a:pt x="12" y="31"/>
                    <a:pt x="7" y="25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8" name="Freeform 65"/>
            <p:cNvSpPr>
              <a:spLocks/>
            </p:cNvSpPr>
            <p:nvPr/>
          </p:nvSpPr>
          <p:spPr bwMode="auto">
            <a:xfrm>
              <a:off x="5138067" y="-679604"/>
              <a:ext cx="36515" cy="44813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8" y="8"/>
                </a:cxn>
                <a:cxn ang="0">
                  <a:pos x="19" y="23"/>
                </a:cxn>
                <a:cxn ang="0">
                  <a:pos x="6" y="20"/>
                </a:cxn>
              </a:cxnLst>
              <a:rect l="0" t="0" r="r" b="b"/>
              <a:pathLst>
                <a:path w="26" h="30">
                  <a:moveTo>
                    <a:pt x="6" y="20"/>
                  </a:moveTo>
                  <a:cubicBezTo>
                    <a:pt x="0" y="4"/>
                    <a:pt x="4" y="0"/>
                    <a:pt x="18" y="8"/>
                  </a:cubicBezTo>
                  <a:cubicBezTo>
                    <a:pt x="26" y="13"/>
                    <a:pt x="26" y="16"/>
                    <a:pt x="19" y="23"/>
                  </a:cubicBezTo>
                  <a:cubicBezTo>
                    <a:pt x="13" y="30"/>
                    <a:pt x="10" y="29"/>
                    <a:pt x="6" y="2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9" y="386344"/>
            <a:ext cx="4969565" cy="457214"/>
          </a:xfrm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SHAR-Q Pilot Sites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A64A-7F5F-4C1E-999D-C0E4347BB282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7</a:t>
            </a:fld>
            <a:endParaRPr lang="uk-UA">
              <a:solidFill>
                <a:srgbClr val="5B9BD5">
                  <a:lumMod val="75000"/>
                </a:srgbClr>
              </a:solidFill>
            </a:endParaRPr>
          </a:p>
        </p:txBody>
      </p:sp>
      <p:grpSp>
        <p:nvGrpSpPr>
          <p:cNvPr id="110" name="Skupina 1"/>
          <p:cNvGrpSpPr/>
          <p:nvPr/>
        </p:nvGrpSpPr>
        <p:grpSpPr>
          <a:xfrm>
            <a:off x="458209" y="2868947"/>
            <a:ext cx="2375166" cy="784443"/>
            <a:chOff x="454579" y="3720982"/>
            <a:chExt cx="2375166" cy="78444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1" name="Skupina 8"/>
            <p:cNvGrpSpPr/>
            <p:nvPr/>
          </p:nvGrpSpPr>
          <p:grpSpPr>
            <a:xfrm>
              <a:off x="454579" y="4229200"/>
              <a:ext cx="2375166" cy="276225"/>
              <a:chOff x="454579" y="4229200"/>
              <a:chExt cx="2375166" cy="276225"/>
            </a:xfrm>
          </p:grpSpPr>
          <p:sp>
            <p:nvSpPr>
              <p:cNvPr id="127" name="Oval 203"/>
              <p:cNvSpPr/>
              <p:nvPr/>
            </p:nvSpPr>
            <p:spPr>
              <a:xfrm flipH="1">
                <a:off x="2628577" y="4272749"/>
                <a:ext cx="201168" cy="2011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128" name="Straight Connector 206"/>
              <p:cNvCxnSpPr>
                <a:stCxn id="127" idx="6"/>
              </p:cNvCxnSpPr>
              <p:nvPr/>
            </p:nvCxnSpPr>
            <p:spPr>
              <a:xfrm flipH="1" flipV="1">
                <a:off x="1604065" y="4368106"/>
                <a:ext cx="1024512" cy="5227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ounded Rectangle 205"/>
              <p:cNvSpPr/>
              <p:nvPr/>
            </p:nvSpPr>
            <p:spPr>
              <a:xfrm flipH="1">
                <a:off x="454579" y="4229200"/>
                <a:ext cx="2069432" cy="27622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>
                    <a:latin typeface="Calibri" charset="0"/>
                    <a:ea typeface="Calibri" charset="0"/>
                    <a:cs typeface="Calibri" charset="0"/>
                  </a:rPr>
                  <a:t>Martim</a:t>
                </a:r>
                <a:r>
                  <a:rPr lang="en-US" b="1" dirty="0" smtClean="0">
                    <a:latin typeface="Calibri" charset="0"/>
                    <a:ea typeface="Calibri" charset="0"/>
                    <a:cs typeface="Calibri" charset="0"/>
                  </a:rPr>
                  <a:t>-Longo (PT)</a:t>
                </a:r>
                <a:endParaRPr lang="en-US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12" name="Group 332"/>
            <p:cNvGrpSpPr/>
            <p:nvPr/>
          </p:nvGrpSpPr>
          <p:grpSpPr>
            <a:xfrm>
              <a:off x="1056174" y="3909065"/>
              <a:ext cx="466340" cy="328864"/>
              <a:chOff x="6310313" y="3435350"/>
              <a:chExt cx="549275" cy="3873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9" name="Freeform 30"/>
              <p:cNvSpPr>
                <a:spLocks noEditPoints="1"/>
              </p:cNvSpPr>
              <p:nvPr/>
            </p:nvSpPr>
            <p:spPr bwMode="auto">
              <a:xfrm>
                <a:off x="6372226" y="3543300"/>
                <a:ext cx="434975" cy="6350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3" y="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74" y="40"/>
                  </a:cxn>
                  <a:cxn ang="0">
                    <a:pos x="267" y="0"/>
                  </a:cxn>
                  <a:cxn ang="0">
                    <a:pos x="56" y="34"/>
                  </a:cxn>
                  <a:cxn ang="0">
                    <a:pos x="49" y="34"/>
                  </a:cxn>
                  <a:cxn ang="0">
                    <a:pos x="51" y="7"/>
                  </a:cxn>
                  <a:cxn ang="0">
                    <a:pos x="60" y="7"/>
                  </a:cxn>
                  <a:cxn ang="0">
                    <a:pos x="56" y="34"/>
                  </a:cxn>
                  <a:cxn ang="0">
                    <a:pos x="137" y="33"/>
                  </a:cxn>
                  <a:cxn ang="0">
                    <a:pos x="128" y="33"/>
                  </a:cxn>
                  <a:cxn ang="0">
                    <a:pos x="128" y="5"/>
                  </a:cxn>
                  <a:cxn ang="0">
                    <a:pos x="137" y="5"/>
                  </a:cxn>
                  <a:cxn ang="0">
                    <a:pos x="137" y="33"/>
                  </a:cxn>
                  <a:cxn ang="0">
                    <a:pos x="205" y="34"/>
                  </a:cxn>
                  <a:cxn ang="0">
                    <a:pos x="203" y="7"/>
                  </a:cxn>
                  <a:cxn ang="0">
                    <a:pos x="210" y="7"/>
                  </a:cxn>
                  <a:cxn ang="0">
                    <a:pos x="214" y="34"/>
                  </a:cxn>
                  <a:cxn ang="0">
                    <a:pos x="205" y="34"/>
                  </a:cxn>
                  <a:cxn ang="0">
                    <a:pos x="205" y="34"/>
                  </a:cxn>
                  <a:cxn ang="0">
                    <a:pos x="205" y="34"/>
                  </a:cxn>
                </a:cxnLst>
                <a:rect l="0" t="0" r="r" b="b"/>
                <a:pathLst>
                  <a:path w="274" h="40">
                    <a:moveTo>
                      <a:pt x="267" y="0"/>
                    </a:moveTo>
                    <a:lnTo>
                      <a:pt x="3" y="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74" y="40"/>
                    </a:lnTo>
                    <a:lnTo>
                      <a:pt x="267" y="0"/>
                    </a:lnTo>
                    <a:close/>
                    <a:moveTo>
                      <a:pt x="56" y="34"/>
                    </a:moveTo>
                    <a:lnTo>
                      <a:pt x="49" y="34"/>
                    </a:lnTo>
                    <a:lnTo>
                      <a:pt x="51" y="7"/>
                    </a:lnTo>
                    <a:lnTo>
                      <a:pt x="60" y="7"/>
                    </a:lnTo>
                    <a:lnTo>
                      <a:pt x="56" y="34"/>
                    </a:lnTo>
                    <a:close/>
                    <a:moveTo>
                      <a:pt x="137" y="33"/>
                    </a:moveTo>
                    <a:lnTo>
                      <a:pt x="128" y="33"/>
                    </a:lnTo>
                    <a:lnTo>
                      <a:pt x="128" y="5"/>
                    </a:lnTo>
                    <a:lnTo>
                      <a:pt x="137" y="5"/>
                    </a:lnTo>
                    <a:lnTo>
                      <a:pt x="137" y="33"/>
                    </a:lnTo>
                    <a:close/>
                    <a:moveTo>
                      <a:pt x="205" y="34"/>
                    </a:moveTo>
                    <a:lnTo>
                      <a:pt x="203" y="7"/>
                    </a:lnTo>
                    <a:lnTo>
                      <a:pt x="210" y="7"/>
                    </a:lnTo>
                    <a:lnTo>
                      <a:pt x="214" y="34"/>
                    </a:lnTo>
                    <a:lnTo>
                      <a:pt x="205" y="34"/>
                    </a:lnTo>
                    <a:close/>
                    <a:moveTo>
                      <a:pt x="205" y="34"/>
                    </a:moveTo>
                    <a:lnTo>
                      <a:pt x="205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" name="Freeform 31"/>
              <p:cNvSpPr>
                <a:spLocks noEditPoints="1"/>
              </p:cNvSpPr>
              <p:nvPr/>
            </p:nvSpPr>
            <p:spPr bwMode="auto">
              <a:xfrm>
                <a:off x="6372226" y="3543300"/>
                <a:ext cx="434975" cy="6350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3" y="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74" y="40"/>
                  </a:cxn>
                  <a:cxn ang="0">
                    <a:pos x="267" y="0"/>
                  </a:cxn>
                  <a:cxn ang="0">
                    <a:pos x="56" y="34"/>
                  </a:cxn>
                  <a:cxn ang="0">
                    <a:pos x="49" y="34"/>
                  </a:cxn>
                  <a:cxn ang="0">
                    <a:pos x="51" y="7"/>
                  </a:cxn>
                  <a:cxn ang="0">
                    <a:pos x="60" y="7"/>
                  </a:cxn>
                  <a:cxn ang="0">
                    <a:pos x="56" y="34"/>
                  </a:cxn>
                  <a:cxn ang="0">
                    <a:pos x="137" y="33"/>
                  </a:cxn>
                  <a:cxn ang="0">
                    <a:pos x="128" y="33"/>
                  </a:cxn>
                  <a:cxn ang="0">
                    <a:pos x="128" y="5"/>
                  </a:cxn>
                  <a:cxn ang="0">
                    <a:pos x="137" y="5"/>
                  </a:cxn>
                  <a:cxn ang="0">
                    <a:pos x="137" y="33"/>
                  </a:cxn>
                  <a:cxn ang="0">
                    <a:pos x="205" y="34"/>
                  </a:cxn>
                  <a:cxn ang="0">
                    <a:pos x="203" y="7"/>
                  </a:cxn>
                  <a:cxn ang="0">
                    <a:pos x="210" y="7"/>
                  </a:cxn>
                  <a:cxn ang="0">
                    <a:pos x="214" y="34"/>
                  </a:cxn>
                  <a:cxn ang="0">
                    <a:pos x="205" y="34"/>
                  </a:cxn>
                  <a:cxn ang="0">
                    <a:pos x="205" y="34"/>
                  </a:cxn>
                  <a:cxn ang="0">
                    <a:pos x="205" y="34"/>
                  </a:cxn>
                </a:cxnLst>
                <a:rect l="0" t="0" r="r" b="b"/>
                <a:pathLst>
                  <a:path w="274" h="40">
                    <a:moveTo>
                      <a:pt x="267" y="0"/>
                    </a:moveTo>
                    <a:lnTo>
                      <a:pt x="3" y="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74" y="40"/>
                    </a:lnTo>
                    <a:lnTo>
                      <a:pt x="267" y="0"/>
                    </a:lnTo>
                    <a:moveTo>
                      <a:pt x="56" y="34"/>
                    </a:moveTo>
                    <a:lnTo>
                      <a:pt x="49" y="34"/>
                    </a:lnTo>
                    <a:lnTo>
                      <a:pt x="51" y="7"/>
                    </a:lnTo>
                    <a:lnTo>
                      <a:pt x="60" y="7"/>
                    </a:lnTo>
                    <a:lnTo>
                      <a:pt x="56" y="34"/>
                    </a:lnTo>
                    <a:moveTo>
                      <a:pt x="137" y="33"/>
                    </a:moveTo>
                    <a:lnTo>
                      <a:pt x="128" y="33"/>
                    </a:lnTo>
                    <a:lnTo>
                      <a:pt x="128" y="5"/>
                    </a:lnTo>
                    <a:lnTo>
                      <a:pt x="137" y="5"/>
                    </a:lnTo>
                    <a:lnTo>
                      <a:pt x="137" y="33"/>
                    </a:lnTo>
                    <a:moveTo>
                      <a:pt x="205" y="34"/>
                    </a:moveTo>
                    <a:lnTo>
                      <a:pt x="203" y="7"/>
                    </a:lnTo>
                    <a:lnTo>
                      <a:pt x="210" y="7"/>
                    </a:lnTo>
                    <a:lnTo>
                      <a:pt x="214" y="34"/>
                    </a:lnTo>
                    <a:lnTo>
                      <a:pt x="205" y="34"/>
                    </a:lnTo>
                    <a:moveTo>
                      <a:pt x="205" y="34"/>
                    </a:moveTo>
                    <a:lnTo>
                      <a:pt x="205" y="3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1" name="Freeform 32"/>
              <p:cNvSpPr>
                <a:spLocks noEditPoints="1"/>
              </p:cNvSpPr>
              <p:nvPr/>
            </p:nvSpPr>
            <p:spPr bwMode="auto">
              <a:xfrm>
                <a:off x="6380163" y="3473450"/>
                <a:ext cx="415925" cy="5397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6" y="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62" y="34"/>
                  </a:cxn>
                  <a:cxn ang="0">
                    <a:pos x="255" y="0"/>
                  </a:cxn>
                  <a:cxn ang="0">
                    <a:pos x="57" y="31"/>
                  </a:cxn>
                  <a:cxn ang="0">
                    <a:pos x="48" y="31"/>
                  </a:cxn>
                  <a:cxn ang="0">
                    <a:pos x="51" y="3"/>
                  </a:cxn>
                  <a:cxn ang="0">
                    <a:pos x="60" y="3"/>
                  </a:cxn>
                  <a:cxn ang="0">
                    <a:pos x="57" y="31"/>
                  </a:cxn>
                  <a:cxn ang="0">
                    <a:pos x="132" y="31"/>
                  </a:cxn>
                  <a:cxn ang="0">
                    <a:pos x="123" y="31"/>
                  </a:cxn>
                  <a:cxn ang="0">
                    <a:pos x="123" y="3"/>
                  </a:cxn>
                  <a:cxn ang="0">
                    <a:pos x="132" y="3"/>
                  </a:cxn>
                  <a:cxn ang="0">
                    <a:pos x="132" y="31"/>
                  </a:cxn>
                  <a:cxn ang="0">
                    <a:pos x="196" y="31"/>
                  </a:cxn>
                  <a:cxn ang="0">
                    <a:pos x="192" y="3"/>
                  </a:cxn>
                  <a:cxn ang="0">
                    <a:pos x="201" y="3"/>
                  </a:cxn>
                  <a:cxn ang="0">
                    <a:pos x="203" y="31"/>
                  </a:cxn>
                  <a:cxn ang="0">
                    <a:pos x="196" y="31"/>
                  </a:cxn>
                  <a:cxn ang="0">
                    <a:pos x="196" y="31"/>
                  </a:cxn>
                  <a:cxn ang="0">
                    <a:pos x="196" y="31"/>
                  </a:cxn>
                </a:cxnLst>
                <a:rect l="0" t="0" r="r" b="b"/>
                <a:pathLst>
                  <a:path w="262" h="34">
                    <a:moveTo>
                      <a:pt x="255" y="0"/>
                    </a:moveTo>
                    <a:lnTo>
                      <a:pt x="6" y="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62" y="34"/>
                    </a:lnTo>
                    <a:lnTo>
                      <a:pt x="255" y="0"/>
                    </a:lnTo>
                    <a:close/>
                    <a:moveTo>
                      <a:pt x="57" y="31"/>
                    </a:moveTo>
                    <a:lnTo>
                      <a:pt x="48" y="31"/>
                    </a:lnTo>
                    <a:lnTo>
                      <a:pt x="51" y="3"/>
                    </a:lnTo>
                    <a:lnTo>
                      <a:pt x="60" y="3"/>
                    </a:lnTo>
                    <a:lnTo>
                      <a:pt x="57" y="31"/>
                    </a:lnTo>
                    <a:close/>
                    <a:moveTo>
                      <a:pt x="132" y="31"/>
                    </a:moveTo>
                    <a:lnTo>
                      <a:pt x="123" y="31"/>
                    </a:lnTo>
                    <a:lnTo>
                      <a:pt x="123" y="3"/>
                    </a:lnTo>
                    <a:lnTo>
                      <a:pt x="132" y="3"/>
                    </a:lnTo>
                    <a:lnTo>
                      <a:pt x="132" y="31"/>
                    </a:lnTo>
                    <a:close/>
                    <a:moveTo>
                      <a:pt x="196" y="31"/>
                    </a:moveTo>
                    <a:lnTo>
                      <a:pt x="192" y="3"/>
                    </a:lnTo>
                    <a:lnTo>
                      <a:pt x="201" y="3"/>
                    </a:lnTo>
                    <a:lnTo>
                      <a:pt x="203" y="31"/>
                    </a:lnTo>
                    <a:lnTo>
                      <a:pt x="196" y="31"/>
                    </a:lnTo>
                    <a:close/>
                    <a:moveTo>
                      <a:pt x="196" y="31"/>
                    </a:moveTo>
                    <a:lnTo>
                      <a:pt x="196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2" name="Freeform 33"/>
              <p:cNvSpPr>
                <a:spLocks noEditPoints="1"/>
              </p:cNvSpPr>
              <p:nvPr/>
            </p:nvSpPr>
            <p:spPr bwMode="auto">
              <a:xfrm>
                <a:off x="6380163" y="3473450"/>
                <a:ext cx="415925" cy="5397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6" y="0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62" y="34"/>
                  </a:cxn>
                  <a:cxn ang="0">
                    <a:pos x="255" y="0"/>
                  </a:cxn>
                  <a:cxn ang="0">
                    <a:pos x="57" y="31"/>
                  </a:cxn>
                  <a:cxn ang="0">
                    <a:pos x="48" y="31"/>
                  </a:cxn>
                  <a:cxn ang="0">
                    <a:pos x="51" y="3"/>
                  </a:cxn>
                  <a:cxn ang="0">
                    <a:pos x="60" y="3"/>
                  </a:cxn>
                  <a:cxn ang="0">
                    <a:pos x="57" y="31"/>
                  </a:cxn>
                  <a:cxn ang="0">
                    <a:pos x="132" y="31"/>
                  </a:cxn>
                  <a:cxn ang="0">
                    <a:pos x="123" y="31"/>
                  </a:cxn>
                  <a:cxn ang="0">
                    <a:pos x="123" y="3"/>
                  </a:cxn>
                  <a:cxn ang="0">
                    <a:pos x="132" y="3"/>
                  </a:cxn>
                  <a:cxn ang="0">
                    <a:pos x="132" y="31"/>
                  </a:cxn>
                  <a:cxn ang="0">
                    <a:pos x="196" y="31"/>
                  </a:cxn>
                  <a:cxn ang="0">
                    <a:pos x="192" y="3"/>
                  </a:cxn>
                  <a:cxn ang="0">
                    <a:pos x="201" y="3"/>
                  </a:cxn>
                  <a:cxn ang="0">
                    <a:pos x="203" y="31"/>
                  </a:cxn>
                  <a:cxn ang="0">
                    <a:pos x="196" y="31"/>
                  </a:cxn>
                  <a:cxn ang="0">
                    <a:pos x="196" y="31"/>
                  </a:cxn>
                  <a:cxn ang="0">
                    <a:pos x="196" y="31"/>
                  </a:cxn>
                </a:cxnLst>
                <a:rect l="0" t="0" r="r" b="b"/>
                <a:pathLst>
                  <a:path w="262" h="34">
                    <a:moveTo>
                      <a:pt x="255" y="0"/>
                    </a:moveTo>
                    <a:lnTo>
                      <a:pt x="6" y="0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62" y="34"/>
                    </a:lnTo>
                    <a:lnTo>
                      <a:pt x="255" y="0"/>
                    </a:lnTo>
                    <a:moveTo>
                      <a:pt x="57" y="31"/>
                    </a:moveTo>
                    <a:lnTo>
                      <a:pt x="48" y="31"/>
                    </a:lnTo>
                    <a:lnTo>
                      <a:pt x="51" y="3"/>
                    </a:lnTo>
                    <a:lnTo>
                      <a:pt x="60" y="3"/>
                    </a:lnTo>
                    <a:lnTo>
                      <a:pt x="57" y="31"/>
                    </a:lnTo>
                    <a:moveTo>
                      <a:pt x="132" y="31"/>
                    </a:moveTo>
                    <a:lnTo>
                      <a:pt x="123" y="31"/>
                    </a:lnTo>
                    <a:lnTo>
                      <a:pt x="123" y="3"/>
                    </a:lnTo>
                    <a:lnTo>
                      <a:pt x="132" y="3"/>
                    </a:lnTo>
                    <a:lnTo>
                      <a:pt x="132" y="31"/>
                    </a:lnTo>
                    <a:moveTo>
                      <a:pt x="196" y="31"/>
                    </a:moveTo>
                    <a:lnTo>
                      <a:pt x="192" y="3"/>
                    </a:lnTo>
                    <a:lnTo>
                      <a:pt x="201" y="3"/>
                    </a:lnTo>
                    <a:lnTo>
                      <a:pt x="203" y="31"/>
                    </a:lnTo>
                    <a:lnTo>
                      <a:pt x="196" y="31"/>
                    </a:lnTo>
                    <a:moveTo>
                      <a:pt x="196" y="31"/>
                    </a:moveTo>
                    <a:lnTo>
                      <a:pt x="196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3" name="Freeform 34"/>
              <p:cNvSpPr>
                <a:spLocks noEditPoints="1"/>
              </p:cNvSpPr>
              <p:nvPr/>
            </p:nvSpPr>
            <p:spPr bwMode="auto">
              <a:xfrm>
                <a:off x="6362701" y="3621088"/>
                <a:ext cx="455613" cy="555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287" y="35"/>
                  </a:cxn>
                  <a:cxn ang="0">
                    <a:pos x="282" y="0"/>
                  </a:cxn>
                  <a:cxn ang="0">
                    <a:pos x="4" y="0"/>
                  </a:cxn>
                  <a:cxn ang="0">
                    <a:pos x="57" y="31"/>
                  </a:cxn>
                  <a:cxn ang="0">
                    <a:pos x="50" y="31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57" y="31"/>
                  </a:cxn>
                  <a:cxn ang="0">
                    <a:pos x="143" y="33"/>
                  </a:cxn>
                  <a:cxn ang="0">
                    <a:pos x="134" y="33"/>
                  </a:cxn>
                  <a:cxn ang="0">
                    <a:pos x="134" y="6"/>
                  </a:cxn>
                  <a:cxn ang="0">
                    <a:pos x="143" y="6"/>
                  </a:cxn>
                  <a:cxn ang="0">
                    <a:pos x="143" y="33"/>
                  </a:cxn>
                  <a:cxn ang="0">
                    <a:pos x="216" y="31"/>
                  </a:cxn>
                  <a:cxn ang="0">
                    <a:pos x="214" y="4"/>
                  </a:cxn>
                  <a:cxn ang="0">
                    <a:pos x="222" y="4"/>
                  </a:cxn>
                  <a:cxn ang="0">
                    <a:pos x="225" y="31"/>
                  </a:cxn>
                  <a:cxn ang="0">
                    <a:pos x="216" y="31"/>
                  </a:cxn>
                  <a:cxn ang="0">
                    <a:pos x="216" y="31"/>
                  </a:cxn>
                  <a:cxn ang="0">
                    <a:pos x="216" y="31"/>
                  </a:cxn>
                </a:cxnLst>
                <a:rect l="0" t="0" r="r" b="b"/>
                <a:pathLst>
                  <a:path w="287" h="35">
                    <a:moveTo>
                      <a:pt x="4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287" y="35"/>
                    </a:lnTo>
                    <a:lnTo>
                      <a:pt x="282" y="0"/>
                    </a:lnTo>
                    <a:lnTo>
                      <a:pt x="4" y="0"/>
                    </a:lnTo>
                    <a:close/>
                    <a:moveTo>
                      <a:pt x="57" y="31"/>
                    </a:moveTo>
                    <a:lnTo>
                      <a:pt x="50" y="31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57" y="31"/>
                    </a:lnTo>
                    <a:close/>
                    <a:moveTo>
                      <a:pt x="143" y="33"/>
                    </a:moveTo>
                    <a:lnTo>
                      <a:pt x="134" y="33"/>
                    </a:lnTo>
                    <a:lnTo>
                      <a:pt x="134" y="6"/>
                    </a:lnTo>
                    <a:lnTo>
                      <a:pt x="143" y="6"/>
                    </a:lnTo>
                    <a:lnTo>
                      <a:pt x="143" y="33"/>
                    </a:lnTo>
                    <a:close/>
                    <a:moveTo>
                      <a:pt x="216" y="31"/>
                    </a:moveTo>
                    <a:lnTo>
                      <a:pt x="214" y="4"/>
                    </a:lnTo>
                    <a:lnTo>
                      <a:pt x="222" y="4"/>
                    </a:lnTo>
                    <a:lnTo>
                      <a:pt x="225" y="31"/>
                    </a:lnTo>
                    <a:lnTo>
                      <a:pt x="216" y="31"/>
                    </a:lnTo>
                    <a:close/>
                    <a:moveTo>
                      <a:pt x="216" y="31"/>
                    </a:moveTo>
                    <a:lnTo>
                      <a:pt x="216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4" name="Freeform 35"/>
              <p:cNvSpPr>
                <a:spLocks noEditPoints="1"/>
              </p:cNvSpPr>
              <p:nvPr/>
            </p:nvSpPr>
            <p:spPr bwMode="auto">
              <a:xfrm>
                <a:off x="6362701" y="3621088"/>
                <a:ext cx="455613" cy="555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287" y="35"/>
                  </a:cxn>
                  <a:cxn ang="0">
                    <a:pos x="282" y="0"/>
                  </a:cxn>
                  <a:cxn ang="0">
                    <a:pos x="4" y="0"/>
                  </a:cxn>
                  <a:cxn ang="0">
                    <a:pos x="57" y="31"/>
                  </a:cxn>
                  <a:cxn ang="0">
                    <a:pos x="50" y="31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57" y="31"/>
                  </a:cxn>
                  <a:cxn ang="0">
                    <a:pos x="143" y="33"/>
                  </a:cxn>
                  <a:cxn ang="0">
                    <a:pos x="134" y="33"/>
                  </a:cxn>
                  <a:cxn ang="0">
                    <a:pos x="134" y="6"/>
                  </a:cxn>
                  <a:cxn ang="0">
                    <a:pos x="143" y="6"/>
                  </a:cxn>
                  <a:cxn ang="0">
                    <a:pos x="143" y="33"/>
                  </a:cxn>
                  <a:cxn ang="0">
                    <a:pos x="216" y="31"/>
                  </a:cxn>
                  <a:cxn ang="0">
                    <a:pos x="214" y="4"/>
                  </a:cxn>
                  <a:cxn ang="0">
                    <a:pos x="222" y="4"/>
                  </a:cxn>
                  <a:cxn ang="0">
                    <a:pos x="225" y="31"/>
                  </a:cxn>
                  <a:cxn ang="0">
                    <a:pos x="216" y="31"/>
                  </a:cxn>
                  <a:cxn ang="0">
                    <a:pos x="216" y="31"/>
                  </a:cxn>
                  <a:cxn ang="0">
                    <a:pos x="216" y="31"/>
                  </a:cxn>
                </a:cxnLst>
                <a:rect l="0" t="0" r="r" b="b"/>
                <a:pathLst>
                  <a:path w="287" h="35">
                    <a:moveTo>
                      <a:pt x="4" y="0"/>
                    </a:moveTo>
                    <a:lnTo>
                      <a:pt x="0" y="35"/>
                    </a:lnTo>
                    <a:lnTo>
                      <a:pt x="0" y="35"/>
                    </a:lnTo>
                    <a:lnTo>
                      <a:pt x="287" y="35"/>
                    </a:lnTo>
                    <a:lnTo>
                      <a:pt x="282" y="0"/>
                    </a:lnTo>
                    <a:lnTo>
                      <a:pt x="4" y="0"/>
                    </a:lnTo>
                    <a:moveTo>
                      <a:pt x="57" y="31"/>
                    </a:moveTo>
                    <a:lnTo>
                      <a:pt x="50" y="31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57" y="31"/>
                    </a:lnTo>
                    <a:moveTo>
                      <a:pt x="143" y="33"/>
                    </a:moveTo>
                    <a:lnTo>
                      <a:pt x="134" y="33"/>
                    </a:lnTo>
                    <a:lnTo>
                      <a:pt x="134" y="6"/>
                    </a:lnTo>
                    <a:lnTo>
                      <a:pt x="143" y="6"/>
                    </a:lnTo>
                    <a:lnTo>
                      <a:pt x="143" y="33"/>
                    </a:lnTo>
                    <a:moveTo>
                      <a:pt x="216" y="31"/>
                    </a:moveTo>
                    <a:lnTo>
                      <a:pt x="214" y="4"/>
                    </a:lnTo>
                    <a:lnTo>
                      <a:pt x="222" y="4"/>
                    </a:lnTo>
                    <a:lnTo>
                      <a:pt x="225" y="31"/>
                    </a:lnTo>
                    <a:lnTo>
                      <a:pt x="216" y="31"/>
                    </a:lnTo>
                    <a:moveTo>
                      <a:pt x="216" y="31"/>
                    </a:moveTo>
                    <a:lnTo>
                      <a:pt x="216" y="31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5" name="Freeform 36"/>
              <p:cNvSpPr>
                <a:spLocks noEditPoints="1"/>
              </p:cNvSpPr>
              <p:nvPr/>
            </p:nvSpPr>
            <p:spPr bwMode="auto">
              <a:xfrm>
                <a:off x="6310313" y="3435350"/>
                <a:ext cx="549275" cy="387350"/>
              </a:xfrm>
              <a:custGeom>
                <a:avLst/>
                <a:gdLst/>
                <a:ahLst/>
                <a:cxnLst>
                  <a:cxn ang="0">
                    <a:pos x="178" y="174"/>
                  </a:cxn>
                  <a:cxn ang="0">
                    <a:pos x="346" y="174"/>
                  </a:cxn>
                  <a:cxn ang="0">
                    <a:pos x="320" y="0"/>
                  </a:cxn>
                  <a:cxn ang="0">
                    <a:pos x="26" y="0"/>
                  </a:cxn>
                  <a:cxn ang="0">
                    <a:pos x="0" y="174"/>
                  </a:cxn>
                  <a:cxn ang="0">
                    <a:pos x="165" y="174"/>
                  </a:cxn>
                  <a:cxn ang="0">
                    <a:pos x="165" y="231"/>
                  </a:cxn>
                  <a:cxn ang="0">
                    <a:pos x="101" y="231"/>
                  </a:cxn>
                  <a:cxn ang="0">
                    <a:pos x="101" y="244"/>
                  </a:cxn>
                  <a:cxn ang="0">
                    <a:pos x="240" y="244"/>
                  </a:cxn>
                  <a:cxn ang="0">
                    <a:pos x="240" y="231"/>
                  </a:cxn>
                  <a:cxn ang="0">
                    <a:pos x="178" y="231"/>
                  </a:cxn>
                  <a:cxn ang="0">
                    <a:pos x="178" y="174"/>
                  </a:cxn>
                  <a:cxn ang="0">
                    <a:pos x="9" y="167"/>
                  </a:cxn>
                  <a:cxn ang="0">
                    <a:pos x="9" y="167"/>
                  </a:cxn>
                  <a:cxn ang="0">
                    <a:pos x="33" y="7"/>
                  </a:cxn>
                  <a:cxn ang="0">
                    <a:pos x="315" y="7"/>
                  </a:cxn>
                  <a:cxn ang="0">
                    <a:pos x="337" y="167"/>
                  </a:cxn>
                  <a:cxn ang="0">
                    <a:pos x="9" y="167"/>
                  </a:cxn>
                  <a:cxn ang="0">
                    <a:pos x="9" y="167"/>
                  </a:cxn>
                  <a:cxn ang="0">
                    <a:pos x="9" y="167"/>
                  </a:cxn>
                </a:cxnLst>
                <a:rect l="0" t="0" r="r" b="b"/>
                <a:pathLst>
                  <a:path w="346" h="244">
                    <a:moveTo>
                      <a:pt x="178" y="174"/>
                    </a:moveTo>
                    <a:lnTo>
                      <a:pt x="346" y="174"/>
                    </a:lnTo>
                    <a:lnTo>
                      <a:pt x="320" y="0"/>
                    </a:lnTo>
                    <a:lnTo>
                      <a:pt x="26" y="0"/>
                    </a:lnTo>
                    <a:lnTo>
                      <a:pt x="0" y="174"/>
                    </a:lnTo>
                    <a:lnTo>
                      <a:pt x="165" y="174"/>
                    </a:lnTo>
                    <a:lnTo>
                      <a:pt x="165" y="231"/>
                    </a:lnTo>
                    <a:lnTo>
                      <a:pt x="101" y="231"/>
                    </a:lnTo>
                    <a:lnTo>
                      <a:pt x="101" y="244"/>
                    </a:lnTo>
                    <a:lnTo>
                      <a:pt x="240" y="244"/>
                    </a:lnTo>
                    <a:lnTo>
                      <a:pt x="240" y="231"/>
                    </a:lnTo>
                    <a:lnTo>
                      <a:pt x="178" y="231"/>
                    </a:lnTo>
                    <a:lnTo>
                      <a:pt x="178" y="174"/>
                    </a:lnTo>
                    <a:close/>
                    <a:moveTo>
                      <a:pt x="9" y="167"/>
                    </a:moveTo>
                    <a:lnTo>
                      <a:pt x="9" y="167"/>
                    </a:lnTo>
                    <a:lnTo>
                      <a:pt x="33" y="7"/>
                    </a:lnTo>
                    <a:lnTo>
                      <a:pt x="315" y="7"/>
                    </a:lnTo>
                    <a:lnTo>
                      <a:pt x="337" y="167"/>
                    </a:lnTo>
                    <a:lnTo>
                      <a:pt x="9" y="167"/>
                    </a:lnTo>
                    <a:close/>
                    <a:moveTo>
                      <a:pt x="9" y="167"/>
                    </a:moveTo>
                    <a:lnTo>
                      <a:pt x="9" y="1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6" name="Freeform 37"/>
              <p:cNvSpPr>
                <a:spLocks noEditPoints="1"/>
              </p:cNvSpPr>
              <p:nvPr/>
            </p:nvSpPr>
            <p:spPr bwMode="auto">
              <a:xfrm>
                <a:off x="6310313" y="3435350"/>
                <a:ext cx="549275" cy="387350"/>
              </a:xfrm>
              <a:custGeom>
                <a:avLst/>
                <a:gdLst/>
                <a:ahLst/>
                <a:cxnLst>
                  <a:cxn ang="0">
                    <a:pos x="178" y="174"/>
                  </a:cxn>
                  <a:cxn ang="0">
                    <a:pos x="346" y="174"/>
                  </a:cxn>
                  <a:cxn ang="0">
                    <a:pos x="320" y="0"/>
                  </a:cxn>
                  <a:cxn ang="0">
                    <a:pos x="26" y="0"/>
                  </a:cxn>
                  <a:cxn ang="0">
                    <a:pos x="0" y="174"/>
                  </a:cxn>
                  <a:cxn ang="0">
                    <a:pos x="165" y="174"/>
                  </a:cxn>
                  <a:cxn ang="0">
                    <a:pos x="165" y="231"/>
                  </a:cxn>
                  <a:cxn ang="0">
                    <a:pos x="101" y="231"/>
                  </a:cxn>
                  <a:cxn ang="0">
                    <a:pos x="101" y="244"/>
                  </a:cxn>
                  <a:cxn ang="0">
                    <a:pos x="240" y="244"/>
                  </a:cxn>
                  <a:cxn ang="0">
                    <a:pos x="240" y="231"/>
                  </a:cxn>
                  <a:cxn ang="0">
                    <a:pos x="178" y="231"/>
                  </a:cxn>
                  <a:cxn ang="0">
                    <a:pos x="178" y="174"/>
                  </a:cxn>
                  <a:cxn ang="0">
                    <a:pos x="9" y="167"/>
                  </a:cxn>
                  <a:cxn ang="0">
                    <a:pos x="9" y="167"/>
                  </a:cxn>
                  <a:cxn ang="0">
                    <a:pos x="33" y="7"/>
                  </a:cxn>
                  <a:cxn ang="0">
                    <a:pos x="315" y="7"/>
                  </a:cxn>
                  <a:cxn ang="0">
                    <a:pos x="337" y="167"/>
                  </a:cxn>
                  <a:cxn ang="0">
                    <a:pos x="9" y="167"/>
                  </a:cxn>
                  <a:cxn ang="0">
                    <a:pos x="9" y="167"/>
                  </a:cxn>
                  <a:cxn ang="0">
                    <a:pos x="9" y="167"/>
                  </a:cxn>
                </a:cxnLst>
                <a:rect l="0" t="0" r="r" b="b"/>
                <a:pathLst>
                  <a:path w="346" h="244">
                    <a:moveTo>
                      <a:pt x="178" y="174"/>
                    </a:moveTo>
                    <a:lnTo>
                      <a:pt x="346" y="174"/>
                    </a:lnTo>
                    <a:lnTo>
                      <a:pt x="320" y="0"/>
                    </a:lnTo>
                    <a:lnTo>
                      <a:pt x="26" y="0"/>
                    </a:lnTo>
                    <a:lnTo>
                      <a:pt x="0" y="174"/>
                    </a:lnTo>
                    <a:lnTo>
                      <a:pt x="165" y="174"/>
                    </a:lnTo>
                    <a:lnTo>
                      <a:pt x="165" y="231"/>
                    </a:lnTo>
                    <a:lnTo>
                      <a:pt x="101" y="231"/>
                    </a:lnTo>
                    <a:lnTo>
                      <a:pt x="101" y="244"/>
                    </a:lnTo>
                    <a:lnTo>
                      <a:pt x="240" y="244"/>
                    </a:lnTo>
                    <a:lnTo>
                      <a:pt x="240" y="231"/>
                    </a:lnTo>
                    <a:lnTo>
                      <a:pt x="178" y="231"/>
                    </a:lnTo>
                    <a:lnTo>
                      <a:pt x="178" y="174"/>
                    </a:lnTo>
                    <a:moveTo>
                      <a:pt x="9" y="167"/>
                    </a:moveTo>
                    <a:lnTo>
                      <a:pt x="9" y="167"/>
                    </a:lnTo>
                    <a:lnTo>
                      <a:pt x="33" y="7"/>
                    </a:lnTo>
                    <a:lnTo>
                      <a:pt x="315" y="7"/>
                    </a:lnTo>
                    <a:lnTo>
                      <a:pt x="337" y="167"/>
                    </a:lnTo>
                    <a:lnTo>
                      <a:pt x="9" y="167"/>
                    </a:lnTo>
                    <a:moveTo>
                      <a:pt x="9" y="167"/>
                    </a:moveTo>
                    <a:lnTo>
                      <a:pt x="9" y="167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13" name="Group 353"/>
            <p:cNvGrpSpPr/>
            <p:nvPr/>
          </p:nvGrpSpPr>
          <p:grpSpPr>
            <a:xfrm rot="10800000" flipV="1">
              <a:off x="491579" y="3720982"/>
              <a:ext cx="531080" cy="516948"/>
              <a:chOff x="8440738" y="2105025"/>
              <a:chExt cx="581025" cy="54927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4" name="Freeform 100"/>
              <p:cNvSpPr>
                <a:spLocks noEditPoints="1"/>
              </p:cNvSpPr>
              <p:nvPr/>
            </p:nvSpPr>
            <p:spPr bwMode="auto">
              <a:xfrm>
                <a:off x="8524875" y="2105025"/>
                <a:ext cx="420687" cy="549275"/>
              </a:xfrm>
              <a:custGeom>
                <a:avLst/>
                <a:gdLst/>
                <a:ahLst/>
                <a:cxnLst>
                  <a:cxn ang="0">
                    <a:pos x="84" y="81"/>
                  </a:cxn>
                  <a:cxn ang="0">
                    <a:pos x="86" y="82"/>
                  </a:cxn>
                  <a:cxn ang="0">
                    <a:pos x="94" y="87"/>
                  </a:cxn>
                  <a:cxn ang="0">
                    <a:pos x="110" y="94"/>
                  </a:cxn>
                  <a:cxn ang="0">
                    <a:pos x="127" y="99"/>
                  </a:cxn>
                  <a:cxn ang="0">
                    <a:pos x="135" y="99"/>
                  </a:cxn>
                  <a:cxn ang="0">
                    <a:pos x="140" y="99"/>
                  </a:cxn>
                  <a:cxn ang="0">
                    <a:pos x="145" y="99"/>
                  </a:cxn>
                  <a:cxn ang="0">
                    <a:pos x="141" y="95"/>
                  </a:cxn>
                  <a:cxn ang="0">
                    <a:pos x="138" y="92"/>
                  </a:cxn>
                  <a:cxn ang="0">
                    <a:pos x="130" y="87"/>
                  </a:cxn>
                  <a:cxn ang="0">
                    <a:pos x="115" y="80"/>
                  </a:cxn>
                  <a:cxn ang="0">
                    <a:pos x="98" y="76"/>
                  </a:cxn>
                  <a:cxn ang="0">
                    <a:pos x="89" y="75"/>
                  </a:cxn>
                  <a:cxn ang="0">
                    <a:pos x="85" y="75"/>
                  </a:cxn>
                  <a:cxn ang="0">
                    <a:pos x="76" y="64"/>
                  </a:cxn>
                  <a:cxn ang="0">
                    <a:pos x="77" y="61"/>
                  </a:cxn>
                  <a:cxn ang="0">
                    <a:pos x="79" y="52"/>
                  </a:cxn>
                  <a:cxn ang="0">
                    <a:pos x="81" y="35"/>
                  </a:cxn>
                  <a:cxn ang="0">
                    <a:pos x="79" y="17"/>
                  </a:cxn>
                  <a:cxn ang="0">
                    <a:pos x="77" y="9"/>
                  </a:cxn>
                  <a:cxn ang="0">
                    <a:pos x="75" y="4"/>
                  </a:cxn>
                  <a:cxn ang="0">
                    <a:pos x="73" y="0"/>
                  </a:cxn>
                  <a:cxn ang="0">
                    <a:pos x="71" y="4"/>
                  </a:cxn>
                  <a:cxn ang="0">
                    <a:pos x="69" y="9"/>
                  </a:cxn>
                  <a:cxn ang="0">
                    <a:pos x="67" y="17"/>
                  </a:cxn>
                  <a:cxn ang="0">
                    <a:pos x="65" y="35"/>
                  </a:cxn>
                  <a:cxn ang="0">
                    <a:pos x="67" y="52"/>
                  </a:cxn>
                  <a:cxn ang="0">
                    <a:pos x="69" y="61"/>
                  </a:cxn>
                  <a:cxn ang="0">
                    <a:pos x="70" y="6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6" y="75"/>
                  </a:cxn>
                  <a:cxn ang="0">
                    <a:pos x="47" y="76"/>
                  </a:cxn>
                  <a:cxn ang="0">
                    <a:pos x="30" y="80"/>
                  </a:cxn>
                  <a:cxn ang="0">
                    <a:pos x="14" y="87"/>
                  </a:cxn>
                  <a:cxn ang="0">
                    <a:pos x="7" y="92"/>
                  </a:cxn>
                  <a:cxn ang="0">
                    <a:pos x="3" y="95"/>
                  </a:cxn>
                  <a:cxn ang="0">
                    <a:pos x="0" y="99"/>
                  </a:cxn>
                  <a:cxn ang="0">
                    <a:pos x="5" y="99"/>
                  </a:cxn>
                  <a:cxn ang="0">
                    <a:pos x="9" y="99"/>
                  </a:cxn>
                  <a:cxn ang="0">
                    <a:pos x="18" y="99"/>
                  </a:cxn>
                  <a:cxn ang="0">
                    <a:pos x="35" y="94"/>
                  </a:cxn>
                  <a:cxn ang="0">
                    <a:pos x="51" y="87"/>
                  </a:cxn>
                  <a:cxn ang="0">
                    <a:pos x="58" y="82"/>
                  </a:cxn>
                  <a:cxn ang="0">
                    <a:pos x="61" y="80"/>
                  </a:cxn>
                  <a:cxn ang="0">
                    <a:pos x="68" y="87"/>
                  </a:cxn>
                  <a:cxn ang="0">
                    <a:pos x="58" y="189"/>
                  </a:cxn>
                  <a:cxn ang="0">
                    <a:pos x="88" y="189"/>
                  </a:cxn>
                  <a:cxn ang="0">
                    <a:pos x="78" y="87"/>
                  </a:cxn>
                  <a:cxn ang="0">
                    <a:pos x="84" y="81"/>
                  </a:cxn>
                  <a:cxn ang="0">
                    <a:pos x="73" y="81"/>
                  </a:cxn>
                  <a:cxn ang="0">
                    <a:pos x="68" y="76"/>
                  </a:cxn>
                  <a:cxn ang="0">
                    <a:pos x="73" y="71"/>
                  </a:cxn>
                  <a:cxn ang="0">
                    <a:pos x="78" y="76"/>
                  </a:cxn>
                  <a:cxn ang="0">
                    <a:pos x="73" y="81"/>
                  </a:cxn>
                  <a:cxn ang="0">
                    <a:pos x="73" y="81"/>
                  </a:cxn>
                  <a:cxn ang="0">
                    <a:pos x="73" y="81"/>
                  </a:cxn>
                </a:cxnLst>
                <a:rect l="0" t="0" r="r" b="b"/>
                <a:pathLst>
                  <a:path w="145" h="189">
                    <a:moveTo>
                      <a:pt x="84" y="81"/>
                    </a:moveTo>
                    <a:cubicBezTo>
                      <a:pt x="85" y="81"/>
                      <a:pt x="86" y="82"/>
                      <a:pt x="86" y="82"/>
                    </a:cubicBezTo>
                    <a:cubicBezTo>
                      <a:pt x="89" y="84"/>
                      <a:pt x="91" y="86"/>
                      <a:pt x="94" y="87"/>
                    </a:cubicBezTo>
                    <a:cubicBezTo>
                      <a:pt x="99" y="90"/>
                      <a:pt x="104" y="93"/>
                      <a:pt x="110" y="94"/>
                    </a:cubicBezTo>
                    <a:cubicBezTo>
                      <a:pt x="115" y="96"/>
                      <a:pt x="121" y="98"/>
                      <a:pt x="127" y="99"/>
                    </a:cubicBezTo>
                    <a:cubicBezTo>
                      <a:pt x="129" y="99"/>
                      <a:pt x="132" y="99"/>
                      <a:pt x="135" y="99"/>
                    </a:cubicBezTo>
                    <a:cubicBezTo>
                      <a:pt x="137" y="99"/>
                      <a:pt x="139" y="99"/>
                      <a:pt x="140" y="99"/>
                    </a:cubicBezTo>
                    <a:cubicBezTo>
                      <a:pt x="142" y="99"/>
                      <a:pt x="143" y="99"/>
                      <a:pt x="145" y="99"/>
                    </a:cubicBezTo>
                    <a:cubicBezTo>
                      <a:pt x="144" y="97"/>
                      <a:pt x="143" y="96"/>
                      <a:pt x="141" y="95"/>
                    </a:cubicBezTo>
                    <a:cubicBezTo>
                      <a:pt x="140" y="94"/>
                      <a:pt x="139" y="93"/>
                      <a:pt x="138" y="92"/>
                    </a:cubicBezTo>
                    <a:cubicBezTo>
                      <a:pt x="135" y="90"/>
                      <a:pt x="133" y="89"/>
                      <a:pt x="130" y="87"/>
                    </a:cubicBezTo>
                    <a:cubicBezTo>
                      <a:pt x="125" y="84"/>
                      <a:pt x="120" y="82"/>
                      <a:pt x="115" y="80"/>
                    </a:cubicBezTo>
                    <a:cubicBezTo>
                      <a:pt x="109" y="78"/>
                      <a:pt x="103" y="77"/>
                      <a:pt x="98" y="76"/>
                    </a:cubicBezTo>
                    <a:cubicBezTo>
                      <a:pt x="95" y="75"/>
                      <a:pt x="92" y="75"/>
                      <a:pt x="89" y="75"/>
                    </a:cubicBezTo>
                    <a:cubicBezTo>
                      <a:pt x="88" y="75"/>
                      <a:pt x="87" y="75"/>
                      <a:pt x="85" y="75"/>
                    </a:cubicBezTo>
                    <a:cubicBezTo>
                      <a:pt x="85" y="70"/>
                      <a:pt x="81" y="65"/>
                      <a:pt x="76" y="64"/>
                    </a:cubicBezTo>
                    <a:cubicBezTo>
                      <a:pt x="76" y="63"/>
                      <a:pt x="76" y="62"/>
                      <a:pt x="77" y="61"/>
                    </a:cubicBezTo>
                    <a:cubicBezTo>
                      <a:pt x="78" y="58"/>
                      <a:pt x="78" y="55"/>
                      <a:pt x="79" y="52"/>
                    </a:cubicBezTo>
                    <a:cubicBezTo>
                      <a:pt x="80" y="46"/>
                      <a:pt x="81" y="40"/>
                      <a:pt x="81" y="35"/>
                    </a:cubicBezTo>
                    <a:cubicBezTo>
                      <a:pt x="81" y="29"/>
                      <a:pt x="80" y="23"/>
                      <a:pt x="79" y="17"/>
                    </a:cubicBezTo>
                    <a:cubicBezTo>
                      <a:pt x="79" y="14"/>
                      <a:pt x="78" y="12"/>
                      <a:pt x="77" y="9"/>
                    </a:cubicBezTo>
                    <a:cubicBezTo>
                      <a:pt x="76" y="7"/>
                      <a:pt x="76" y="6"/>
                      <a:pt x="75" y="4"/>
                    </a:cubicBezTo>
                    <a:cubicBezTo>
                      <a:pt x="75" y="3"/>
                      <a:pt x="74" y="1"/>
                      <a:pt x="73" y="0"/>
                    </a:cubicBezTo>
                    <a:cubicBezTo>
                      <a:pt x="72" y="1"/>
                      <a:pt x="72" y="3"/>
                      <a:pt x="71" y="4"/>
                    </a:cubicBezTo>
                    <a:cubicBezTo>
                      <a:pt x="70" y="6"/>
                      <a:pt x="70" y="7"/>
                      <a:pt x="69" y="9"/>
                    </a:cubicBezTo>
                    <a:cubicBezTo>
                      <a:pt x="68" y="12"/>
                      <a:pt x="68" y="14"/>
                      <a:pt x="67" y="17"/>
                    </a:cubicBezTo>
                    <a:cubicBezTo>
                      <a:pt x="66" y="23"/>
                      <a:pt x="65" y="29"/>
                      <a:pt x="65" y="35"/>
                    </a:cubicBezTo>
                    <a:cubicBezTo>
                      <a:pt x="65" y="40"/>
                      <a:pt x="66" y="46"/>
                      <a:pt x="67" y="52"/>
                    </a:cubicBezTo>
                    <a:cubicBezTo>
                      <a:pt x="68" y="55"/>
                      <a:pt x="68" y="58"/>
                      <a:pt x="69" y="61"/>
                    </a:cubicBezTo>
                    <a:cubicBezTo>
                      <a:pt x="70" y="62"/>
                      <a:pt x="70" y="63"/>
                      <a:pt x="70" y="64"/>
                    </a:cubicBezTo>
                    <a:cubicBezTo>
                      <a:pt x="65" y="65"/>
                      <a:pt x="61" y="70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59" y="75"/>
                      <a:pt x="57" y="75"/>
                      <a:pt x="56" y="75"/>
                    </a:cubicBezTo>
                    <a:cubicBezTo>
                      <a:pt x="53" y="75"/>
                      <a:pt x="50" y="75"/>
                      <a:pt x="47" y="76"/>
                    </a:cubicBezTo>
                    <a:cubicBezTo>
                      <a:pt x="41" y="77"/>
                      <a:pt x="36" y="78"/>
                      <a:pt x="30" y="80"/>
                    </a:cubicBezTo>
                    <a:cubicBezTo>
                      <a:pt x="25" y="82"/>
                      <a:pt x="19" y="84"/>
                      <a:pt x="14" y="87"/>
                    </a:cubicBezTo>
                    <a:cubicBezTo>
                      <a:pt x="12" y="89"/>
                      <a:pt x="9" y="90"/>
                      <a:pt x="7" y="92"/>
                    </a:cubicBezTo>
                    <a:cubicBezTo>
                      <a:pt x="6" y="93"/>
                      <a:pt x="4" y="94"/>
                      <a:pt x="3" y="95"/>
                    </a:cubicBezTo>
                    <a:cubicBezTo>
                      <a:pt x="2" y="96"/>
                      <a:pt x="1" y="97"/>
                      <a:pt x="0" y="99"/>
                    </a:cubicBezTo>
                    <a:cubicBezTo>
                      <a:pt x="1" y="99"/>
                      <a:pt x="3" y="99"/>
                      <a:pt x="5" y="99"/>
                    </a:cubicBezTo>
                    <a:cubicBezTo>
                      <a:pt x="6" y="99"/>
                      <a:pt x="8" y="99"/>
                      <a:pt x="9" y="99"/>
                    </a:cubicBezTo>
                    <a:cubicBezTo>
                      <a:pt x="12" y="99"/>
                      <a:pt x="15" y="99"/>
                      <a:pt x="18" y="99"/>
                    </a:cubicBezTo>
                    <a:cubicBezTo>
                      <a:pt x="24" y="98"/>
                      <a:pt x="30" y="96"/>
                      <a:pt x="35" y="94"/>
                    </a:cubicBezTo>
                    <a:cubicBezTo>
                      <a:pt x="41" y="93"/>
                      <a:pt x="46" y="90"/>
                      <a:pt x="51" y="87"/>
                    </a:cubicBezTo>
                    <a:cubicBezTo>
                      <a:pt x="53" y="86"/>
                      <a:pt x="56" y="84"/>
                      <a:pt x="58" y="82"/>
                    </a:cubicBezTo>
                    <a:cubicBezTo>
                      <a:pt x="59" y="81"/>
                      <a:pt x="60" y="81"/>
                      <a:pt x="61" y="80"/>
                    </a:cubicBezTo>
                    <a:cubicBezTo>
                      <a:pt x="62" y="83"/>
                      <a:pt x="65" y="86"/>
                      <a:pt x="68" y="87"/>
                    </a:cubicBezTo>
                    <a:cubicBezTo>
                      <a:pt x="58" y="189"/>
                      <a:pt x="58" y="189"/>
                      <a:pt x="58" y="189"/>
                    </a:cubicBezTo>
                    <a:cubicBezTo>
                      <a:pt x="88" y="189"/>
                      <a:pt x="88" y="189"/>
                      <a:pt x="88" y="189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81" y="86"/>
                      <a:pt x="83" y="84"/>
                      <a:pt x="84" y="81"/>
                    </a:cubicBezTo>
                    <a:close/>
                    <a:moveTo>
                      <a:pt x="73" y="81"/>
                    </a:moveTo>
                    <a:cubicBezTo>
                      <a:pt x="70" y="81"/>
                      <a:pt x="68" y="78"/>
                      <a:pt x="68" y="76"/>
                    </a:cubicBezTo>
                    <a:cubicBezTo>
                      <a:pt x="68" y="73"/>
                      <a:pt x="70" y="71"/>
                      <a:pt x="73" y="71"/>
                    </a:cubicBezTo>
                    <a:cubicBezTo>
                      <a:pt x="76" y="71"/>
                      <a:pt x="78" y="73"/>
                      <a:pt x="78" y="76"/>
                    </a:cubicBezTo>
                    <a:cubicBezTo>
                      <a:pt x="78" y="78"/>
                      <a:pt x="76" y="81"/>
                      <a:pt x="73" y="81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5" name="Freeform 101"/>
              <p:cNvSpPr>
                <a:spLocks noEditPoints="1"/>
              </p:cNvSpPr>
              <p:nvPr/>
            </p:nvSpPr>
            <p:spPr bwMode="auto">
              <a:xfrm>
                <a:off x="8440738" y="2401888"/>
                <a:ext cx="238125" cy="238125"/>
              </a:xfrm>
              <a:custGeom>
                <a:avLst/>
                <a:gdLst/>
                <a:ahLst/>
                <a:cxnLst>
                  <a:cxn ang="0">
                    <a:pos x="78" y="27"/>
                  </a:cxn>
                  <a:cxn ang="0">
                    <a:pos x="74" y="24"/>
                  </a:cxn>
                  <a:cxn ang="0">
                    <a:pos x="65" y="20"/>
                  </a:cxn>
                  <a:cxn ang="0">
                    <a:pos x="55" y="18"/>
                  </a:cxn>
                  <a:cxn ang="0">
                    <a:pos x="50" y="18"/>
                  </a:cxn>
                  <a:cxn ang="0">
                    <a:pos x="48" y="18"/>
                  </a:cxn>
                  <a:cxn ang="0">
                    <a:pos x="43" y="11"/>
                  </a:cxn>
                  <a:cxn ang="0">
                    <a:pos x="43" y="10"/>
                  </a:cxn>
                  <a:cxn ang="0">
                    <a:pos x="45" y="5"/>
                  </a:cxn>
                  <a:cxn ang="0">
                    <a:pos x="45" y="0"/>
                  </a:cxn>
                  <a:cxn ang="0">
                    <a:pos x="37" y="1"/>
                  </a:cxn>
                  <a:cxn ang="0">
                    <a:pos x="38" y="5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2" y="18"/>
                  </a:cxn>
                  <a:cxn ang="0">
                    <a:pos x="27" y="18"/>
                  </a:cxn>
                  <a:cxn ang="0">
                    <a:pos x="17" y="20"/>
                  </a:cxn>
                  <a:cxn ang="0">
                    <a:pos x="8" y="24"/>
                  </a:cxn>
                  <a:cxn ang="0">
                    <a:pos x="4" y="27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3" y="31"/>
                  </a:cxn>
                  <a:cxn ang="0">
                    <a:pos x="5" y="31"/>
                  </a:cxn>
                  <a:cxn ang="0">
                    <a:pos x="10" y="31"/>
                  </a:cxn>
                  <a:cxn ang="0">
                    <a:pos x="20" y="28"/>
                  </a:cxn>
                  <a:cxn ang="0">
                    <a:pos x="29" y="24"/>
                  </a:cxn>
                  <a:cxn ang="0">
                    <a:pos x="33" y="22"/>
                  </a:cxn>
                  <a:cxn ang="0">
                    <a:pos x="35" y="20"/>
                  </a:cxn>
                  <a:cxn ang="0">
                    <a:pos x="38" y="24"/>
                  </a:cxn>
                  <a:cxn ang="0">
                    <a:pos x="33" y="82"/>
                  </a:cxn>
                  <a:cxn ang="0">
                    <a:pos x="50" y="82"/>
                  </a:cxn>
                  <a:cxn ang="0">
                    <a:pos x="44" y="24"/>
                  </a:cxn>
                  <a:cxn ang="0">
                    <a:pos x="48" y="21"/>
                  </a:cxn>
                  <a:cxn ang="0">
                    <a:pos x="49" y="22"/>
                  </a:cxn>
                  <a:cxn ang="0">
                    <a:pos x="53" y="24"/>
                  </a:cxn>
                  <a:cxn ang="0">
                    <a:pos x="62" y="28"/>
                  </a:cxn>
                  <a:cxn ang="0">
                    <a:pos x="71" y="31"/>
                  </a:cxn>
                  <a:cxn ang="0">
                    <a:pos x="76" y="31"/>
                  </a:cxn>
                  <a:cxn ang="0">
                    <a:pos x="79" y="31"/>
                  </a:cxn>
                  <a:cxn ang="0">
                    <a:pos x="82" y="31"/>
                  </a:cxn>
                  <a:cxn ang="0">
                    <a:pos x="80" y="29"/>
                  </a:cxn>
                  <a:cxn ang="0">
                    <a:pos x="78" y="27"/>
                  </a:cxn>
                  <a:cxn ang="0">
                    <a:pos x="41" y="21"/>
                  </a:cxn>
                  <a:cxn ang="0">
                    <a:pos x="39" y="18"/>
                  </a:cxn>
                  <a:cxn ang="0">
                    <a:pos x="41" y="15"/>
                  </a:cxn>
                  <a:cxn ang="0">
                    <a:pos x="44" y="18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1" y="21"/>
                  </a:cxn>
                </a:cxnLst>
                <a:rect l="0" t="0" r="r" b="b"/>
                <a:pathLst>
                  <a:path w="82" h="82">
                    <a:moveTo>
                      <a:pt x="78" y="27"/>
                    </a:moveTo>
                    <a:cubicBezTo>
                      <a:pt x="76" y="26"/>
                      <a:pt x="75" y="25"/>
                      <a:pt x="74" y="24"/>
                    </a:cubicBezTo>
                    <a:cubicBezTo>
                      <a:pt x="71" y="23"/>
                      <a:pt x="68" y="21"/>
                      <a:pt x="65" y="20"/>
                    </a:cubicBezTo>
                    <a:cubicBezTo>
                      <a:pt x="62" y="19"/>
                      <a:pt x="58" y="18"/>
                      <a:pt x="55" y="18"/>
                    </a:cubicBezTo>
                    <a:cubicBezTo>
                      <a:pt x="53" y="18"/>
                      <a:pt x="52" y="18"/>
                      <a:pt x="50" y="18"/>
                    </a:cubicBezTo>
                    <a:cubicBezTo>
                      <a:pt x="50" y="18"/>
                      <a:pt x="49" y="18"/>
                      <a:pt x="48" y="18"/>
                    </a:cubicBezTo>
                    <a:cubicBezTo>
                      <a:pt x="48" y="14"/>
                      <a:pt x="46" y="12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4" y="8"/>
                      <a:pt x="44" y="6"/>
                      <a:pt x="45" y="5"/>
                    </a:cubicBezTo>
                    <a:cubicBezTo>
                      <a:pt x="45" y="3"/>
                      <a:pt x="45" y="2"/>
                      <a:pt x="45" y="0"/>
                    </a:cubicBezTo>
                    <a:cubicBezTo>
                      <a:pt x="43" y="0"/>
                      <a:pt x="40" y="1"/>
                      <a:pt x="37" y="1"/>
                    </a:cubicBezTo>
                    <a:cubicBezTo>
                      <a:pt x="38" y="2"/>
                      <a:pt x="38" y="3"/>
                      <a:pt x="38" y="5"/>
                    </a:cubicBezTo>
                    <a:cubicBezTo>
                      <a:pt x="38" y="6"/>
                      <a:pt x="39" y="8"/>
                      <a:pt x="39" y="10"/>
                    </a:cubicBezTo>
                    <a:cubicBezTo>
                      <a:pt x="39" y="10"/>
                      <a:pt x="40" y="11"/>
                      <a:pt x="40" y="11"/>
                    </a:cubicBezTo>
                    <a:cubicBezTo>
                      <a:pt x="37" y="12"/>
                      <a:pt x="35" y="15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3" y="18"/>
                      <a:pt x="33" y="18"/>
                      <a:pt x="32" y="18"/>
                    </a:cubicBezTo>
                    <a:cubicBezTo>
                      <a:pt x="30" y="18"/>
                      <a:pt x="28" y="18"/>
                      <a:pt x="27" y="18"/>
                    </a:cubicBezTo>
                    <a:cubicBezTo>
                      <a:pt x="23" y="18"/>
                      <a:pt x="20" y="19"/>
                      <a:pt x="17" y="20"/>
                    </a:cubicBezTo>
                    <a:cubicBezTo>
                      <a:pt x="14" y="21"/>
                      <a:pt x="11" y="23"/>
                      <a:pt x="8" y="24"/>
                    </a:cubicBezTo>
                    <a:cubicBezTo>
                      <a:pt x="7" y="25"/>
                      <a:pt x="5" y="26"/>
                      <a:pt x="4" y="27"/>
                    </a:cubicBezTo>
                    <a:cubicBezTo>
                      <a:pt x="3" y="28"/>
                      <a:pt x="3" y="28"/>
                      <a:pt x="2" y="29"/>
                    </a:cubicBezTo>
                    <a:cubicBezTo>
                      <a:pt x="1" y="29"/>
                      <a:pt x="1" y="30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4" y="31"/>
                      <a:pt x="5" y="31"/>
                      <a:pt x="5" y="31"/>
                    </a:cubicBezTo>
                    <a:cubicBezTo>
                      <a:pt x="7" y="31"/>
                      <a:pt x="9" y="31"/>
                      <a:pt x="10" y="31"/>
                    </a:cubicBezTo>
                    <a:cubicBezTo>
                      <a:pt x="14" y="30"/>
                      <a:pt x="17" y="29"/>
                      <a:pt x="20" y="28"/>
                    </a:cubicBezTo>
                    <a:cubicBezTo>
                      <a:pt x="23" y="27"/>
                      <a:pt x="26" y="26"/>
                      <a:pt x="29" y="24"/>
                    </a:cubicBezTo>
                    <a:cubicBezTo>
                      <a:pt x="30" y="24"/>
                      <a:pt x="32" y="23"/>
                      <a:pt x="33" y="22"/>
                    </a:cubicBezTo>
                    <a:cubicBezTo>
                      <a:pt x="34" y="21"/>
                      <a:pt x="34" y="21"/>
                      <a:pt x="35" y="20"/>
                    </a:cubicBezTo>
                    <a:cubicBezTo>
                      <a:pt x="35" y="22"/>
                      <a:pt x="37" y="24"/>
                      <a:pt x="38" y="24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6" y="24"/>
                      <a:pt x="47" y="22"/>
                      <a:pt x="48" y="21"/>
                    </a:cubicBezTo>
                    <a:cubicBezTo>
                      <a:pt x="48" y="21"/>
                      <a:pt x="48" y="21"/>
                      <a:pt x="49" y="22"/>
                    </a:cubicBezTo>
                    <a:cubicBezTo>
                      <a:pt x="50" y="23"/>
                      <a:pt x="51" y="24"/>
                      <a:pt x="53" y="24"/>
                    </a:cubicBezTo>
                    <a:cubicBezTo>
                      <a:pt x="56" y="26"/>
                      <a:pt x="59" y="27"/>
                      <a:pt x="62" y="28"/>
                    </a:cubicBezTo>
                    <a:cubicBezTo>
                      <a:pt x="65" y="30"/>
                      <a:pt x="68" y="30"/>
                      <a:pt x="71" y="31"/>
                    </a:cubicBezTo>
                    <a:cubicBezTo>
                      <a:pt x="73" y="31"/>
                      <a:pt x="75" y="31"/>
                      <a:pt x="76" y="31"/>
                    </a:cubicBezTo>
                    <a:cubicBezTo>
                      <a:pt x="77" y="31"/>
                      <a:pt x="78" y="31"/>
                      <a:pt x="79" y="31"/>
                    </a:cubicBezTo>
                    <a:cubicBezTo>
                      <a:pt x="80" y="31"/>
                      <a:pt x="81" y="31"/>
                      <a:pt x="82" y="31"/>
                    </a:cubicBezTo>
                    <a:cubicBezTo>
                      <a:pt x="81" y="30"/>
                      <a:pt x="80" y="29"/>
                      <a:pt x="80" y="29"/>
                    </a:cubicBezTo>
                    <a:cubicBezTo>
                      <a:pt x="79" y="28"/>
                      <a:pt x="78" y="28"/>
                      <a:pt x="78" y="27"/>
                    </a:cubicBezTo>
                    <a:close/>
                    <a:moveTo>
                      <a:pt x="41" y="21"/>
                    </a:moveTo>
                    <a:cubicBezTo>
                      <a:pt x="40" y="21"/>
                      <a:pt x="39" y="19"/>
                      <a:pt x="39" y="18"/>
                    </a:cubicBezTo>
                    <a:cubicBezTo>
                      <a:pt x="39" y="17"/>
                      <a:pt x="40" y="15"/>
                      <a:pt x="41" y="15"/>
                    </a:cubicBezTo>
                    <a:cubicBezTo>
                      <a:pt x="43" y="15"/>
                      <a:pt x="44" y="17"/>
                      <a:pt x="44" y="18"/>
                    </a:cubicBezTo>
                    <a:cubicBezTo>
                      <a:pt x="44" y="19"/>
                      <a:pt x="43" y="21"/>
                      <a:pt x="41" y="21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1" y="21"/>
                      <a:pt x="41" y="2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6" name="Freeform 102"/>
              <p:cNvSpPr>
                <a:spLocks noEditPoints="1"/>
              </p:cNvSpPr>
              <p:nvPr/>
            </p:nvSpPr>
            <p:spPr bwMode="auto">
              <a:xfrm>
                <a:off x="8550276" y="2328863"/>
                <a:ext cx="17463" cy="2698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9">
                    <a:moveTo>
                      <a:pt x="6" y="6"/>
                    </a:moveTo>
                    <a:cubicBezTo>
                      <a:pt x="6" y="6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4" y="2"/>
                      <a:pt x="4" y="1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3" y="7"/>
                      <a:pt x="4" y="7"/>
                      <a:pt x="6" y="6"/>
                    </a:cubicBezTo>
                    <a:close/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7" name="Freeform 103"/>
              <p:cNvSpPr>
                <a:spLocks noEditPoints="1"/>
              </p:cNvSpPr>
              <p:nvPr/>
            </p:nvSpPr>
            <p:spPr bwMode="auto">
              <a:xfrm>
                <a:off x="8783638" y="2401888"/>
                <a:ext cx="238125" cy="238125"/>
              </a:xfrm>
              <a:custGeom>
                <a:avLst/>
                <a:gdLst/>
                <a:ahLst/>
                <a:cxnLst>
                  <a:cxn ang="0">
                    <a:pos x="80" y="29"/>
                  </a:cxn>
                  <a:cxn ang="0">
                    <a:pos x="78" y="27"/>
                  </a:cxn>
                  <a:cxn ang="0">
                    <a:pos x="74" y="24"/>
                  </a:cxn>
                  <a:cxn ang="0">
                    <a:pos x="65" y="20"/>
                  </a:cxn>
                  <a:cxn ang="0">
                    <a:pos x="55" y="18"/>
                  </a:cxn>
                  <a:cxn ang="0">
                    <a:pos x="50" y="18"/>
                  </a:cxn>
                  <a:cxn ang="0">
                    <a:pos x="48" y="18"/>
                  </a:cxn>
                  <a:cxn ang="0">
                    <a:pos x="43" y="11"/>
                  </a:cxn>
                  <a:cxn ang="0">
                    <a:pos x="44" y="10"/>
                  </a:cxn>
                  <a:cxn ang="0">
                    <a:pos x="45" y="5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2" y="18"/>
                  </a:cxn>
                  <a:cxn ang="0">
                    <a:pos x="27" y="18"/>
                  </a:cxn>
                  <a:cxn ang="0">
                    <a:pos x="17" y="20"/>
                  </a:cxn>
                  <a:cxn ang="0">
                    <a:pos x="8" y="24"/>
                  </a:cxn>
                  <a:cxn ang="0">
                    <a:pos x="4" y="27"/>
                  </a:cxn>
                  <a:cxn ang="0">
                    <a:pos x="2" y="29"/>
                  </a:cxn>
                  <a:cxn ang="0">
                    <a:pos x="0" y="31"/>
                  </a:cxn>
                  <a:cxn ang="0">
                    <a:pos x="3" y="31"/>
                  </a:cxn>
                  <a:cxn ang="0">
                    <a:pos x="6" y="31"/>
                  </a:cxn>
                  <a:cxn ang="0">
                    <a:pos x="11" y="31"/>
                  </a:cxn>
                  <a:cxn ang="0">
                    <a:pos x="20" y="28"/>
                  </a:cxn>
                  <a:cxn ang="0">
                    <a:pos x="29" y="24"/>
                  </a:cxn>
                  <a:cxn ang="0">
                    <a:pos x="33" y="22"/>
                  </a:cxn>
                  <a:cxn ang="0">
                    <a:pos x="35" y="20"/>
                  </a:cxn>
                  <a:cxn ang="0">
                    <a:pos x="39" y="24"/>
                  </a:cxn>
                  <a:cxn ang="0">
                    <a:pos x="33" y="82"/>
                  </a:cxn>
                  <a:cxn ang="0">
                    <a:pos x="50" y="82"/>
                  </a:cxn>
                  <a:cxn ang="0">
                    <a:pos x="44" y="24"/>
                  </a:cxn>
                  <a:cxn ang="0">
                    <a:pos x="48" y="21"/>
                  </a:cxn>
                  <a:cxn ang="0">
                    <a:pos x="49" y="22"/>
                  </a:cxn>
                  <a:cxn ang="0">
                    <a:pos x="53" y="24"/>
                  </a:cxn>
                  <a:cxn ang="0">
                    <a:pos x="62" y="28"/>
                  </a:cxn>
                  <a:cxn ang="0">
                    <a:pos x="71" y="31"/>
                  </a:cxn>
                  <a:cxn ang="0">
                    <a:pos x="76" y="31"/>
                  </a:cxn>
                  <a:cxn ang="0">
                    <a:pos x="79" y="31"/>
                  </a:cxn>
                  <a:cxn ang="0">
                    <a:pos x="82" y="31"/>
                  </a:cxn>
                  <a:cxn ang="0">
                    <a:pos x="80" y="29"/>
                  </a:cxn>
                  <a:cxn ang="0">
                    <a:pos x="41" y="21"/>
                  </a:cxn>
                  <a:cxn ang="0">
                    <a:pos x="39" y="18"/>
                  </a:cxn>
                  <a:cxn ang="0">
                    <a:pos x="41" y="15"/>
                  </a:cxn>
                  <a:cxn ang="0">
                    <a:pos x="44" y="18"/>
                  </a:cxn>
                  <a:cxn ang="0">
                    <a:pos x="41" y="21"/>
                  </a:cxn>
                  <a:cxn ang="0">
                    <a:pos x="41" y="21"/>
                  </a:cxn>
                  <a:cxn ang="0">
                    <a:pos x="41" y="21"/>
                  </a:cxn>
                </a:cxnLst>
                <a:rect l="0" t="0" r="r" b="b"/>
                <a:pathLst>
                  <a:path w="82" h="82">
                    <a:moveTo>
                      <a:pt x="80" y="29"/>
                    </a:moveTo>
                    <a:cubicBezTo>
                      <a:pt x="79" y="28"/>
                      <a:pt x="79" y="28"/>
                      <a:pt x="78" y="27"/>
                    </a:cubicBezTo>
                    <a:cubicBezTo>
                      <a:pt x="77" y="26"/>
                      <a:pt x="75" y="25"/>
                      <a:pt x="74" y="24"/>
                    </a:cubicBezTo>
                    <a:cubicBezTo>
                      <a:pt x="71" y="23"/>
                      <a:pt x="68" y="21"/>
                      <a:pt x="65" y="20"/>
                    </a:cubicBezTo>
                    <a:cubicBezTo>
                      <a:pt x="62" y="19"/>
                      <a:pt x="59" y="18"/>
                      <a:pt x="55" y="18"/>
                    </a:cubicBezTo>
                    <a:cubicBezTo>
                      <a:pt x="54" y="18"/>
                      <a:pt x="52" y="18"/>
                      <a:pt x="50" y="18"/>
                    </a:cubicBezTo>
                    <a:cubicBezTo>
                      <a:pt x="50" y="18"/>
                      <a:pt x="49" y="18"/>
                      <a:pt x="48" y="18"/>
                    </a:cubicBezTo>
                    <a:cubicBezTo>
                      <a:pt x="48" y="14"/>
                      <a:pt x="46" y="12"/>
                      <a:pt x="43" y="11"/>
                    </a:cubicBezTo>
                    <a:cubicBezTo>
                      <a:pt x="43" y="11"/>
                      <a:pt x="43" y="10"/>
                      <a:pt x="44" y="10"/>
                    </a:cubicBezTo>
                    <a:cubicBezTo>
                      <a:pt x="44" y="8"/>
                      <a:pt x="44" y="6"/>
                      <a:pt x="45" y="5"/>
                    </a:cubicBezTo>
                    <a:cubicBezTo>
                      <a:pt x="45" y="3"/>
                      <a:pt x="45" y="2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1"/>
                      <a:pt x="40" y="0"/>
                      <a:pt x="37" y="0"/>
                    </a:cubicBezTo>
                    <a:cubicBezTo>
                      <a:pt x="38" y="2"/>
                      <a:pt x="38" y="3"/>
                      <a:pt x="38" y="5"/>
                    </a:cubicBezTo>
                    <a:cubicBezTo>
                      <a:pt x="38" y="6"/>
                      <a:pt x="39" y="8"/>
                      <a:pt x="39" y="10"/>
                    </a:cubicBezTo>
                    <a:cubicBezTo>
                      <a:pt x="40" y="10"/>
                      <a:pt x="40" y="11"/>
                      <a:pt x="40" y="11"/>
                    </a:cubicBezTo>
                    <a:cubicBezTo>
                      <a:pt x="37" y="12"/>
                      <a:pt x="35" y="15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3" y="18"/>
                      <a:pt x="32" y="18"/>
                    </a:cubicBezTo>
                    <a:cubicBezTo>
                      <a:pt x="30" y="18"/>
                      <a:pt x="28" y="18"/>
                      <a:pt x="27" y="18"/>
                    </a:cubicBezTo>
                    <a:cubicBezTo>
                      <a:pt x="24" y="18"/>
                      <a:pt x="20" y="19"/>
                      <a:pt x="17" y="20"/>
                    </a:cubicBezTo>
                    <a:cubicBezTo>
                      <a:pt x="14" y="21"/>
                      <a:pt x="11" y="23"/>
                      <a:pt x="8" y="24"/>
                    </a:cubicBezTo>
                    <a:cubicBezTo>
                      <a:pt x="7" y="25"/>
                      <a:pt x="6" y="26"/>
                      <a:pt x="4" y="27"/>
                    </a:cubicBezTo>
                    <a:cubicBezTo>
                      <a:pt x="4" y="28"/>
                      <a:pt x="3" y="28"/>
                      <a:pt x="2" y="29"/>
                    </a:cubicBezTo>
                    <a:cubicBezTo>
                      <a:pt x="2" y="29"/>
                      <a:pt x="1" y="30"/>
                      <a:pt x="0" y="31"/>
                    </a:cubicBezTo>
                    <a:cubicBezTo>
                      <a:pt x="1" y="31"/>
                      <a:pt x="2" y="31"/>
                      <a:pt x="3" y="31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7" y="31"/>
                      <a:pt x="9" y="31"/>
                      <a:pt x="11" y="31"/>
                    </a:cubicBezTo>
                    <a:cubicBezTo>
                      <a:pt x="14" y="30"/>
                      <a:pt x="17" y="29"/>
                      <a:pt x="20" y="28"/>
                    </a:cubicBezTo>
                    <a:cubicBezTo>
                      <a:pt x="23" y="27"/>
                      <a:pt x="26" y="26"/>
                      <a:pt x="29" y="24"/>
                    </a:cubicBezTo>
                    <a:cubicBezTo>
                      <a:pt x="30" y="24"/>
                      <a:pt x="32" y="23"/>
                      <a:pt x="33" y="22"/>
                    </a:cubicBezTo>
                    <a:cubicBezTo>
                      <a:pt x="34" y="21"/>
                      <a:pt x="34" y="21"/>
                      <a:pt x="35" y="20"/>
                    </a:cubicBezTo>
                    <a:cubicBezTo>
                      <a:pt x="35" y="22"/>
                      <a:pt x="37" y="24"/>
                      <a:pt x="39" y="24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6" y="24"/>
                      <a:pt x="47" y="22"/>
                      <a:pt x="48" y="21"/>
                    </a:cubicBezTo>
                    <a:cubicBezTo>
                      <a:pt x="48" y="21"/>
                      <a:pt x="49" y="21"/>
                      <a:pt x="49" y="22"/>
                    </a:cubicBezTo>
                    <a:cubicBezTo>
                      <a:pt x="50" y="23"/>
                      <a:pt x="52" y="24"/>
                      <a:pt x="53" y="24"/>
                    </a:cubicBezTo>
                    <a:cubicBezTo>
                      <a:pt x="56" y="26"/>
                      <a:pt x="59" y="27"/>
                      <a:pt x="62" y="28"/>
                    </a:cubicBezTo>
                    <a:cubicBezTo>
                      <a:pt x="65" y="30"/>
                      <a:pt x="68" y="30"/>
                      <a:pt x="71" y="31"/>
                    </a:cubicBezTo>
                    <a:cubicBezTo>
                      <a:pt x="73" y="31"/>
                      <a:pt x="75" y="31"/>
                      <a:pt x="76" y="31"/>
                    </a:cubicBezTo>
                    <a:cubicBezTo>
                      <a:pt x="77" y="31"/>
                      <a:pt x="78" y="31"/>
                      <a:pt x="79" y="31"/>
                    </a:cubicBezTo>
                    <a:cubicBezTo>
                      <a:pt x="80" y="31"/>
                      <a:pt x="81" y="31"/>
                      <a:pt x="82" y="31"/>
                    </a:cubicBezTo>
                    <a:cubicBezTo>
                      <a:pt x="81" y="30"/>
                      <a:pt x="81" y="29"/>
                      <a:pt x="80" y="29"/>
                    </a:cubicBezTo>
                    <a:close/>
                    <a:moveTo>
                      <a:pt x="41" y="21"/>
                    </a:moveTo>
                    <a:cubicBezTo>
                      <a:pt x="40" y="21"/>
                      <a:pt x="39" y="19"/>
                      <a:pt x="39" y="18"/>
                    </a:cubicBezTo>
                    <a:cubicBezTo>
                      <a:pt x="39" y="17"/>
                      <a:pt x="40" y="15"/>
                      <a:pt x="41" y="15"/>
                    </a:cubicBezTo>
                    <a:cubicBezTo>
                      <a:pt x="43" y="15"/>
                      <a:pt x="44" y="17"/>
                      <a:pt x="44" y="18"/>
                    </a:cubicBezTo>
                    <a:cubicBezTo>
                      <a:pt x="44" y="19"/>
                      <a:pt x="43" y="21"/>
                      <a:pt x="41" y="21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1" y="21"/>
                      <a:pt x="41" y="2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" name="Freeform 104"/>
              <p:cNvSpPr>
                <a:spLocks noEditPoints="1"/>
              </p:cNvSpPr>
              <p:nvPr/>
            </p:nvSpPr>
            <p:spPr bwMode="auto">
              <a:xfrm>
                <a:off x="8896351" y="2328863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5" y="5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3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5" y="8"/>
                      <a:pt x="5" y="7"/>
                      <a:pt x="5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8"/>
                    </a:cubicBezTo>
                    <a:cubicBezTo>
                      <a:pt x="4" y="8"/>
                      <a:pt x="5" y="9"/>
                      <a:pt x="6" y="10"/>
                    </a:cubicBezTo>
                    <a:close/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130" name="Skupina 10"/>
          <p:cNvGrpSpPr/>
          <p:nvPr/>
        </p:nvGrpSpPr>
        <p:grpSpPr>
          <a:xfrm>
            <a:off x="4375512" y="2326852"/>
            <a:ext cx="3151003" cy="535720"/>
            <a:chOff x="4754620" y="3199085"/>
            <a:chExt cx="3151003" cy="535720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Oval 198"/>
            <p:cNvSpPr/>
            <p:nvPr/>
          </p:nvSpPr>
          <p:spPr>
            <a:xfrm>
              <a:off x="4754620" y="3482019"/>
              <a:ext cx="201168" cy="2011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2" name="Rounded Rectangle 200"/>
            <p:cNvSpPr/>
            <p:nvPr/>
          </p:nvSpPr>
          <p:spPr>
            <a:xfrm>
              <a:off x="6064507" y="3458580"/>
              <a:ext cx="1659459" cy="2762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charset="0"/>
                  <a:ea typeface="Calibri" charset="0"/>
                  <a:cs typeface="Calibri" charset="0"/>
                </a:rPr>
                <a:t>Guessing (AT)</a:t>
              </a:r>
              <a:endParaRPr lang="en-US" sz="16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33" name="Straight Connector 201"/>
            <p:cNvCxnSpPr/>
            <p:nvPr/>
          </p:nvCxnSpPr>
          <p:spPr>
            <a:xfrm>
              <a:off x="4948947" y="3595998"/>
              <a:ext cx="1115560" cy="69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Freeform 66"/>
            <p:cNvSpPr>
              <a:spLocks noEditPoints="1"/>
            </p:cNvSpPr>
            <p:nvPr/>
          </p:nvSpPr>
          <p:spPr bwMode="auto">
            <a:xfrm>
              <a:off x="7542309" y="3199085"/>
              <a:ext cx="363314" cy="33802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922039" y="3275027"/>
            <a:ext cx="2841559" cy="581960"/>
            <a:chOff x="4922039" y="3275027"/>
            <a:chExt cx="2841559" cy="581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6" name="Oval 193"/>
            <p:cNvSpPr/>
            <p:nvPr/>
          </p:nvSpPr>
          <p:spPr>
            <a:xfrm flipH="1">
              <a:off x="4922039" y="3622877"/>
              <a:ext cx="201168" cy="2011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7" name="Rounded Rectangle 195"/>
            <p:cNvSpPr/>
            <p:nvPr/>
          </p:nvSpPr>
          <p:spPr>
            <a:xfrm>
              <a:off x="5954423" y="3580762"/>
              <a:ext cx="1684801" cy="27622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Calibri" charset="0"/>
                  <a:ea typeface="Calibri" charset="0"/>
                  <a:cs typeface="Calibri" charset="0"/>
                </a:rPr>
                <a:t>Meltemi</a:t>
              </a:r>
              <a:r>
                <a:rPr lang="en-US" sz="1100" b="1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b="1" dirty="0" smtClean="0">
                  <a:latin typeface="Calibri" charset="0"/>
                  <a:ea typeface="Calibri" charset="0"/>
                  <a:cs typeface="Calibri" charset="0"/>
                </a:rPr>
                <a:t>(GR)</a:t>
              </a:r>
              <a:endParaRPr lang="en-US" sz="16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38" name="Straight Connector 196"/>
            <p:cNvCxnSpPr>
              <a:stCxn id="137" idx="1"/>
              <a:endCxn id="136" idx="2"/>
            </p:cNvCxnSpPr>
            <p:nvPr/>
          </p:nvCxnSpPr>
          <p:spPr>
            <a:xfrm flipH="1">
              <a:off x="5123207" y="3718875"/>
              <a:ext cx="831216" cy="458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182"/>
            <p:cNvGrpSpPr/>
            <p:nvPr/>
          </p:nvGrpSpPr>
          <p:grpSpPr>
            <a:xfrm>
              <a:off x="7356067" y="3275027"/>
              <a:ext cx="407531" cy="361822"/>
              <a:chOff x="2701349" y="2559058"/>
              <a:chExt cx="372139" cy="330400"/>
            </a:xfrm>
            <a:solidFill>
              <a:schemeClr val="tx1">
                <a:lumMod val="75000"/>
                <a:lumOff val="25000"/>
              </a:schemeClr>
            </a:solidFill>
            <a:effectLst/>
          </p:grpSpPr>
          <p:sp>
            <p:nvSpPr>
              <p:cNvPr id="140" name="Freeform 56"/>
              <p:cNvSpPr>
                <a:spLocks noEditPoints="1"/>
              </p:cNvSpPr>
              <p:nvPr/>
            </p:nvSpPr>
            <p:spPr bwMode="auto">
              <a:xfrm>
                <a:off x="2701349" y="2559058"/>
                <a:ext cx="372139" cy="290666"/>
              </a:xfrm>
              <a:custGeom>
                <a:avLst/>
                <a:gdLst/>
                <a:ahLst/>
                <a:cxnLst>
                  <a:cxn ang="0">
                    <a:pos x="91" y="58"/>
                  </a:cxn>
                  <a:cxn ang="0">
                    <a:pos x="91" y="56"/>
                  </a:cxn>
                  <a:cxn ang="0">
                    <a:pos x="89" y="44"/>
                  </a:cxn>
                  <a:cxn ang="0">
                    <a:pos x="83" y="37"/>
                  </a:cxn>
                  <a:cxn ang="0">
                    <a:pos x="79" y="28"/>
                  </a:cxn>
                  <a:cxn ang="0">
                    <a:pos x="78" y="24"/>
                  </a:cxn>
                  <a:cxn ang="0">
                    <a:pos x="87" y="15"/>
                  </a:cxn>
                  <a:cxn ang="0">
                    <a:pos x="76" y="0"/>
                  </a:cxn>
                  <a:cxn ang="0">
                    <a:pos x="71" y="15"/>
                  </a:cxn>
                  <a:cxn ang="0">
                    <a:pos x="76" y="24"/>
                  </a:cxn>
                  <a:cxn ang="0">
                    <a:pos x="75" y="28"/>
                  </a:cxn>
                  <a:cxn ang="0">
                    <a:pos x="75" y="28"/>
                  </a:cxn>
                  <a:cxn ang="0">
                    <a:pos x="81" y="40"/>
                  </a:cxn>
                  <a:cxn ang="0">
                    <a:pos x="86" y="45"/>
                  </a:cxn>
                  <a:cxn ang="0">
                    <a:pos x="87" y="53"/>
                  </a:cxn>
                  <a:cxn ang="0">
                    <a:pos x="75" y="48"/>
                  </a:cxn>
                  <a:cxn ang="0">
                    <a:pos x="72" y="48"/>
                  </a:cxn>
                  <a:cxn ang="0">
                    <a:pos x="54" y="34"/>
                  </a:cxn>
                  <a:cxn ang="0">
                    <a:pos x="41" y="34"/>
                  </a:cxn>
                  <a:cxn ang="0">
                    <a:pos x="24" y="48"/>
                  </a:cxn>
                  <a:cxn ang="0">
                    <a:pos x="17" y="48"/>
                  </a:cxn>
                  <a:cxn ang="0">
                    <a:pos x="0" y="66"/>
                  </a:cxn>
                  <a:cxn ang="0">
                    <a:pos x="0" y="72"/>
                  </a:cxn>
                  <a:cxn ang="0">
                    <a:pos x="5" y="72"/>
                  </a:cxn>
                  <a:cxn ang="0">
                    <a:pos x="5" y="69"/>
                  </a:cxn>
                  <a:cxn ang="0">
                    <a:pos x="3" y="69"/>
                  </a:cxn>
                  <a:cxn ang="0">
                    <a:pos x="3" y="66"/>
                  </a:cxn>
                  <a:cxn ang="0">
                    <a:pos x="17" y="51"/>
                  </a:cxn>
                  <a:cxn ang="0">
                    <a:pos x="26" y="51"/>
                  </a:cxn>
                  <a:cxn ang="0">
                    <a:pos x="27" y="50"/>
                  </a:cxn>
                  <a:cxn ang="0">
                    <a:pos x="41" y="37"/>
                  </a:cxn>
                  <a:cxn ang="0">
                    <a:pos x="54" y="37"/>
                  </a:cxn>
                  <a:cxn ang="0">
                    <a:pos x="69" y="50"/>
                  </a:cxn>
                  <a:cxn ang="0">
                    <a:pos x="69" y="51"/>
                  </a:cxn>
                  <a:cxn ang="0">
                    <a:pos x="75" y="51"/>
                  </a:cxn>
                  <a:cxn ang="0">
                    <a:pos x="89" y="66"/>
                  </a:cxn>
                  <a:cxn ang="0">
                    <a:pos x="89" y="69"/>
                  </a:cxn>
                  <a:cxn ang="0">
                    <a:pos x="87" y="69"/>
                  </a:cxn>
                  <a:cxn ang="0">
                    <a:pos x="87" y="72"/>
                  </a:cxn>
                  <a:cxn ang="0">
                    <a:pos x="92" y="72"/>
                  </a:cxn>
                  <a:cxn ang="0">
                    <a:pos x="92" y="66"/>
                  </a:cxn>
                  <a:cxn ang="0">
                    <a:pos x="91" y="58"/>
                  </a:cxn>
                  <a:cxn ang="0">
                    <a:pos x="91" y="58"/>
                  </a:cxn>
                  <a:cxn ang="0">
                    <a:pos x="91" y="58"/>
                  </a:cxn>
                </a:cxnLst>
                <a:rect l="0" t="0" r="r" b="b"/>
                <a:pathLst>
                  <a:path w="92" h="72">
                    <a:moveTo>
                      <a:pt x="91" y="58"/>
                    </a:move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2"/>
                      <a:pt x="91" y="48"/>
                      <a:pt x="89" y="44"/>
                    </a:cubicBezTo>
                    <a:cubicBezTo>
                      <a:pt x="87" y="41"/>
                      <a:pt x="85" y="39"/>
                      <a:pt x="83" y="37"/>
                    </a:cubicBezTo>
                    <a:cubicBezTo>
                      <a:pt x="81" y="35"/>
                      <a:pt x="79" y="33"/>
                      <a:pt x="79" y="28"/>
                    </a:cubicBezTo>
                    <a:cubicBezTo>
                      <a:pt x="79" y="27"/>
                      <a:pt x="79" y="25"/>
                      <a:pt x="78" y="24"/>
                    </a:cubicBezTo>
                    <a:cubicBezTo>
                      <a:pt x="82" y="24"/>
                      <a:pt x="87" y="22"/>
                      <a:pt x="87" y="15"/>
                    </a:cubicBezTo>
                    <a:cubicBezTo>
                      <a:pt x="86" y="9"/>
                      <a:pt x="76" y="0"/>
                      <a:pt x="76" y="0"/>
                    </a:cubicBezTo>
                    <a:cubicBezTo>
                      <a:pt x="76" y="0"/>
                      <a:pt x="80" y="3"/>
                      <a:pt x="71" y="15"/>
                    </a:cubicBezTo>
                    <a:cubicBezTo>
                      <a:pt x="68" y="20"/>
                      <a:pt x="72" y="24"/>
                      <a:pt x="76" y="24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6" y="35"/>
                      <a:pt x="78" y="37"/>
                      <a:pt x="81" y="40"/>
                    </a:cubicBezTo>
                    <a:cubicBezTo>
                      <a:pt x="83" y="41"/>
                      <a:pt x="84" y="43"/>
                      <a:pt x="86" y="45"/>
                    </a:cubicBezTo>
                    <a:cubicBezTo>
                      <a:pt x="87" y="48"/>
                      <a:pt x="87" y="51"/>
                      <a:pt x="87" y="53"/>
                    </a:cubicBezTo>
                    <a:cubicBezTo>
                      <a:pt x="84" y="50"/>
                      <a:pt x="80" y="48"/>
                      <a:pt x="75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0" y="40"/>
                      <a:pt x="62" y="34"/>
                      <a:pt x="54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3" y="34"/>
                      <a:pt x="25" y="40"/>
                      <a:pt x="24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56"/>
                      <a:pt x="0" y="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58"/>
                      <a:pt x="9" y="51"/>
                      <a:pt x="17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3"/>
                      <a:pt x="34" y="37"/>
                      <a:pt x="41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61" y="37"/>
                      <a:pt x="68" y="43"/>
                      <a:pt x="69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83" y="51"/>
                      <a:pt x="89" y="58"/>
                      <a:pt x="89" y="66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63"/>
                      <a:pt x="92" y="60"/>
                      <a:pt x="91" y="58"/>
                    </a:cubicBezTo>
                    <a:close/>
                    <a:moveTo>
                      <a:pt x="91" y="58"/>
                    </a:moveTo>
                    <a:cubicBezTo>
                      <a:pt x="91" y="58"/>
                      <a:pt x="91" y="58"/>
                      <a:pt x="91" y="5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1" name="Freeform 57"/>
              <p:cNvSpPr>
                <a:spLocks noEditPoints="1"/>
              </p:cNvSpPr>
              <p:nvPr/>
            </p:nvSpPr>
            <p:spPr bwMode="auto">
              <a:xfrm>
                <a:off x="2735306" y="2818255"/>
                <a:ext cx="71203" cy="71203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9" y="18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8" y="9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2" name="Freeform 58"/>
              <p:cNvSpPr>
                <a:spLocks noEditPoints="1"/>
              </p:cNvSpPr>
              <p:nvPr/>
            </p:nvSpPr>
            <p:spPr bwMode="auto">
              <a:xfrm>
                <a:off x="2959694" y="2818243"/>
                <a:ext cx="71203" cy="71203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9" y="18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8" y="9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Freeform 60"/>
              <p:cNvSpPr>
                <a:spLocks noEditPoints="1"/>
              </p:cNvSpPr>
              <p:nvPr/>
            </p:nvSpPr>
            <p:spPr bwMode="auto">
              <a:xfrm>
                <a:off x="2838863" y="2779400"/>
                <a:ext cx="97094" cy="9493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7" y="24"/>
                  </a:cxn>
                  <a:cxn ang="0">
                    <a:pos x="22" y="24"/>
                  </a:cxn>
                  <a:cxn ang="0">
                    <a:pos x="0" y="44"/>
                  </a:cxn>
                  <a:cxn ang="0">
                    <a:pos x="40" y="16"/>
                  </a:cxn>
                  <a:cxn ang="0">
                    <a:pos x="25" y="16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5" h="44">
                    <a:moveTo>
                      <a:pt x="38" y="0"/>
                    </a:moveTo>
                    <a:lnTo>
                      <a:pt x="7" y="24"/>
                    </a:lnTo>
                    <a:lnTo>
                      <a:pt x="22" y="24"/>
                    </a:lnTo>
                    <a:lnTo>
                      <a:pt x="0" y="44"/>
                    </a:lnTo>
                    <a:lnTo>
                      <a:pt x="40" y="16"/>
                    </a:lnTo>
                    <a:lnTo>
                      <a:pt x="25" y="16"/>
                    </a:lnTo>
                    <a:lnTo>
                      <a:pt x="45" y="0"/>
                    </a:lnTo>
                    <a:lnTo>
                      <a:pt x="38" y="0"/>
                    </a:lnTo>
                    <a:moveTo>
                      <a:pt x="38" y="0"/>
                    </a:moveTo>
                    <a:lnTo>
                      <a:pt x="3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144" name="TextBox 9"/>
          <p:cNvSpPr txBox="1"/>
          <p:nvPr/>
        </p:nvSpPr>
        <p:spPr>
          <a:xfrm>
            <a:off x="7003127" y="2212524"/>
            <a:ext cx="2270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latin typeface="Calibri" charset="0"/>
                <a:ea typeface="Calibri" charset="0"/>
                <a:cs typeface="Calibri" charset="0"/>
              </a:rPr>
              <a:t>Prosumer </a:t>
            </a:r>
            <a:r>
              <a:rPr lang="en-US" sz="2100" smtClean="0">
                <a:latin typeface="Calibri" charset="0"/>
                <a:ea typeface="Calibri" charset="0"/>
                <a:cs typeface="Calibri" charset="0"/>
              </a:rPr>
              <a:t>coalitions</a:t>
            </a:r>
            <a:endParaRPr lang="en-US" sz="2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5" name="TextBox 10"/>
          <p:cNvSpPr txBox="1"/>
          <p:nvPr/>
        </p:nvSpPr>
        <p:spPr>
          <a:xfrm>
            <a:off x="481069" y="2484123"/>
            <a:ext cx="16459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>
                <a:latin typeface="Calibri" charset="0"/>
                <a:ea typeface="Calibri" charset="0"/>
                <a:cs typeface="Calibri" charset="0"/>
              </a:rPr>
              <a:t>DER </a:t>
            </a:r>
            <a:r>
              <a:rPr lang="en-US" sz="2100" smtClean="0">
                <a:latin typeface="Calibri" charset="0"/>
                <a:ea typeface="Calibri" charset="0"/>
                <a:cs typeface="Calibri" charset="0"/>
              </a:rPr>
              <a:t>operator</a:t>
            </a:r>
            <a:endParaRPr lang="en-US" sz="2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6" name="TextBox 11"/>
          <p:cNvSpPr txBox="1"/>
          <p:nvPr/>
        </p:nvSpPr>
        <p:spPr>
          <a:xfrm>
            <a:off x="7727139" y="3302777"/>
            <a:ext cx="136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latin typeface="Calibri" charset="0"/>
                <a:ea typeface="Calibri" charset="0"/>
                <a:cs typeface="Calibri" charset="0"/>
              </a:rPr>
              <a:t>EV </a:t>
            </a:r>
            <a:r>
              <a:rPr lang="en-US" sz="2100" smtClean="0">
                <a:latin typeface="Calibri" charset="0"/>
                <a:ea typeface="Calibri" charset="0"/>
                <a:cs typeface="Calibri" charset="0"/>
              </a:rPr>
              <a:t>owners</a:t>
            </a:r>
            <a:endParaRPr lang="en-US" sz="2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7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94" y="1050296"/>
            <a:ext cx="1913087" cy="1457904"/>
          </a:xfrm>
          <a:prstGeom prst="rect">
            <a:avLst/>
          </a:prstGeom>
        </p:spPr>
      </p:pic>
      <p:pic>
        <p:nvPicPr>
          <p:cNvPr id="149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816" y="1293167"/>
            <a:ext cx="1778182" cy="937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52" name="Picture 5" descr="https://lh5.googleusercontent.com/VC0f6vuOv5sT5ogeZ4Idle5nU9YgA56ql59gkkJCWKbkPA7tXwk_fD8jxnxDzaO8OaW1oK1DKuojCE_YRrbJPDjqolxVCYiPJvQcJ9lvlO6Z1mwxbyGolKQdtQuLcM-x9lrRNHr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44" y="3653390"/>
            <a:ext cx="1272519" cy="886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9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6192687" cy="3009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Critical SHAR-Q stakeholders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A64A-7F5F-4C1E-999D-C0E4347BB282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uk-UA" smtClean="0">
                <a:solidFill>
                  <a:srgbClr val="5B9BD5">
                    <a:lumMod val="75000"/>
                  </a:srgbClr>
                </a:solidFill>
              </a:rPr>
              <a:pPr/>
              <a:t>8</a:t>
            </a:fld>
            <a:endParaRPr lang="uk-UA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03641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Beside the primary target groups, </a:t>
            </a:r>
            <a:r>
              <a:rPr lang="en-GB" sz="2400" b="1" dirty="0" smtClean="0"/>
              <a:t>DSOs</a:t>
            </a:r>
            <a:r>
              <a:rPr lang="en-GB" sz="2400" dirty="0" smtClean="0"/>
              <a:t> and </a:t>
            </a:r>
            <a:r>
              <a:rPr lang="en-GB" sz="2400" b="1" dirty="0" smtClean="0"/>
              <a:t>ESCOs</a:t>
            </a:r>
            <a:r>
              <a:rPr lang="en-GB" sz="2400" dirty="0" smtClean="0"/>
              <a:t> are of critical importance at the SHAR-Q scale up. </a:t>
            </a:r>
          </a:p>
          <a:p>
            <a:endParaRPr lang="en-GB" sz="1000" dirty="0"/>
          </a:p>
          <a:p>
            <a:r>
              <a:rPr lang="en-GB" sz="2000" dirty="0" smtClean="0"/>
              <a:t>SHAR-Q will enable them:</a:t>
            </a:r>
          </a:p>
          <a:p>
            <a:endParaRPr lang="en-GB" sz="1000" dirty="0" smtClean="0"/>
          </a:p>
          <a:p>
            <a:pPr marL="800100" lvl="1" indent="-342900">
              <a:buClr>
                <a:srgbClr val="00B050"/>
              </a:buClr>
              <a:buFont typeface="Wingdings" charset="2"/>
              <a:buChar char="ü"/>
            </a:pPr>
            <a:r>
              <a:rPr lang="en-GB" sz="2000" i="1" dirty="0" smtClean="0"/>
              <a:t>Offering services to their customers with added value,</a:t>
            </a:r>
          </a:p>
          <a:p>
            <a:pPr marL="800100" lvl="1" indent="-342900">
              <a:buClr>
                <a:srgbClr val="00B050"/>
              </a:buClr>
              <a:buFont typeface="Wingdings" charset="2"/>
              <a:buChar char="ü"/>
            </a:pPr>
            <a:r>
              <a:rPr lang="en-GB" sz="2000" i="1" dirty="0" smtClean="0"/>
              <a:t>Mitigation of operational issues (improved balancing),</a:t>
            </a:r>
          </a:p>
          <a:p>
            <a:pPr marL="800100" lvl="1" indent="-342900">
              <a:buClr>
                <a:srgbClr val="00B050"/>
              </a:buClr>
              <a:buFont typeface="Wingdings" charset="2"/>
              <a:buChar char="ü"/>
            </a:pPr>
            <a:r>
              <a:rPr lang="en-GB" sz="2000" i="1" dirty="0" smtClean="0"/>
              <a:t>Deferral of investments at upgrading grid components,</a:t>
            </a:r>
          </a:p>
          <a:p>
            <a:pPr marL="800100" lvl="1" indent="-342900">
              <a:buClr>
                <a:srgbClr val="00B050"/>
              </a:buClr>
              <a:buFont typeface="Wingdings" charset="2"/>
              <a:buChar char="ü"/>
            </a:pPr>
            <a:r>
              <a:rPr lang="en-GB" sz="2000" i="1" dirty="0" smtClean="0"/>
              <a:t>Offering specific energy services such as dynamic pricing.</a:t>
            </a:r>
          </a:p>
          <a:p>
            <a:pPr>
              <a:buClr>
                <a:srgbClr val="00B050"/>
              </a:buClr>
            </a:pPr>
            <a:endParaRPr lang="en-GB" sz="2000" dirty="0" smtClean="0"/>
          </a:p>
          <a:p>
            <a:pPr algn="ctr">
              <a:buClr>
                <a:srgbClr val="00B050"/>
              </a:buClr>
            </a:pPr>
            <a:r>
              <a:rPr lang="en-GB" sz="2000" b="1" dirty="0" smtClean="0"/>
              <a:t>The SHAR-Q consortium is committed to bring attractive offerings to DSOs and ESCOs to engage them in the SHAR-Q platform and services.</a:t>
            </a:r>
            <a:endParaRPr lang="en-GB" sz="20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395536" y="3867894"/>
            <a:ext cx="8424936" cy="6480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46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5451"/>
          <a:stretch/>
        </p:blipFill>
        <p:spPr bwMode="auto">
          <a:xfrm>
            <a:off x="484350" y="2579785"/>
            <a:ext cx="1054734" cy="393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9" y="444534"/>
            <a:ext cx="4538931" cy="327016"/>
          </a:xfrm>
        </p:spPr>
        <p:txBody>
          <a:bodyPr>
            <a:normAutofit fontScale="90000"/>
          </a:bodyPr>
          <a:lstStyle/>
          <a:p>
            <a:r>
              <a:rPr lang="es-ES_tradnl" err="1" smtClean="0"/>
              <a:t>The</a:t>
            </a:r>
            <a:r>
              <a:rPr lang="es-ES_tradnl" smtClean="0"/>
              <a:t> </a:t>
            </a:r>
            <a:r>
              <a:rPr lang="es-ES_tradnl" err="1" smtClean="0"/>
              <a:t>Consortium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C37B-A16B-43DA-B45D-457D5B7C385B}" type="datetime1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9/18/17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F7AE-FAAD-45C0-82E0-053E860DD849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9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119" name="Picture 2" descr="Resultado de imagen de a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0" y="896331"/>
            <a:ext cx="659279" cy="2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/disk/OneDrive - bAvenir, s.r.o/BAVENIR/MarketingPR/LOGO/basic-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4" y="1272619"/>
            <a:ext cx="889667" cy="22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Bild 1" descr="https://lh3.googleusercontent.com/Eg4t6pDu8a1-oDO9QVwcRCLGtKCWTR3UGENY-pJwp2fFH2m4frPFN8UkV_tV_LNTWBv86SigMLxPT5h3n6IYasMU_KHzIxBdcLYqQ4GdAP3UGkf3eXVAIP3YLdY6C2Tsc1TPrD7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9" y="1612043"/>
            <a:ext cx="683572" cy="24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863150"/>
            <a:ext cx="1061017" cy="364052"/>
          </a:xfrm>
          <a:prstGeom prst="rect">
            <a:avLst/>
          </a:prstGeom>
        </p:spPr>
      </p:pic>
      <p:pic>
        <p:nvPicPr>
          <p:cNvPr id="123" name="Grafik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9" y="2255146"/>
            <a:ext cx="411459" cy="396398"/>
          </a:xfrm>
          <a:prstGeom prst="rect">
            <a:avLst/>
          </a:prstGeom>
        </p:spPr>
      </p:pic>
      <p:pic>
        <p:nvPicPr>
          <p:cNvPr id="125" name="Grafik 2" descr="C:\Users\eikermann\Desktop\Unbenannt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0" y="2978595"/>
            <a:ext cx="889641" cy="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2"/>
          <a:stretch/>
        </p:blipFill>
        <p:spPr bwMode="auto">
          <a:xfrm>
            <a:off x="543629" y="3713639"/>
            <a:ext cx="95905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Bild 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25" y="4151106"/>
            <a:ext cx="864164" cy="2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2" descr="Resultado de imagen para iccs ntu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" y="3318899"/>
            <a:ext cx="707195" cy="4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66134"/>
              </p:ext>
            </p:extLst>
          </p:nvPr>
        </p:nvGraphicFramePr>
        <p:xfrm>
          <a:off x="1530071" y="839072"/>
          <a:ext cx="7519367" cy="360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7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1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3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ATOS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Spain, Czech</a:t>
                      </a:r>
                      <a:r>
                        <a:rPr lang="en-GB" sz="1600" baseline="0" dirty="0" smtClean="0">
                          <a:effectLst/>
                        </a:rPr>
                        <a:t> R.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bAvenir s.r.o.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Slovakia</a:t>
                      </a:r>
                      <a:endParaRPr lang="sk-SK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Ubimet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Austria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Enercoutim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Portugal</a:t>
                      </a:r>
                      <a:endParaRPr lang="sk-SK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Europäisches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Zentrum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für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Erneuerbare</a:t>
                      </a:r>
                      <a:r>
                        <a:rPr lang="en-GB" sz="1600" dirty="0">
                          <a:effectLst/>
                        </a:rPr>
                        <a:t> Energie Güssing GmbH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Austria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Basque Energy Cluster</a:t>
                      </a:r>
                      <a:endParaRPr lang="sk-SK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Spain</a:t>
                      </a:r>
                      <a:endParaRPr lang="sk-SK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Rheinisch-Westfälische Technische Hochschule Aachen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Germany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Institute of Communication and Computer Systems</a:t>
                      </a:r>
                      <a:endParaRPr lang="sk-SK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Greece</a:t>
                      </a:r>
                      <a:endParaRPr lang="sk-SK" sz="16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DEDDIE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mr-IN" sz="1600" baseline="0" dirty="0" smtClean="0">
                          <a:effectLst/>
                        </a:rPr>
                        <a:t>–</a:t>
                      </a:r>
                      <a:r>
                        <a:rPr lang="en-GB" sz="1600" baseline="0" dirty="0" smtClean="0">
                          <a:effectLst/>
                        </a:rPr>
                        <a:t> Greek National DSO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Greece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3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Energie Güssing GmbH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Austria</a:t>
                      </a:r>
                      <a:endParaRPr lang="sk-SK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1666" y="4892766"/>
            <a:ext cx="6301915" cy="187222"/>
          </a:xfrm>
        </p:spPr>
        <p:txBody>
          <a:bodyPr/>
          <a:lstStyle/>
          <a:p>
            <a:r>
              <a:rPr lang="en-US" sz="1600">
                <a:solidFill>
                  <a:srgbClr val="5B9BD5">
                    <a:lumMod val="75000"/>
                  </a:srgbClr>
                </a:solidFill>
              </a:rPr>
              <a:t>All rights reserved to the SHAR-Q consortium.</a:t>
            </a:r>
            <a:endParaRPr lang="en-US" sz="16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986</Words>
  <Application>Microsoft Macintosh PowerPoint</Application>
  <PresentationFormat>On-screen Show (16:9)</PresentationFormat>
  <Paragraphs>202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Calibri Light</vt:lpstr>
      <vt:lpstr>Courier New</vt:lpstr>
      <vt:lpstr>Mangal</vt:lpstr>
      <vt:lpstr>Times New Roman</vt:lpstr>
      <vt:lpstr>Wingdings</vt:lpstr>
      <vt:lpstr>Arial</vt:lpstr>
      <vt:lpstr>1_Office Theme</vt:lpstr>
      <vt:lpstr>SHAR-Q in a nutshell</vt:lpstr>
      <vt:lpstr>The Problem addressed by SHAR-Q</vt:lpstr>
      <vt:lpstr>The SHAR-Q Overall Objective</vt:lpstr>
      <vt:lpstr>Inspired by the success of social networks</vt:lpstr>
      <vt:lpstr>The peer-to-peer interoperability allows virtual neighbourhood of smart energy components</vt:lpstr>
      <vt:lpstr>Sharing economy services per target groups</vt:lpstr>
      <vt:lpstr>SHAR-Q Pilot Sites</vt:lpstr>
      <vt:lpstr>Critical SHAR-Q stakeholders</vt:lpstr>
      <vt:lpstr>The Consortium</vt:lpstr>
      <vt:lpstr>Project Status and Plan</vt:lpstr>
      <vt:lpstr>Factors, influencing the realization of SHAR-Q impact:</vt:lpstr>
      <vt:lpstr>Challenges in decentralized environments:</vt:lpstr>
      <vt:lpstr>The next steps</vt:lpstr>
      <vt:lpstr>SHAR-Q strategy to scale-up</vt:lpstr>
      <vt:lpstr>Thank you</vt:lpstr>
    </vt:vector>
  </TitlesOfParts>
  <Company>Atos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SHAR-Q in a nutshell</dc:title>
  <dc:creator>ATOS</dc:creator>
  <cp:lastModifiedBy>Stefan Vanya</cp:lastModifiedBy>
  <cp:revision>134</cp:revision>
  <cp:lastPrinted>2017-06-13T12:26:25Z</cp:lastPrinted>
  <dcterms:created xsi:type="dcterms:W3CDTF">2016-11-15T12:52:42Z</dcterms:created>
  <dcterms:modified xsi:type="dcterms:W3CDTF">2017-09-18T11:51:32Z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