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79" r:id="rId4"/>
    <p:sldId id="329" r:id="rId5"/>
    <p:sldId id="343" r:id="rId6"/>
    <p:sldId id="346" r:id="rId7"/>
    <p:sldId id="347" r:id="rId8"/>
    <p:sldId id="330" r:id="rId9"/>
    <p:sldId id="335" r:id="rId10"/>
    <p:sldId id="338" r:id="rId11"/>
    <p:sldId id="339" r:id="rId12"/>
    <p:sldId id="336" r:id="rId13"/>
    <p:sldId id="350" r:id="rId14"/>
    <p:sldId id="331" r:id="rId15"/>
    <p:sldId id="340" r:id="rId16"/>
    <p:sldId id="341" r:id="rId17"/>
    <p:sldId id="333" r:id="rId18"/>
    <p:sldId id="352" r:id="rId19"/>
    <p:sldId id="334" r:id="rId20"/>
    <p:sldId id="353" r:id="rId21"/>
    <p:sldId id="354" r:id="rId22"/>
    <p:sldId id="355" r:id="rId23"/>
    <p:sldId id="356" r:id="rId24"/>
    <p:sldId id="357" r:id="rId25"/>
    <p:sldId id="351" r:id="rId26"/>
    <p:sldId id="359" r:id="rId27"/>
    <p:sldId id="361" r:id="rId28"/>
    <p:sldId id="362" r:id="rId29"/>
    <p:sldId id="363" r:id="rId30"/>
    <p:sldId id="364" r:id="rId31"/>
    <p:sldId id="344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63"/>
    <a:srgbClr val="599BD5"/>
    <a:srgbClr val="26C0F2"/>
    <a:srgbClr val="2BB8EA"/>
    <a:srgbClr val="8C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3" autoAdjust="0"/>
  </p:normalViewPr>
  <p:slideViewPr>
    <p:cSldViewPr>
      <p:cViewPr>
        <p:scale>
          <a:sx n="100" d="100"/>
          <a:sy n="100" d="100"/>
        </p:scale>
        <p:origin x="-154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1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s_Vandelannoot\Documents\ISP\Noodgroepen\metingen\vandormael_klassiekmelken\Vandormael_Powermeter_20141010-161924_Deel%20moet%20herschoven%20worden%20qua%20tij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ens_Vandelannoot\Documents\VEA\Energiescans\Fruitteelt\20141024_Energiescan_Jadoul_VEA\Jadou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numRef>
              <c:f>'Vandormael_Powermeter_20141010-'!$B$1:$B$288</c:f>
              <c:numCache>
                <c:formatCode>h:mm</c:formatCode>
                <c:ptCount val="288"/>
                <c:pt idx="0">
                  <c:v>0</c:v>
                </c:pt>
                <c:pt idx="1">
                  <c:v>3.472222222222222E-3</c:v>
                </c:pt>
                <c:pt idx="2">
                  <c:v>6.9444444444444441E-3</c:v>
                </c:pt>
                <c:pt idx="3">
                  <c:v>1.0416666666666666E-2</c:v>
                </c:pt>
                <c:pt idx="4">
                  <c:v>1.3888888888888888E-2</c:v>
                </c:pt>
                <c:pt idx="5">
                  <c:v>1.7361111111111112E-2</c:v>
                </c:pt>
                <c:pt idx="6">
                  <c:v>2.0833333333333332E-2</c:v>
                </c:pt>
                <c:pt idx="7">
                  <c:v>2.4305555555555556E-2</c:v>
                </c:pt>
                <c:pt idx="8">
                  <c:v>2.7777777777777776E-2</c:v>
                </c:pt>
                <c:pt idx="9">
                  <c:v>3.125E-2</c:v>
                </c:pt>
                <c:pt idx="10">
                  <c:v>3.4722222222222224E-2</c:v>
                </c:pt>
                <c:pt idx="11">
                  <c:v>3.8194444444444441E-2</c:v>
                </c:pt>
                <c:pt idx="12">
                  <c:v>4.1666666666666664E-2</c:v>
                </c:pt>
                <c:pt idx="13">
                  <c:v>4.5138888888888888E-2</c:v>
                </c:pt>
                <c:pt idx="14">
                  <c:v>4.8611111111111112E-2</c:v>
                </c:pt>
                <c:pt idx="15">
                  <c:v>5.2083333333333336E-2</c:v>
                </c:pt>
                <c:pt idx="16">
                  <c:v>5.5555555555555552E-2</c:v>
                </c:pt>
                <c:pt idx="17">
                  <c:v>5.9027777777777783E-2</c:v>
                </c:pt>
                <c:pt idx="18">
                  <c:v>6.25E-2</c:v>
                </c:pt>
                <c:pt idx="19">
                  <c:v>6.5972222222222224E-2</c:v>
                </c:pt>
                <c:pt idx="20">
                  <c:v>6.9444444444444434E-2</c:v>
                </c:pt>
                <c:pt idx="21">
                  <c:v>7.2916666666666671E-2</c:v>
                </c:pt>
                <c:pt idx="22">
                  <c:v>7.6388888888888895E-2</c:v>
                </c:pt>
                <c:pt idx="23">
                  <c:v>7.9861111111111105E-2</c:v>
                </c:pt>
                <c:pt idx="24">
                  <c:v>8.3333333333333329E-2</c:v>
                </c:pt>
                <c:pt idx="25">
                  <c:v>8.6805555555555566E-2</c:v>
                </c:pt>
                <c:pt idx="26">
                  <c:v>9.0277777777777776E-2</c:v>
                </c:pt>
                <c:pt idx="27">
                  <c:v>9.375E-2</c:v>
                </c:pt>
                <c:pt idx="28">
                  <c:v>9.7222222222222224E-2</c:v>
                </c:pt>
                <c:pt idx="29">
                  <c:v>0.10069444444444443</c:v>
                </c:pt>
                <c:pt idx="30">
                  <c:v>0.10416666666666667</c:v>
                </c:pt>
                <c:pt idx="31">
                  <c:v>0.1076388888888889</c:v>
                </c:pt>
                <c:pt idx="32">
                  <c:v>0.1111111111111111</c:v>
                </c:pt>
                <c:pt idx="33">
                  <c:v>0.11458333333333333</c:v>
                </c:pt>
                <c:pt idx="34">
                  <c:v>0.11805555555555557</c:v>
                </c:pt>
                <c:pt idx="35">
                  <c:v>0.12152777777777778</c:v>
                </c:pt>
                <c:pt idx="36">
                  <c:v>0.125</c:v>
                </c:pt>
                <c:pt idx="37">
                  <c:v>0.12847222222222224</c:v>
                </c:pt>
                <c:pt idx="38">
                  <c:v>0.13194444444444445</c:v>
                </c:pt>
                <c:pt idx="39">
                  <c:v>0.13541666666666666</c:v>
                </c:pt>
                <c:pt idx="40">
                  <c:v>0.1388888888888889</c:v>
                </c:pt>
                <c:pt idx="41">
                  <c:v>0.1423611111111111</c:v>
                </c:pt>
                <c:pt idx="42">
                  <c:v>0.14583333333333334</c:v>
                </c:pt>
                <c:pt idx="43">
                  <c:v>0.14930555555555555</c:v>
                </c:pt>
                <c:pt idx="44">
                  <c:v>0.15277777777777776</c:v>
                </c:pt>
                <c:pt idx="45">
                  <c:v>0.15625</c:v>
                </c:pt>
                <c:pt idx="46">
                  <c:v>0.15972222222222224</c:v>
                </c:pt>
                <c:pt idx="47">
                  <c:v>0.16319444444444445</c:v>
                </c:pt>
                <c:pt idx="48">
                  <c:v>0.16666666666666666</c:v>
                </c:pt>
                <c:pt idx="49">
                  <c:v>0.17013888888888887</c:v>
                </c:pt>
                <c:pt idx="50">
                  <c:v>0.17361111111111113</c:v>
                </c:pt>
                <c:pt idx="51">
                  <c:v>0.17708333333333334</c:v>
                </c:pt>
                <c:pt idx="52">
                  <c:v>0.18055555555555555</c:v>
                </c:pt>
                <c:pt idx="53">
                  <c:v>0.18402777777777779</c:v>
                </c:pt>
                <c:pt idx="54">
                  <c:v>0.1875</c:v>
                </c:pt>
                <c:pt idx="55">
                  <c:v>0.19097222222222221</c:v>
                </c:pt>
                <c:pt idx="56">
                  <c:v>0.19444444444444445</c:v>
                </c:pt>
                <c:pt idx="57">
                  <c:v>0.19791666666666666</c:v>
                </c:pt>
                <c:pt idx="58">
                  <c:v>0.20138888888888887</c:v>
                </c:pt>
                <c:pt idx="59">
                  <c:v>0.20486111111111113</c:v>
                </c:pt>
                <c:pt idx="60">
                  <c:v>0.20833333333333334</c:v>
                </c:pt>
                <c:pt idx="61">
                  <c:v>0.21180555555555555</c:v>
                </c:pt>
                <c:pt idx="62">
                  <c:v>0.21527777777777779</c:v>
                </c:pt>
                <c:pt idx="63">
                  <c:v>0.21875</c:v>
                </c:pt>
                <c:pt idx="64">
                  <c:v>0.22222222222222221</c:v>
                </c:pt>
                <c:pt idx="65">
                  <c:v>0.22569444444444445</c:v>
                </c:pt>
                <c:pt idx="66">
                  <c:v>0.22916666666666666</c:v>
                </c:pt>
                <c:pt idx="67">
                  <c:v>0.23263888888888887</c:v>
                </c:pt>
                <c:pt idx="68">
                  <c:v>0.23611111111111113</c:v>
                </c:pt>
                <c:pt idx="69">
                  <c:v>0.23958333333333334</c:v>
                </c:pt>
                <c:pt idx="70">
                  <c:v>0.24305555555555555</c:v>
                </c:pt>
                <c:pt idx="71">
                  <c:v>0.24652777777777779</c:v>
                </c:pt>
                <c:pt idx="72">
                  <c:v>0.25</c:v>
                </c:pt>
                <c:pt idx="73">
                  <c:v>0.25347222222222221</c:v>
                </c:pt>
                <c:pt idx="74">
                  <c:v>0.25694444444444448</c:v>
                </c:pt>
                <c:pt idx="75">
                  <c:v>0.26041666666666669</c:v>
                </c:pt>
                <c:pt idx="76">
                  <c:v>0.2638888888888889</c:v>
                </c:pt>
                <c:pt idx="77">
                  <c:v>0.2673611111111111</c:v>
                </c:pt>
                <c:pt idx="78">
                  <c:v>0.27083333333333331</c:v>
                </c:pt>
                <c:pt idx="79">
                  <c:v>0.27430555555555552</c:v>
                </c:pt>
                <c:pt idx="80">
                  <c:v>0.27777777777777779</c:v>
                </c:pt>
                <c:pt idx="81">
                  <c:v>0.28125</c:v>
                </c:pt>
                <c:pt idx="82">
                  <c:v>0.28472222222222221</c:v>
                </c:pt>
                <c:pt idx="83">
                  <c:v>0.28819444444444448</c:v>
                </c:pt>
                <c:pt idx="84">
                  <c:v>0.29166666666666669</c:v>
                </c:pt>
                <c:pt idx="85">
                  <c:v>0.2951388888888889</c:v>
                </c:pt>
                <c:pt idx="86">
                  <c:v>0.2986111111111111</c:v>
                </c:pt>
                <c:pt idx="87">
                  <c:v>0.30208333333333331</c:v>
                </c:pt>
                <c:pt idx="88">
                  <c:v>0.30555555555555552</c:v>
                </c:pt>
                <c:pt idx="89">
                  <c:v>0.30902777777777779</c:v>
                </c:pt>
                <c:pt idx="90">
                  <c:v>0.3125</c:v>
                </c:pt>
                <c:pt idx="91">
                  <c:v>0.31597222222222221</c:v>
                </c:pt>
                <c:pt idx="92">
                  <c:v>0.31944444444444448</c:v>
                </c:pt>
                <c:pt idx="93">
                  <c:v>0.32291666666666669</c:v>
                </c:pt>
                <c:pt idx="94">
                  <c:v>0.3263888888888889</c:v>
                </c:pt>
                <c:pt idx="95">
                  <c:v>0.3298611111111111</c:v>
                </c:pt>
                <c:pt idx="96">
                  <c:v>0.33333333333333331</c:v>
                </c:pt>
                <c:pt idx="97">
                  <c:v>0.33680555555555558</c:v>
                </c:pt>
                <c:pt idx="98">
                  <c:v>0.34027777777777773</c:v>
                </c:pt>
                <c:pt idx="99">
                  <c:v>0.34375</c:v>
                </c:pt>
                <c:pt idx="100">
                  <c:v>0.34722222222222227</c:v>
                </c:pt>
                <c:pt idx="101">
                  <c:v>0.35069444444444442</c:v>
                </c:pt>
                <c:pt idx="102">
                  <c:v>0.35416666666666669</c:v>
                </c:pt>
                <c:pt idx="103">
                  <c:v>0.3576388888888889</c:v>
                </c:pt>
                <c:pt idx="104">
                  <c:v>0.3611111111111111</c:v>
                </c:pt>
                <c:pt idx="105">
                  <c:v>0.36458333333333331</c:v>
                </c:pt>
                <c:pt idx="106">
                  <c:v>0.36805555555555558</c:v>
                </c:pt>
                <c:pt idx="107">
                  <c:v>0.37152777777777773</c:v>
                </c:pt>
                <c:pt idx="108">
                  <c:v>0.375</c:v>
                </c:pt>
                <c:pt idx="109">
                  <c:v>0.37847222222222227</c:v>
                </c:pt>
                <c:pt idx="110">
                  <c:v>0.38194444444444442</c:v>
                </c:pt>
                <c:pt idx="111">
                  <c:v>0.38541666666666669</c:v>
                </c:pt>
                <c:pt idx="112">
                  <c:v>0.3888888888888889</c:v>
                </c:pt>
                <c:pt idx="113">
                  <c:v>0.3923611111111111</c:v>
                </c:pt>
                <c:pt idx="114">
                  <c:v>0.39583333333333331</c:v>
                </c:pt>
                <c:pt idx="115">
                  <c:v>0.39930555555555558</c:v>
                </c:pt>
                <c:pt idx="116">
                  <c:v>0.40277777777777773</c:v>
                </c:pt>
                <c:pt idx="117">
                  <c:v>0.40625</c:v>
                </c:pt>
                <c:pt idx="118">
                  <c:v>0.40972222222222227</c:v>
                </c:pt>
                <c:pt idx="119">
                  <c:v>0.41319444444444442</c:v>
                </c:pt>
                <c:pt idx="120">
                  <c:v>0.41666666666666669</c:v>
                </c:pt>
                <c:pt idx="121">
                  <c:v>0.4201388888888889</c:v>
                </c:pt>
                <c:pt idx="122">
                  <c:v>0.4236111111111111</c:v>
                </c:pt>
                <c:pt idx="123">
                  <c:v>0.42708333333333331</c:v>
                </c:pt>
                <c:pt idx="124">
                  <c:v>0.43055555555555558</c:v>
                </c:pt>
                <c:pt idx="125">
                  <c:v>0.43402777777777773</c:v>
                </c:pt>
                <c:pt idx="126">
                  <c:v>0.4375</c:v>
                </c:pt>
                <c:pt idx="127">
                  <c:v>0.44097222222222227</c:v>
                </c:pt>
                <c:pt idx="128">
                  <c:v>0.44444444444444442</c:v>
                </c:pt>
                <c:pt idx="129">
                  <c:v>0.44791666666666669</c:v>
                </c:pt>
                <c:pt idx="130">
                  <c:v>0.4513888888888889</c:v>
                </c:pt>
                <c:pt idx="131">
                  <c:v>0.4548611111111111</c:v>
                </c:pt>
                <c:pt idx="132">
                  <c:v>0.45833333333333331</c:v>
                </c:pt>
                <c:pt idx="133">
                  <c:v>0.46180555555555558</c:v>
                </c:pt>
                <c:pt idx="134">
                  <c:v>0.46527777777777773</c:v>
                </c:pt>
                <c:pt idx="135">
                  <c:v>0.46875</c:v>
                </c:pt>
                <c:pt idx="136">
                  <c:v>0.47222222222222227</c:v>
                </c:pt>
                <c:pt idx="137">
                  <c:v>0.47569444444444442</c:v>
                </c:pt>
                <c:pt idx="138">
                  <c:v>0.47916666666666669</c:v>
                </c:pt>
                <c:pt idx="139">
                  <c:v>0.4826388888888889</c:v>
                </c:pt>
                <c:pt idx="140">
                  <c:v>0.4861111111111111</c:v>
                </c:pt>
                <c:pt idx="141">
                  <c:v>0.48958333333333331</c:v>
                </c:pt>
                <c:pt idx="142">
                  <c:v>0.49305555555555558</c:v>
                </c:pt>
                <c:pt idx="143">
                  <c:v>0.49652777777777773</c:v>
                </c:pt>
                <c:pt idx="144">
                  <c:v>0.5</c:v>
                </c:pt>
                <c:pt idx="145">
                  <c:v>0.50347222222222221</c:v>
                </c:pt>
                <c:pt idx="146">
                  <c:v>0.50694444444444442</c:v>
                </c:pt>
                <c:pt idx="147">
                  <c:v>0.51041666666666663</c:v>
                </c:pt>
                <c:pt idx="148">
                  <c:v>0.51388888888888895</c:v>
                </c:pt>
                <c:pt idx="149">
                  <c:v>0.51736111111111105</c:v>
                </c:pt>
                <c:pt idx="150">
                  <c:v>0.52083333333333337</c:v>
                </c:pt>
                <c:pt idx="151">
                  <c:v>0.52430555555555558</c:v>
                </c:pt>
                <c:pt idx="152">
                  <c:v>0.52777777777777779</c:v>
                </c:pt>
                <c:pt idx="153">
                  <c:v>0.53125</c:v>
                </c:pt>
                <c:pt idx="154">
                  <c:v>0.53472222222222221</c:v>
                </c:pt>
                <c:pt idx="155">
                  <c:v>0.53819444444444442</c:v>
                </c:pt>
                <c:pt idx="156">
                  <c:v>0.54166666666666663</c:v>
                </c:pt>
                <c:pt idx="157">
                  <c:v>0.54513888888888895</c:v>
                </c:pt>
                <c:pt idx="158">
                  <c:v>0.54861111111111105</c:v>
                </c:pt>
                <c:pt idx="159">
                  <c:v>0.55208333333333337</c:v>
                </c:pt>
                <c:pt idx="160">
                  <c:v>0.55555555555555558</c:v>
                </c:pt>
                <c:pt idx="161">
                  <c:v>0.55902777777777779</c:v>
                </c:pt>
                <c:pt idx="162">
                  <c:v>0.5625</c:v>
                </c:pt>
                <c:pt idx="163">
                  <c:v>0.56597222222222221</c:v>
                </c:pt>
                <c:pt idx="164">
                  <c:v>0.56944444444444442</c:v>
                </c:pt>
                <c:pt idx="165">
                  <c:v>0.57291666666666663</c:v>
                </c:pt>
                <c:pt idx="166">
                  <c:v>0.57638888888888895</c:v>
                </c:pt>
                <c:pt idx="167">
                  <c:v>0.57986111111111105</c:v>
                </c:pt>
                <c:pt idx="168">
                  <c:v>0.58333333333333337</c:v>
                </c:pt>
                <c:pt idx="169">
                  <c:v>0.58680555555555558</c:v>
                </c:pt>
                <c:pt idx="170">
                  <c:v>0.59027777777777779</c:v>
                </c:pt>
                <c:pt idx="171">
                  <c:v>0.59375</c:v>
                </c:pt>
                <c:pt idx="172">
                  <c:v>0.59722222222222221</c:v>
                </c:pt>
                <c:pt idx="173">
                  <c:v>0.60069444444444442</c:v>
                </c:pt>
                <c:pt idx="174">
                  <c:v>0.60416666666666663</c:v>
                </c:pt>
                <c:pt idx="175">
                  <c:v>0.60763888888888895</c:v>
                </c:pt>
                <c:pt idx="176">
                  <c:v>0.61111111111111105</c:v>
                </c:pt>
                <c:pt idx="177">
                  <c:v>0.61458333333333337</c:v>
                </c:pt>
                <c:pt idx="178">
                  <c:v>0.61805555555555558</c:v>
                </c:pt>
                <c:pt idx="179">
                  <c:v>0.62152777777777779</c:v>
                </c:pt>
                <c:pt idx="180">
                  <c:v>0.625</c:v>
                </c:pt>
                <c:pt idx="181">
                  <c:v>0.62847222222222221</c:v>
                </c:pt>
                <c:pt idx="182">
                  <c:v>0.63194444444444442</c:v>
                </c:pt>
                <c:pt idx="183">
                  <c:v>0.63541666666666663</c:v>
                </c:pt>
                <c:pt idx="184">
                  <c:v>0.63888888888888895</c:v>
                </c:pt>
                <c:pt idx="185">
                  <c:v>0.64236111111111105</c:v>
                </c:pt>
                <c:pt idx="186">
                  <c:v>0.64583333333333337</c:v>
                </c:pt>
                <c:pt idx="187">
                  <c:v>0.64930555555555558</c:v>
                </c:pt>
                <c:pt idx="188">
                  <c:v>0.65277777777777779</c:v>
                </c:pt>
                <c:pt idx="189">
                  <c:v>0.65625</c:v>
                </c:pt>
                <c:pt idx="190">
                  <c:v>0.65972222222222221</c:v>
                </c:pt>
                <c:pt idx="191">
                  <c:v>0.66319444444444442</c:v>
                </c:pt>
                <c:pt idx="192">
                  <c:v>0.66666666666666663</c:v>
                </c:pt>
                <c:pt idx="193">
                  <c:v>0.67013888888888884</c:v>
                </c:pt>
                <c:pt idx="194">
                  <c:v>0.67361111111111116</c:v>
                </c:pt>
                <c:pt idx="195">
                  <c:v>0.67708333333333337</c:v>
                </c:pt>
                <c:pt idx="196">
                  <c:v>0.68055555555555547</c:v>
                </c:pt>
                <c:pt idx="197">
                  <c:v>0.68402777777777779</c:v>
                </c:pt>
                <c:pt idx="198">
                  <c:v>0.6875</c:v>
                </c:pt>
                <c:pt idx="199">
                  <c:v>0.69097222222222221</c:v>
                </c:pt>
                <c:pt idx="200">
                  <c:v>0.69444444444444453</c:v>
                </c:pt>
                <c:pt idx="201">
                  <c:v>0.69791666666666663</c:v>
                </c:pt>
                <c:pt idx="202">
                  <c:v>0.70138888888888884</c:v>
                </c:pt>
                <c:pt idx="203">
                  <c:v>0.70486111111111116</c:v>
                </c:pt>
                <c:pt idx="204">
                  <c:v>0.70833333333333337</c:v>
                </c:pt>
                <c:pt idx="205">
                  <c:v>0.71180555555555547</c:v>
                </c:pt>
                <c:pt idx="206">
                  <c:v>0.71527777777777779</c:v>
                </c:pt>
                <c:pt idx="207">
                  <c:v>0.71875</c:v>
                </c:pt>
                <c:pt idx="208">
                  <c:v>0.72222222222222221</c:v>
                </c:pt>
                <c:pt idx="209">
                  <c:v>0.72569444444444453</c:v>
                </c:pt>
                <c:pt idx="210">
                  <c:v>0.72916666666666663</c:v>
                </c:pt>
                <c:pt idx="211">
                  <c:v>0.73263888888888884</c:v>
                </c:pt>
                <c:pt idx="212">
                  <c:v>0.73611111111111116</c:v>
                </c:pt>
                <c:pt idx="213">
                  <c:v>0.73958333333333337</c:v>
                </c:pt>
                <c:pt idx="214">
                  <c:v>0.74305555555555547</c:v>
                </c:pt>
                <c:pt idx="215">
                  <c:v>0.74652777777777779</c:v>
                </c:pt>
                <c:pt idx="216">
                  <c:v>0.75</c:v>
                </c:pt>
                <c:pt idx="217">
                  <c:v>0.75347222222222221</c:v>
                </c:pt>
                <c:pt idx="218">
                  <c:v>0.75694444444444453</c:v>
                </c:pt>
                <c:pt idx="219">
                  <c:v>0.76041666666666663</c:v>
                </c:pt>
                <c:pt idx="220">
                  <c:v>0.76388888888888884</c:v>
                </c:pt>
                <c:pt idx="221">
                  <c:v>0.76736111111111116</c:v>
                </c:pt>
                <c:pt idx="222">
                  <c:v>0.77083333333333337</c:v>
                </c:pt>
                <c:pt idx="223">
                  <c:v>0.77430555555555547</c:v>
                </c:pt>
                <c:pt idx="224">
                  <c:v>0.77777777777777779</c:v>
                </c:pt>
                <c:pt idx="225">
                  <c:v>0.78125</c:v>
                </c:pt>
                <c:pt idx="226">
                  <c:v>0.78472222222222221</c:v>
                </c:pt>
                <c:pt idx="227">
                  <c:v>0.78819444444444453</c:v>
                </c:pt>
                <c:pt idx="228">
                  <c:v>0.79166666666666663</c:v>
                </c:pt>
                <c:pt idx="229">
                  <c:v>0.79513888888888884</c:v>
                </c:pt>
                <c:pt idx="230">
                  <c:v>0.79861111111111116</c:v>
                </c:pt>
                <c:pt idx="231">
                  <c:v>0.80208333333333337</c:v>
                </c:pt>
                <c:pt idx="232">
                  <c:v>0.80555555555555547</c:v>
                </c:pt>
                <c:pt idx="233">
                  <c:v>0.80902777777777779</c:v>
                </c:pt>
                <c:pt idx="234">
                  <c:v>0.8125</c:v>
                </c:pt>
                <c:pt idx="235">
                  <c:v>0.81597222222222221</c:v>
                </c:pt>
                <c:pt idx="236">
                  <c:v>0.81944444444444453</c:v>
                </c:pt>
                <c:pt idx="237">
                  <c:v>0.82291666666666663</c:v>
                </c:pt>
                <c:pt idx="238">
                  <c:v>0.82638888888888884</c:v>
                </c:pt>
                <c:pt idx="239">
                  <c:v>0.82986111111111116</c:v>
                </c:pt>
                <c:pt idx="240">
                  <c:v>0.83333333333333337</c:v>
                </c:pt>
                <c:pt idx="241">
                  <c:v>0.83680555555555547</c:v>
                </c:pt>
                <c:pt idx="242">
                  <c:v>0.84027777777777779</c:v>
                </c:pt>
                <c:pt idx="243">
                  <c:v>0.84375</c:v>
                </c:pt>
                <c:pt idx="244">
                  <c:v>0.84722222222222221</c:v>
                </c:pt>
                <c:pt idx="245">
                  <c:v>0.85069444444444453</c:v>
                </c:pt>
                <c:pt idx="246">
                  <c:v>0.85416666666666663</c:v>
                </c:pt>
                <c:pt idx="247">
                  <c:v>0.85763888888888884</c:v>
                </c:pt>
                <c:pt idx="248">
                  <c:v>0.86111111111111116</c:v>
                </c:pt>
                <c:pt idx="249">
                  <c:v>0.86458333333333337</c:v>
                </c:pt>
                <c:pt idx="250">
                  <c:v>0.86805555555555547</c:v>
                </c:pt>
                <c:pt idx="251">
                  <c:v>0.87152777777777779</c:v>
                </c:pt>
                <c:pt idx="252">
                  <c:v>0.875</c:v>
                </c:pt>
                <c:pt idx="253">
                  <c:v>0.87847222222222221</c:v>
                </c:pt>
                <c:pt idx="254">
                  <c:v>0.88194444444444453</c:v>
                </c:pt>
                <c:pt idx="255">
                  <c:v>0.88541666666666663</c:v>
                </c:pt>
                <c:pt idx="256">
                  <c:v>0.88888888888888884</c:v>
                </c:pt>
                <c:pt idx="257">
                  <c:v>0.89236111111111116</c:v>
                </c:pt>
                <c:pt idx="258">
                  <c:v>0.89583333333333337</c:v>
                </c:pt>
                <c:pt idx="259">
                  <c:v>0.89930555555555547</c:v>
                </c:pt>
                <c:pt idx="260">
                  <c:v>0.90277777777777779</c:v>
                </c:pt>
                <c:pt idx="261">
                  <c:v>0.90625</c:v>
                </c:pt>
                <c:pt idx="262">
                  <c:v>0.90972222222222221</c:v>
                </c:pt>
                <c:pt idx="263">
                  <c:v>0.91319444444444453</c:v>
                </c:pt>
                <c:pt idx="264">
                  <c:v>0.91666666666666663</c:v>
                </c:pt>
                <c:pt idx="265">
                  <c:v>0.92013888888888884</c:v>
                </c:pt>
                <c:pt idx="266">
                  <c:v>0.92361111111111116</c:v>
                </c:pt>
                <c:pt idx="267">
                  <c:v>0.92708333333333337</c:v>
                </c:pt>
                <c:pt idx="268">
                  <c:v>0.93055555555555547</c:v>
                </c:pt>
                <c:pt idx="269">
                  <c:v>0.93402777777777779</c:v>
                </c:pt>
                <c:pt idx="270">
                  <c:v>0.9375</c:v>
                </c:pt>
                <c:pt idx="271">
                  <c:v>0.94097222222222221</c:v>
                </c:pt>
                <c:pt idx="272">
                  <c:v>0.94444444444444453</c:v>
                </c:pt>
                <c:pt idx="273">
                  <c:v>0.94791666666666663</c:v>
                </c:pt>
                <c:pt idx="274">
                  <c:v>0.95138888888888884</c:v>
                </c:pt>
                <c:pt idx="275">
                  <c:v>0.95486111111111116</c:v>
                </c:pt>
                <c:pt idx="276">
                  <c:v>0.95833333333333337</c:v>
                </c:pt>
                <c:pt idx="277">
                  <c:v>0.96180555555555547</c:v>
                </c:pt>
                <c:pt idx="278">
                  <c:v>0.96527777777777779</c:v>
                </c:pt>
                <c:pt idx="279">
                  <c:v>0.96875</c:v>
                </c:pt>
                <c:pt idx="280">
                  <c:v>0.97222222222222221</c:v>
                </c:pt>
                <c:pt idx="281">
                  <c:v>0.97569444444444453</c:v>
                </c:pt>
                <c:pt idx="282">
                  <c:v>0.97916666666666663</c:v>
                </c:pt>
                <c:pt idx="283">
                  <c:v>0.98263888888888884</c:v>
                </c:pt>
                <c:pt idx="284">
                  <c:v>0.98611111111111116</c:v>
                </c:pt>
                <c:pt idx="285">
                  <c:v>0.98958333333333337</c:v>
                </c:pt>
                <c:pt idx="286">
                  <c:v>0.99305555555555547</c:v>
                </c:pt>
                <c:pt idx="287">
                  <c:v>0.99652777777777779</c:v>
                </c:pt>
              </c:numCache>
            </c:numRef>
          </c:cat>
          <c:val>
            <c:numRef>
              <c:f>'Vandormael_Powermeter_20141010-'!$N$1:$N$288</c:f>
              <c:numCache>
                <c:formatCode>General</c:formatCode>
                <c:ptCount val="288"/>
                <c:pt idx="0">
                  <c:v>2.8450000000000002</c:v>
                </c:pt>
                <c:pt idx="1">
                  <c:v>2.8370000000000002</c:v>
                </c:pt>
                <c:pt idx="2">
                  <c:v>2.9009999999999998</c:v>
                </c:pt>
                <c:pt idx="3">
                  <c:v>2.84</c:v>
                </c:pt>
                <c:pt idx="4">
                  <c:v>3.1280000000000001</c:v>
                </c:pt>
                <c:pt idx="5">
                  <c:v>2.948</c:v>
                </c:pt>
                <c:pt idx="6">
                  <c:v>2.827</c:v>
                </c:pt>
                <c:pt idx="7">
                  <c:v>3.0539999999999998</c:v>
                </c:pt>
                <c:pt idx="8">
                  <c:v>2.883</c:v>
                </c:pt>
                <c:pt idx="9">
                  <c:v>2.827</c:v>
                </c:pt>
                <c:pt idx="10">
                  <c:v>2.9079999999999999</c:v>
                </c:pt>
                <c:pt idx="11">
                  <c:v>2.8620000000000001</c:v>
                </c:pt>
                <c:pt idx="12">
                  <c:v>2.8319999999999999</c:v>
                </c:pt>
                <c:pt idx="13">
                  <c:v>2.9220000000000002</c:v>
                </c:pt>
                <c:pt idx="14">
                  <c:v>2.8479999999999999</c:v>
                </c:pt>
                <c:pt idx="15">
                  <c:v>2.8380000000000001</c:v>
                </c:pt>
                <c:pt idx="16">
                  <c:v>2.9950000000000001</c:v>
                </c:pt>
                <c:pt idx="17">
                  <c:v>2.0129999999999999</c:v>
                </c:pt>
                <c:pt idx="18">
                  <c:v>0.495</c:v>
                </c:pt>
                <c:pt idx="19">
                  <c:v>0.56899999999999995</c:v>
                </c:pt>
                <c:pt idx="20">
                  <c:v>0.48299999999999998</c:v>
                </c:pt>
                <c:pt idx="21">
                  <c:v>0.499</c:v>
                </c:pt>
                <c:pt idx="22">
                  <c:v>0.56899999999999995</c:v>
                </c:pt>
                <c:pt idx="23">
                  <c:v>0.47099999999999997</c:v>
                </c:pt>
                <c:pt idx="24">
                  <c:v>0.496</c:v>
                </c:pt>
                <c:pt idx="25">
                  <c:v>0.56499999999999995</c:v>
                </c:pt>
                <c:pt idx="26">
                  <c:v>2.1960000000000002</c:v>
                </c:pt>
                <c:pt idx="27">
                  <c:v>2.8279999999999998</c:v>
                </c:pt>
                <c:pt idx="28">
                  <c:v>3</c:v>
                </c:pt>
                <c:pt idx="29">
                  <c:v>2.7669999999999999</c:v>
                </c:pt>
                <c:pt idx="30">
                  <c:v>0.495</c:v>
                </c:pt>
                <c:pt idx="31">
                  <c:v>0.55200000000000005</c:v>
                </c:pt>
                <c:pt idx="32">
                  <c:v>0.46200000000000002</c:v>
                </c:pt>
                <c:pt idx="33">
                  <c:v>0.47799999999999998</c:v>
                </c:pt>
                <c:pt idx="34">
                  <c:v>0.56000000000000005</c:v>
                </c:pt>
                <c:pt idx="35">
                  <c:v>0.48099999999999998</c:v>
                </c:pt>
                <c:pt idx="36">
                  <c:v>0.49399999999999999</c:v>
                </c:pt>
                <c:pt idx="37">
                  <c:v>0.57799999999999996</c:v>
                </c:pt>
                <c:pt idx="38">
                  <c:v>0.47199999999999998</c:v>
                </c:pt>
                <c:pt idx="39">
                  <c:v>0.48899999999999999</c:v>
                </c:pt>
                <c:pt idx="40">
                  <c:v>1.242</c:v>
                </c:pt>
                <c:pt idx="41">
                  <c:v>2.855</c:v>
                </c:pt>
                <c:pt idx="42">
                  <c:v>2.8370000000000002</c:v>
                </c:pt>
                <c:pt idx="43">
                  <c:v>1.2849999999999999</c:v>
                </c:pt>
                <c:pt idx="44">
                  <c:v>0.47199999999999998</c:v>
                </c:pt>
                <c:pt idx="45">
                  <c:v>0.48499999999999999</c:v>
                </c:pt>
                <c:pt idx="46">
                  <c:v>0.65100000000000002</c:v>
                </c:pt>
                <c:pt idx="47">
                  <c:v>0.46200000000000002</c:v>
                </c:pt>
                <c:pt idx="48">
                  <c:v>0.51100000000000001</c:v>
                </c:pt>
                <c:pt idx="49">
                  <c:v>0.57199999999999995</c:v>
                </c:pt>
                <c:pt idx="50">
                  <c:v>0.47</c:v>
                </c:pt>
                <c:pt idx="51">
                  <c:v>0.67200000000000004</c:v>
                </c:pt>
                <c:pt idx="52">
                  <c:v>0.59299999999999997</c:v>
                </c:pt>
                <c:pt idx="53">
                  <c:v>0.46600000000000003</c:v>
                </c:pt>
                <c:pt idx="54">
                  <c:v>0.51500000000000001</c:v>
                </c:pt>
                <c:pt idx="55">
                  <c:v>2.9060000000000001</c:v>
                </c:pt>
                <c:pt idx="56">
                  <c:v>2.851</c:v>
                </c:pt>
                <c:pt idx="57">
                  <c:v>1.167</c:v>
                </c:pt>
                <c:pt idx="58">
                  <c:v>0.53400000000000003</c:v>
                </c:pt>
                <c:pt idx="59">
                  <c:v>0.46400000000000002</c:v>
                </c:pt>
                <c:pt idx="60">
                  <c:v>0.51700000000000002</c:v>
                </c:pt>
                <c:pt idx="61">
                  <c:v>0.51100000000000001</c:v>
                </c:pt>
                <c:pt idx="62">
                  <c:v>0.79500000000000004</c:v>
                </c:pt>
                <c:pt idx="63">
                  <c:v>0.90300000000000002</c:v>
                </c:pt>
                <c:pt idx="64">
                  <c:v>0.749</c:v>
                </c:pt>
                <c:pt idx="65">
                  <c:v>0.53900000000000003</c:v>
                </c:pt>
                <c:pt idx="66">
                  <c:v>0.54600000000000004</c:v>
                </c:pt>
                <c:pt idx="67">
                  <c:v>0.48699999999999999</c:v>
                </c:pt>
                <c:pt idx="68">
                  <c:v>0.501</c:v>
                </c:pt>
                <c:pt idx="69">
                  <c:v>0.59799999999999998</c:v>
                </c:pt>
                <c:pt idx="70">
                  <c:v>2.8490000000000002</c:v>
                </c:pt>
                <c:pt idx="71">
                  <c:v>2.8039999999999998</c:v>
                </c:pt>
                <c:pt idx="72">
                  <c:v>0.80200000000000005</c:v>
                </c:pt>
                <c:pt idx="73">
                  <c:v>0.52400000000000002</c:v>
                </c:pt>
                <c:pt idx="74">
                  <c:v>0.75600000000000001</c:v>
                </c:pt>
                <c:pt idx="75">
                  <c:v>0.97899999999999998</c:v>
                </c:pt>
                <c:pt idx="76">
                  <c:v>1.1619999999999999</c:v>
                </c:pt>
                <c:pt idx="77">
                  <c:v>1.778</c:v>
                </c:pt>
                <c:pt idx="78">
                  <c:v>1.869</c:v>
                </c:pt>
                <c:pt idx="79">
                  <c:v>1.72</c:v>
                </c:pt>
                <c:pt idx="80">
                  <c:v>1.655</c:v>
                </c:pt>
                <c:pt idx="81">
                  <c:v>1.887</c:v>
                </c:pt>
                <c:pt idx="82">
                  <c:v>8.4429999999999996</c:v>
                </c:pt>
                <c:pt idx="83">
                  <c:v>11.791</c:v>
                </c:pt>
                <c:pt idx="84">
                  <c:v>11.295999999999999</c:v>
                </c:pt>
                <c:pt idx="85">
                  <c:v>14.186999999999999</c:v>
                </c:pt>
                <c:pt idx="86">
                  <c:v>17.983000000000001</c:v>
                </c:pt>
                <c:pt idx="87">
                  <c:v>17.888000000000002</c:v>
                </c:pt>
                <c:pt idx="88">
                  <c:v>18.164999999999999</c:v>
                </c:pt>
                <c:pt idx="89">
                  <c:v>18.196000000000002</c:v>
                </c:pt>
                <c:pt idx="90">
                  <c:v>18.134</c:v>
                </c:pt>
                <c:pt idx="91">
                  <c:v>17.898</c:v>
                </c:pt>
                <c:pt idx="92">
                  <c:v>17.744</c:v>
                </c:pt>
                <c:pt idx="93">
                  <c:v>19.962</c:v>
                </c:pt>
                <c:pt idx="94">
                  <c:v>19.844000000000001</c:v>
                </c:pt>
                <c:pt idx="95">
                  <c:v>18.707000000000001</c:v>
                </c:pt>
                <c:pt idx="96">
                  <c:v>17.670000000000002</c:v>
                </c:pt>
                <c:pt idx="97">
                  <c:v>17.765000000000001</c:v>
                </c:pt>
                <c:pt idx="98">
                  <c:v>17.759</c:v>
                </c:pt>
                <c:pt idx="99">
                  <c:v>19.047999999999998</c:v>
                </c:pt>
                <c:pt idx="100">
                  <c:v>19.864999999999998</c:v>
                </c:pt>
                <c:pt idx="101">
                  <c:v>18.515999999999998</c:v>
                </c:pt>
                <c:pt idx="102">
                  <c:v>18.053999999999998</c:v>
                </c:pt>
                <c:pt idx="103">
                  <c:v>19.885000000000002</c:v>
                </c:pt>
                <c:pt idx="104">
                  <c:v>18.911999999999999</c:v>
                </c:pt>
                <c:pt idx="105">
                  <c:v>19.765000000000001</c:v>
                </c:pt>
                <c:pt idx="106">
                  <c:v>19.696999999999999</c:v>
                </c:pt>
                <c:pt idx="107">
                  <c:v>17.512</c:v>
                </c:pt>
                <c:pt idx="108">
                  <c:v>17.423999999999999</c:v>
                </c:pt>
                <c:pt idx="109">
                  <c:v>17.2</c:v>
                </c:pt>
                <c:pt idx="110">
                  <c:v>10.247</c:v>
                </c:pt>
                <c:pt idx="111">
                  <c:v>13.547000000000001</c:v>
                </c:pt>
                <c:pt idx="112">
                  <c:v>12.156000000000001</c:v>
                </c:pt>
                <c:pt idx="113">
                  <c:v>9.5129999999999999</c:v>
                </c:pt>
                <c:pt idx="114">
                  <c:v>12.513999999999999</c:v>
                </c:pt>
                <c:pt idx="115">
                  <c:v>17.088000000000001</c:v>
                </c:pt>
                <c:pt idx="116">
                  <c:v>17.164000000000001</c:v>
                </c:pt>
                <c:pt idx="117">
                  <c:v>15.262</c:v>
                </c:pt>
                <c:pt idx="118">
                  <c:v>19.552</c:v>
                </c:pt>
                <c:pt idx="119">
                  <c:v>12.874000000000001</c:v>
                </c:pt>
                <c:pt idx="120">
                  <c:v>15.334</c:v>
                </c:pt>
                <c:pt idx="121">
                  <c:v>13.726000000000001</c:v>
                </c:pt>
                <c:pt idx="122">
                  <c:v>2.8039999999999998</c:v>
                </c:pt>
                <c:pt idx="123">
                  <c:v>2.68</c:v>
                </c:pt>
                <c:pt idx="124">
                  <c:v>2.72</c:v>
                </c:pt>
                <c:pt idx="125">
                  <c:v>2.7189999999999999</c:v>
                </c:pt>
                <c:pt idx="126">
                  <c:v>2.6659999999999999</c:v>
                </c:pt>
                <c:pt idx="127">
                  <c:v>2.7810000000000001</c:v>
                </c:pt>
                <c:pt idx="128">
                  <c:v>2.7120000000000002</c:v>
                </c:pt>
                <c:pt idx="129">
                  <c:v>2.6339999999999999</c:v>
                </c:pt>
                <c:pt idx="130">
                  <c:v>2.74</c:v>
                </c:pt>
                <c:pt idx="131">
                  <c:v>2.6850000000000001</c:v>
                </c:pt>
                <c:pt idx="132">
                  <c:v>2.6859999999999999</c:v>
                </c:pt>
                <c:pt idx="133">
                  <c:v>2.766</c:v>
                </c:pt>
                <c:pt idx="134">
                  <c:v>2.702</c:v>
                </c:pt>
                <c:pt idx="135">
                  <c:v>2.847</c:v>
                </c:pt>
                <c:pt idx="136">
                  <c:v>2.7629999999999999</c:v>
                </c:pt>
                <c:pt idx="137">
                  <c:v>2.702</c:v>
                </c:pt>
                <c:pt idx="138">
                  <c:v>2.6970000000000001</c:v>
                </c:pt>
                <c:pt idx="139">
                  <c:v>2.85</c:v>
                </c:pt>
                <c:pt idx="140">
                  <c:v>2.69</c:v>
                </c:pt>
                <c:pt idx="141">
                  <c:v>2.72</c:v>
                </c:pt>
                <c:pt idx="142">
                  <c:v>2.7989999999999999</c:v>
                </c:pt>
                <c:pt idx="143">
                  <c:v>2.6739999999999999</c:v>
                </c:pt>
                <c:pt idx="144">
                  <c:v>2.698</c:v>
                </c:pt>
                <c:pt idx="145">
                  <c:v>2.7959999999999998</c:v>
                </c:pt>
                <c:pt idx="146">
                  <c:v>2.6890000000000001</c:v>
                </c:pt>
                <c:pt idx="147">
                  <c:v>2.669</c:v>
                </c:pt>
                <c:pt idx="148">
                  <c:v>2.7490000000000001</c:v>
                </c:pt>
                <c:pt idx="149">
                  <c:v>2.6589999999999998</c:v>
                </c:pt>
                <c:pt idx="150">
                  <c:v>2.6779999999999999</c:v>
                </c:pt>
                <c:pt idx="151">
                  <c:v>2.7320000000000002</c:v>
                </c:pt>
                <c:pt idx="152">
                  <c:v>2.6749999999999998</c:v>
                </c:pt>
                <c:pt idx="153">
                  <c:v>2.7029999999999998</c:v>
                </c:pt>
                <c:pt idx="154">
                  <c:v>2.7330000000000001</c:v>
                </c:pt>
                <c:pt idx="155">
                  <c:v>2.714</c:v>
                </c:pt>
                <c:pt idx="156">
                  <c:v>2.3410000000000002</c:v>
                </c:pt>
                <c:pt idx="157">
                  <c:v>0.33100000000000002</c:v>
                </c:pt>
                <c:pt idx="158">
                  <c:v>0.20699999999999999</c:v>
                </c:pt>
                <c:pt idx="159">
                  <c:v>0.25900000000000001</c:v>
                </c:pt>
                <c:pt idx="160">
                  <c:v>0.28999999999999998</c:v>
                </c:pt>
                <c:pt idx="161">
                  <c:v>0.26500000000000001</c:v>
                </c:pt>
                <c:pt idx="162">
                  <c:v>0.23699999999999999</c:v>
                </c:pt>
                <c:pt idx="163">
                  <c:v>0.29499999999999998</c:v>
                </c:pt>
                <c:pt idx="164">
                  <c:v>0.46400000000000002</c:v>
                </c:pt>
                <c:pt idx="165">
                  <c:v>2.758</c:v>
                </c:pt>
                <c:pt idx="166">
                  <c:v>2.7130000000000001</c:v>
                </c:pt>
                <c:pt idx="167">
                  <c:v>2.653</c:v>
                </c:pt>
                <c:pt idx="168">
                  <c:v>1.5389999999999999</c:v>
                </c:pt>
                <c:pt idx="169">
                  <c:v>0.251</c:v>
                </c:pt>
                <c:pt idx="170">
                  <c:v>0.22900000000000001</c:v>
                </c:pt>
                <c:pt idx="171">
                  <c:v>0.34</c:v>
                </c:pt>
                <c:pt idx="172">
                  <c:v>0.249</c:v>
                </c:pt>
                <c:pt idx="173">
                  <c:v>0.217</c:v>
                </c:pt>
                <c:pt idx="174">
                  <c:v>0.32</c:v>
                </c:pt>
                <c:pt idx="175">
                  <c:v>0.214</c:v>
                </c:pt>
                <c:pt idx="176">
                  <c:v>0.23100000000000001</c:v>
                </c:pt>
                <c:pt idx="177">
                  <c:v>0.36499999999999999</c:v>
                </c:pt>
                <c:pt idx="178">
                  <c:v>0.57199999999999995</c:v>
                </c:pt>
                <c:pt idx="179">
                  <c:v>2.6819999999999999</c:v>
                </c:pt>
                <c:pt idx="180">
                  <c:v>2.7890000000000001</c:v>
                </c:pt>
                <c:pt idx="181">
                  <c:v>1.357</c:v>
                </c:pt>
                <c:pt idx="182">
                  <c:v>0.61099999999999999</c:v>
                </c:pt>
                <c:pt idx="183">
                  <c:v>0.70799999999999996</c:v>
                </c:pt>
                <c:pt idx="184">
                  <c:v>0.61799999999999999</c:v>
                </c:pt>
                <c:pt idx="185">
                  <c:v>0.58799999999999997</c:v>
                </c:pt>
                <c:pt idx="186">
                  <c:v>0.67600000000000005</c:v>
                </c:pt>
                <c:pt idx="187">
                  <c:v>0.56299999999999994</c:v>
                </c:pt>
                <c:pt idx="188">
                  <c:v>0.59099999999999997</c:v>
                </c:pt>
                <c:pt idx="189">
                  <c:v>0.66800000000000004</c:v>
                </c:pt>
                <c:pt idx="190">
                  <c:v>0.59699999999999998</c:v>
                </c:pt>
                <c:pt idx="191">
                  <c:v>0.57499999999999996</c:v>
                </c:pt>
                <c:pt idx="192">
                  <c:v>1.1240000000000001</c:v>
                </c:pt>
                <c:pt idx="193">
                  <c:v>3.0150000000000001</c:v>
                </c:pt>
                <c:pt idx="194">
                  <c:v>3.0190000000000001</c:v>
                </c:pt>
                <c:pt idx="195">
                  <c:v>2.6930000000000001</c:v>
                </c:pt>
                <c:pt idx="196">
                  <c:v>0.65200000000000002</c:v>
                </c:pt>
                <c:pt idx="197">
                  <c:v>0.58399999999999996</c:v>
                </c:pt>
                <c:pt idx="198">
                  <c:v>0.65300000000000002</c:v>
                </c:pt>
                <c:pt idx="199">
                  <c:v>0.70099999999999996</c:v>
                </c:pt>
                <c:pt idx="200">
                  <c:v>0.59</c:v>
                </c:pt>
                <c:pt idx="201">
                  <c:v>0.998</c:v>
                </c:pt>
                <c:pt idx="202">
                  <c:v>1.288</c:v>
                </c:pt>
                <c:pt idx="203">
                  <c:v>1.341</c:v>
                </c:pt>
                <c:pt idx="204">
                  <c:v>3.4079999999999999</c:v>
                </c:pt>
                <c:pt idx="205">
                  <c:v>3.8159999999999998</c:v>
                </c:pt>
                <c:pt idx="206">
                  <c:v>2.121</c:v>
                </c:pt>
                <c:pt idx="207">
                  <c:v>1.988</c:v>
                </c:pt>
                <c:pt idx="208">
                  <c:v>2.972</c:v>
                </c:pt>
                <c:pt idx="209">
                  <c:v>10.803000000000001</c:v>
                </c:pt>
                <c:pt idx="210">
                  <c:v>12.003</c:v>
                </c:pt>
                <c:pt idx="211">
                  <c:v>12.010999999999999</c:v>
                </c:pt>
                <c:pt idx="212">
                  <c:v>10.734</c:v>
                </c:pt>
                <c:pt idx="213">
                  <c:v>18.486999999999998</c:v>
                </c:pt>
                <c:pt idx="214">
                  <c:v>19.423999999999999</c:v>
                </c:pt>
                <c:pt idx="215">
                  <c:v>19.23</c:v>
                </c:pt>
                <c:pt idx="216">
                  <c:v>19.350000000000001</c:v>
                </c:pt>
                <c:pt idx="217">
                  <c:v>19.241</c:v>
                </c:pt>
                <c:pt idx="218">
                  <c:v>21.536999999999999</c:v>
                </c:pt>
                <c:pt idx="219">
                  <c:v>21.446999999999999</c:v>
                </c:pt>
                <c:pt idx="220">
                  <c:v>21.213999999999999</c:v>
                </c:pt>
                <c:pt idx="221">
                  <c:v>20.52</c:v>
                </c:pt>
                <c:pt idx="222">
                  <c:v>21.454999999999998</c:v>
                </c:pt>
                <c:pt idx="223">
                  <c:v>22.277000000000001</c:v>
                </c:pt>
                <c:pt idx="224">
                  <c:v>22.114999999999998</c:v>
                </c:pt>
                <c:pt idx="225">
                  <c:v>22.013999999999999</c:v>
                </c:pt>
                <c:pt idx="226">
                  <c:v>22.100999999999999</c:v>
                </c:pt>
                <c:pt idx="227">
                  <c:v>22.331</c:v>
                </c:pt>
                <c:pt idx="228">
                  <c:v>21.885000000000002</c:v>
                </c:pt>
                <c:pt idx="229">
                  <c:v>22.242000000000001</c:v>
                </c:pt>
                <c:pt idx="230">
                  <c:v>21.224</c:v>
                </c:pt>
                <c:pt idx="231">
                  <c:v>19.672999999999998</c:v>
                </c:pt>
                <c:pt idx="232">
                  <c:v>13.007</c:v>
                </c:pt>
                <c:pt idx="233">
                  <c:v>19.295000000000002</c:v>
                </c:pt>
                <c:pt idx="234">
                  <c:v>14.58</c:v>
                </c:pt>
                <c:pt idx="235">
                  <c:v>23.190999999999999</c:v>
                </c:pt>
                <c:pt idx="236">
                  <c:v>8.4600000000000009</c:v>
                </c:pt>
                <c:pt idx="237">
                  <c:v>9.4039999999999999</c:v>
                </c:pt>
                <c:pt idx="238">
                  <c:v>14.303000000000001</c:v>
                </c:pt>
                <c:pt idx="239">
                  <c:v>11.914999999999999</c:v>
                </c:pt>
                <c:pt idx="240">
                  <c:v>11.96</c:v>
                </c:pt>
                <c:pt idx="241">
                  <c:v>11.69</c:v>
                </c:pt>
                <c:pt idx="242">
                  <c:v>11.51</c:v>
                </c:pt>
                <c:pt idx="243">
                  <c:v>10.956</c:v>
                </c:pt>
                <c:pt idx="244">
                  <c:v>10.907</c:v>
                </c:pt>
                <c:pt idx="245">
                  <c:v>10.865</c:v>
                </c:pt>
                <c:pt idx="246">
                  <c:v>10.840999999999999</c:v>
                </c:pt>
                <c:pt idx="247">
                  <c:v>10.808</c:v>
                </c:pt>
                <c:pt idx="248">
                  <c:v>4.1100000000000003</c:v>
                </c:pt>
                <c:pt idx="249">
                  <c:v>2.8650000000000002</c:v>
                </c:pt>
                <c:pt idx="250">
                  <c:v>2.9039999999999999</c:v>
                </c:pt>
                <c:pt idx="251">
                  <c:v>2.9119999999999999</c:v>
                </c:pt>
                <c:pt idx="252">
                  <c:v>2.8769999999999998</c:v>
                </c:pt>
                <c:pt idx="253">
                  <c:v>2.867</c:v>
                </c:pt>
                <c:pt idx="254">
                  <c:v>2.9140000000000001</c:v>
                </c:pt>
                <c:pt idx="255">
                  <c:v>2.86</c:v>
                </c:pt>
                <c:pt idx="256">
                  <c:v>2.8969999999999998</c:v>
                </c:pt>
                <c:pt idx="257">
                  <c:v>2.968</c:v>
                </c:pt>
                <c:pt idx="258">
                  <c:v>2.8690000000000002</c:v>
                </c:pt>
                <c:pt idx="259">
                  <c:v>2.9129999999999998</c:v>
                </c:pt>
                <c:pt idx="260">
                  <c:v>2.9369999999999998</c:v>
                </c:pt>
                <c:pt idx="261">
                  <c:v>2.8980000000000001</c:v>
                </c:pt>
                <c:pt idx="262">
                  <c:v>2.968</c:v>
                </c:pt>
                <c:pt idx="263">
                  <c:v>2.9380000000000002</c:v>
                </c:pt>
                <c:pt idx="264">
                  <c:v>2.8180000000000001</c:v>
                </c:pt>
                <c:pt idx="265">
                  <c:v>2.823</c:v>
                </c:pt>
                <c:pt idx="266">
                  <c:v>2.9140000000000001</c:v>
                </c:pt>
                <c:pt idx="267">
                  <c:v>2.8010000000000002</c:v>
                </c:pt>
                <c:pt idx="268">
                  <c:v>2.8170000000000002</c:v>
                </c:pt>
                <c:pt idx="269">
                  <c:v>2.9039999999999999</c:v>
                </c:pt>
                <c:pt idx="270">
                  <c:v>2.8330000000000002</c:v>
                </c:pt>
                <c:pt idx="271">
                  <c:v>2.847</c:v>
                </c:pt>
                <c:pt idx="272">
                  <c:v>3.3330000000000002</c:v>
                </c:pt>
                <c:pt idx="273">
                  <c:v>2.9620000000000002</c:v>
                </c:pt>
                <c:pt idx="274">
                  <c:v>3.1749999999999998</c:v>
                </c:pt>
                <c:pt idx="275">
                  <c:v>2.9729999999999999</c:v>
                </c:pt>
                <c:pt idx="276">
                  <c:v>2.6779999999999999</c:v>
                </c:pt>
                <c:pt idx="277">
                  <c:v>2.7290000000000001</c:v>
                </c:pt>
                <c:pt idx="278">
                  <c:v>2.6739999999999999</c:v>
                </c:pt>
                <c:pt idx="279">
                  <c:v>2.6579999999999999</c:v>
                </c:pt>
                <c:pt idx="280">
                  <c:v>2.7360000000000002</c:v>
                </c:pt>
                <c:pt idx="281">
                  <c:v>2.6789999999999998</c:v>
                </c:pt>
                <c:pt idx="282">
                  <c:v>2.6619999999999999</c:v>
                </c:pt>
                <c:pt idx="283">
                  <c:v>2.8180000000000001</c:v>
                </c:pt>
                <c:pt idx="284">
                  <c:v>2.653</c:v>
                </c:pt>
                <c:pt idx="285">
                  <c:v>2.71</c:v>
                </c:pt>
                <c:pt idx="286">
                  <c:v>2.7320000000000002</c:v>
                </c:pt>
                <c:pt idx="287">
                  <c:v>2.67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C-4A49-ADE4-7AB1C29CC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751296"/>
        <c:axId val="341752832"/>
      </c:areaChart>
      <c:catAx>
        <c:axId val="34175129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nl-BE"/>
          </a:p>
        </c:txPr>
        <c:crossAx val="341752832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34175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75129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2400" b="1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cat>
            <c:strRef>
              <c:f>'2.Elektriciteitsfactuur'!$A$40:$A$51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'2.Elektriciteitsfactuur'!$B$40:$B$51</c:f>
              <c:numCache>
                <c:formatCode>#,##0</c:formatCode>
                <c:ptCount val="12"/>
                <c:pt idx="0">
                  <c:v>34152</c:v>
                </c:pt>
                <c:pt idx="1">
                  <c:v>35509</c:v>
                </c:pt>
                <c:pt idx="2">
                  <c:v>23426</c:v>
                </c:pt>
                <c:pt idx="3">
                  <c:v>11004</c:v>
                </c:pt>
                <c:pt idx="4">
                  <c:v>9143</c:v>
                </c:pt>
                <c:pt idx="5">
                  <c:v>6073</c:v>
                </c:pt>
                <c:pt idx="6">
                  <c:v>3836</c:v>
                </c:pt>
                <c:pt idx="7">
                  <c:v>30796</c:v>
                </c:pt>
                <c:pt idx="8">
                  <c:v>76539</c:v>
                </c:pt>
                <c:pt idx="9">
                  <c:v>61218</c:v>
                </c:pt>
                <c:pt idx="10">
                  <c:v>38721</c:v>
                </c:pt>
                <c:pt idx="11">
                  <c:v>33286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B-4158-A223-F1BA8F552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799296"/>
        <c:axId val="341800832"/>
      </c:areaChart>
      <c:catAx>
        <c:axId val="34179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800832"/>
        <c:crosses val="autoZero"/>
        <c:auto val="1"/>
        <c:lblAlgn val="ctr"/>
        <c:lblOffset val="100"/>
        <c:noMultiLvlLbl val="0"/>
      </c:catAx>
      <c:valAx>
        <c:axId val="341800832"/>
        <c:scaling>
          <c:orientation val="minMax"/>
          <c:max val="8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kWh</a:t>
                </a:r>
              </a:p>
            </c:rich>
          </c:tx>
          <c:layout>
            <c:manualLayout>
              <c:xMode val="edge"/>
              <c:yMode val="edge"/>
              <c:x val="7.5371492436263014E-3"/>
              <c:y val="0.4212268081324297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41799296"/>
        <c:crosses val="autoZero"/>
        <c:crossBetween val="midCat"/>
        <c:majorUnit val="20000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604-E88F-44FC-B28D-547A78DFCB46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736BD-C785-44D6-A8BB-5DECBFB5EFC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58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B7A95-56D7-4BFE-B9DA-797BCB46371C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C255-DBBC-44C5-8557-644DE8AB498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73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534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5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210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640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9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72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685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63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FC255-DBBC-44C5-8557-644DE8AB498A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41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" b="11377"/>
          <a:stretch/>
        </p:blipFill>
        <p:spPr>
          <a:xfrm>
            <a:off x="-12576" y="-174418"/>
            <a:ext cx="9156576" cy="6232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11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42" y="4293096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6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551030" cy="16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9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551030" cy="16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2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"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619672" y="827388"/>
            <a:ext cx="7524328" cy="590250"/>
          </a:xfrm>
          <a:prstGeom prst="rect">
            <a:avLst/>
          </a:prstGeom>
        </p:spPr>
        <p:txBody>
          <a:bodyPr/>
          <a:lstStyle/>
          <a:p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pic>
        <p:nvPicPr>
          <p:cNvPr id="16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4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6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524328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06896" y="1639341"/>
            <a:ext cx="378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97896" y="1639341"/>
            <a:ext cx="37800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12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6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52432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78904" y="1535113"/>
            <a:ext cx="378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8904" y="2174875"/>
            <a:ext cx="3780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66729" y="1535113"/>
            <a:ext cx="378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66729" y="2174875"/>
            <a:ext cx="37800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14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524328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3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7"/>
          <a:stretch/>
        </p:blipFill>
        <p:spPr>
          <a:xfrm>
            <a:off x="0" y="-174417"/>
            <a:ext cx="9144000" cy="6232317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10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704478" cy="11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1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00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A3C25-1AAD-4C96-BDD6-5A72271939E9}" type="datetimeFigureOut">
              <a:rPr lang="nl-BE" smtClean="0"/>
              <a:t>14/09/2017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CB2EB-4BF4-45C3-AA90-DF45E5F89F9D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2" descr="C:\Users\Maarten_Nulis\Desktop\Nieuwe map (2)\save_051020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551030" cy="16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3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6093296"/>
            <a:ext cx="4572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C:\Users\Maarten_Nulis\Downloads\sponsorlogo_vlaio\sponsorlogo_vlaio\CombinatielogoVLAI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" y="6197041"/>
            <a:ext cx="238125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01- communicatie\03- Projecten\14. save\logo\Def\SAVE_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4" y="6131855"/>
            <a:ext cx="1440160" cy="6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-531440"/>
            <a:ext cx="9148763" cy="7128792"/>
          </a:xfrm>
          <a:prstGeom prst="rect">
            <a:avLst/>
          </a:prstGeom>
          <a:solidFill>
            <a:srgbClr val="26C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413125"/>
            <a:ext cx="2587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19" y="1484784"/>
            <a:ext cx="2861390" cy="1449603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8" b="10874"/>
          <a:stretch/>
        </p:blipFill>
        <p:spPr>
          <a:xfrm>
            <a:off x="0" y="6570437"/>
            <a:ext cx="9144000" cy="67357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5" t="83674"/>
          <a:stretch/>
        </p:blipFill>
        <p:spPr>
          <a:xfrm>
            <a:off x="7604795" y="6275761"/>
            <a:ext cx="1454596" cy="53277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7" r="77302"/>
          <a:stretch/>
        </p:blipFill>
        <p:spPr>
          <a:xfrm>
            <a:off x="0" y="6434138"/>
            <a:ext cx="1438275" cy="37440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62" y="3545137"/>
            <a:ext cx="6336704" cy="32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 err="1" smtClean="0"/>
              <a:t>Dairy</a:t>
            </a:r>
            <a:r>
              <a:rPr lang="nl-BE" sz="3200" dirty="0" smtClean="0"/>
              <a:t> farm</a:t>
            </a:r>
            <a:endParaRPr lang="nl-BE" sz="3200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79709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Vrije vorm 5"/>
          <p:cNvSpPr/>
          <p:nvPr/>
        </p:nvSpPr>
        <p:spPr>
          <a:xfrm>
            <a:off x="3077528" y="1030435"/>
            <a:ext cx="4253555" cy="4799044"/>
          </a:xfrm>
          <a:custGeom>
            <a:avLst/>
            <a:gdLst>
              <a:gd name="connsiteX0" fmla="*/ 0 w 4019107"/>
              <a:gd name="connsiteY0" fmla="*/ 4518841 h 4540106"/>
              <a:gd name="connsiteX1" fmla="*/ 2041452 w 4019107"/>
              <a:gd name="connsiteY1" fmla="*/ 4 h 4540106"/>
              <a:gd name="connsiteX2" fmla="*/ 4019107 w 4019107"/>
              <a:gd name="connsiteY2" fmla="*/ 4540106 h 454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9107" h="4540106">
                <a:moveTo>
                  <a:pt x="0" y="4518841"/>
                </a:moveTo>
                <a:cubicBezTo>
                  <a:pt x="685800" y="2257650"/>
                  <a:pt x="1371601" y="-3540"/>
                  <a:pt x="2041452" y="4"/>
                </a:cubicBezTo>
                <a:cubicBezTo>
                  <a:pt x="2711303" y="3548"/>
                  <a:pt x="3942907" y="3767473"/>
                  <a:pt x="4019107" y="4540106"/>
                </a:cubicBezTo>
              </a:path>
            </a:pathLst>
          </a:custGeom>
          <a:noFill/>
          <a:ln w="5715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10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dirty="0" smtClean="0"/>
              <a:t>Fruit farm</a:t>
            </a:r>
            <a:endParaRPr lang="nl-BE" sz="3200" dirty="0"/>
          </a:p>
        </p:txBody>
      </p:sp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361185"/>
              </p:ext>
            </p:extLst>
          </p:nvPr>
        </p:nvGraphicFramePr>
        <p:xfrm>
          <a:off x="-36512" y="620688"/>
          <a:ext cx="9180512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Vrije vorm 9"/>
          <p:cNvSpPr/>
          <p:nvPr/>
        </p:nvSpPr>
        <p:spPr>
          <a:xfrm>
            <a:off x="1463885" y="945791"/>
            <a:ext cx="7268878" cy="5371806"/>
          </a:xfrm>
          <a:custGeom>
            <a:avLst/>
            <a:gdLst>
              <a:gd name="connsiteX0" fmla="*/ 0 w 5596128"/>
              <a:gd name="connsiteY0" fmla="*/ 3438499 h 3438499"/>
              <a:gd name="connsiteX1" fmla="*/ 530352 w 5596128"/>
              <a:gd name="connsiteY1" fmla="*/ 2834995 h 3438499"/>
              <a:gd name="connsiteX2" fmla="*/ 1042416 w 5596128"/>
              <a:gd name="connsiteY2" fmla="*/ 2066899 h 3438499"/>
              <a:gd name="connsiteX3" fmla="*/ 1536192 w 5596128"/>
              <a:gd name="connsiteY3" fmla="*/ 1042771 h 3438499"/>
              <a:gd name="connsiteX4" fmla="*/ 2011680 w 5596128"/>
              <a:gd name="connsiteY4" fmla="*/ 731875 h 3438499"/>
              <a:gd name="connsiteX5" fmla="*/ 2578608 w 5596128"/>
              <a:gd name="connsiteY5" fmla="*/ 585571 h 3438499"/>
              <a:gd name="connsiteX6" fmla="*/ 3035808 w 5596128"/>
              <a:gd name="connsiteY6" fmla="*/ 355 h 3438499"/>
              <a:gd name="connsiteX7" fmla="*/ 3584448 w 5596128"/>
              <a:gd name="connsiteY7" fmla="*/ 677011 h 3438499"/>
              <a:gd name="connsiteX8" fmla="*/ 4114800 w 5596128"/>
              <a:gd name="connsiteY8" fmla="*/ 1627987 h 3438499"/>
              <a:gd name="connsiteX9" fmla="*/ 4626864 w 5596128"/>
              <a:gd name="connsiteY9" fmla="*/ 2432659 h 3438499"/>
              <a:gd name="connsiteX10" fmla="*/ 5138928 w 5596128"/>
              <a:gd name="connsiteY10" fmla="*/ 3292195 h 3438499"/>
              <a:gd name="connsiteX11" fmla="*/ 5596128 w 5596128"/>
              <a:gd name="connsiteY11" fmla="*/ 3145891 h 343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6128" h="3438499">
                <a:moveTo>
                  <a:pt x="0" y="3438499"/>
                </a:moveTo>
                <a:cubicBezTo>
                  <a:pt x="178308" y="3251047"/>
                  <a:pt x="356616" y="3063595"/>
                  <a:pt x="530352" y="2834995"/>
                </a:cubicBezTo>
                <a:cubicBezTo>
                  <a:pt x="704088" y="2606395"/>
                  <a:pt x="874776" y="2365603"/>
                  <a:pt x="1042416" y="2066899"/>
                </a:cubicBezTo>
                <a:cubicBezTo>
                  <a:pt x="1210056" y="1768195"/>
                  <a:pt x="1374648" y="1265275"/>
                  <a:pt x="1536192" y="1042771"/>
                </a:cubicBezTo>
                <a:cubicBezTo>
                  <a:pt x="1697736" y="820267"/>
                  <a:pt x="1837944" y="808075"/>
                  <a:pt x="2011680" y="731875"/>
                </a:cubicBezTo>
                <a:cubicBezTo>
                  <a:pt x="2185416" y="655675"/>
                  <a:pt x="2407920" y="707491"/>
                  <a:pt x="2578608" y="585571"/>
                </a:cubicBezTo>
                <a:cubicBezTo>
                  <a:pt x="2749296" y="463651"/>
                  <a:pt x="2868168" y="-14885"/>
                  <a:pt x="3035808" y="355"/>
                </a:cubicBezTo>
                <a:cubicBezTo>
                  <a:pt x="3203448" y="15595"/>
                  <a:pt x="3404616" y="405739"/>
                  <a:pt x="3584448" y="677011"/>
                </a:cubicBezTo>
                <a:cubicBezTo>
                  <a:pt x="3764280" y="948283"/>
                  <a:pt x="3941064" y="1335379"/>
                  <a:pt x="4114800" y="1627987"/>
                </a:cubicBezTo>
                <a:cubicBezTo>
                  <a:pt x="4288536" y="1920595"/>
                  <a:pt x="4456176" y="2155291"/>
                  <a:pt x="4626864" y="2432659"/>
                </a:cubicBezTo>
                <a:cubicBezTo>
                  <a:pt x="4797552" y="2710027"/>
                  <a:pt x="4977384" y="3173323"/>
                  <a:pt x="5138928" y="3292195"/>
                </a:cubicBezTo>
                <a:cubicBezTo>
                  <a:pt x="5300472" y="3411067"/>
                  <a:pt x="5448300" y="3278479"/>
                  <a:pt x="5596128" y="3145891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394970" y="6338427"/>
            <a:ext cx="2258060" cy="383639"/>
          </a:xfrm>
        </p:spPr>
        <p:txBody>
          <a:bodyPr/>
          <a:lstStyle/>
          <a:p>
            <a:pPr>
              <a:defRPr/>
            </a:pPr>
            <a:fld id="{B5A1CCBF-4948-4891-B6B0-7E0BE141C0B5}" type="datetime1">
              <a:rPr lang="nl-BE" smtClean="0"/>
              <a:t>14/09/2017</a:t>
            </a:fld>
            <a:endParaRPr lang="nl-BE"/>
          </a:p>
        </p:txBody>
      </p:sp>
      <p:sp>
        <p:nvSpPr>
          <p:cNvPr id="12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490970" y="6338427"/>
            <a:ext cx="2258060" cy="383639"/>
          </a:xfrm>
        </p:spPr>
        <p:txBody>
          <a:bodyPr/>
          <a:lstStyle/>
          <a:p>
            <a:pPr>
              <a:defRPr/>
            </a:pPr>
            <a:fld id="{F70B759C-43C9-4470-B63B-434A5F570E7A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5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Flexible</a:t>
            </a:r>
            <a:r>
              <a:rPr lang="nl-BE" u="sng" dirty="0" smtClean="0"/>
              <a:t> </a:t>
            </a:r>
            <a:r>
              <a:rPr lang="nl-BE" u="sng" dirty="0" err="1" smtClean="0"/>
              <a:t>processes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395536" y="1124743"/>
            <a:ext cx="8748464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Cooling</a:t>
            </a:r>
            <a:r>
              <a:rPr lang="nl-BE" sz="2800" dirty="0" smtClean="0">
                <a:solidFill>
                  <a:prstClr val="black"/>
                </a:solidFill>
              </a:rPr>
              <a:t> (buffer – indirect </a:t>
            </a:r>
            <a:r>
              <a:rPr lang="nl-BE" sz="2800" dirty="0" err="1" smtClean="0">
                <a:solidFill>
                  <a:prstClr val="black"/>
                </a:solidFill>
              </a:rPr>
              <a:t>cooling</a:t>
            </a:r>
            <a:r>
              <a:rPr lang="nl-BE" sz="2800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Pumps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Hot water </a:t>
            </a:r>
            <a:r>
              <a:rPr lang="nl-BE" sz="2800" dirty="0" err="1" smtClean="0">
                <a:solidFill>
                  <a:prstClr val="black"/>
                </a:solidFill>
              </a:rPr>
              <a:t>production</a:t>
            </a:r>
            <a:endParaRPr lang="nl-BE" sz="2800" dirty="0" smtClean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… (sector </a:t>
            </a:r>
            <a:r>
              <a:rPr lang="nl-BE" sz="2800" dirty="0" err="1" smtClean="0">
                <a:solidFill>
                  <a:prstClr val="black"/>
                </a:solidFill>
              </a:rPr>
              <a:t>dependent</a:t>
            </a:r>
            <a:r>
              <a:rPr lang="nl-BE" sz="2800" dirty="0" smtClean="0">
                <a:solidFill>
                  <a:prstClr val="black"/>
                </a:solidFill>
              </a:rPr>
              <a:t>)</a:t>
            </a:r>
            <a:endParaRPr lang="nl-BE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9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96336" y="4293096"/>
            <a:ext cx="1456038" cy="2232248"/>
          </a:xfrm>
          <a:prstGeom prst="rect">
            <a:avLst/>
          </a:prstGeom>
          <a:ln w="254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LEGEND</a:t>
            </a:r>
            <a:endParaRPr kumimoji="0" lang="nl-B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flexible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52633" y="1556792"/>
            <a:ext cx="1423023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Winning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534360" y="1556792"/>
            <a:ext cx="20162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(buffer)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635896" y="1556792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 water (buffer &amp; </a:t>
            </a: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shifting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516216" y="1556792"/>
            <a:ext cx="1296143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Lighting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7894520" y="1556792"/>
            <a:ext cx="122136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1500373" y="15004"/>
            <a:ext cx="2042832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35°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3635897" y="15004"/>
            <a:ext cx="2808311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10°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-OMLAAG 17"/>
          <p:cNvSpPr/>
          <p:nvPr/>
        </p:nvSpPr>
        <p:spPr>
          <a:xfrm>
            <a:off x="1851017" y="363436"/>
            <a:ext cx="45719" cy="112134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JL-OMLAAG 18"/>
          <p:cNvSpPr/>
          <p:nvPr/>
        </p:nvSpPr>
        <p:spPr>
          <a:xfrm flipH="1">
            <a:off x="4427983" y="358018"/>
            <a:ext cx="45719" cy="112676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2175053" y="421900"/>
            <a:ext cx="1224136" cy="5015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Pre-cooler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707762" y="428463"/>
            <a:ext cx="1440160" cy="4950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dirty="0" smtClean="0">
                <a:solidFill>
                  <a:prstClr val="white"/>
                </a:solidFill>
                <a:latin typeface="Calibri"/>
              </a:rPr>
              <a:t>Heat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nl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recuperation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IJL-OMLAAG 21"/>
          <p:cNvSpPr/>
          <p:nvPr/>
        </p:nvSpPr>
        <p:spPr>
          <a:xfrm>
            <a:off x="2764261" y="1280367"/>
            <a:ext cx="45719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2175053" y="980728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20°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IJL-OMLAAG 23"/>
          <p:cNvSpPr/>
          <p:nvPr/>
        </p:nvSpPr>
        <p:spPr>
          <a:xfrm>
            <a:off x="5374019" y="1285785"/>
            <a:ext cx="53823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715045" y="980728"/>
            <a:ext cx="1441131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40°</a:t>
            </a: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1521056" y="2636912"/>
            <a:ext cx="2042832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4° (1-4°C)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3635896" y="2636912"/>
            <a:ext cx="2808312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80° (80-95°C)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1534360" y="3645024"/>
            <a:ext cx="987429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(NR)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tank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2576459" y="3645024"/>
            <a:ext cx="987429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(R) </a:t>
            </a:r>
            <a:r>
              <a:rPr lang="nl-BE" sz="1200" dirty="0" smtClean="0">
                <a:solidFill>
                  <a:prstClr val="black"/>
                </a:solidFill>
                <a:latin typeface="Calibri"/>
              </a:rPr>
              <a:t>Ice 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3635897" y="2996952"/>
            <a:ext cx="2808311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(R) Boiler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3635897" y="4005064"/>
            <a:ext cx="91418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Cleaning tubes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4620406" y="4009241"/>
            <a:ext cx="9360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Cleaning 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tank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fgeronde rechthoek 28"/>
          <p:cNvSpPr/>
          <p:nvPr/>
        </p:nvSpPr>
        <p:spPr>
          <a:xfrm>
            <a:off x="5616000" y="4009241"/>
            <a:ext cx="9000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</a:t>
            </a:r>
            <a:r>
              <a:rPr kumimoji="0" lang="nl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calving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520377" y="2996952"/>
            <a:ext cx="204283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empty tank</a:t>
            </a: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2x/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low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fgeronde rechthoek 30"/>
          <p:cNvSpPr/>
          <p:nvPr/>
        </p:nvSpPr>
        <p:spPr>
          <a:xfrm>
            <a:off x="7966528" y="2636912"/>
            <a:ext cx="106996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(NR)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Manure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robot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Afgeronde rechthoek 31"/>
          <p:cNvSpPr/>
          <p:nvPr/>
        </p:nvSpPr>
        <p:spPr>
          <a:xfrm>
            <a:off x="7966527" y="3356992"/>
            <a:ext cx="1069969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err="1" smtClean="0">
                <a:solidFill>
                  <a:prstClr val="black"/>
                </a:solidFill>
                <a:latin typeface="Calibri"/>
              </a:rPr>
              <a:t>Ground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water</a:t>
            </a:r>
            <a:r>
              <a:rPr kumimoji="0" lang="nl-BE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pump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fgeronde rechthoek 32"/>
          <p:cNvSpPr/>
          <p:nvPr/>
        </p:nvSpPr>
        <p:spPr>
          <a:xfrm>
            <a:off x="3635897" y="4938933"/>
            <a:ext cx="914185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80°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4629752" y="4944156"/>
            <a:ext cx="936000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80°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fgeronde rechthoek 34"/>
          <p:cNvSpPr/>
          <p:nvPr/>
        </p:nvSpPr>
        <p:spPr>
          <a:xfrm>
            <a:off x="5616000" y="4947317"/>
            <a:ext cx="900000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40°</a:t>
            </a: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3635896" y="5301207"/>
            <a:ext cx="914185" cy="552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2x/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liter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fgeronde rechthoek 36"/>
          <p:cNvSpPr/>
          <p:nvPr/>
        </p:nvSpPr>
        <p:spPr>
          <a:xfrm>
            <a:off x="4629751" y="5301207"/>
            <a:ext cx="936000" cy="552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2,5x/week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liter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fgeronde rechthoek 37"/>
          <p:cNvSpPr/>
          <p:nvPr/>
        </p:nvSpPr>
        <p:spPr>
          <a:xfrm>
            <a:off x="5616000" y="5304156"/>
            <a:ext cx="90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2x/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</a:t>
            </a:r>
            <a:endParaRPr kumimoji="0" lang="nl-B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liter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Afgeronde rechthoek 38"/>
          <p:cNvSpPr/>
          <p:nvPr/>
        </p:nvSpPr>
        <p:spPr>
          <a:xfrm>
            <a:off x="7731513" y="4918864"/>
            <a:ext cx="1215298" cy="302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7731513" y="5293441"/>
            <a:ext cx="1215298" cy="30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Bound</a:t>
            </a: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. con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7742158" y="5693902"/>
            <a:ext cx="1204653" cy="302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Afgeronde rechthoek 41"/>
          <p:cNvSpPr/>
          <p:nvPr/>
        </p:nvSpPr>
        <p:spPr>
          <a:xfrm>
            <a:off x="52633" y="2636912"/>
            <a:ext cx="1423023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Vacuum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pump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pump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fgeronde rechthoek 42"/>
          <p:cNvSpPr/>
          <p:nvPr/>
        </p:nvSpPr>
        <p:spPr>
          <a:xfrm>
            <a:off x="6543506" y="2629078"/>
            <a:ext cx="1268854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TL, led, </a:t>
            </a:r>
            <a:r>
              <a:rPr kumimoji="0" lang="nl-B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</a:t>
            </a:r>
            <a:r>
              <a:rPr kumimoji="0" lang="nl-B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187810" y="3212975"/>
            <a:ext cx="999814" cy="53782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kWh/1000liter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1-6 kW</a:t>
            </a: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hthoek 44"/>
          <p:cNvSpPr/>
          <p:nvPr/>
        </p:nvSpPr>
        <p:spPr>
          <a:xfrm>
            <a:off x="1351110" y="4187026"/>
            <a:ext cx="999814" cy="53782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kWh/1000liter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1,5-3 kW</a:t>
            </a: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5400690" y="3284984"/>
            <a:ext cx="1331549" cy="64807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8-12 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MWh/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endParaRPr kumimoji="0" lang="nl-BE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4-6 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MWh/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kW/200 l boiler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night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tariff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7742158" y="6085875"/>
            <a:ext cx="1209776" cy="36746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Consumption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B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power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IJL-OMLAAG 53"/>
          <p:cNvSpPr/>
          <p:nvPr/>
        </p:nvSpPr>
        <p:spPr>
          <a:xfrm>
            <a:off x="5048156" y="3717032"/>
            <a:ext cx="45719" cy="2508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Content</a:t>
            </a:r>
            <a:endParaRPr lang="nl-BE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539552" y="1196752"/>
            <a:ext cx="8424936" cy="40324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Project SAVE</a:t>
            </a:r>
            <a:endParaRPr lang="nl-BE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Sectoral</a:t>
            </a:r>
            <a:r>
              <a:rPr lang="nl-BE" dirty="0" smtClean="0">
                <a:solidFill>
                  <a:schemeClr val="tx1"/>
                </a:solidFill>
              </a:rPr>
              <a:t> 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Battery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bg1"/>
                </a:solidFill>
              </a:rPr>
              <a:t>energy storage </a:t>
            </a:r>
            <a:r>
              <a:rPr lang="nl-BE" dirty="0" smtClean="0">
                <a:solidFill>
                  <a:schemeClr val="bg1"/>
                </a:solidFill>
              </a:rPr>
              <a:t>in </a:t>
            </a:r>
            <a:r>
              <a:rPr lang="nl-BE" dirty="0" err="1" smtClean="0">
                <a:solidFill>
                  <a:schemeClr val="bg1"/>
                </a:solidFill>
              </a:rPr>
              <a:t>agriculture</a:t>
            </a:r>
            <a:endParaRPr lang="nl-BE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9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Batteries</a:t>
            </a:r>
            <a:r>
              <a:rPr lang="nl-BE" u="sng" dirty="0" smtClean="0"/>
              <a:t> in </a:t>
            </a:r>
            <a:r>
              <a:rPr lang="nl-BE" u="sng" dirty="0" err="1" smtClean="0"/>
              <a:t>agriculture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Self-loading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>
                <a:solidFill>
                  <a:prstClr val="black"/>
                </a:solidFill>
              </a:rPr>
              <a:t>applications</a:t>
            </a:r>
            <a:r>
              <a:rPr lang="nl-BE" sz="2800" dirty="0">
                <a:solidFill>
                  <a:prstClr val="black"/>
                </a:solidFill>
              </a:rPr>
              <a:t> (e.g. </a:t>
            </a:r>
            <a:r>
              <a:rPr lang="nl-BE" sz="2800" dirty="0" err="1" smtClean="0">
                <a:solidFill>
                  <a:prstClr val="black"/>
                </a:solidFill>
              </a:rPr>
              <a:t>feeders</a:t>
            </a:r>
            <a:r>
              <a:rPr lang="nl-BE" sz="2800" dirty="0" smtClean="0">
                <a:solidFill>
                  <a:prstClr val="black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prstClr val="black"/>
                </a:solidFill>
              </a:rPr>
              <a:t>Electric </a:t>
            </a:r>
            <a:r>
              <a:rPr lang="nl-BE" sz="2800" dirty="0" err="1">
                <a:solidFill>
                  <a:prstClr val="black"/>
                </a:solidFill>
              </a:rPr>
              <a:t>vehicles</a:t>
            </a:r>
            <a:endParaRPr lang="nl-BE" sz="2800" dirty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Battery</a:t>
            </a:r>
            <a:r>
              <a:rPr lang="nl-BE" sz="2800" dirty="0" smtClean="0">
                <a:solidFill>
                  <a:prstClr val="black"/>
                </a:solidFill>
              </a:rPr>
              <a:t> energy storage</a:t>
            </a:r>
            <a:endParaRPr lang="nl-BE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1571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1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Batteries</a:t>
            </a:r>
            <a:r>
              <a:rPr lang="nl-BE" u="sng" dirty="0" smtClean="0"/>
              <a:t> in </a:t>
            </a:r>
            <a:r>
              <a:rPr lang="nl-BE" u="sng" dirty="0" err="1" smtClean="0"/>
              <a:t>agriculture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Back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Peak </a:t>
            </a:r>
            <a:r>
              <a:rPr lang="nl-BE" sz="2800" dirty="0" err="1" smtClean="0">
                <a:solidFill>
                  <a:prstClr val="black"/>
                </a:solidFill>
              </a:rPr>
              <a:t>shaving</a:t>
            </a:r>
            <a:endParaRPr lang="nl-BE" sz="2800" dirty="0">
              <a:solidFill>
                <a:prstClr val="black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Increased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 smtClean="0">
                <a:solidFill>
                  <a:prstClr val="black"/>
                </a:solidFill>
              </a:rPr>
              <a:t>self-consumption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endParaRPr lang="nl-BE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5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Simulations</a:t>
            </a:r>
            <a:r>
              <a:rPr lang="nl-BE" u="sng" dirty="0" smtClean="0"/>
              <a:t> </a:t>
            </a:r>
            <a:r>
              <a:rPr lang="nl-BE" u="sng" dirty="0" err="1" smtClean="0"/>
              <a:t>dairy</a:t>
            </a:r>
            <a:r>
              <a:rPr lang="nl-BE" u="sng" dirty="0" smtClean="0"/>
              <a:t> farm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323528" y="1124743"/>
            <a:ext cx="8820472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prstClr val="black"/>
                </a:solidFill>
              </a:rPr>
              <a:t>Energy </a:t>
            </a:r>
            <a:r>
              <a:rPr lang="nl-BE" sz="2800" dirty="0" err="1">
                <a:solidFill>
                  <a:prstClr val="black"/>
                </a:solidFill>
              </a:rPr>
              <a:t>consumption</a:t>
            </a:r>
            <a:r>
              <a:rPr lang="nl-BE" sz="2800" dirty="0">
                <a:solidFill>
                  <a:prstClr val="black"/>
                </a:solidFill>
              </a:rPr>
              <a:t>: 50.000 kWh/</a:t>
            </a:r>
            <a:r>
              <a:rPr lang="nl-BE" sz="2800" dirty="0" err="1">
                <a:solidFill>
                  <a:prstClr val="black"/>
                </a:solidFill>
              </a:rPr>
              <a:t>year</a:t>
            </a:r>
            <a:endParaRPr lang="nl-BE" sz="28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prstClr val="black"/>
                </a:solidFill>
              </a:rPr>
              <a:t>PV: 50 </a:t>
            </a:r>
            <a:r>
              <a:rPr lang="nl-BE" sz="2800" dirty="0" err="1">
                <a:solidFill>
                  <a:prstClr val="black"/>
                </a:solidFill>
              </a:rPr>
              <a:t>kWp</a:t>
            </a:r>
            <a:endParaRPr lang="nl-BE" sz="2800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err="1">
                <a:solidFill>
                  <a:prstClr val="black"/>
                </a:solidFill>
              </a:rPr>
              <a:t>Battery</a:t>
            </a:r>
            <a:r>
              <a:rPr lang="nl-BE" sz="2800" dirty="0">
                <a:solidFill>
                  <a:prstClr val="black"/>
                </a:solidFill>
              </a:rPr>
              <a:t>: 20 kWh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95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6903684" cy="46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/>
              <a:t>Simulations</a:t>
            </a:r>
            <a:r>
              <a:rPr lang="nl-BE" u="sng" dirty="0" smtClean="0"/>
              <a:t> fruit farm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Energy </a:t>
            </a:r>
            <a:r>
              <a:rPr lang="nl-BE" sz="2800" dirty="0" err="1" smtClean="0">
                <a:solidFill>
                  <a:prstClr val="black"/>
                </a:solidFill>
              </a:rPr>
              <a:t>consumption</a:t>
            </a:r>
            <a:r>
              <a:rPr lang="nl-BE" sz="2800" dirty="0" smtClean="0">
                <a:solidFill>
                  <a:prstClr val="black"/>
                </a:solidFill>
              </a:rPr>
              <a:t>: 50.000 kWh/</a:t>
            </a:r>
            <a:r>
              <a:rPr lang="nl-BE" sz="2800" dirty="0" err="1" smtClean="0">
                <a:solidFill>
                  <a:prstClr val="black"/>
                </a:solidFill>
              </a:rPr>
              <a:t>year</a:t>
            </a:r>
            <a:endParaRPr lang="nl-BE" sz="2800" dirty="0" smtClean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PV: 50 </a:t>
            </a:r>
            <a:r>
              <a:rPr lang="nl-BE" sz="2800" dirty="0" err="1" smtClean="0">
                <a:solidFill>
                  <a:prstClr val="black"/>
                </a:solidFill>
              </a:rPr>
              <a:t>kWp</a:t>
            </a:r>
            <a:endParaRPr lang="nl-BE" sz="2800" dirty="0" smtClean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Battery</a:t>
            </a:r>
            <a:r>
              <a:rPr lang="nl-BE" sz="2800" dirty="0" smtClean="0">
                <a:solidFill>
                  <a:prstClr val="black"/>
                </a:solidFill>
              </a:rPr>
              <a:t>: 20 kWh</a:t>
            </a:r>
            <a:endParaRPr lang="nl-BE" sz="2800" dirty="0">
              <a:solidFill>
                <a:prstClr val="black"/>
              </a:solidFill>
            </a:endParaRPr>
          </a:p>
          <a:p>
            <a:pPr algn="l"/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7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3456383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SAVE project - Smart </a:t>
            </a:r>
            <a:r>
              <a:rPr lang="nl-BE" dirty="0" err="1" smtClean="0">
                <a:solidFill>
                  <a:schemeClr val="bg1"/>
                </a:solidFill>
              </a:rPr>
              <a:t>use</a:t>
            </a:r>
            <a:r>
              <a:rPr lang="nl-BE" dirty="0" smtClean="0">
                <a:solidFill>
                  <a:schemeClr val="bg1"/>
                </a:solidFill>
              </a:rPr>
              <a:t> of </a:t>
            </a:r>
            <a:r>
              <a:rPr lang="nl-BE" dirty="0" err="1" smtClean="0">
                <a:solidFill>
                  <a:schemeClr val="bg1"/>
                </a:solidFill>
              </a:rPr>
              <a:t>own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produced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electricity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by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SMEs</a:t>
            </a:r>
            <a:r>
              <a:rPr lang="nl-BE" dirty="0" smtClean="0">
                <a:solidFill>
                  <a:schemeClr val="bg1"/>
                </a:solidFill>
              </a:rPr>
              <a:t> : </a:t>
            </a:r>
            <a:r>
              <a:rPr lang="nl-BE" dirty="0" err="1" smtClean="0">
                <a:solidFill>
                  <a:schemeClr val="bg1"/>
                </a:solidFill>
              </a:rPr>
              <a:t>opportunities</a:t>
            </a:r>
            <a:r>
              <a:rPr lang="nl-BE" dirty="0" smtClean="0">
                <a:solidFill>
                  <a:schemeClr val="bg1"/>
                </a:solidFill>
              </a:rPr>
              <a:t> in </a:t>
            </a:r>
            <a:r>
              <a:rPr lang="nl-BE" dirty="0" err="1" smtClean="0">
                <a:solidFill>
                  <a:schemeClr val="bg1"/>
                </a:solidFill>
              </a:rPr>
              <a:t>agriculture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Marleen Gysen, </a:t>
            </a:r>
            <a:r>
              <a:rPr lang="nl-BE" dirty="0" smtClean="0">
                <a:solidFill>
                  <a:schemeClr val="bg1"/>
                </a:solidFill>
              </a:rPr>
              <a:t>Innovatiesteunpunt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Presentation </a:t>
            </a:r>
            <a:r>
              <a:rPr lang="nl-BE" dirty="0" err="1" smtClean="0">
                <a:solidFill>
                  <a:schemeClr val="bg1"/>
                </a:solidFill>
              </a:rPr>
              <a:t>by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Jeroen Büscher, VITO/EnergyVille</a:t>
            </a:r>
            <a:endParaRPr lang="nl-B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4456"/>
            <a:ext cx="68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60646"/>
            <a:ext cx="6804000" cy="46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1168"/>
            <a:ext cx="68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7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68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5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38349" cy="20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smtClean="0"/>
              <a:t>Demonstration site Inagro</a:t>
            </a:r>
            <a:endParaRPr lang="nl-BE" u="sng" dirty="0"/>
          </a:p>
        </p:txBody>
      </p:sp>
      <p:pic>
        <p:nvPicPr>
          <p:cNvPr id="5" name="Picture 2" descr="L:\Energie_Biomassa\Horizontaal thema energie\Energieproductie of besparing Beitem\PV-panelen op bioloods\foto's installatie\DSC_8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/>
          <a:stretch/>
        </p:blipFill>
        <p:spPr bwMode="auto">
          <a:xfrm>
            <a:off x="0" y="1008961"/>
            <a:ext cx="9144000" cy="47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827664" y="357301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800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4649335" y="1412776"/>
            <a:ext cx="1406444" cy="229335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stCxn id="16" idx="2"/>
            <a:endCxn id="5" idx="6"/>
          </p:cNvCxnSpPr>
          <p:nvPr/>
        </p:nvCxnSpPr>
        <p:spPr>
          <a:xfrm flipH="1">
            <a:off x="2267664" y="4293016"/>
            <a:ext cx="3461183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1948935" y="1438106"/>
            <a:ext cx="1488729" cy="226802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al 8"/>
          <p:cNvSpPr/>
          <p:nvPr/>
        </p:nvSpPr>
        <p:spPr>
          <a:xfrm>
            <a:off x="3317087" y="322908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/>
              <a:t>PV</a:t>
            </a:r>
            <a:endParaRPr lang="nl-BE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504511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45 000</a:t>
            </a:r>
            <a:endParaRPr lang="nl-BE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3127618" y="42930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35 000</a:t>
            </a:r>
            <a:endParaRPr lang="nl-BE" sz="2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53267" y="-6745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/>
              <a:t>18 000</a:t>
            </a:r>
            <a:endParaRPr lang="nl-BE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5097935" y="2159341"/>
            <a:ext cx="13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8 000</a:t>
            </a:r>
            <a:endParaRPr lang="nl-BE" sz="2000" dirty="0"/>
          </a:p>
        </p:txBody>
      </p:sp>
      <p:sp>
        <p:nvSpPr>
          <p:cNvPr id="14" name="Tekstvak 13"/>
          <p:cNvSpPr txBox="1"/>
          <p:nvPr/>
        </p:nvSpPr>
        <p:spPr>
          <a:xfrm>
            <a:off x="1641551" y="2159341"/>
            <a:ext cx="131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10 000</a:t>
            </a:r>
            <a:endParaRPr lang="nl-BE" sz="2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46867" y="3789040"/>
            <a:ext cx="1608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err="1" smtClean="0">
                <a:solidFill>
                  <a:schemeClr val="bg1"/>
                </a:solidFill>
              </a:rPr>
              <a:t>Cooling</a:t>
            </a:r>
            <a:r>
              <a:rPr lang="nl-BE" sz="2800" dirty="0" smtClean="0">
                <a:solidFill>
                  <a:schemeClr val="bg1"/>
                </a:solidFill>
              </a:rPr>
              <a:t>, </a:t>
            </a:r>
            <a:r>
              <a:rPr lang="nl-BE" sz="2800" dirty="0" err="1" smtClean="0">
                <a:solidFill>
                  <a:schemeClr val="bg1"/>
                </a:solidFill>
              </a:rPr>
              <a:t>washing</a:t>
            </a:r>
            <a:endParaRPr lang="nl-BE" sz="2800" dirty="0">
              <a:solidFill>
                <a:schemeClr val="bg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728847" y="3573016"/>
            <a:ext cx="144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err="1" smtClean="0"/>
              <a:t>Grid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6948264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kWh/</a:t>
            </a:r>
            <a:r>
              <a:rPr lang="nl-BE" dirty="0" err="1" smtClean="0"/>
              <a:t>year</a:t>
            </a: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B2EB-4BF4-45C3-AA90-DF45E5F89F9D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3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377280" y="1091877"/>
            <a:ext cx="8587208" cy="41373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1"/>
                </a:solidFill>
              </a:rPr>
              <a:t>Inverter</a:t>
            </a:r>
            <a:r>
              <a:rPr lang="nl-BE" dirty="0" smtClean="0">
                <a:solidFill>
                  <a:schemeClr val="tx1"/>
                </a:solidFill>
              </a:rPr>
              <a:t>: </a:t>
            </a:r>
            <a:r>
              <a:rPr lang="nl-BE" dirty="0" smtClean="0">
                <a:solidFill>
                  <a:schemeClr val="tx1"/>
                </a:solidFill>
              </a:rPr>
              <a:t>3 </a:t>
            </a:r>
            <a:r>
              <a:rPr lang="nl-BE" dirty="0" smtClean="0">
                <a:solidFill>
                  <a:schemeClr val="tx1"/>
                </a:solidFill>
              </a:rPr>
              <a:t>x 4,6 kW</a:t>
            </a:r>
            <a:endParaRPr lang="nl-B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1"/>
                </a:solidFill>
              </a:rPr>
              <a:t>Battery</a:t>
            </a:r>
            <a:r>
              <a:rPr lang="nl-BE" dirty="0" smtClean="0">
                <a:solidFill>
                  <a:schemeClr val="tx1"/>
                </a:solidFill>
              </a:rPr>
              <a:t>: </a:t>
            </a:r>
            <a:r>
              <a:rPr lang="nl-BE" dirty="0" smtClean="0">
                <a:solidFill>
                  <a:schemeClr val="tx1"/>
                </a:solidFill>
              </a:rPr>
              <a:t>3 </a:t>
            </a:r>
            <a:r>
              <a:rPr lang="nl-BE" dirty="0" smtClean="0">
                <a:solidFill>
                  <a:schemeClr val="tx1"/>
                </a:solidFill>
              </a:rPr>
              <a:t>x 6,9 kWh</a:t>
            </a:r>
            <a:endParaRPr lang="nl-BE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nl-BE" dirty="0" smtClean="0">
                <a:solidFill>
                  <a:schemeClr val="tx1"/>
                </a:solidFill>
              </a:rPr>
              <a:t>3 kWh </a:t>
            </a:r>
            <a:r>
              <a:rPr lang="nl-BE" dirty="0" err="1" smtClean="0">
                <a:solidFill>
                  <a:schemeClr val="tx1"/>
                </a:solidFill>
              </a:rPr>
              <a:t>for</a:t>
            </a:r>
            <a:r>
              <a:rPr lang="nl-BE" dirty="0" smtClean="0">
                <a:solidFill>
                  <a:schemeClr val="tx1"/>
                </a:solidFill>
              </a:rPr>
              <a:t> back up</a:t>
            </a: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nl-BE" dirty="0" smtClean="0">
                <a:solidFill>
                  <a:schemeClr val="tx1"/>
                </a:solidFill>
              </a:rPr>
              <a:t>17,7 kWh </a:t>
            </a:r>
            <a:r>
              <a:rPr lang="nl-BE" dirty="0" err="1" smtClean="0">
                <a:solidFill>
                  <a:schemeClr val="tx1"/>
                </a:solidFill>
              </a:rPr>
              <a:t>for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increasing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self-consumption</a:t>
            </a:r>
            <a:endParaRPr lang="nl-BE" dirty="0" smtClean="0">
              <a:solidFill>
                <a:schemeClr val="tx1"/>
              </a:solidFill>
            </a:endParaRPr>
          </a:p>
          <a:p>
            <a:pPr lvl="1" algn="l"/>
            <a:endParaRPr lang="nl-BE" sz="1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Off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grid</a:t>
            </a:r>
            <a:r>
              <a:rPr lang="nl-BE" dirty="0" smtClean="0">
                <a:solidFill>
                  <a:schemeClr val="tx1"/>
                </a:solidFill>
              </a:rPr>
              <a:t>: </a:t>
            </a:r>
            <a:r>
              <a:rPr lang="nl-BE" dirty="0" err="1" smtClean="0">
                <a:solidFill>
                  <a:schemeClr val="tx1"/>
                </a:solidFill>
              </a:rPr>
              <a:t>some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consumption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will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be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switched</a:t>
            </a:r>
            <a:r>
              <a:rPr lang="nl-BE" dirty="0" smtClean="0">
                <a:solidFill>
                  <a:schemeClr val="tx1"/>
                </a:solidFill>
              </a:rPr>
              <a:t>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Battery</a:t>
            </a:r>
            <a:r>
              <a:rPr lang="nl-BE" u="sng" dirty="0" smtClean="0"/>
              <a:t> system</a:t>
            </a:r>
            <a:endParaRPr lang="nl-BE" u="sng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B2EB-4BF4-45C3-AA90-DF45E5F89F9D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06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Main</a:t>
            </a:r>
            <a:r>
              <a:rPr lang="nl-BE" u="sng" dirty="0" smtClean="0"/>
              <a:t> </a:t>
            </a:r>
            <a:r>
              <a:rPr lang="nl-BE" u="sng" dirty="0" err="1" smtClean="0"/>
              <a:t>lessons</a:t>
            </a:r>
            <a:r>
              <a:rPr lang="nl-BE" u="sng" dirty="0" smtClean="0"/>
              <a:t> </a:t>
            </a:r>
            <a:r>
              <a:rPr lang="nl-BE" u="sng" dirty="0" err="1" smtClean="0"/>
              <a:t>learned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A lot of interest – a lot of </a:t>
            </a:r>
            <a:r>
              <a:rPr lang="nl-BE" sz="2800" dirty="0" err="1" smtClean="0">
                <a:solidFill>
                  <a:prstClr val="black"/>
                </a:solidFill>
              </a:rPr>
              <a:t>questions</a:t>
            </a:r>
            <a:endParaRPr lang="nl-BE" sz="2800" dirty="0" smtClean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prstClr val="black"/>
                </a:solidFill>
              </a:rPr>
              <a:t>Very</a:t>
            </a:r>
            <a:r>
              <a:rPr lang="nl-BE" sz="2800" dirty="0" smtClean="0">
                <a:solidFill>
                  <a:prstClr val="black"/>
                </a:solidFill>
              </a:rPr>
              <a:t> hard </a:t>
            </a:r>
            <a:r>
              <a:rPr lang="nl-BE" sz="2800" dirty="0" err="1" smtClean="0">
                <a:solidFill>
                  <a:prstClr val="black"/>
                </a:solidFill>
              </a:rPr>
              <a:t>to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 smtClean="0">
                <a:solidFill>
                  <a:prstClr val="black"/>
                </a:solidFill>
              </a:rPr>
              <a:t>come</a:t>
            </a:r>
            <a:r>
              <a:rPr lang="nl-BE" sz="2800" dirty="0" smtClean="0">
                <a:solidFill>
                  <a:prstClr val="black"/>
                </a:solidFill>
              </a:rPr>
              <a:t> up </a:t>
            </a:r>
            <a:r>
              <a:rPr lang="nl-BE" sz="2800" dirty="0" err="1" smtClean="0">
                <a:solidFill>
                  <a:prstClr val="black"/>
                </a:solidFill>
              </a:rPr>
              <a:t>with</a:t>
            </a:r>
            <a:r>
              <a:rPr lang="nl-BE" sz="2800" dirty="0" smtClean="0">
                <a:solidFill>
                  <a:prstClr val="black"/>
                </a:solidFill>
              </a:rPr>
              <a:t> a </a:t>
            </a:r>
            <a:r>
              <a:rPr lang="nl-BE" sz="2800" dirty="0" err="1" smtClean="0">
                <a:solidFill>
                  <a:prstClr val="black"/>
                </a:solidFill>
              </a:rPr>
              <a:t>generic</a:t>
            </a:r>
            <a:r>
              <a:rPr lang="nl-BE" sz="2800" dirty="0" smtClean="0">
                <a:solidFill>
                  <a:prstClr val="black"/>
                </a:solidFill>
              </a:rPr>
              <a:t> solution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Barriers: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prstClr val="black"/>
                </a:solidFill>
              </a:rPr>
              <a:t>Lack</a:t>
            </a:r>
            <a:r>
              <a:rPr lang="nl-BE" sz="2400" dirty="0" smtClean="0">
                <a:solidFill>
                  <a:prstClr val="black"/>
                </a:solidFill>
              </a:rPr>
              <a:t> of </a:t>
            </a:r>
            <a:r>
              <a:rPr lang="nl-BE" sz="2400" dirty="0" err="1" smtClean="0">
                <a:solidFill>
                  <a:prstClr val="black"/>
                </a:solidFill>
              </a:rPr>
              <a:t>knowledge</a:t>
            </a:r>
            <a:r>
              <a:rPr lang="nl-BE" sz="2400" dirty="0" smtClean="0">
                <a:solidFill>
                  <a:prstClr val="black"/>
                </a:solidFill>
              </a:rPr>
              <a:t> on </a:t>
            </a:r>
            <a:r>
              <a:rPr lang="nl-BE" sz="2400" dirty="0" err="1" smtClean="0">
                <a:solidFill>
                  <a:prstClr val="black"/>
                </a:solidFill>
              </a:rPr>
              <a:t>technical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potential</a:t>
            </a:r>
            <a:r>
              <a:rPr lang="nl-BE" sz="2400" dirty="0" smtClean="0">
                <a:solidFill>
                  <a:prstClr val="black"/>
                </a:solidFill>
              </a:rPr>
              <a:t> of DSM + storage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400" dirty="0" err="1" smtClean="0">
                <a:solidFill>
                  <a:prstClr val="black"/>
                </a:solidFill>
              </a:rPr>
              <a:t>Lack</a:t>
            </a:r>
            <a:r>
              <a:rPr lang="nl-BE" sz="2400" dirty="0" smtClean="0">
                <a:solidFill>
                  <a:prstClr val="black"/>
                </a:solidFill>
              </a:rPr>
              <a:t> of </a:t>
            </a:r>
            <a:r>
              <a:rPr lang="nl-BE" sz="2400" dirty="0" err="1" smtClean="0">
                <a:solidFill>
                  <a:prstClr val="black"/>
                </a:solidFill>
              </a:rPr>
              <a:t>knowledge</a:t>
            </a:r>
            <a:r>
              <a:rPr lang="nl-BE" sz="2400" dirty="0" smtClean="0">
                <a:solidFill>
                  <a:prstClr val="black"/>
                </a:solidFill>
              </a:rPr>
              <a:t> on investment </a:t>
            </a:r>
            <a:r>
              <a:rPr lang="nl-BE" sz="2400" dirty="0" err="1" smtClean="0">
                <a:solidFill>
                  <a:prstClr val="black"/>
                </a:solidFill>
              </a:rPr>
              <a:t>costs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and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risks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prstClr val="black"/>
                </a:solidFill>
              </a:rPr>
              <a:t>Training </a:t>
            </a:r>
            <a:r>
              <a:rPr lang="nl-BE" sz="2400" dirty="0" err="1" smtClean="0">
                <a:solidFill>
                  <a:prstClr val="black"/>
                </a:solidFill>
              </a:rPr>
              <a:t>for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technical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installers</a:t>
            </a:r>
            <a:endParaRPr lang="nl-BE" sz="2400" dirty="0" smtClean="0">
              <a:solidFill>
                <a:prstClr val="black"/>
              </a:solidFill>
            </a:endParaRPr>
          </a:p>
          <a:p>
            <a:pPr lvl="1" algn="l"/>
            <a:endParaRPr lang="nl-BE" sz="2400" dirty="0">
              <a:solidFill>
                <a:prstClr val="black"/>
              </a:solidFill>
            </a:endParaRPr>
          </a:p>
          <a:p>
            <a:pPr algn="l"/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64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smtClean="0"/>
              <a:t>Next project steps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Running 3 </a:t>
            </a:r>
            <a:r>
              <a:rPr lang="nl-BE" sz="2800" dirty="0" err="1" smtClean="0">
                <a:solidFill>
                  <a:prstClr val="black"/>
                </a:solidFill>
              </a:rPr>
              <a:t>demonstration</a:t>
            </a:r>
            <a:r>
              <a:rPr lang="nl-BE" sz="2800" dirty="0" smtClean="0">
                <a:solidFill>
                  <a:prstClr val="black"/>
                </a:solidFill>
              </a:rPr>
              <a:t> sites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prstClr val="black"/>
                </a:solidFill>
              </a:rPr>
              <a:t>Showing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working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principles</a:t>
            </a:r>
            <a:endParaRPr lang="nl-BE" sz="2000" dirty="0" smtClean="0">
              <a:solidFill>
                <a:prstClr val="black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prstClr val="black"/>
                </a:solidFill>
              </a:rPr>
              <a:t>Create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confidence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for</a:t>
            </a:r>
            <a:r>
              <a:rPr lang="nl-BE" sz="2000" dirty="0" smtClean="0">
                <a:solidFill>
                  <a:prstClr val="black"/>
                </a:solidFill>
              </a:rPr>
              <a:t> different sectors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prstClr val="black"/>
                </a:solidFill>
              </a:rPr>
              <a:t>Advanced </a:t>
            </a:r>
            <a:r>
              <a:rPr lang="nl-BE" sz="2400" dirty="0" err="1" smtClean="0">
                <a:solidFill>
                  <a:prstClr val="black"/>
                </a:solidFill>
              </a:rPr>
              <a:t>exercise</a:t>
            </a:r>
            <a:r>
              <a:rPr lang="nl-BE" sz="2400" dirty="0" smtClean="0">
                <a:solidFill>
                  <a:prstClr val="black"/>
                </a:solidFill>
              </a:rPr>
              <a:t> on </a:t>
            </a:r>
            <a:r>
              <a:rPr lang="nl-BE" sz="2400" dirty="0" err="1" smtClean="0">
                <a:solidFill>
                  <a:prstClr val="black"/>
                </a:solidFill>
              </a:rPr>
              <a:t>economical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value</a:t>
            </a:r>
            <a:r>
              <a:rPr lang="nl-BE" sz="2400" dirty="0" smtClean="0">
                <a:solidFill>
                  <a:prstClr val="black"/>
                </a:solidFill>
              </a:rPr>
              <a:t> of DSM + storage </a:t>
            </a:r>
            <a:r>
              <a:rPr lang="nl-BE" sz="2400" dirty="0" err="1" smtClean="0">
                <a:solidFill>
                  <a:prstClr val="black"/>
                </a:solidFill>
              </a:rPr>
              <a:t>for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SME’s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400" dirty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dirty="0" smtClean="0">
                <a:solidFill>
                  <a:prstClr val="black"/>
                </a:solidFill>
              </a:rPr>
              <a:t>No </a:t>
            </a:r>
            <a:r>
              <a:rPr lang="nl-BE" sz="2400" dirty="0" err="1" smtClean="0">
                <a:solidFill>
                  <a:prstClr val="black"/>
                </a:solidFill>
              </a:rPr>
              <a:t>need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for</a:t>
            </a:r>
            <a:r>
              <a:rPr lang="nl-BE" sz="2400" dirty="0" smtClean="0">
                <a:solidFill>
                  <a:prstClr val="black"/>
                </a:solidFill>
              </a:rPr>
              <a:t> extra R&amp;I </a:t>
            </a:r>
            <a:r>
              <a:rPr lang="nl-BE" sz="2400" dirty="0" err="1" smtClean="0">
                <a:solidFill>
                  <a:prstClr val="black"/>
                </a:solidFill>
              </a:rPr>
              <a:t>activities</a:t>
            </a:r>
            <a:r>
              <a:rPr lang="nl-BE" sz="2400" dirty="0" smtClean="0">
                <a:solidFill>
                  <a:prstClr val="black"/>
                </a:solidFill>
              </a:rPr>
              <a:t> at </a:t>
            </a:r>
            <a:r>
              <a:rPr lang="nl-BE" sz="2400" dirty="0" err="1" smtClean="0">
                <a:solidFill>
                  <a:prstClr val="black"/>
                </a:solidFill>
              </a:rPr>
              <a:t>this</a:t>
            </a:r>
            <a:r>
              <a:rPr lang="nl-BE" sz="2400" dirty="0" smtClean="0">
                <a:solidFill>
                  <a:prstClr val="black"/>
                </a:solidFill>
              </a:rPr>
              <a:t> level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prstClr val="black"/>
                </a:solidFill>
              </a:rPr>
              <a:t>Required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technology</a:t>
            </a:r>
            <a:r>
              <a:rPr lang="nl-BE" sz="2000" dirty="0">
                <a:solidFill>
                  <a:prstClr val="black"/>
                </a:solidFill>
              </a:rPr>
              <a:t> </a:t>
            </a:r>
            <a:r>
              <a:rPr lang="nl-BE" sz="2000" dirty="0" smtClean="0">
                <a:solidFill>
                  <a:prstClr val="black"/>
                </a:solidFill>
              </a:rPr>
              <a:t>is </a:t>
            </a:r>
            <a:r>
              <a:rPr lang="nl-BE" sz="2000" dirty="0" err="1" smtClean="0">
                <a:solidFill>
                  <a:prstClr val="black"/>
                </a:solidFill>
              </a:rPr>
              <a:t>there</a:t>
            </a:r>
            <a:endParaRPr lang="nl-BE" sz="2000" dirty="0" smtClean="0">
              <a:solidFill>
                <a:prstClr val="black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Energy management </a:t>
            </a:r>
            <a:r>
              <a:rPr lang="nl-BE" sz="2000" dirty="0" err="1" smtClean="0">
                <a:solidFill>
                  <a:prstClr val="black"/>
                </a:solidFill>
              </a:rPr>
              <a:t>solutions</a:t>
            </a:r>
            <a:r>
              <a:rPr lang="nl-BE" sz="2000" dirty="0" smtClean="0">
                <a:solidFill>
                  <a:prstClr val="black"/>
                </a:solidFill>
              </a:rPr>
              <a:t> on </a:t>
            </a:r>
            <a:r>
              <a:rPr lang="nl-BE" sz="2000" dirty="0" err="1" smtClean="0">
                <a:solidFill>
                  <a:prstClr val="black"/>
                </a:solidFill>
              </a:rPr>
              <a:t>the</a:t>
            </a:r>
            <a:r>
              <a:rPr lang="nl-BE" sz="2000" dirty="0" smtClean="0">
                <a:solidFill>
                  <a:prstClr val="black"/>
                </a:solidFill>
              </a:rPr>
              <a:t> market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prstClr val="black"/>
                </a:solidFill>
              </a:rPr>
              <a:t>It’s more </a:t>
            </a:r>
            <a:r>
              <a:rPr lang="nl-BE" sz="2000" dirty="0" err="1" smtClean="0">
                <a:solidFill>
                  <a:prstClr val="black"/>
                </a:solidFill>
              </a:rPr>
              <a:t>about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bridging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the</a:t>
            </a:r>
            <a:r>
              <a:rPr lang="nl-BE" sz="2000" dirty="0" smtClean="0">
                <a:solidFill>
                  <a:prstClr val="black"/>
                </a:solidFill>
              </a:rPr>
              <a:t> gap </a:t>
            </a:r>
            <a:r>
              <a:rPr lang="nl-BE" sz="2000" dirty="0" err="1" smtClean="0">
                <a:solidFill>
                  <a:prstClr val="black"/>
                </a:solidFill>
              </a:rPr>
              <a:t>between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addressable</a:t>
            </a:r>
            <a:r>
              <a:rPr lang="nl-BE" sz="2000" dirty="0" smtClean="0">
                <a:solidFill>
                  <a:prstClr val="black"/>
                </a:solidFill>
              </a:rPr>
              <a:t> market</a:t>
            </a:r>
            <a:br>
              <a:rPr lang="nl-BE" sz="2000" dirty="0" smtClean="0">
                <a:solidFill>
                  <a:prstClr val="black"/>
                </a:solidFill>
              </a:rPr>
            </a:br>
            <a:r>
              <a:rPr lang="nl-BE" sz="2000" dirty="0" err="1" smtClean="0">
                <a:solidFill>
                  <a:prstClr val="black"/>
                </a:solidFill>
              </a:rPr>
              <a:t>and</a:t>
            </a:r>
            <a:r>
              <a:rPr lang="nl-BE" sz="2000" dirty="0" smtClean="0">
                <a:solidFill>
                  <a:prstClr val="black"/>
                </a:solidFill>
              </a:rPr>
              <a:t> </a:t>
            </a:r>
            <a:r>
              <a:rPr lang="nl-BE" sz="2000" dirty="0" err="1" smtClean="0">
                <a:solidFill>
                  <a:prstClr val="black"/>
                </a:solidFill>
              </a:rPr>
              <a:t>technology</a:t>
            </a:r>
            <a:endParaRPr lang="nl-BE" sz="2000" dirty="0">
              <a:solidFill>
                <a:prstClr val="black"/>
              </a:solidFill>
            </a:endParaRPr>
          </a:p>
          <a:p>
            <a:pPr algn="l"/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6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Content</a:t>
            </a:r>
            <a:endParaRPr lang="nl-BE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539552" y="1196752"/>
            <a:ext cx="8424936" cy="40324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Project SAVE</a:t>
            </a:r>
            <a:endParaRPr lang="nl-BE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Sectoral</a:t>
            </a:r>
            <a:r>
              <a:rPr lang="nl-BE" dirty="0" smtClean="0">
                <a:solidFill>
                  <a:schemeClr val="tx1"/>
                </a:solidFill>
              </a:rPr>
              <a:t> 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Battery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energy storage </a:t>
            </a:r>
            <a:r>
              <a:rPr lang="nl-BE" dirty="0" smtClean="0">
                <a:solidFill>
                  <a:schemeClr val="tx1"/>
                </a:solidFill>
              </a:rPr>
              <a:t>in </a:t>
            </a:r>
            <a:r>
              <a:rPr lang="nl-BE" dirty="0" err="1" smtClean="0">
                <a:solidFill>
                  <a:schemeClr val="tx1"/>
                </a:solidFill>
              </a:rPr>
              <a:t>agriculture</a:t>
            </a:r>
            <a:endParaRPr lang="nl-B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44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smtClean="0"/>
              <a:t>Deployment </a:t>
            </a:r>
            <a:r>
              <a:rPr lang="nl-BE" u="sng" dirty="0" err="1" smtClean="0"/>
              <a:t>prospects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24743"/>
            <a:ext cx="8892480" cy="410445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QuickScan tool + </a:t>
            </a:r>
            <a:r>
              <a:rPr lang="nl-BE" sz="2800" dirty="0" err="1" smtClean="0">
                <a:solidFill>
                  <a:prstClr val="black"/>
                </a:solidFill>
              </a:rPr>
              <a:t>handbook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 smtClean="0">
                <a:solidFill>
                  <a:prstClr val="black"/>
                </a:solidFill>
              </a:rPr>
              <a:t>for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 smtClean="0">
                <a:solidFill>
                  <a:prstClr val="black"/>
                </a:solidFill>
              </a:rPr>
              <a:t>SME’s</a:t>
            </a:r>
            <a:endParaRPr lang="nl-BE" sz="2800" dirty="0" smtClean="0">
              <a:solidFill>
                <a:prstClr val="black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</a:rPr>
              <a:t>First </a:t>
            </a:r>
            <a:r>
              <a:rPr lang="nl-BE" dirty="0" err="1" smtClean="0">
                <a:solidFill>
                  <a:prstClr val="black"/>
                </a:solidFill>
              </a:rPr>
              <a:t>advice</a:t>
            </a:r>
            <a:r>
              <a:rPr lang="nl-BE" dirty="0" smtClean="0">
                <a:solidFill>
                  <a:prstClr val="black"/>
                </a:solidFill>
              </a:rPr>
              <a:t> on DSM + storage </a:t>
            </a:r>
            <a:r>
              <a:rPr lang="nl-BE" dirty="0" err="1" smtClean="0">
                <a:solidFill>
                  <a:prstClr val="black"/>
                </a:solidFill>
              </a:rPr>
              <a:t>possibilities</a:t>
            </a:r>
            <a:endParaRPr lang="nl-BE" dirty="0" smtClean="0">
              <a:solidFill>
                <a:prstClr val="black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prstClr val="black"/>
                </a:solidFill>
              </a:rPr>
              <a:t>Online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prstClr val="black"/>
                </a:solidFill>
              </a:rPr>
              <a:t>Regional</a:t>
            </a:r>
            <a:r>
              <a:rPr lang="nl-BE" dirty="0" smtClean="0">
                <a:solidFill>
                  <a:prstClr val="black"/>
                </a:solidFill>
              </a:rPr>
              <a:t>/</a:t>
            </a:r>
            <a:r>
              <a:rPr lang="nl-BE" dirty="0" err="1" smtClean="0">
                <a:solidFill>
                  <a:prstClr val="black"/>
                </a:solidFill>
              </a:rPr>
              <a:t>sectoral</a:t>
            </a:r>
            <a:r>
              <a:rPr lang="nl-BE" dirty="0" smtClean="0">
                <a:solidFill>
                  <a:prstClr val="black"/>
                </a:solidFill>
              </a:rPr>
              <a:t> workshops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prstClr val="black"/>
                </a:solidFill>
              </a:rPr>
              <a:t>Training </a:t>
            </a:r>
            <a:r>
              <a:rPr lang="nl-BE" sz="2800" dirty="0" err="1">
                <a:solidFill>
                  <a:prstClr val="black"/>
                </a:solidFill>
              </a:rPr>
              <a:t>for</a:t>
            </a:r>
            <a:r>
              <a:rPr lang="nl-BE" sz="2800" dirty="0">
                <a:solidFill>
                  <a:prstClr val="black"/>
                </a:solidFill>
              </a:rPr>
              <a:t> </a:t>
            </a:r>
            <a:r>
              <a:rPr lang="nl-BE" sz="2800" smtClean="0">
                <a:solidFill>
                  <a:prstClr val="black"/>
                </a:solidFill>
              </a:rPr>
              <a:t>installers</a:t>
            </a:r>
            <a:endParaRPr lang="nl-BE" sz="28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49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More info?</a:t>
            </a:r>
            <a:endParaRPr lang="nl-BE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377280" y="1556792"/>
            <a:ext cx="8280920" cy="367240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600" dirty="0" smtClean="0">
                <a:solidFill>
                  <a:schemeClr val="tx1"/>
                </a:solidFill>
              </a:rPr>
              <a:t>marleen.gysen@innovatiesteunpunt.be</a:t>
            </a:r>
            <a:endParaRPr lang="nl-BE" sz="3600" dirty="0">
              <a:solidFill>
                <a:schemeClr val="tx1"/>
              </a:solidFill>
            </a:endParaRPr>
          </a:p>
          <a:p>
            <a:r>
              <a:rPr lang="nl-BE" sz="3600" dirty="0" smtClean="0">
                <a:solidFill>
                  <a:schemeClr val="tx1"/>
                </a:solidFill>
              </a:rPr>
              <a:t>www.innovatiesteunpunt.be</a:t>
            </a:r>
          </a:p>
          <a:p>
            <a:r>
              <a:rPr lang="nl-BE" sz="3600" dirty="0" smtClean="0">
                <a:solidFill>
                  <a:schemeClr val="tx1"/>
                </a:solidFill>
              </a:rPr>
              <a:t>www.slimaansturenvanelektriciteit.be</a:t>
            </a:r>
          </a:p>
          <a:p>
            <a:r>
              <a:rPr lang="nl-BE" sz="3600" dirty="0" smtClean="0">
                <a:solidFill>
                  <a:schemeClr val="tx1"/>
                </a:solidFill>
              </a:rPr>
              <a:t>@</a:t>
            </a:r>
            <a:r>
              <a:rPr lang="nl-BE" sz="3600" dirty="0">
                <a:solidFill>
                  <a:schemeClr val="tx1"/>
                </a:solidFill>
              </a:rPr>
              <a:t>IWTSAVE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25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Content</a:t>
            </a:r>
            <a:endParaRPr lang="nl-BE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539552" y="1196752"/>
            <a:ext cx="8424936" cy="40324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BE" dirty="0" smtClean="0">
                <a:solidFill>
                  <a:schemeClr val="bg1"/>
                </a:solidFill>
              </a:rPr>
              <a:t>Project SAVE</a:t>
            </a:r>
            <a:endParaRPr lang="nl-BE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Sectoral</a:t>
            </a:r>
            <a:r>
              <a:rPr lang="nl-BE" dirty="0" smtClean="0">
                <a:solidFill>
                  <a:schemeClr val="tx1"/>
                </a:solidFill>
              </a:rPr>
              <a:t> 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Battery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energy storage </a:t>
            </a:r>
            <a:r>
              <a:rPr lang="nl-BE" dirty="0" smtClean="0">
                <a:solidFill>
                  <a:schemeClr val="tx1"/>
                </a:solidFill>
              </a:rPr>
              <a:t>in </a:t>
            </a:r>
            <a:r>
              <a:rPr lang="nl-BE" dirty="0" err="1" smtClean="0">
                <a:solidFill>
                  <a:schemeClr val="tx1"/>
                </a:solidFill>
              </a:rPr>
              <a:t>agriculture</a:t>
            </a:r>
            <a:endParaRPr lang="nl-B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23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95" y="1052736"/>
            <a:ext cx="4172989" cy="313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67" y="1052736"/>
            <a:ext cx="41767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6049" y="44624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Why</a:t>
            </a:r>
            <a:r>
              <a:rPr lang="nl-BE" u="sng" dirty="0" smtClean="0"/>
              <a:t> SAVE?</a:t>
            </a:r>
            <a:endParaRPr lang="nl-BE" u="sng" dirty="0"/>
          </a:p>
        </p:txBody>
      </p:sp>
    </p:spTree>
    <p:extLst>
      <p:ext uri="{BB962C8B-B14F-4D97-AF65-F5344CB8AC3E}">
        <p14:creationId xmlns:p14="http://schemas.microsoft.com/office/powerpoint/2010/main" val="10611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0" y="102446"/>
            <a:ext cx="9144000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Consumption</a:t>
            </a:r>
            <a:r>
              <a:rPr lang="nl-BE" u="sng" dirty="0" smtClean="0"/>
              <a:t> </a:t>
            </a:r>
            <a:r>
              <a:rPr lang="nl-BE" u="sng" dirty="0">
                <a:sym typeface="Symbol"/>
              </a:rPr>
              <a:t> </a:t>
            </a:r>
            <a:r>
              <a:rPr lang="nl-BE" u="sng" dirty="0" err="1" smtClean="0">
                <a:sym typeface="Symbol"/>
              </a:rPr>
              <a:t>production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377280" y="1091877"/>
            <a:ext cx="8280920" cy="41373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Maximum </a:t>
            </a:r>
            <a:r>
              <a:rPr lang="nl-BE" dirty="0" err="1" smtClean="0">
                <a:solidFill>
                  <a:schemeClr val="tx1"/>
                </a:solidFill>
              </a:rPr>
              <a:t>use</a:t>
            </a:r>
            <a:r>
              <a:rPr lang="nl-BE" dirty="0" smtClean="0">
                <a:solidFill>
                  <a:schemeClr val="tx1"/>
                </a:solidFill>
              </a:rPr>
              <a:t> of </a:t>
            </a:r>
            <a:r>
              <a:rPr lang="nl-BE" dirty="0" err="1" smtClean="0">
                <a:solidFill>
                  <a:schemeClr val="tx1"/>
                </a:solidFill>
              </a:rPr>
              <a:t>own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produced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electricity</a:t>
            </a:r>
            <a:endParaRPr lang="nl-BE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nl-BE" dirty="0" smtClean="0">
                <a:solidFill>
                  <a:schemeClr val="tx1"/>
                </a:solidFill>
              </a:rPr>
              <a:t>shift of </a:t>
            </a:r>
            <a:r>
              <a:rPr lang="nl-BE" dirty="0" err="1" smtClean="0">
                <a:solidFill>
                  <a:schemeClr val="tx1"/>
                </a:solidFill>
              </a:rPr>
              <a:t>electricity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consumption</a:t>
            </a:r>
            <a:endParaRPr lang="nl-BE" dirty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nl-BE" dirty="0" smtClean="0">
                <a:solidFill>
                  <a:schemeClr val="tx1"/>
                </a:solidFill>
              </a:rPr>
              <a:t>buffering surplus </a:t>
            </a:r>
            <a:r>
              <a:rPr lang="nl-BE" dirty="0" smtClean="0">
                <a:solidFill>
                  <a:schemeClr val="tx1"/>
                </a:solidFill>
              </a:rPr>
              <a:t>energy </a:t>
            </a:r>
            <a:r>
              <a:rPr lang="nl-BE" dirty="0" err="1" smtClean="0">
                <a:solidFill>
                  <a:schemeClr val="tx1"/>
                </a:solidFill>
              </a:rPr>
              <a:t>with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installed</a:t>
            </a:r>
            <a:r>
              <a:rPr lang="nl-BE" dirty="0" smtClean="0">
                <a:solidFill>
                  <a:schemeClr val="tx1"/>
                </a:solidFill>
              </a:rPr>
              <a:t> assets</a:t>
            </a:r>
            <a:endParaRPr lang="nl-B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-"/>
            </a:pPr>
            <a:r>
              <a:rPr lang="nl-BE" dirty="0" err="1" smtClean="0">
                <a:solidFill>
                  <a:schemeClr val="tx1"/>
                </a:solidFill>
              </a:rPr>
              <a:t>battery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energy storage</a:t>
            </a: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Peak </a:t>
            </a:r>
            <a:r>
              <a:rPr lang="nl-BE" dirty="0" err="1" smtClean="0">
                <a:solidFill>
                  <a:schemeClr val="tx1"/>
                </a:solidFill>
              </a:rPr>
              <a:t>shaving</a:t>
            </a: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8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179512" y="0"/>
            <a:ext cx="8784976" cy="573325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AutoShape 7" descr="https://portacapena.com/Content/images/pc_logo.sv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3" name="Picture 2" descr="D:\INNOVATIESTEUNPUN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1" y="2492896"/>
            <a:ext cx="2985361" cy="5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Marleen_Gysen\AppData\Local\Microsoft\Windows\Temporary Internet Files\Content.IE5\7WSTGPH7\Power-Link-UG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4" y="1410734"/>
            <a:ext cx="2029406" cy="6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1" y="3457445"/>
            <a:ext cx="2100564" cy="63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2" y="4578026"/>
            <a:ext cx="2347143" cy="6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arleen_Gysen\Documents\IWT - SAVE\logo's\KCE_logo_tekst_rechts_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49" y="2660565"/>
            <a:ext cx="2298948" cy="6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9" y="338816"/>
            <a:ext cx="18174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82" y="4765537"/>
            <a:ext cx="2318315" cy="4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88" y="194170"/>
            <a:ext cx="1166696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Marleen_Gysen\Documents\IWT - SAVE\logo's\Unizo_RGB_Shad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07" y="3651132"/>
            <a:ext cx="1556934" cy="7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nagro VZ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2" b="36078"/>
          <a:stretch/>
        </p:blipFill>
        <p:spPr bwMode="auto">
          <a:xfrm>
            <a:off x="6628564" y="1310514"/>
            <a:ext cx="2095516" cy="12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fgeronde rechthoek 14"/>
          <p:cNvSpPr/>
          <p:nvPr/>
        </p:nvSpPr>
        <p:spPr>
          <a:xfrm>
            <a:off x="3347864" y="332173"/>
            <a:ext cx="2664296" cy="1008112"/>
          </a:xfrm>
          <a:prstGeom prst="roundRect">
            <a:avLst/>
          </a:prstGeom>
          <a:solidFill>
            <a:srgbClr val="00B66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Online QuickScan &amp;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simulation</a:t>
            </a:r>
            <a:r>
              <a:rPr lang="nl-BE" dirty="0" smtClean="0"/>
              <a:t> tools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3347864" y="1611338"/>
            <a:ext cx="2664296" cy="1008112"/>
          </a:xfrm>
          <a:prstGeom prst="roundRect">
            <a:avLst/>
          </a:prstGeom>
          <a:solidFill>
            <a:srgbClr val="00B66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Demonstration sites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3353196" y="2913745"/>
            <a:ext cx="2658963" cy="1008112"/>
          </a:xfrm>
          <a:prstGeom prst="roundRect">
            <a:avLst/>
          </a:prstGeom>
          <a:solidFill>
            <a:srgbClr val="00B66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Consultancy &amp; </a:t>
            </a:r>
            <a:r>
              <a:rPr lang="nl-BE" dirty="0" err="1"/>
              <a:t>implementation</a:t>
            </a:r>
            <a:r>
              <a:rPr lang="nl-BE" dirty="0"/>
              <a:t> </a:t>
            </a:r>
            <a:r>
              <a:rPr lang="nl-BE" dirty="0" smtClean="0"/>
              <a:t>at </a:t>
            </a:r>
            <a:r>
              <a:rPr lang="nl-BE" dirty="0" err="1"/>
              <a:t>SMEs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3347863" y="4221088"/>
            <a:ext cx="2664295" cy="1008112"/>
          </a:xfrm>
          <a:prstGeom prst="roundRect">
            <a:avLst/>
          </a:prstGeom>
          <a:solidFill>
            <a:srgbClr val="00B66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Dissemination &amp; training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8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755576" y="102446"/>
            <a:ext cx="7524328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Content</a:t>
            </a:r>
            <a:endParaRPr lang="nl-BE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539552" y="1196752"/>
            <a:ext cx="8424936" cy="40324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Project SAVE</a:t>
            </a:r>
            <a:endParaRPr lang="nl-BE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bg1"/>
                </a:solidFill>
              </a:rPr>
              <a:t>Sectoral</a:t>
            </a:r>
            <a:r>
              <a:rPr lang="nl-BE" dirty="0" smtClean="0">
                <a:solidFill>
                  <a:schemeClr val="bg1"/>
                </a:solidFill>
              </a:rPr>
              <a:t> approach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BE" dirty="0" err="1" smtClean="0">
                <a:solidFill>
                  <a:schemeClr val="tx1"/>
                </a:solidFill>
              </a:rPr>
              <a:t>Battery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energy storage </a:t>
            </a:r>
            <a:r>
              <a:rPr lang="nl-BE" dirty="0" smtClean="0">
                <a:solidFill>
                  <a:schemeClr val="tx1"/>
                </a:solidFill>
              </a:rPr>
              <a:t>in </a:t>
            </a:r>
            <a:r>
              <a:rPr lang="nl-BE" dirty="0" err="1" smtClean="0">
                <a:solidFill>
                  <a:schemeClr val="tx1"/>
                </a:solidFill>
              </a:rPr>
              <a:t>agriculture</a:t>
            </a:r>
            <a:endParaRPr lang="nl-B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9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 txBox="1">
            <a:spLocks/>
          </p:cNvSpPr>
          <p:nvPr/>
        </p:nvSpPr>
        <p:spPr>
          <a:xfrm>
            <a:off x="107504" y="102446"/>
            <a:ext cx="8928992" cy="590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u="sng" dirty="0" err="1" smtClean="0"/>
              <a:t>Importance</a:t>
            </a:r>
            <a:r>
              <a:rPr lang="nl-BE" u="sng" dirty="0" smtClean="0"/>
              <a:t> of energy </a:t>
            </a:r>
            <a:r>
              <a:rPr lang="nl-BE" u="sng" dirty="0" err="1" smtClean="0"/>
              <a:t>profiles</a:t>
            </a:r>
            <a:endParaRPr lang="nl-BE" u="sng" dirty="0"/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51520" y="1196752"/>
            <a:ext cx="8892480" cy="42484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BE" sz="2800" dirty="0" smtClean="0">
                <a:solidFill>
                  <a:prstClr val="black"/>
                </a:solidFill>
              </a:rPr>
              <a:t>How </a:t>
            </a:r>
            <a:r>
              <a:rPr lang="nl-BE" sz="2800" dirty="0" err="1" smtClean="0">
                <a:solidFill>
                  <a:prstClr val="black"/>
                </a:solidFill>
              </a:rPr>
              <a:t>much</a:t>
            </a:r>
            <a:r>
              <a:rPr lang="nl-BE" sz="2800" dirty="0" smtClean="0">
                <a:solidFill>
                  <a:prstClr val="black"/>
                </a:solidFill>
              </a:rPr>
              <a:t> </a:t>
            </a:r>
            <a:r>
              <a:rPr lang="nl-BE" sz="2800" dirty="0" err="1" smtClean="0">
                <a:solidFill>
                  <a:prstClr val="black"/>
                </a:solidFill>
              </a:rPr>
              <a:t>electricity</a:t>
            </a:r>
            <a:r>
              <a:rPr lang="nl-BE" sz="2800" dirty="0" smtClean="0">
                <a:solidFill>
                  <a:prstClr val="black"/>
                </a:solidFill>
              </a:rPr>
              <a:t> is </a:t>
            </a:r>
            <a:r>
              <a:rPr lang="nl-BE" sz="2800" dirty="0" err="1" smtClean="0">
                <a:solidFill>
                  <a:prstClr val="black"/>
                </a:solidFill>
              </a:rPr>
              <a:t>needed</a:t>
            </a:r>
            <a:r>
              <a:rPr lang="nl-BE" sz="2800" dirty="0">
                <a:solidFill>
                  <a:prstClr val="black"/>
                </a:solidFill>
              </a:rPr>
              <a:t>? When? </a:t>
            </a: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nl-BE" sz="2400" dirty="0" smtClean="0">
                <a:solidFill>
                  <a:prstClr val="black"/>
                </a:solidFill>
              </a:rPr>
              <a:t>D</a:t>
            </a:r>
            <a:r>
              <a:rPr lang="nl-BE" sz="2400" dirty="0" smtClean="0">
                <a:solidFill>
                  <a:prstClr val="black"/>
                </a:solidFill>
              </a:rPr>
              <a:t>ay/</a:t>
            </a:r>
            <a:r>
              <a:rPr lang="nl-BE" sz="2400" dirty="0" err="1" smtClean="0">
                <a:solidFill>
                  <a:prstClr val="black"/>
                </a:solidFill>
              </a:rPr>
              <a:t>N</a:t>
            </a:r>
            <a:r>
              <a:rPr lang="nl-BE" sz="2400" dirty="0" err="1" smtClean="0">
                <a:solidFill>
                  <a:prstClr val="black"/>
                </a:solidFill>
              </a:rPr>
              <a:t>ight</a:t>
            </a:r>
            <a:r>
              <a:rPr lang="nl-BE" sz="2400" dirty="0" smtClean="0">
                <a:solidFill>
                  <a:prstClr val="black"/>
                </a:solidFill>
              </a:rPr>
              <a:t> (energy </a:t>
            </a:r>
            <a:r>
              <a:rPr lang="nl-BE" sz="2400" dirty="0" err="1" smtClean="0">
                <a:solidFill>
                  <a:prstClr val="black"/>
                </a:solidFill>
              </a:rPr>
              <a:t>tariff</a:t>
            </a:r>
            <a:r>
              <a:rPr lang="nl-BE" sz="2400" dirty="0" smtClean="0">
                <a:solidFill>
                  <a:prstClr val="black"/>
                </a:solidFill>
              </a:rPr>
              <a:t>)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nl-BE" sz="2400" dirty="0" err="1" smtClean="0">
                <a:solidFill>
                  <a:prstClr val="black"/>
                </a:solidFill>
              </a:rPr>
              <a:t>S</a:t>
            </a:r>
            <a:r>
              <a:rPr lang="nl-BE" sz="2400" dirty="0" err="1" smtClean="0">
                <a:solidFill>
                  <a:prstClr val="black"/>
                </a:solidFill>
              </a:rPr>
              <a:t>easonal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dependence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nl-BE" sz="2400" dirty="0" smtClean="0">
                <a:solidFill>
                  <a:prstClr val="black"/>
                </a:solidFill>
              </a:rPr>
              <a:t>Power </a:t>
            </a:r>
            <a:r>
              <a:rPr lang="nl-BE" sz="2400" dirty="0" err="1" smtClean="0">
                <a:solidFill>
                  <a:prstClr val="black"/>
                </a:solidFill>
              </a:rPr>
              <a:t>p</a:t>
            </a:r>
            <a:r>
              <a:rPr lang="nl-BE" sz="2400" dirty="0" err="1" smtClean="0">
                <a:solidFill>
                  <a:prstClr val="black"/>
                </a:solidFill>
              </a:rPr>
              <a:t>eaks</a:t>
            </a:r>
            <a:r>
              <a:rPr lang="nl-BE" sz="2400" dirty="0" smtClean="0">
                <a:solidFill>
                  <a:prstClr val="black"/>
                </a:solidFill>
              </a:rPr>
              <a:t> (in </a:t>
            </a:r>
            <a:r>
              <a:rPr lang="nl-BE" sz="2400" dirty="0" err="1" smtClean="0">
                <a:solidFill>
                  <a:prstClr val="black"/>
                </a:solidFill>
              </a:rPr>
              <a:t>relation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with</a:t>
            </a:r>
            <a:r>
              <a:rPr lang="nl-BE" sz="2400" dirty="0" smtClean="0">
                <a:solidFill>
                  <a:prstClr val="black"/>
                </a:solidFill>
              </a:rPr>
              <a:t> peak </a:t>
            </a:r>
            <a:r>
              <a:rPr lang="nl-BE" sz="2400" dirty="0" err="1" smtClean="0">
                <a:solidFill>
                  <a:prstClr val="black"/>
                </a:solidFill>
              </a:rPr>
              <a:t>capacity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and</a:t>
            </a:r>
            <a:r>
              <a:rPr lang="nl-BE" sz="2400" dirty="0" smtClean="0">
                <a:solidFill>
                  <a:prstClr val="black"/>
                </a:solidFill>
              </a:rPr>
              <a:t> energy </a:t>
            </a:r>
            <a:r>
              <a:rPr lang="nl-BE" sz="2400" dirty="0" err="1" smtClean="0">
                <a:solidFill>
                  <a:prstClr val="black"/>
                </a:solidFill>
              </a:rPr>
              <a:t>tariff</a:t>
            </a:r>
            <a:r>
              <a:rPr lang="nl-BE" sz="2400" dirty="0" smtClean="0">
                <a:solidFill>
                  <a:prstClr val="black"/>
                </a:solidFill>
              </a:rPr>
              <a:t>)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–"/>
            </a:pPr>
            <a:r>
              <a:rPr lang="nl-BE" sz="2400" dirty="0">
                <a:solidFill>
                  <a:prstClr val="black"/>
                </a:solidFill>
              </a:rPr>
              <a:t>B</a:t>
            </a:r>
            <a:r>
              <a:rPr lang="nl-BE" sz="2400" dirty="0" smtClean="0">
                <a:solidFill>
                  <a:prstClr val="black"/>
                </a:solidFill>
              </a:rPr>
              <a:t>aseload</a:t>
            </a:r>
            <a:endParaRPr lang="nl-BE" sz="2400" dirty="0" smtClean="0">
              <a:solidFill>
                <a:prstClr val="black"/>
              </a:solidFill>
            </a:endParaRPr>
          </a:p>
          <a:p>
            <a:pPr lvl="0" algn="l"/>
            <a:endParaRPr lang="nl-BE" sz="10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dirty="0" err="1" smtClean="0">
                <a:solidFill>
                  <a:schemeClr val="tx1"/>
                </a:solidFill>
              </a:rPr>
              <a:t>Determination</a:t>
            </a:r>
            <a:r>
              <a:rPr lang="nl-BE" sz="2800" dirty="0" smtClean="0">
                <a:solidFill>
                  <a:schemeClr val="tx1"/>
                </a:solidFill>
              </a:rPr>
              <a:t> of </a:t>
            </a:r>
            <a:r>
              <a:rPr lang="nl-BE" sz="2800" dirty="0" err="1" smtClean="0">
                <a:solidFill>
                  <a:schemeClr val="tx1"/>
                </a:solidFill>
              </a:rPr>
              <a:t>flexible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electricity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consumption</a:t>
            </a:r>
            <a:endParaRPr lang="nl-BE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61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22468</TotalTime>
  <Words>553</Words>
  <Application>Microsoft Office PowerPoint</Application>
  <PresentationFormat>On-screen Show (4:3)</PresentationFormat>
  <Paragraphs>182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Kantoorthema</vt:lpstr>
      <vt:lpstr>PowerPoint Presentation</vt:lpstr>
      <vt:lpstr>SAVE project - Smart use of own produced electricity by SMEs : opportunities in agriculture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Boerenbond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Maarten_Nulis</dc:creator>
  <cp:lastModifiedBy>Büscher Jeroen</cp:lastModifiedBy>
  <cp:revision>277</cp:revision>
  <dcterms:created xsi:type="dcterms:W3CDTF">2015-10-07T09:59:29Z</dcterms:created>
  <dcterms:modified xsi:type="dcterms:W3CDTF">2017-09-17T22:18:30Z</dcterms:modified>
</cp:coreProperties>
</file>