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772" r:id="rId5"/>
    <p:sldId id="4499" r:id="rId6"/>
    <p:sldId id="4498" r:id="rId7"/>
    <p:sldId id="312" r:id="rId8"/>
    <p:sldId id="763" r:id="rId9"/>
    <p:sldId id="270" r:id="rId10"/>
    <p:sldId id="275" r:id="rId11"/>
    <p:sldId id="4541" r:id="rId12"/>
    <p:sldId id="4552" r:id="rId13"/>
    <p:sldId id="2134805431" r:id="rId14"/>
    <p:sldId id="4568" r:id="rId15"/>
    <p:sldId id="281" r:id="rId16"/>
    <p:sldId id="282" r:id="rId17"/>
    <p:sldId id="313" r:id="rId18"/>
    <p:sldId id="4561" r:id="rId19"/>
    <p:sldId id="4559" r:id="rId20"/>
    <p:sldId id="4558" r:id="rId21"/>
    <p:sldId id="2134805435" r:id="rId22"/>
    <p:sldId id="2134805436" r:id="rId23"/>
    <p:sldId id="2134805437" r:id="rId24"/>
    <p:sldId id="375" r:id="rId25"/>
  </p:sldIdLst>
  <p:sldSz cx="12192000" cy="6858000"/>
  <p:notesSz cx="6797675" cy="9926638"/>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00682F"/>
    <a:srgbClr val="007635"/>
    <a:srgbClr val="004C22"/>
    <a:srgbClr val="008A3E"/>
    <a:srgbClr val="CAD4CC"/>
    <a:srgbClr val="FFC000"/>
    <a:srgbClr val="4472C4"/>
    <a:srgbClr val="92ADDD"/>
    <a:srgbClr val="008F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4660"/>
  </p:normalViewPr>
  <p:slideViewPr>
    <p:cSldViewPr snapToGrid="0">
      <p:cViewPr varScale="1">
        <p:scale>
          <a:sx n="98" d="100"/>
          <a:sy n="98" d="100"/>
        </p:scale>
        <p:origin x="1050" y="7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1500096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92075" y="744538"/>
            <a:ext cx="6615113"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807406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Since its establishment in 2016, the ETIP has already delivered several key publications.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3DBB1C32-E6CC-4B92-B4D4-764B3669C5DD}" type="slidenum">
              <a:rPr lang="es-ES" smtClean="0"/>
              <a:t>5</a:t>
            </a:fld>
            <a:endParaRPr lang="es-ES" dirty="0"/>
          </a:p>
        </p:txBody>
      </p:sp>
    </p:spTree>
    <p:extLst>
      <p:ext uri="{BB962C8B-B14F-4D97-AF65-F5344CB8AC3E}">
        <p14:creationId xmlns:p14="http://schemas.microsoft.com/office/powerpoint/2010/main" val="1974971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err="1"/>
              <a:t>Message</a:t>
            </a:r>
            <a:r>
              <a:rPr lang="es-ES" dirty="0"/>
              <a:t> : </a:t>
            </a:r>
            <a:r>
              <a:rPr lang="es-ES" dirty="0" err="1"/>
              <a:t>this</a:t>
            </a:r>
            <a:r>
              <a:rPr lang="es-ES" dirty="0"/>
              <a:t> </a:t>
            </a:r>
            <a:r>
              <a:rPr lang="es-ES" dirty="0" err="1"/>
              <a:t>is</a:t>
            </a:r>
            <a:r>
              <a:rPr lang="es-ES" dirty="0"/>
              <a:t> </a:t>
            </a:r>
            <a:r>
              <a:rPr lang="es-ES" dirty="0" err="1"/>
              <a:t>fully</a:t>
            </a:r>
            <a:r>
              <a:rPr lang="es-ES" dirty="0"/>
              <a:t> </a:t>
            </a:r>
            <a:r>
              <a:rPr lang="es-ES" dirty="0" err="1"/>
              <a:t>carbon</a:t>
            </a:r>
            <a:r>
              <a:rPr lang="es-ES" dirty="0"/>
              <a:t> neutral</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No more natural gas, no more </a:t>
            </a:r>
            <a:r>
              <a:rPr lang="es-ES" dirty="0" err="1"/>
              <a:t>coal</a:t>
            </a:r>
            <a:r>
              <a:rPr lang="es-ES" dirty="0"/>
              <a:t>, </a:t>
            </a:r>
            <a:r>
              <a:rPr lang="es-ES" dirty="0" err="1"/>
              <a:t>fully</a:t>
            </a:r>
            <a:r>
              <a:rPr lang="es-ES" dirty="0"/>
              <a:t> </a:t>
            </a:r>
            <a:r>
              <a:rPr lang="es-ES" dirty="0" err="1"/>
              <a:t>decarbonised</a:t>
            </a:r>
            <a:r>
              <a:rPr lang="es-ES" dirty="0"/>
              <a:t>, </a:t>
            </a:r>
            <a:r>
              <a:rPr lang="es-ES" dirty="0" err="1"/>
              <a:t>therefore</a:t>
            </a:r>
            <a:r>
              <a:rPr lang="es-ES" dirty="0"/>
              <a:t> </a:t>
            </a:r>
            <a:r>
              <a:rPr lang="es-ES" dirty="0" err="1"/>
              <a:t>demand</a:t>
            </a:r>
            <a:r>
              <a:rPr lang="es-ES" dirty="0"/>
              <a:t> Will be a </a:t>
            </a:r>
            <a:r>
              <a:rPr lang="es-ES" dirty="0" err="1"/>
              <a:t>different</a:t>
            </a:r>
            <a:r>
              <a:rPr lang="es-ES" dirty="0"/>
              <a:t> </a:t>
            </a:r>
            <a:r>
              <a:rPr lang="es-ES" dirty="0" err="1"/>
              <a:t>story</a:t>
            </a:r>
            <a:r>
              <a:rPr lang="es-ES" dirty="0"/>
              <a:t> : flexible </a:t>
            </a:r>
            <a:r>
              <a:rPr lang="es-ES" dirty="0" err="1"/>
              <a:t>demand</a:t>
            </a:r>
            <a:r>
              <a:rPr lang="es-ES" dirty="0"/>
              <a:t> and </a:t>
            </a:r>
            <a:r>
              <a:rPr lang="es-ES" dirty="0" err="1"/>
              <a:t>storage</a:t>
            </a:r>
            <a:endParaRPr lang="en-GB" dirty="0"/>
          </a:p>
          <a:p>
            <a:endParaRPr lang="en-GB" b="1" dirty="0"/>
          </a:p>
        </p:txBody>
      </p:sp>
      <p:sp>
        <p:nvSpPr>
          <p:cNvPr id="4" name="Slide Number Placeholder 3"/>
          <p:cNvSpPr>
            <a:spLocks noGrp="1"/>
          </p:cNvSpPr>
          <p:nvPr>
            <p:ph type="sldNum" sz="quarter" idx="10"/>
          </p:nvPr>
        </p:nvSpPr>
        <p:spPr/>
        <p:txBody>
          <a:bodyPr/>
          <a:lstStyle/>
          <a:p>
            <a:fld id="{8E6133E8-6EE9-43AB-AAA6-7881A4C038BA}" type="slidenum">
              <a:rPr lang="en-GB" smtClean="0"/>
              <a:t>6</a:t>
            </a:fld>
            <a:endParaRPr lang="en-GB"/>
          </a:p>
        </p:txBody>
      </p:sp>
    </p:spTree>
    <p:extLst>
      <p:ext uri="{BB962C8B-B14F-4D97-AF65-F5344CB8AC3E}">
        <p14:creationId xmlns:p14="http://schemas.microsoft.com/office/powerpoint/2010/main" val="2118650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5AF12F-1F19-482F-980B-344806BCCE08}" type="slidenum">
              <a:rPr lang="fr-FR" smtClean="0"/>
              <a:t>13</a:t>
            </a:fld>
            <a:endParaRPr lang="fr-FR"/>
          </a:p>
        </p:txBody>
      </p:sp>
    </p:spTree>
    <p:extLst>
      <p:ext uri="{BB962C8B-B14F-4D97-AF65-F5344CB8AC3E}">
        <p14:creationId xmlns:p14="http://schemas.microsoft.com/office/powerpoint/2010/main" val="4004479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6133E8-6EE9-43AB-AAA6-7881A4C038BA}" type="slidenum">
              <a:rPr lang="en-GB" smtClean="0"/>
              <a:t>21</a:t>
            </a:fld>
            <a:endParaRPr lang="en-GB"/>
          </a:p>
        </p:txBody>
      </p:sp>
    </p:spTree>
    <p:extLst>
      <p:ext uri="{BB962C8B-B14F-4D97-AF65-F5344CB8AC3E}">
        <p14:creationId xmlns:p14="http://schemas.microsoft.com/office/powerpoint/2010/main" val="19510410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8" name="Picture 1">
            <a:extLst>
              <a:ext uri="{FF2B5EF4-FFF2-40B4-BE49-F238E27FC236}">
                <a16:creationId xmlns:a16="http://schemas.microsoft.com/office/drawing/2014/main" id="{D5693AB0-CA9B-4CC4-8FFF-530C250E742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918" t="23978" r="1811" b="41831"/>
          <a:stretch/>
        </p:blipFill>
        <p:spPr>
          <a:xfrm>
            <a:off x="9208" y="-4877"/>
            <a:ext cx="12182791" cy="6871974"/>
          </a:xfrm>
          <a:prstGeom prst="rect">
            <a:avLst/>
          </a:prstGeom>
        </p:spPr>
      </p:pic>
      <p:sp>
        <p:nvSpPr>
          <p:cNvPr id="3" name="Rechteck 2">
            <a:extLst>
              <a:ext uri="{FF2B5EF4-FFF2-40B4-BE49-F238E27FC236}">
                <a16:creationId xmlns:a16="http://schemas.microsoft.com/office/drawing/2014/main" id="{2A3AB947-B287-40E4-AA55-6BDB2A58BB7F}"/>
              </a:ext>
            </a:extLst>
          </p:cNvPr>
          <p:cNvSpPr/>
          <p:nvPr userDrawn="1"/>
        </p:nvSpPr>
        <p:spPr>
          <a:xfrm>
            <a:off x="0" y="1"/>
            <a:ext cx="12192000" cy="1260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a:solidFill>
                <a:schemeClr val="tx1"/>
              </a:solidFill>
            </a:endParaRPr>
          </a:p>
        </p:txBody>
      </p:sp>
      <p:pic>
        <p:nvPicPr>
          <p:cNvPr id="9" name="Picture 17">
            <a:extLst>
              <a:ext uri="{FF2B5EF4-FFF2-40B4-BE49-F238E27FC236}">
                <a16:creationId xmlns:a16="http://schemas.microsoft.com/office/drawing/2014/main" id="{81D8C962-D4DC-4E21-8DA2-BE3B5BE98155}"/>
              </a:ext>
            </a:extLst>
          </p:cNvPr>
          <p:cNvPicPr preferRelativeResize="0">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5464739" y="6539643"/>
            <a:ext cx="936000" cy="327454"/>
          </a:xfrm>
          <a:prstGeom prst="rect">
            <a:avLst/>
          </a:prstGeom>
        </p:spPr>
      </p:pic>
      <p:pic>
        <p:nvPicPr>
          <p:cNvPr id="11" name="Picture 6" descr="A picture containing logo&#10;&#10;Description automatically generated">
            <a:extLst>
              <a:ext uri="{FF2B5EF4-FFF2-40B4-BE49-F238E27FC236}">
                <a16:creationId xmlns:a16="http://schemas.microsoft.com/office/drawing/2014/main" id="{F8EFB5CF-564D-4798-B5A1-7C2F26572F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34285" y="210067"/>
            <a:ext cx="2136940" cy="1481667"/>
          </a:xfrm>
          <a:prstGeom prst="rect">
            <a:avLst/>
          </a:prstGeom>
        </p:spPr>
      </p:pic>
    </p:spTree>
    <p:extLst>
      <p:ext uri="{BB962C8B-B14F-4D97-AF65-F5344CB8AC3E}">
        <p14:creationId xmlns:p14="http://schemas.microsoft.com/office/powerpoint/2010/main" val="10972063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454">
          <p15:clr>
            <a:srgbClr val="FBAE40"/>
          </p15:clr>
        </p15:guide>
        <p15:guide id="4" pos="402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pPr>
                <a:defRPr/>
              </a:pPr>
              <a:t>‹#›</a:t>
            </a:fld>
            <a:endParaRPr lang="en-GB"/>
          </a:p>
        </p:txBody>
      </p:sp>
      <p:pic>
        <p:nvPicPr>
          <p:cNvPr id="10" name="Picture 8">
            <a:extLst>
              <a:ext uri="{FF2B5EF4-FFF2-40B4-BE49-F238E27FC236}">
                <a16:creationId xmlns:a16="http://schemas.microsoft.com/office/drawing/2014/main" id="{DC0065F6-4612-476C-B36D-FBDC7AA48AC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78" t="35136" r="38875" b="6167"/>
          <a:stretch/>
        </p:blipFill>
        <p:spPr>
          <a:xfrm>
            <a:off x="11111740" y="0"/>
            <a:ext cx="1080260" cy="1008112"/>
          </a:xfrm>
          <a:prstGeom prst="rect">
            <a:avLst/>
          </a:prstGeom>
        </p:spPr>
      </p:pic>
    </p:spTree>
    <p:extLst>
      <p:ext uri="{BB962C8B-B14F-4D97-AF65-F5344CB8AC3E}">
        <p14:creationId xmlns:p14="http://schemas.microsoft.com/office/powerpoint/2010/main" val="459934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4417" y="475200"/>
            <a:ext cx="10972800" cy="936625"/>
          </a:xfrm>
        </p:spPr>
        <p:txBody>
          <a:bodyPr/>
          <a:lstStyle/>
          <a:p>
            <a:r>
              <a:rPr lang="en-US"/>
              <a:t>Click to edit Master title style</a:t>
            </a:r>
            <a:endParaRPr lang="en-GB"/>
          </a:p>
        </p:txBody>
      </p:sp>
      <p:sp>
        <p:nvSpPr>
          <p:cNvPr id="11" name="Content Placeholder 2"/>
          <p:cNvSpPr>
            <a:spLocks noGrp="1"/>
          </p:cNvSpPr>
          <p:nvPr>
            <p:ph idx="1"/>
          </p:nvPr>
        </p:nvSpPr>
        <p:spPr>
          <a:xfrm>
            <a:off x="609600" y="1764000"/>
            <a:ext cx="10972800" cy="3825240"/>
          </a:xfrm>
        </p:spPr>
        <p:txBody>
          <a:bodyPr/>
          <a:lstStyle>
            <a:lvl1pPr marL="0" indent="-342900">
              <a:buClr>
                <a:srgbClr val="0F5494"/>
              </a:buClr>
              <a:buSzPct val="120000"/>
              <a:buFont typeface="Arial" pitchFamily="34" charset="0"/>
              <a:buChar char="•"/>
              <a:defRPr/>
            </a:lvl1pPr>
            <a:lvl2pPr>
              <a:buClr>
                <a:srgbClr val="00AEF0"/>
              </a:buClr>
              <a:defRPr/>
            </a:lvl2pPr>
            <a:lvl3pPr>
              <a:buFontTx/>
              <a:buChar char="-"/>
              <a:defRPr/>
            </a:lvl3pPr>
          </a:lstStyle>
          <a:p>
            <a:pPr lvl="0"/>
            <a:r>
              <a:rPr lang="en-US"/>
              <a:t>Click to edit Master text styles</a:t>
            </a:r>
          </a:p>
          <a:p>
            <a:pPr lvl="1"/>
            <a:r>
              <a:rPr lang="en-US"/>
              <a:t>Second level</a:t>
            </a:r>
          </a:p>
          <a:p>
            <a:pPr lvl="2"/>
            <a:r>
              <a:rPr lang="en-US"/>
              <a:t>Third level</a:t>
            </a:r>
          </a:p>
          <a:p>
            <a:pPr lvl="2"/>
            <a:endParaRPr lang="en-US"/>
          </a:p>
        </p:txBody>
      </p:sp>
      <p:sp>
        <p:nvSpPr>
          <p:cNvPr id="19" name="Rectangle 6"/>
          <p:cNvSpPr>
            <a:spLocks noGrp="1" noChangeArrowheads="1"/>
          </p:cNvSpPr>
          <p:nvPr>
            <p:ph type="sldNum" sz="quarter" idx="12"/>
          </p:nvPr>
        </p:nvSpPr>
        <p:spPr>
          <a:xfrm>
            <a:off x="8737600" y="6093296"/>
            <a:ext cx="2844800" cy="476250"/>
          </a:xfrm>
        </p:spPr>
        <p:txBody>
          <a:bodyPr/>
          <a:lstStyle>
            <a:lvl1pPr>
              <a:defRPr smtClean="0">
                <a:solidFill>
                  <a:schemeClr val="tx1"/>
                </a:solidFill>
              </a:defRPr>
            </a:lvl1pPr>
          </a:lstStyle>
          <a:p>
            <a:pPr>
              <a:defRPr/>
            </a:pPr>
            <a:fld id="{2BB59E6E-B967-488E-B209-8B7FA0D7AF99}" type="slidenum">
              <a:rPr lang="en-GB" smtClean="0"/>
              <a:pPr>
                <a:defRPr/>
              </a:pPr>
              <a:t>‹#›</a:t>
            </a:fld>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57064" y="5941416"/>
            <a:ext cx="2364369" cy="670371"/>
          </a:xfrm>
          <a:prstGeom prst="rect">
            <a:avLst/>
          </a:prstGeom>
        </p:spPr>
      </p:pic>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val="0"/>
              </a:ext>
            </a:extLst>
          </a:blip>
          <a:srcRect l="37497" b="41304"/>
          <a:stretch/>
        </p:blipFill>
        <p:spPr>
          <a:xfrm>
            <a:off x="-48683" y="5877272"/>
            <a:ext cx="1440347" cy="1008112"/>
          </a:xfrm>
          <a:prstGeom prst="rect">
            <a:avLst/>
          </a:prstGeom>
        </p:spPr>
      </p:pic>
    </p:spTree>
    <p:extLst>
      <p:ext uri="{BB962C8B-B14F-4D97-AF65-F5344CB8AC3E}">
        <p14:creationId xmlns:p14="http://schemas.microsoft.com/office/powerpoint/2010/main" val="3371420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Heading and bullets v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61C35-F502-4AFC-BCE0-17E75CA47048}"/>
              </a:ext>
            </a:extLst>
          </p:cNvPr>
          <p:cNvSpPr>
            <a:spLocks noGrp="1"/>
          </p:cNvSpPr>
          <p:nvPr>
            <p:ph type="title"/>
          </p:nvPr>
        </p:nvSpPr>
        <p:spPr>
          <a:xfrm>
            <a:off x="838200" y="630048"/>
            <a:ext cx="10515600" cy="745828"/>
          </a:xfrm>
        </p:spPr>
        <p:txBody>
          <a:bodyPr>
            <a:normAutofit/>
          </a:bodyPr>
          <a:lstStyle>
            <a:lvl1pPr>
              <a:defRPr sz="2800">
                <a:solidFill>
                  <a:schemeClr val="accent1"/>
                </a:solidFill>
              </a:defRPr>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8A630835-02B5-4CC1-BD49-B80EFA9C4751}"/>
              </a:ext>
            </a:extLst>
          </p:cNvPr>
          <p:cNvSpPr>
            <a:spLocks noGrp="1"/>
          </p:cNvSpPr>
          <p:nvPr>
            <p:ph idx="1"/>
          </p:nvPr>
        </p:nvSpPr>
        <p:spPr>
          <a:xfrm>
            <a:off x="838200" y="1394926"/>
            <a:ext cx="10515600" cy="4351338"/>
          </a:xfrm>
        </p:spPr>
        <p:txBody>
          <a:bodyPr>
            <a:normAutofit/>
          </a:bodyPr>
          <a:lstStyle>
            <a:lvl1pPr>
              <a:buClr>
                <a:schemeClr val="accent1"/>
              </a:buClr>
              <a:buSzPct val="105000"/>
              <a:defRPr sz="2200">
                <a:solidFill>
                  <a:schemeClr val="tx2"/>
                </a:solidFill>
              </a:defRPr>
            </a:lvl1pPr>
            <a:lvl2pPr marL="685800" indent="-228600">
              <a:buClr>
                <a:schemeClr val="accent1"/>
              </a:buClr>
              <a:buFont typeface="Arial" panose="020B0604020202020204" pitchFamily="34" charset="0"/>
              <a:buChar char="−"/>
              <a:defRPr sz="2200">
                <a:solidFill>
                  <a:schemeClr val="tx2"/>
                </a:solidFill>
              </a:defRPr>
            </a:lvl2pPr>
            <a:lvl3pPr marL="1143000" indent="-228600">
              <a:buClr>
                <a:schemeClr val="accent1"/>
              </a:buClr>
              <a:buFont typeface="Courier New" panose="02070309020205020404" pitchFamily="49" charset="0"/>
              <a:buChar char="o"/>
              <a:defRPr sz="2200">
                <a:solidFill>
                  <a:schemeClr val="tx2"/>
                </a:solidFill>
              </a:defRPr>
            </a:lvl3pPr>
            <a:lvl4pPr>
              <a:buClr>
                <a:schemeClr val="accent1"/>
              </a:buClr>
              <a:defRPr sz="2200"/>
            </a:lvl4pPr>
            <a:lvl5pPr>
              <a:buClr>
                <a:schemeClr val="accent1"/>
              </a:buClr>
              <a:defRPr sz="2200"/>
            </a:lvl5pPr>
          </a:lstStyle>
          <a:p>
            <a:pPr lvl="0"/>
            <a:r>
              <a:rPr lang="en-US"/>
              <a:t>Edit Master text styles</a:t>
            </a:r>
          </a:p>
          <a:p>
            <a:pPr lvl="1"/>
            <a:r>
              <a:rPr lang="en-US"/>
              <a:t>Second level</a:t>
            </a:r>
          </a:p>
          <a:p>
            <a:pPr lvl="2"/>
            <a:r>
              <a:rPr lang="en-US"/>
              <a:t>Third level</a:t>
            </a:r>
          </a:p>
        </p:txBody>
      </p:sp>
      <p:pic>
        <p:nvPicPr>
          <p:cNvPr id="5" name="Picture 4">
            <a:extLst>
              <a:ext uri="{FF2B5EF4-FFF2-40B4-BE49-F238E27FC236}">
                <a16:creationId xmlns:a16="http://schemas.microsoft.com/office/drawing/2014/main" id="{1436132F-5FA8-4668-9300-14A97310589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42168" y="424884"/>
            <a:ext cx="1638300" cy="780300"/>
          </a:xfrm>
          <a:prstGeom prst="rect">
            <a:avLst/>
          </a:prstGeom>
        </p:spPr>
      </p:pic>
    </p:spTree>
    <p:extLst>
      <p:ext uri="{BB962C8B-B14F-4D97-AF65-F5344CB8AC3E}">
        <p14:creationId xmlns:p14="http://schemas.microsoft.com/office/powerpoint/2010/main" val="2931613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pic>
        <p:nvPicPr>
          <p:cNvPr id="6" name="Picture 5" descr="A close up of a logo&#10;&#10;Description generated with high confidence">
            <a:extLst>
              <a:ext uri="{FF2B5EF4-FFF2-40B4-BE49-F238E27FC236}">
                <a16:creationId xmlns:a16="http://schemas.microsoft.com/office/drawing/2014/main" id="{CB9BC954-46BF-42E9-A2F0-C40E0DE2C7F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6770" b="-13835"/>
          <a:stretch/>
        </p:blipFill>
        <p:spPr>
          <a:xfrm>
            <a:off x="9977926" y="-302106"/>
            <a:ext cx="1687025" cy="2034653"/>
          </a:xfrm>
          <a:prstGeom prst="roundRect">
            <a:avLst/>
          </a:prstGeom>
          <a:ln>
            <a:solidFill>
              <a:schemeClr val="tx1"/>
            </a:solidFill>
          </a:ln>
        </p:spPr>
      </p:pic>
      <p:sp>
        <p:nvSpPr>
          <p:cNvPr id="7" name="Title 6">
            <a:extLst>
              <a:ext uri="{FF2B5EF4-FFF2-40B4-BE49-F238E27FC236}">
                <a16:creationId xmlns:a16="http://schemas.microsoft.com/office/drawing/2014/main" id="{A50F5BAE-0C92-4F77-B115-03F28458B60A}"/>
              </a:ext>
            </a:extLst>
          </p:cNvPr>
          <p:cNvSpPr>
            <a:spLocks noGrp="1"/>
          </p:cNvSpPr>
          <p:nvPr>
            <p:ph type="title"/>
          </p:nvPr>
        </p:nvSpPr>
        <p:spPr/>
        <p:txBody>
          <a:bodyPr/>
          <a:lstStyle/>
          <a:p>
            <a:r>
              <a:rPr lang="en-US"/>
              <a:t>Click to edit Master title style</a:t>
            </a:r>
            <a:endParaRPr lang="en-GB"/>
          </a:p>
        </p:txBody>
      </p:sp>
      <p:sp>
        <p:nvSpPr>
          <p:cNvPr id="8" name="Date Placeholder 7">
            <a:extLst>
              <a:ext uri="{FF2B5EF4-FFF2-40B4-BE49-F238E27FC236}">
                <a16:creationId xmlns:a16="http://schemas.microsoft.com/office/drawing/2014/main" id="{4AE72996-212B-41BD-8BB6-E1A727127138}"/>
              </a:ext>
            </a:extLst>
          </p:cNvPr>
          <p:cNvSpPr>
            <a:spLocks noGrp="1"/>
          </p:cNvSpPr>
          <p:nvPr>
            <p:ph type="dt" sz="half" idx="10"/>
          </p:nvPr>
        </p:nvSpPr>
        <p:spPr/>
        <p:txBody>
          <a:bodyPr/>
          <a:lstStyle/>
          <a:p>
            <a:fld id="{5D973404-4D4A-477E-A225-783D1F203194}" type="datetimeFigureOut">
              <a:rPr lang="en-GB" smtClean="0"/>
              <a:t>19/01/2023</a:t>
            </a:fld>
            <a:endParaRPr lang="en-GB"/>
          </a:p>
        </p:txBody>
      </p:sp>
      <p:sp>
        <p:nvSpPr>
          <p:cNvPr id="9" name="Footer Placeholder 8">
            <a:extLst>
              <a:ext uri="{FF2B5EF4-FFF2-40B4-BE49-F238E27FC236}">
                <a16:creationId xmlns:a16="http://schemas.microsoft.com/office/drawing/2014/main" id="{1D6416CE-98EF-48BC-B992-4D7A3AA65CAA}"/>
              </a:ext>
            </a:extLst>
          </p:cNvPr>
          <p:cNvSpPr>
            <a:spLocks noGrp="1"/>
          </p:cNvSpPr>
          <p:nvPr>
            <p:ph type="ftr" sz="quarter" idx="11"/>
          </p:nvPr>
        </p:nvSpPr>
        <p:spPr/>
        <p:txBody>
          <a:bodyPr/>
          <a:lstStyle/>
          <a:p>
            <a:endParaRPr lang="en-GB"/>
          </a:p>
        </p:txBody>
      </p:sp>
      <p:sp>
        <p:nvSpPr>
          <p:cNvPr id="10" name="Slide Number Placeholder 9">
            <a:extLst>
              <a:ext uri="{FF2B5EF4-FFF2-40B4-BE49-F238E27FC236}">
                <a16:creationId xmlns:a16="http://schemas.microsoft.com/office/drawing/2014/main" id="{8A983886-C7D6-45D1-839D-C3CE5CCBE6B7}"/>
              </a:ext>
            </a:extLst>
          </p:cNvPr>
          <p:cNvSpPr>
            <a:spLocks noGrp="1"/>
          </p:cNvSpPr>
          <p:nvPr>
            <p:ph type="sldNum" sz="quarter" idx="12"/>
          </p:nvPr>
        </p:nvSpPr>
        <p:spPr/>
        <p:txBody>
          <a:bodyPr/>
          <a:lstStyle/>
          <a:p>
            <a:fld id="{075FFD7C-68E3-493F-AA8F-E6AB74883F42}" type="slidenum">
              <a:rPr lang="en-GB" smtClean="0"/>
              <a:t>‹#›</a:t>
            </a:fld>
            <a:endParaRPr lang="en-GB"/>
          </a:p>
        </p:txBody>
      </p:sp>
    </p:spTree>
    <p:extLst>
      <p:ext uri="{BB962C8B-B14F-4D97-AF65-F5344CB8AC3E}">
        <p14:creationId xmlns:p14="http://schemas.microsoft.com/office/powerpoint/2010/main" val="2137704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014431" y="3046035"/>
            <a:ext cx="4280210" cy="596371"/>
          </a:xfrm>
          <a:prstGeom prst="rect">
            <a:avLst/>
          </a:prstGeom>
        </p:spPr>
        <p:txBody>
          <a:bodyPr anchor="b">
            <a:noAutofit/>
          </a:bodyPr>
          <a:lstStyle>
            <a:lvl1pPr algn="ctr">
              <a:defRPr sz="3200" b="1" baseline="0">
                <a:solidFill>
                  <a:schemeClr val="tx1">
                    <a:lumMod val="65000"/>
                    <a:lumOff val="35000"/>
                  </a:schemeClr>
                </a:solidFill>
                <a:latin typeface="Century Gothic" panose="020B0502020202020204" pitchFamily="34" charset="0"/>
              </a:defRPr>
            </a:lvl1pPr>
          </a:lstStyle>
          <a:p>
            <a:r>
              <a:rPr lang="es-ES_tradnl" dirty="0" err="1"/>
              <a:t>Presentation</a:t>
            </a:r>
            <a:r>
              <a:rPr lang="es-ES_tradnl" dirty="0"/>
              <a:t> </a:t>
            </a:r>
            <a:r>
              <a:rPr lang="es-ES_tradnl" dirty="0" err="1"/>
              <a:t>Title</a:t>
            </a:r>
            <a:endParaRPr lang="en-US" dirty="0"/>
          </a:p>
        </p:txBody>
      </p:sp>
      <p:sp>
        <p:nvSpPr>
          <p:cNvPr id="8" name="Subtitle 2"/>
          <p:cNvSpPr>
            <a:spLocks noGrp="1"/>
          </p:cNvSpPr>
          <p:nvPr>
            <p:ph type="subTitle" idx="1" hasCustomPrompt="1"/>
          </p:nvPr>
        </p:nvSpPr>
        <p:spPr>
          <a:xfrm>
            <a:off x="5003280" y="3868116"/>
            <a:ext cx="4280210" cy="400110"/>
          </a:xfrm>
          <a:prstGeom prst="rect">
            <a:avLst/>
          </a:prstGeom>
        </p:spPr>
        <p:txBody>
          <a:bodyPr>
            <a:normAutofit/>
          </a:bodyPr>
          <a:lstStyle>
            <a:lvl1pPr marL="0" indent="0" algn="ctr">
              <a:buNone/>
              <a:defRPr sz="2000">
                <a:solidFill>
                  <a:schemeClr val="tx1">
                    <a:lumMod val="65000"/>
                    <a:lumOff val="35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err="1"/>
              <a:t>Subtitle</a:t>
            </a:r>
            <a:endParaRPr lang="en-US" dirty="0"/>
          </a:p>
        </p:txBody>
      </p:sp>
      <p:sp>
        <p:nvSpPr>
          <p:cNvPr id="2" name="Fußzeilenplatzhalter 1">
            <a:extLst>
              <a:ext uri="{FF2B5EF4-FFF2-40B4-BE49-F238E27FC236}">
                <a16:creationId xmlns:a16="http://schemas.microsoft.com/office/drawing/2014/main" id="{85039616-B53D-44DB-827E-CD91AC1B91AC}"/>
              </a:ext>
            </a:extLst>
          </p:cNvPr>
          <p:cNvSpPr>
            <a:spLocks noGrp="1"/>
          </p:cNvSpPr>
          <p:nvPr>
            <p:ph type="ftr" sz="quarter" idx="10"/>
          </p:nvPr>
        </p:nvSpPr>
        <p:spPr/>
        <p:txBody>
          <a:bodyPr/>
          <a:lstStyle/>
          <a:p>
            <a:r>
              <a:rPr lang="de-CH" dirty="0"/>
              <a:t>ETIP SNET – Regional Workshop </a:t>
            </a:r>
            <a:r>
              <a:rPr lang="de-CH" dirty="0" err="1"/>
              <a:t>Petten</a:t>
            </a:r>
            <a:r>
              <a:rPr lang="de-CH" dirty="0"/>
              <a:t> 19-20 September 2019</a:t>
            </a:r>
          </a:p>
        </p:txBody>
      </p:sp>
      <p:sp>
        <p:nvSpPr>
          <p:cNvPr id="3" name="Foliennummernplatzhalter 2">
            <a:extLst>
              <a:ext uri="{FF2B5EF4-FFF2-40B4-BE49-F238E27FC236}">
                <a16:creationId xmlns:a16="http://schemas.microsoft.com/office/drawing/2014/main" id="{FDE82724-D301-4547-8C17-43CAC9140221}"/>
              </a:ext>
            </a:extLst>
          </p:cNvPr>
          <p:cNvSpPr>
            <a:spLocks noGrp="1"/>
          </p:cNvSpPr>
          <p:nvPr>
            <p:ph type="sldNum" sz="quarter" idx="11"/>
          </p:nvPr>
        </p:nvSpPr>
        <p:spPr/>
        <p:txBody>
          <a:bodyPr/>
          <a:lstStyle/>
          <a:p>
            <a:fld id="{8F4A40A0-B5A8-47AD-A36D-2AA4D7D4CFAB}" type="slidenum">
              <a:rPr lang="de-CH" smtClean="0"/>
              <a:t>‹#›</a:t>
            </a:fld>
            <a:endParaRPr lang="de-CH"/>
          </a:p>
        </p:txBody>
      </p:sp>
    </p:spTree>
    <p:extLst>
      <p:ext uri="{BB962C8B-B14F-4D97-AF65-F5344CB8AC3E}">
        <p14:creationId xmlns:p14="http://schemas.microsoft.com/office/powerpoint/2010/main" val="2918370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1F9A2-43F7-4D9D-BC99-47EB3F5EAF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88D5730-FCC3-432F-96E1-0A13175B4C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3EE17C9-C810-4F18-A368-886513665153}"/>
              </a:ext>
            </a:extLst>
          </p:cNvPr>
          <p:cNvSpPr>
            <a:spLocks noGrp="1"/>
          </p:cNvSpPr>
          <p:nvPr>
            <p:ph type="dt" sz="half" idx="10"/>
          </p:nvPr>
        </p:nvSpPr>
        <p:spPr/>
        <p:txBody>
          <a:bodyPr/>
          <a:lstStyle/>
          <a:p>
            <a:fld id="{5D973404-4D4A-477E-A225-783D1F203194}" type="datetimeFigureOut">
              <a:rPr lang="en-GB" smtClean="0"/>
              <a:t>19/01/2023</a:t>
            </a:fld>
            <a:endParaRPr lang="en-GB"/>
          </a:p>
        </p:txBody>
      </p:sp>
      <p:sp>
        <p:nvSpPr>
          <p:cNvPr id="5" name="Footer Placeholder 4">
            <a:extLst>
              <a:ext uri="{FF2B5EF4-FFF2-40B4-BE49-F238E27FC236}">
                <a16:creationId xmlns:a16="http://schemas.microsoft.com/office/drawing/2014/main" id="{39C1FB91-00F3-4E8D-9FF9-B11725008E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8231F9-DB5A-45F1-B645-1D1994F31EF3}"/>
              </a:ext>
            </a:extLst>
          </p:cNvPr>
          <p:cNvSpPr>
            <a:spLocks noGrp="1"/>
          </p:cNvSpPr>
          <p:nvPr>
            <p:ph type="sldNum" sz="quarter" idx="12"/>
          </p:nvPr>
        </p:nvSpPr>
        <p:spPr/>
        <p:txBody>
          <a:bodyPr/>
          <a:lstStyle/>
          <a:p>
            <a:fld id="{075FFD7C-68E3-493F-AA8F-E6AB74883F42}" type="slidenum">
              <a:rPr lang="en-GB" smtClean="0"/>
              <a:t>‹#›</a:t>
            </a:fld>
            <a:endParaRPr lang="en-GB"/>
          </a:p>
        </p:txBody>
      </p:sp>
    </p:spTree>
    <p:extLst>
      <p:ext uri="{BB962C8B-B14F-4D97-AF65-F5344CB8AC3E}">
        <p14:creationId xmlns:p14="http://schemas.microsoft.com/office/powerpoint/2010/main" val="2599703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15947" y="6620514"/>
            <a:ext cx="1056117" cy="237486"/>
          </a:xfrm>
          <a:prstGeom prst="rect">
            <a:avLst/>
          </a:prstGeom>
        </p:spPr>
      </p:pic>
      <p:pic>
        <p:nvPicPr>
          <p:cNvPr id="5" name="Picture 5">
            <a:extLst>
              <a:ext uri="{FF2B5EF4-FFF2-40B4-BE49-F238E27FC236}">
                <a16:creationId xmlns:a16="http://schemas.microsoft.com/office/drawing/2014/main" id="{9CE31493-86E4-42E2-8E64-80FFEB3DD32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91" t="18537" r="41438" b="47272"/>
          <a:stretch/>
        </p:blipFill>
        <p:spPr>
          <a:xfrm>
            <a:off x="0" y="-518"/>
            <a:ext cx="12179721" cy="6867615"/>
          </a:xfrm>
          <a:prstGeom prst="rect">
            <a:avLst/>
          </a:prstGeom>
        </p:spPr>
      </p:pic>
      <p:sp>
        <p:nvSpPr>
          <p:cNvPr id="3" name="Rechteck 2">
            <a:extLst>
              <a:ext uri="{FF2B5EF4-FFF2-40B4-BE49-F238E27FC236}">
                <a16:creationId xmlns:a16="http://schemas.microsoft.com/office/drawing/2014/main" id="{2A3AB947-B287-40E4-AA55-6BDB2A58BB7F}"/>
              </a:ext>
            </a:extLst>
          </p:cNvPr>
          <p:cNvSpPr/>
          <p:nvPr userDrawn="1"/>
        </p:nvSpPr>
        <p:spPr>
          <a:xfrm>
            <a:off x="0" y="1"/>
            <a:ext cx="12192000" cy="1260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a:solidFill>
                <a:schemeClr val="tx1"/>
              </a:solidFill>
            </a:endParaRPr>
          </a:p>
        </p:txBody>
      </p:sp>
      <p:pic>
        <p:nvPicPr>
          <p:cNvPr id="7" name="Picture 6" descr="A picture containing logo&#10;&#10;Description automatically generated">
            <a:extLst>
              <a:ext uri="{FF2B5EF4-FFF2-40B4-BE49-F238E27FC236}">
                <a16:creationId xmlns:a16="http://schemas.microsoft.com/office/drawing/2014/main" id="{11109657-F6AD-4A4F-BB08-922F7C80BE7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34285" y="210067"/>
            <a:ext cx="2136940" cy="1481667"/>
          </a:xfrm>
          <a:prstGeom prst="rect">
            <a:avLst/>
          </a:prstGeom>
        </p:spPr>
      </p:pic>
      <p:pic>
        <p:nvPicPr>
          <p:cNvPr id="11" name="Picture 17">
            <a:extLst>
              <a:ext uri="{FF2B5EF4-FFF2-40B4-BE49-F238E27FC236}">
                <a16:creationId xmlns:a16="http://schemas.microsoft.com/office/drawing/2014/main" id="{05A1E959-90F5-4390-A2BA-1CC27AB61C31}"/>
              </a:ext>
            </a:extLst>
          </p:cNvPr>
          <p:cNvPicPr preferRelativeResize="0">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5464739" y="6539643"/>
            <a:ext cx="936000" cy="327454"/>
          </a:xfrm>
          <a:prstGeom prst="rect">
            <a:avLst/>
          </a:prstGeom>
        </p:spPr>
      </p:pic>
    </p:spTree>
    <p:extLst>
      <p:ext uri="{BB962C8B-B14F-4D97-AF65-F5344CB8AC3E}">
        <p14:creationId xmlns:p14="http://schemas.microsoft.com/office/powerpoint/2010/main" val="406477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CF766614-F0E9-4EBD-AA98-27DFA0C0A18C}"/>
              </a:ext>
            </a:extLst>
          </p:cNvPr>
          <p:cNvSpPr/>
          <p:nvPr userDrawn="1"/>
        </p:nvSpPr>
        <p:spPr>
          <a:xfrm>
            <a:off x="0" y="1260389"/>
            <a:ext cx="12192000" cy="5592470"/>
          </a:xfrm>
          <a:prstGeom prst="rect">
            <a:avLst/>
          </a:prstGeom>
          <a:gradFill flip="none" rotWithShape="1">
            <a:gsLst>
              <a:gs pos="0">
                <a:srgbClr val="007BC4"/>
              </a:gs>
              <a:gs pos="100000">
                <a:srgbClr val="00A5E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a:solidFill>
                <a:schemeClr val="tx1"/>
              </a:solidFill>
            </a:endParaRPr>
          </a:p>
        </p:txBody>
      </p:sp>
      <p:sp>
        <p:nvSpPr>
          <p:cNvPr id="3" name="Rechteck 2">
            <a:extLst>
              <a:ext uri="{FF2B5EF4-FFF2-40B4-BE49-F238E27FC236}">
                <a16:creationId xmlns:a16="http://schemas.microsoft.com/office/drawing/2014/main" id="{2A3AB947-B287-40E4-AA55-6BDB2A58BB7F}"/>
              </a:ext>
            </a:extLst>
          </p:cNvPr>
          <p:cNvSpPr/>
          <p:nvPr userDrawn="1"/>
        </p:nvSpPr>
        <p:spPr>
          <a:xfrm>
            <a:off x="0" y="1"/>
            <a:ext cx="12192000" cy="1260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a:solidFill>
                <a:schemeClr val="tx1"/>
              </a:solidFill>
            </a:endParaRPr>
          </a:p>
        </p:txBody>
      </p:sp>
      <p:pic>
        <p:nvPicPr>
          <p:cNvPr id="9" name="Picture 17">
            <a:extLst>
              <a:ext uri="{FF2B5EF4-FFF2-40B4-BE49-F238E27FC236}">
                <a16:creationId xmlns:a16="http://schemas.microsoft.com/office/drawing/2014/main" id="{81D8C962-D4DC-4E21-8DA2-BE3B5BE981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9149" y="6539643"/>
            <a:ext cx="886090" cy="327454"/>
          </a:xfrm>
          <a:prstGeom prst="rect">
            <a:avLst/>
          </a:prstGeom>
        </p:spPr>
      </p:pic>
      <p:pic>
        <p:nvPicPr>
          <p:cNvPr id="12" name="Picture 8">
            <a:extLst>
              <a:ext uri="{FF2B5EF4-FFF2-40B4-BE49-F238E27FC236}">
                <a16:creationId xmlns:a16="http://schemas.microsoft.com/office/drawing/2014/main" id="{E2D1F872-76E8-43B6-B012-CB6848B0543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78" t="35136" r="38875" b="6167"/>
          <a:stretch/>
        </p:blipFill>
        <p:spPr>
          <a:xfrm>
            <a:off x="11111740" y="0"/>
            <a:ext cx="1080260" cy="1008112"/>
          </a:xfrm>
          <a:prstGeom prst="rect">
            <a:avLst/>
          </a:prstGeom>
        </p:spPr>
      </p:pic>
      <p:pic>
        <p:nvPicPr>
          <p:cNvPr id="14" name="Picture 6" descr="A picture containing logo&#10;&#10;Description automatically generated">
            <a:extLst>
              <a:ext uri="{FF2B5EF4-FFF2-40B4-BE49-F238E27FC236}">
                <a16:creationId xmlns:a16="http://schemas.microsoft.com/office/drawing/2014/main" id="{1F8BF604-4A8A-44EA-9066-DAFB2892DD9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66615" y="197377"/>
            <a:ext cx="2136940" cy="1481667"/>
          </a:xfrm>
          <a:prstGeom prst="rect">
            <a:avLst/>
          </a:prstGeom>
        </p:spPr>
      </p:pic>
      <p:pic>
        <p:nvPicPr>
          <p:cNvPr id="15" name="Picture 23" descr="Logo, company name&#10;&#10;Description automatically generated">
            <a:extLst>
              <a:ext uri="{FF2B5EF4-FFF2-40B4-BE49-F238E27FC236}">
                <a16:creationId xmlns:a16="http://schemas.microsoft.com/office/drawing/2014/main" id="{ADCACC97-528F-4231-9409-E453B77C2849}"/>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29849" t="8544" r="30539" b="50000"/>
          <a:stretch/>
        </p:blipFill>
        <p:spPr>
          <a:xfrm>
            <a:off x="3352526" y="2663462"/>
            <a:ext cx="1829341" cy="1914531"/>
          </a:xfrm>
          <a:prstGeom prst="rect">
            <a:avLst/>
          </a:prstGeom>
        </p:spPr>
      </p:pic>
      <p:pic>
        <p:nvPicPr>
          <p:cNvPr id="16" name="Picture 16" descr="Logo, company name&#10;&#10;Description automatically generated">
            <a:extLst>
              <a:ext uri="{FF2B5EF4-FFF2-40B4-BE49-F238E27FC236}">
                <a16:creationId xmlns:a16="http://schemas.microsoft.com/office/drawing/2014/main" id="{91737020-BD3A-4A26-94E1-EF14A9769490}"/>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9849" t="8544" r="30539" b="50000"/>
          <a:stretch/>
        </p:blipFill>
        <p:spPr>
          <a:xfrm>
            <a:off x="10078698" y="1774268"/>
            <a:ext cx="4078819" cy="4268764"/>
          </a:xfrm>
          <a:prstGeom prst="rect">
            <a:avLst/>
          </a:prstGeom>
        </p:spPr>
      </p:pic>
      <p:pic>
        <p:nvPicPr>
          <p:cNvPr id="17" name="Imagen 7" descr="Imagen 7">
            <a:extLst>
              <a:ext uri="{FF2B5EF4-FFF2-40B4-BE49-F238E27FC236}">
                <a16:creationId xmlns:a16="http://schemas.microsoft.com/office/drawing/2014/main" id="{771F1871-6965-4988-9E27-5E481F929D0C}"/>
              </a:ext>
            </a:extLst>
          </p:cNvPr>
          <p:cNvPicPr>
            <a:picLocks noChangeAspect="1"/>
          </p:cNvPicPr>
          <p:nvPr userDrawn="1"/>
        </p:nvPicPr>
        <p:blipFill>
          <a:blip r:embed="rId7"/>
          <a:stretch>
            <a:fillRect/>
          </a:stretch>
        </p:blipFill>
        <p:spPr>
          <a:xfrm>
            <a:off x="810042" y="392110"/>
            <a:ext cx="2120901" cy="546101"/>
          </a:xfrm>
          <a:prstGeom prst="rect">
            <a:avLst/>
          </a:prstGeom>
          <a:ln w="12700">
            <a:miter lim="400000"/>
          </a:ln>
        </p:spPr>
      </p:pic>
    </p:spTree>
    <p:extLst>
      <p:ext uri="{BB962C8B-B14F-4D97-AF65-F5344CB8AC3E}">
        <p14:creationId xmlns:p14="http://schemas.microsoft.com/office/powerpoint/2010/main" val="18942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4417" y="1556272"/>
            <a:ext cx="10972800" cy="936625"/>
          </a:xfrm>
        </p:spPr>
        <p:txBody>
          <a:bodyPr/>
          <a:lstStyle/>
          <a:p>
            <a:r>
              <a:rPr lang="en-US"/>
              <a:t>Click to edit Master title style</a:t>
            </a:r>
            <a:endParaRPr lang="en-GB"/>
          </a:p>
        </p:txBody>
      </p:sp>
      <p:sp>
        <p:nvSpPr>
          <p:cNvPr id="11" name="Content Placeholder 2"/>
          <p:cNvSpPr>
            <a:spLocks noGrp="1"/>
          </p:cNvSpPr>
          <p:nvPr>
            <p:ph idx="1"/>
          </p:nvPr>
        </p:nvSpPr>
        <p:spPr>
          <a:xfrm>
            <a:off x="609600" y="2636912"/>
            <a:ext cx="10972800" cy="3384476"/>
          </a:xfrm>
        </p:spPr>
        <p:txBody>
          <a:bodyPr/>
          <a:lstStyle>
            <a:lvl1pPr marL="0" indent="-342900">
              <a:buClr>
                <a:srgbClr val="0F5494"/>
              </a:buClr>
              <a:buSzPct val="120000"/>
              <a:buFont typeface="Arial" pitchFamily="34" charset="0"/>
              <a:buChar char="•"/>
              <a:defRPr/>
            </a:lvl1pPr>
            <a:lvl2pPr>
              <a:buClr>
                <a:srgbClr val="00AEF0"/>
              </a:buClr>
              <a:tabLst>
                <a:tab pos="7623175" algn="l"/>
              </a:tabLst>
              <a:defRPr/>
            </a:lvl2pPr>
            <a:lvl3pPr>
              <a:buFontTx/>
              <a:buChar char="-"/>
              <a:defRPr/>
            </a:lvl3pPr>
          </a:lstStyle>
          <a:p>
            <a:pPr lvl="0"/>
            <a:r>
              <a:rPr lang="en-US"/>
              <a:t>Click to edit Master text styles</a:t>
            </a:r>
          </a:p>
          <a:p>
            <a:pPr lvl="1"/>
            <a:r>
              <a:rPr lang="en-US"/>
              <a:t>Second level</a:t>
            </a:r>
          </a:p>
          <a:p>
            <a:pPr lvl="2"/>
            <a:r>
              <a:rPr lang="en-US"/>
              <a:t>Third level</a:t>
            </a:r>
          </a:p>
          <a:p>
            <a:pPr lvl="2"/>
            <a:endParaRPr lang="en-US"/>
          </a:p>
        </p:txBody>
      </p:sp>
      <p:sp>
        <p:nvSpPr>
          <p:cNvPr id="17" name="Rectangle 4"/>
          <p:cNvSpPr>
            <a:spLocks noGrp="1" noChangeArrowheads="1"/>
          </p:cNvSpPr>
          <p:nvPr>
            <p:ph type="dt" sz="half" idx="10"/>
          </p:nvPr>
        </p:nvSpPr>
        <p:spPr>
          <a:xfrm>
            <a:off x="609600" y="6093296"/>
            <a:ext cx="2844800" cy="476250"/>
          </a:xfrm>
        </p:spPr>
        <p:txBody>
          <a:bodyPr/>
          <a:lstStyle>
            <a:lvl1pPr>
              <a:defRPr dirty="0">
                <a:solidFill>
                  <a:schemeClr val="tx1"/>
                </a:solidFill>
              </a:defRPr>
            </a:lvl1pPr>
          </a:lstStyle>
          <a:p>
            <a:pPr>
              <a:defRPr/>
            </a:pPr>
            <a:endParaRPr lang="en-GB"/>
          </a:p>
        </p:txBody>
      </p:sp>
      <p:sp>
        <p:nvSpPr>
          <p:cNvPr id="18" name="Rectangle 5"/>
          <p:cNvSpPr>
            <a:spLocks noGrp="1" noChangeArrowheads="1"/>
          </p:cNvSpPr>
          <p:nvPr>
            <p:ph type="ftr" sz="quarter" idx="11"/>
          </p:nvPr>
        </p:nvSpPr>
        <p:spPr>
          <a:xfrm>
            <a:off x="4165600" y="6093296"/>
            <a:ext cx="3860800" cy="476250"/>
          </a:xfrm>
        </p:spPr>
        <p:txBody>
          <a:bodyPr/>
          <a:lstStyle>
            <a:lvl1pPr>
              <a:defRPr dirty="0">
                <a:solidFill>
                  <a:schemeClr val="tx1"/>
                </a:solidFill>
              </a:defRPr>
            </a:lvl1pPr>
          </a:lstStyle>
          <a:p>
            <a:pPr>
              <a:defRPr/>
            </a:pPr>
            <a:endParaRPr lang="en-GB"/>
          </a:p>
        </p:txBody>
      </p:sp>
      <p:pic>
        <p:nvPicPr>
          <p:cNvPr id="10" name="Picture 8">
            <a:extLst>
              <a:ext uri="{FF2B5EF4-FFF2-40B4-BE49-F238E27FC236}">
                <a16:creationId xmlns:a16="http://schemas.microsoft.com/office/drawing/2014/main" id="{805376A4-D281-4682-AB76-F13F8C157CE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78" t="35136" r="38875" b="6167"/>
          <a:stretch/>
        </p:blipFill>
        <p:spPr>
          <a:xfrm>
            <a:off x="11111740" y="0"/>
            <a:ext cx="1080260" cy="1008112"/>
          </a:xfrm>
          <a:prstGeom prst="rect">
            <a:avLst/>
          </a:prstGeom>
        </p:spPr>
      </p:pic>
      <p:pic>
        <p:nvPicPr>
          <p:cNvPr id="13" name="Picture 3">
            <a:extLst>
              <a:ext uri="{FF2B5EF4-FFF2-40B4-BE49-F238E27FC236}">
                <a16:creationId xmlns:a16="http://schemas.microsoft.com/office/drawing/2014/main" id="{E806ED10-0FF2-45C9-A46A-0779F19302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03593" y="5941416"/>
            <a:ext cx="2148323" cy="670371"/>
          </a:xfrm>
          <a:prstGeom prst="rect">
            <a:avLst/>
          </a:prstGeom>
        </p:spPr>
      </p:pic>
    </p:spTree>
    <p:extLst>
      <p:ext uri="{BB962C8B-B14F-4D97-AF65-F5344CB8AC3E}">
        <p14:creationId xmlns:p14="http://schemas.microsoft.com/office/powerpoint/2010/main" val="1341023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2387600"/>
            <a:ext cx="53848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2387600"/>
            <a:ext cx="53848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pPr>
                <a:defRPr/>
              </a:pPr>
              <a:t>‹#›</a:t>
            </a:fld>
            <a:endParaRPr lang="en-GB"/>
          </a:p>
        </p:txBody>
      </p:sp>
      <p:pic>
        <p:nvPicPr>
          <p:cNvPr id="11" name="Picture 8">
            <a:extLst>
              <a:ext uri="{FF2B5EF4-FFF2-40B4-BE49-F238E27FC236}">
                <a16:creationId xmlns:a16="http://schemas.microsoft.com/office/drawing/2014/main" id="{3319EF6F-8D65-47EC-A964-256BF348D4F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78" t="35136" r="38875" b="6167"/>
          <a:stretch/>
        </p:blipFill>
        <p:spPr>
          <a:xfrm>
            <a:off x="11111740" y="0"/>
            <a:ext cx="1080260" cy="1008112"/>
          </a:xfrm>
          <a:prstGeom prst="rect">
            <a:avLst/>
          </a:prstGeom>
        </p:spPr>
      </p:pic>
    </p:spTree>
    <p:extLst>
      <p:ext uri="{BB962C8B-B14F-4D97-AF65-F5344CB8AC3E}">
        <p14:creationId xmlns:p14="http://schemas.microsoft.com/office/powerpoint/2010/main" val="3302220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pPr>
                <a:defRPr/>
              </a:pPr>
              <a:t>‹#›</a:t>
            </a:fld>
            <a:endParaRPr lang="en-GB"/>
          </a:p>
        </p:txBody>
      </p:sp>
      <p:pic>
        <p:nvPicPr>
          <p:cNvPr id="9" name="Picture 8">
            <a:extLst>
              <a:ext uri="{FF2B5EF4-FFF2-40B4-BE49-F238E27FC236}">
                <a16:creationId xmlns:a16="http://schemas.microsoft.com/office/drawing/2014/main" id="{B42BFB3B-47C0-492D-A906-8F5D4BCC24B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78" t="35136" r="38875" b="6167"/>
          <a:stretch/>
        </p:blipFill>
        <p:spPr>
          <a:xfrm>
            <a:off x="11111740" y="0"/>
            <a:ext cx="1080260" cy="1008112"/>
          </a:xfrm>
          <a:prstGeom prst="rect">
            <a:avLst/>
          </a:prstGeom>
        </p:spPr>
      </p:pic>
    </p:spTree>
    <p:extLst>
      <p:ext uri="{BB962C8B-B14F-4D97-AF65-F5344CB8AC3E}">
        <p14:creationId xmlns:p14="http://schemas.microsoft.com/office/powerpoint/2010/main" val="1889022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pPr>
                <a:defRPr/>
              </a:pPr>
              <a:t>‹#›</a:t>
            </a:fld>
            <a:endParaRPr lang="en-GB"/>
          </a:p>
        </p:txBody>
      </p:sp>
      <p:pic>
        <p:nvPicPr>
          <p:cNvPr id="8" name="Picture 8">
            <a:extLst>
              <a:ext uri="{FF2B5EF4-FFF2-40B4-BE49-F238E27FC236}">
                <a16:creationId xmlns:a16="http://schemas.microsoft.com/office/drawing/2014/main" id="{6D626466-14BA-4D30-8C83-551F6171785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78" t="35136" r="38875" b="6167"/>
          <a:stretch/>
        </p:blipFill>
        <p:spPr>
          <a:xfrm>
            <a:off x="11111740" y="0"/>
            <a:ext cx="1080260" cy="1008112"/>
          </a:xfrm>
          <a:prstGeom prst="rect">
            <a:avLst/>
          </a:prstGeom>
        </p:spPr>
      </p:pic>
    </p:spTree>
    <p:extLst>
      <p:ext uri="{BB962C8B-B14F-4D97-AF65-F5344CB8AC3E}">
        <p14:creationId xmlns:p14="http://schemas.microsoft.com/office/powerpoint/2010/main" val="757811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pPr>
                <a:defRPr/>
              </a:pPr>
              <a:t>‹#›</a:t>
            </a:fld>
            <a:endParaRPr lang="en-GB"/>
          </a:p>
        </p:txBody>
      </p:sp>
      <p:pic>
        <p:nvPicPr>
          <p:cNvPr id="11" name="Picture 8">
            <a:extLst>
              <a:ext uri="{FF2B5EF4-FFF2-40B4-BE49-F238E27FC236}">
                <a16:creationId xmlns:a16="http://schemas.microsoft.com/office/drawing/2014/main" id="{EE6E836C-3A58-4B5F-97E0-8C2F473A31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78" t="35136" r="38875" b="6167"/>
          <a:stretch/>
        </p:blipFill>
        <p:spPr>
          <a:xfrm>
            <a:off x="11111740" y="0"/>
            <a:ext cx="1080260" cy="1008112"/>
          </a:xfrm>
          <a:prstGeom prst="rect">
            <a:avLst/>
          </a:prstGeom>
        </p:spPr>
      </p:pic>
    </p:spTree>
    <p:extLst>
      <p:ext uri="{BB962C8B-B14F-4D97-AF65-F5344CB8AC3E}">
        <p14:creationId xmlns:p14="http://schemas.microsoft.com/office/powerpoint/2010/main" val="1644174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pPr>
                <a:defRPr/>
              </a:pPr>
              <a:t>‹#›</a:t>
            </a:fld>
            <a:endParaRPr lang="en-GB"/>
          </a:p>
        </p:txBody>
      </p:sp>
      <p:pic>
        <p:nvPicPr>
          <p:cNvPr id="11" name="Picture 8">
            <a:extLst>
              <a:ext uri="{FF2B5EF4-FFF2-40B4-BE49-F238E27FC236}">
                <a16:creationId xmlns:a16="http://schemas.microsoft.com/office/drawing/2014/main" id="{1D3F4C78-F042-4177-9314-60D35FE0FC4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78" t="35136" r="38875" b="6167"/>
          <a:stretch/>
        </p:blipFill>
        <p:spPr>
          <a:xfrm>
            <a:off x="11111740" y="0"/>
            <a:ext cx="1080260" cy="1008112"/>
          </a:xfrm>
          <a:prstGeom prst="rect">
            <a:avLst/>
          </a:prstGeom>
        </p:spPr>
      </p:pic>
    </p:spTree>
    <p:extLst>
      <p:ext uri="{BB962C8B-B14F-4D97-AF65-F5344CB8AC3E}">
        <p14:creationId xmlns:p14="http://schemas.microsoft.com/office/powerpoint/2010/main" val="2520697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4417" y="1123951"/>
            <a:ext cx="109728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Lorem ipsum</a:t>
            </a:r>
          </a:p>
        </p:txBody>
      </p:sp>
      <p:sp>
        <p:nvSpPr>
          <p:cNvPr id="1027" name="Rectangle 3"/>
          <p:cNvSpPr>
            <a:spLocks noGrp="1" noChangeArrowheads="1"/>
          </p:cNvSpPr>
          <p:nvPr>
            <p:ph type="body" idx="1"/>
          </p:nvPr>
        </p:nvSpPr>
        <p:spPr bwMode="auto">
          <a:xfrm>
            <a:off x="609600" y="2387600"/>
            <a:ext cx="109728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a:t>Et </a:t>
            </a:r>
            <a:r>
              <a:rPr lang="fr-BE" err="1"/>
              <a:t>dolor</a:t>
            </a:r>
            <a:r>
              <a:rPr lang="fr-BE"/>
              <a:t> </a:t>
            </a:r>
            <a:r>
              <a:rPr lang="fr-BE" err="1"/>
              <a:t>fragum</a:t>
            </a:r>
            <a:endParaRPr lang="en-GB"/>
          </a:p>
          <a:p>
            <a:pPr lvl="1"/>
            <a:r>
              <a:rPr lang="en-GB"/>
              <a:t>Et </a:t>
            </a:r>
            <a:r>
              <a:rPr lang="en-GB" err="1"/>
              <a:t>dolor</a:t>
            </a:r>
            <a:r>
              <a:rPr lang="en-GB"/>
              <a:t> </a:t>
            </a:r>
            <a:r>
              <a:rPr lang="en-GB" err="1"/>
              <a:t>fragum</a:t>
            </a:r>
            <a:endParaRPr lang="en-GB"/>
          </a:p>
          <a:p>
            <a:pPr lvl="2"/>
            <a:r>
              <a:rPr lang="en-GB"/>
              <a:t>- Et </a:t>
            </a:r>
            <a:r>
              <a:rPr lang="en-GB" err="1"/>
              <a:t>dolor</a:t>
            </a:r>
            <a:r>
              <a:rPr lang="en-GB"/>
              <a:t> </a:t>
            </a:r>
            <a:r>
              <a:rPr lang="en-GB" err="1"/>
              <a:t>fragum</a:t>
            </a:r>
            <a:endParaRPr lang="en-GB"/>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77" r:id="rId11"/>
    <p:sldLayoutId id="2147483778" r:id="rId12"/>
    <p:sldLayoutId id="2147483779" r:id="rId13"/>
    <p:sldLayoutId id="2147483780" r:id="rId14"/>
    <p:sldLayoutId id="2147483781" r:id="rId15"/>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rgbClr val="0F5494"/>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AEF0"/>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nh@power.ece.ntua.gr" TargetMode="Externa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9.xml"/><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9.xml"/><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hyperlink" Target="mailto:nh@power.ece.ntua.gr"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hyperlink" Target="http://www.etip-snet.eu/about/working-groups/wg-5/" TargetMode="External"/><Relationship Id="rId1" Type="http://schemas.openxmlformats.org/officeDocument/2006/relationships/slideLayout" Target="../slideLayouts/slideLayout13.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www.etip-snet.eu/wp-content/uploads/2020/02/Roadmap-2020-2030_June-UPDT.pdf" TargetMode="External"/><Relationship Id="rId7"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hyperlink" Target="https://www.etip-snet.eu/wp-content/uploads/2020/05/Implementation-Plan-2021-2024_WEB_Single-Page2.pdf" TargetMode="External"/><Relationship Id="rId4" Type="http://schemas.openxmlformats.org/officeDocument/2006/relationships/hyperlink" Target="https://www.etip-snet.eu/wp-content/uploads/2018/06/VISION2050-DIGITALupdated.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F39F83C-03DD-4CED-C87E-8F3A12F1C2ED}"/>
              </a:ext>
            </a:extLst>
          </p:cNvPr>
          <p:cNvSpPr>
            <a:spLocks noGrp="1"/>
          </p:cNvSpPr>
          <p:nvPr>
            <p:ph type="title"/>
          </p:nvPr>
        </p:nvSpPr>
        <p:spPr>
          <a:xfrm>
            <a:off x="429082" y="2484305"/>
            <a:ext cx="10190236" cy="566738"/>
          </a:xfrm>
        </p:spPr>
        <p:txBody>
          <a:bodyPr wrap="square" anchor="b">
            <a:noAutofit/>
          </a:bodyPr>
          <a:lstStyle/>
          <a:p>
            <a:pPr algn="ctr"/>
            <a:r>
              <a:rPr lang="en-US" sz="4000" i="1" dirty="0"/>
              <a:t>CIGRE’s Contribution to ETIP SNET R&amp;I Roadmap</a:t>
            </a:r>
          </a:p>
        </p:txBody>
      </p:sp>
      <p:sp>
        <p:nvSpPr>
          <p:cNvPr id="7" name="Subtitle 6">
            <a:extLst>
              <a:ext uri="{FF2B5EF4-FFF2-40B4-BE49-F238E27FC236}">
                <a16:creationId xmlns:a16="http://schemas.microsoft.com/office/drawing/2014/main" id="{1F3BC61C-3C44-FCE5-FD07-9D6E9B5A327C}"/>
              </a:ext>
            </a:extLst>
          </p:cNvPr>
          <p:cNvSpPr>
            <a:spLocks noGrp="1"/>
          </p:cNvSpPr>
          <p:nvPr>
            <p:ph type="body" sz="half" idx="2"/>
          </p:nvPr>
        </p:nvSpPr>
        <p:spPr>
          <a:xfrm>
            <a:off x="3648006" y="3519237"/>
            <a:ext cx="7315200" cy="804862"/>
          </a:xfrm>
        </p:spPr>
        <p:txBody>
          <a:bodyPr wrap="square" anchor="t">
            <a:normAutofit/>
          </a:bodyPr>
          <a:lstStyle/>
          <a:p>
            <a:pPr>
              <a:spcBef>
                <a:spcPts val="0"/>
              </a:spcBef>
            </a:pPr>
            <a:r>
              <a:rPr lang="en-US" sz="1800" dirty="0"/>
              <a:t>Prof. Nikos Hatziargyriou</a:t>
            </a:r>
          </a:p>
          <a:p>
            <a:pPr>
              <a:spcBef>
                <a:spcPts val="0"/>
              </a:spcBef>
              <a:defRPr/>
            </a:pPr>
            <a:r>
              <a:rPr lang="en-US" sz="1800" dirty="0">
                <a:hlinkClick r:id="rId2"/>
              </a:rPr>
              <a:t>nh@power.ece.ntua.gr</a:t>
            </a:r>
            <a:endParaRPr lang="en-US" sz="1800" dirty="0"/>
          </a:p>
          <a:p>
            <a:endParaRPr lang="en-US" dirty="0"/>
          </a:p>
        </p:txBody>
      </p:sp>
      <p:sp>
        <p:nvSpPr>
          <p:cNvPr id="12" name="Subtitle 2"/>
          <p:cNvSpPr txBox="1">
            <a:spLocks/>
          </p:cNvSpPr>
          <p:nvPr/>
        </p:nvSpPr>
        <p:spPr>
          <a:xfrm>
            <a:off x="2497476" y="4792294"/>
            <a:ext cx="7197047" cy="1752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defRPr/>
            </a:pPr>
            <a:endParaRPr lang="en-US" dirty="0">
              <a:latin typeface="+mn-lt"/>
            </a:endParaRPr>
          </a:p>
        </p:txBody>
      </p:sp>
      <p:sp>
        <p:nvSpPr>
          <p:cNvPr id="2" name="TextBox 1">
            <a:extLst>
              <a:ext uri="{FF2B5EF4-FFF2-40B4-BE49-F238E27FC236}">
                <a16:creationId xmlns:a16="http://schemas.microsoft.com/office/drawing/2014/main" id="{116AB5D5-4FDB-1EF3-A9FF-7AA0D9B32321}"/>
              </a:ext>
            </a:extLst>
          </p:cNvPr>
          <p:cNvSpPr txBox="1"/>
          <p:nvPr/>
        </p:nvSpPr>
        <p:spPr>
          <a:xfrm>
            <a:off x="150725" y="6344839"/>
            <a:ext cx="12258989" cy="400110"/>
          </a:xfrm>
          <a:prstGeom prst="rect">
            <a:avLst/>
          </a:prstGeom>
          <a:noFill/>
        </p:spPr>
        <p:txBody>
          <a:bodyPr wrap="square" rtlCol="0">
            <a:spAutoFit/>
          </a:bodyPr>
          <a:lstStyle/>
          <a:p>
            <a:r>
              <a:rPr lang="en-US" sz="2000" dirty="0">
                <a:solidFill>
                  <a:srgbClr val="0F5494"/>
                </a:solidFill>
              </a:rPr>
              <a:t>CIGRE Steering Committee and Technical Council Meeting, Athens, 8-13 Jan. 2023</a:t>
            </a:r>
          </a:p>
        </p:txBody>
      </p:sp>
    </p:spTree>
    <p:extLst>
      <p:ext uri="{BB962C8B-B14F-4D97-AF65-F5344CB8AC3E}">
        <p14:creationId xmlns:p14="http://schemas.microsoft.com/office/powerpoint/2010/main" val="1923038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4F6AC-7D00-4BC3-AAF8-3970CC74A78C}"/>
              </a:ext>
            </a:extLst>
          </p:cNvPr>
          <p:cNvSpPr>
            <a:spLocks noGrp="1"/>
          </p:cNvSpPr>
          <p:nvPr>
            <p:ph type="title"/>
          </p:nvPr>
        </p:nvSpPr>
        <p:spPr>
          <a:xfrm>
            <a:off x="1763948" y="209551"/>
            <a:ext cx="10972800" cy="936625"/>
          </a:xfrm>
        </p:spPr>
        <p:txBody>
          <a:bodyPr/>
          <a:lstStyle/>
          <a:p>
            <a:r>
              <a:rPr lang="en-US" dirty="0">
                <a:ea typeface="+mj-lt"/>
                <a:cs typeface="+mj-lt"/>
              </a:rPr>
              <a:t>Inputs</a:t>
            </a:r>
            <a:r>
              <a:rPr lang="en-US" b="1" dirty="0">
                <a:ea typeface="+mj-lt"/>
                <a:cs typeface="+mj-lt"/>
              </a:rPr>
              <a:t> for Updating the RM and IP</a:t>
            </a:r>
            <a:endParaRPr lang="en-US" dirty="0"/>
          </a:p>
        </p:txBody>
      </p:sp>
      <p:pic>
        <p:nvPicPr>
          <p:cNvPr id="6" name="Picture 6" descr="Diagram&#10;&#10;Description automatically generated">
            <a:extLst>
              <a:ext uri="{FF2B5EF4-FFF2-40B4-BE49-F238E27FC236}">
                <a16:creationId xmlns:a16="http://schemas.microsoft.com/office/drawing/2014/main" id="{52DFE014-9E85-4453-9DFB-388239FD78CF}"/>
              </a:ext>
            </a:extLst>
          </p:cNvPr>
          <p:cNvPicPr>
            <a:picLocks noChangeAspect="1"/>
          </p:cNvPicPr>
          <p:nvPr/>
        </p:nvPicPr>
        <p:blipFill>
          <a:blip r:embed="rId2"/>
          <a:stretch>
            <a:fillRect/>
          </a:stretch>
        </p:blipFill>
        <p:spPr>
          <a:xfrm>
            <a:off x="306016" y="1512677"/>
            <a:ext cx="10788160" cy="5135772"/>
          </a:xfrm>
          <a:prstGeom prst="rect">
            <a:avLst/>
          </a:prstGeom>
        </p:spPr>
      </p:pic>
      <p:sp>
        <p:nvSpPr>
          <p:cNvPr id="3" name="Oval 2">
            <a:extLst>
              <a:ext uri="{FF2B5EF4-FFF2-40B4-BE49-F238E27FC236}">
                <a16:creationId xmlns:a16="http://schemas.microsoft.com/office/drawing/2014/main" id="{CB5F689A-852B-1F6C-263D-C2E6537FC85F}"/>
              </a:ext>
            </a:extLst>
          </p:cNvPr>
          <p:cNvSpPr/>
          <p:nvPr/>
        </p:nvSpPr>
        <p:spPr>
          <a:xfrm>
            <a:off x="914400" y="5019472"/>
            <a:ext cx="1021404" cy="59338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a:p>
        </p:txBody>
      </p:sp>
    </p:spTree>
    <p:extLst>
      <p:ext uri="{BB962C8B-B14F-4D97-AF65-F5344CB8AC3E}">
        <p14:creationId xmlns:p14="http://schemas.microsoft.com/office/powerpoint/2010/main" val="140050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141BB66C-E7D1-46C6-85F3-87C433371CE7}"/>
              </a:ext>
            </a:extLst>
          </p:cNvPr>
          <p:cNvPicPr>
            <a:picLocks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2807" y="657012"/>
            <a:ext cx="3408419" cy="457374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rrow: Right 4">
            <a:extLst>
              <a:ext uri="{FF2B5EF4-FFF2-40B4-BE49-F238E27FC236}">
                <a16:creationId xmlns:a16="http://schemas.microsoft.com/office/drawing/2014/main" id="{27A924E3-B215-445E-8129-D74425FF99DB}"/>
              </a:ext>
            </a:extLst>
          </p:cNvPr>
          <p:cNvSpPr/>
          <p:nvPr/>
        </p:nvSpPr>
        <p:spPr>
          <a:xfrm>
            <a:off x="4109884" y="2578126"/>
            <a:ext cx="1014385"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F05004FB-992E-4EA9-9FB0-C0E62A5BF742}"/>
              </a:ext>
            </a:extLst>
          </p:cNvPr>
          <p:cNvPicPr>
            <a:picLocks noChangeAspect="1"/>
          </p:cNvPicPr>
          <p:nvPr/>
        </p:nvPicPr>
        <p:blipFill>
          <a:blip r:embed="rId3"/>
          <a:stretch>
            <a:fillRect/>
          </a:stretch>
        </p:blipFill>
        <p:spPr>
          <a:xfrm>
            <a:off x="5183262" y="1051177"/>
            <a:ext cx="7075547" cy="3785418"/>
          </a:xfrm>
          <a:prstGeom prst="rect">
            <a:avLst/>
          </a:prstGeom>
        </p:spPr>
      </p:pic>
    </p:spTree>
    <p:extLst>
      <p:ext uri="{BB962C8B-B14F-4D97-AF65-F5344CB8AC3E}">
        <p14:creationId xmlns:p14="http://schemas.microsoft.com/office/powerpoint/2010/main" val="348138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E5ECD37E-D651-45C7-B6E2-616E6E02DFCD}"/>
              </a:ext>
            </a:extLst>
          </p:cNvPr>
          <p:cNvSpPr>
            <a:spLocks noGrp="1"/>
          </p:cNvSpPr>
          <p:nvPr>
            <p:ph type="title"/>
          </p:nvPr>
        </p:nvSpPr>
        <p:spPr/>
        <p:txBody>
          <a:bodyPr/>
          <a:lstStyle/>
          <a:p>
            <a:endParaRPr lang="pt-BR"/>
          </a:p>
        </p:txBody>
      </p:sp>
      <p:pic>
        <p:nvPicPr>
          <p:cNvPr id="3" name="Imagem 2">
            <a:extLst>
              <a:ext uri="{FF2B5EF4-FFF2-40B4-BE49-F238E27FC236}">
                <a16:creationId xmlns:a16="http://schemas.microsoft.com/office/drawing/2014/main" id="{230B2EB4-2D9E-4F08-8124-342B86747B5C}"/>
              </a:ext>
            </a:extLst>
          </p:cNvPr>
          <p:cNvPicPr/>
          <p:nvPr/>
        </p:nvPicPr>
        <p:blipFill>
          <a:blip r:embed="rId2"/>
          <a:stretch>
            <a:fillRect/>
          </a:stretch>
        </p:blipFill>
        <p:spPr>
          <a:xfrm>
            <a:off x="87549" y="19455"/>
            <a:ext cx="12192000" cy="6858000"/>
          </a:xfrm>
          <a:prstGeom prst="rect">
            <a:avLst/>
          </a:prstGeom>
        </p:spPr>
      </p:pic>
      <p:sp>
        <p:nvSpPr>
          <p:cNvPr id="4" name="TextBox 3">
            <a:extLst>
              <a:ext uri="{FF2B5EF4-FFF2-40B4-BE49-F238E27FC236}">
                <a16:creationId xmlns:a16="http://schemas.microsoft.com/office/drawing/2014/main" id="{E4422000-0BCA-325D-0258-125EEA0FDE1A}"/>
              </a:ext>
            </a:extLst>
          </p:cNvPr>
          <p:cNvSpPr txBox="1"/>
          <p:nvPr/>
        </p:nvSpPr>
        <p:spPr>
          <a:xfrm>
            <a:off x="1624520" y="5361217"/>
            <a:ext cx="5865778" cy="1477328"/>
          </a:xfrm>
          <a:prstGeom prst="rect">
            <a:avLst/>
          </a:prstGeom>
          <a:solidFill>
            <a:srgbClr val="004C22"/>
          </a:solidFill>
          <a:ln>
            <a:solidFill>
              <a:schemeClr val="accent1">
                <a:lumMod val="50000"/>
              </a:schemeClr>
            </a:solidFill>
          </a:ln>
        </p:spPr>
        <p:txBody>
          <a:bodyPr wrap="square" rtlCol="0">
            <a:spAutoFit/>
          </a:bodyPr>
          <a:lstStyle/>
          <a:p>
            <a:r>
              <a:rPr lang="en-US" sz="1800" b="0" i="1" dirty="0">
                <a:solidFill>
                  <a:schemeClr val="bg1"/>
                </a:solidFill>
                <a:latin typeface="Arial" panose="020B0604020202020204" pitchFamily="34" charset="0"/>
                <a:cs typeface="Arial" panose="020B0604020202020204" pitchFamily="34" charset="0"/>
              </a:rPr>
              <a:t>16 Chapters aiming at providing possible scenarios and sound elements for the technological, economic, regulatory and market progress of the power industry that will follow in 20 or 30 years from now.</a:t>
            </a:r>
          </a:p>
          <a:p>
            <a:r>
              <a:rPr lang="en-US" sz="1800" dirty="0">
                <a:solidFill>
                  <a:schemeClr val="bg1"/>
                </a:solidFill>
                <a:latin typeface="Arial" panose="020B0604020202020204" pitchFamily="34" charset="0"/>
                <a:cs typeface="Arial" panose="020B0604020202020204" pitchFamily="34" charset="0"/>
              </a:rPr>
              <a:t>                                                             M. Szechtman</a:t>
            </a:r>
          </a:p>
        </p:txBody>
      </p:sp>
    </p:spTree>
    <p:extLst>
      <p:ext uri="{BB962C8B-B14F-4D97-AF65-F5344CB8AC3E}">
        <p14:creationId xmlns:p14="http://schemas.microsoft.com/office/powerpoint/2010/main" val="920726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87B4658E-9609-48BE-A809-C41FE47FC652}"/>
              </a:ext>
            </a:extLst>
          </p:cNvPr>
          <p:cNvSpPr>
            <a:spLocks noGrp="1"/>
          </p:cNvSpPr>
          <p:nvPr>
            <p:ph type="title"/>
          </p:nvPr>
        </p:nvSpPr>
        <p:spPr/>
        <p:txBody>
          <a:bodyPr/>
          <a:lstStyle/>
          <a:p>
            <a:pPr>
              <a:defRPr/>
            </a:pPr>
            <a:r>
              <a:rPr lang="en-US">
                <a:solidFill>
                  <a:srgbClr val="FFFF00"/>
                </a:solidFill>
              </a:rPr>
              <a:t>CIGRE</a:t>
            </a:r>
            <a:r>
              <a:rPr lang="en-US"/>
              <a:t> - International Council on Large Electric Systems </a:t>
            </a:r>
            <a:endParaRPr lang="en-US" dirty="0">
              <a:effectLst>
                <a:outerShdw blurRad="38100" dist="38100" dir="2700000" algn="tl">
                  <a:srgbClr val="000000">
                    <a:alpha val="43137"/>
                  </a:srgbClr>
                </a:outerShdw>
              </a:effectLst>
            </a:endParaRPr>
          </a:p>
        </p:txBody>
      </p:sp>
      <p:pic>
        <p:nvPicPr>
          <p:cNvPr id="3" name="Imagem 2">
            <a:extLst>
              <a:ext uri="{FF2B5EF4-FFF2-40B4-BE49-F238E27FC236}">
                <a16:creationId xmlns:a16="http://schemas.microsoft.com/office/drawing/2014/main" id="{E42760CA-5860-4825-BD11-8C66177130BE}"/>
              </a:ext>
            </a:extLst>
          </p:cNvPr>
          <p:cNvPicPr/>
          <p:nvPr/>
        </p:nvPicPr>
        <p:blipFill>
          <a:blip r:embed="rId3"/>
          <a:stretch>
            <a:fillRect/>
          </a:stretch>
        </p:blipFill>
        <p:spPr>
          <a:xfrm>
            <a:off x="0" y="-10632"/>
            <a:ext cx="12192000" cy="6858000"/>
          </a:xfrm>
          <a:prstGeom prst="rect">
            <a:avLst/>
          </a:prstGeom>
          <a:noFill/>
        </p:spPr>
      </p:pic>
      <p:sp>
        <p:nvSpPr>
          <p:cNvPr id="4" name="Oval 3"/>
          <p:cNvSpPr/>
          <p:nvPr/>
        </p:nvSpPr>
        <p:spPr>
          <a:xfrm>
            <a:off x="2530549" y="2062716"/>
            <a:ext cx="1626781" cy="15098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530549" y="3359889"/>
            <a:ext cx="1552353" cy="11695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913321" y="5433236"/>
            <a:ext cx="1988288" cy="10526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817628" y="637952"/>
            <a:ext cx="3009014" cy="8399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604977" y="6305107"/>
            <a:ext cx="3508744" cy="6379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337005" y="6209415"/>
            <a:ext cx="4306186" cy="8399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5563333"/>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959104" y="761994"/>
            <a:ext cx="9144000" cy="1041182"/>
          </a:xfrm>
          <a:prstGeom prst="rect">
            <a:avLst/>
          </a:prstGeom>
        </p:spPr>
        <p:txBody>
          <a:bodyPr wrap="square">
            <a:spAutoFit/>
          </a:bodyPr>
          <a:lstStyle/>
          <a:p>
            <a:pPr defTabSz="1088473"/>
            <a:r>
              <a:rPr lang="en-NZ" sz="3083" b="1" dirty="0">
                <a:solidFill>
                  <a:srgbClr val="087A45"/>
                </a:solidFill>
                <a:latin typeface="Arial" pitchFamily="34" charset="0"/>
                <a:cs typeface="Arial" pitchFamily="34" charset="0"/>
              </a:rPr>
              <a:t>CIGRE’s Study Committee</a:t>
            </a:r>
            <a:r>
              <a:rPr lang="en-US" sz="3083" b="1" dirty="0">
                <a:solidFill>
                  <a:srgbClr val="087A45"/>
                </a:solidFill>
                <a:latin typeface="Arial" pitchFamily="34" charset="0"/>
                <a:cs typeface="Arial" pitchFamily="34" charset="0"/>
              </a:rPr>
              <a:t>s aligned with ETIP SNET Research Areas</a:t>
            </a:r>
            <a:r>
              <a:rPr lang="en-NZ" sz="1750" dirty="0">
                <a:solidFill>
                  <a:prstClr val="black"/>
                </a:solidFill>
                <a:latin typeface="Arial" pitchFamily="34" charset="0"/>
                <a:cs typeface="Arial" pitchFamily="34" charset="0"/>
              </a:rPr>
              <a:t>  </a:t>
            </a:r>
          </a:p>
        </p:txBody>
      </p:sp>
      <p:sp>
        <p:nvSpPr>
          <p:cNvPr id="22" name="Rectangle 21"/>
          <p:cNvSpPr/>
          <p:nvPr/>
        </p:nvSpPr>
        <p:spPr>
          <a:xfrm>
            <a:off x="1315212" y="1896437"/>
            <a:ext cx="3492500" cy="3118867"/>
          </a:xfrm>
          <a:prstGeom prst="rect">
            <a:avLst/>
          </a:prstGeom>
        </p:spPr>
        <p:txBody>
          <a:bodyPr wrap="square">
            <a:spAutoFit/>
          </a:bodyPr>
          <a:lstStyle/>
          <a:p>
            <a:pPr defTabSz="1088473"/>
            <a:r>
              <a:rPr lang="en-NZ" sz="1667" b="1" dirty="0">
                <a:solidFill>
                  <a:prstClr val="black"/>
                </a:solidFill>
                <a:latin typeface="Arial" pitchFamily="34" charset="0"/>
                <a:cs typeface="Arial" pitchFamily="34" charset="0"/>
              </a:rPr>
              <a:t>Group C – Systems:</a:t>
            </a:r>
          </a:p>
          <a:p>
            <a:pPr defTabSz="1088473"/>
            <a:r>
              <a:rPr lang="en-NZ" sz="1500" dirty="0">
                <a:solidFill>
                  <a:prstClr val="black"/>
                </a:solidFill>
                <a:latin typeface="Arial" pitchFamily="34" charset="0"/>
                <a:cs typeface="Arial" pitchFamily="34" charset="0"/>
              </a:rPr>
              <a:t>C1  Power system development and</a:t>
            </a:r>
          </a:p>
          <a:p>
            <a:pPr defTabSz="1088473"/>
            <a:r>
              <a:rPr lang="en-NZ" sz="1500" dirty="0">
                <a:solidFill>
                  <a:prstClr val="black"/>
                </a:solidFill>
                <a:latin typeface="Arial" pitchFamily="34" charset="0"/>
                <a:cs typeface="Arial" pitchFamily="34" charset="0"/>
              </a:rPr>
              <a:t>       economics</a:t>
            </a:r>
          </a:p>
          <a:p>
            <a:pPr defTabSz="1088473"/>
            <a:r>
              <a:rPr lang="en-NZ" sz="1500" dirty="0">
                <a:solidFill>
                  <a:prstClr val="black"/>
                </a:solidFill>
                <a:latin typeface="Arial" pitchFamily="34" charset="0"/>
                <a:cs typeface="Arial" pitchFamily="34" charset="0"/>
              </a:rPr>
              <a:t>C2  Power system operation and</a:t>
            </a:r>
          </a:p>
          <a:p>
            <a:pPr defTabSz="1088473"/>
            <a:r>
              <a:rPr lang="en-NZ" sz="1500" dirty="0">
                <a:solidFill>
                  <a:prstClr val="black"/>
                </a:solidFill>
                <a:latin typeface="Arial" pitchFamily="34" charset="0"/>
                <a:cs typeface="Arial" pitchFamily="34" charset="0"/>
              </a:rPr>
              <a:t>       control</a:t>
            </a:r>
          </a:p>
          <a:p>
            <a:pPr defTabSz="1088473"/>
            <a:r>
              <a:rPr lang="en-NZ" sz="1500" dirty="0">
                <a:solidFill>
                  <a:prstClr val="black"/>
                </a:solidFill>
                <a:latin typeface="Arial" pitchFamily="34" charset="0"/>
                <a:cs typeface="Arial" pitchFamily="34" charset="0"/>
              </a:rPr>
              <a:t>C3  Power system environmental</a:t>
            </a:r>
          </a:p>
          <a:p>
            <a:pPr defTabSz="1088473"/>
            <a:r>
              <a:rPr lang="en-NZ" sz="1500" dirty="0">
                <a:solidFill>
                  <a:prstClr val="black"/>
                </a:solidFill>
                <a:latin typeface="Arial" pitchFamily="34" charset="0"/>
                <a:cs typeface="Arial" pitchFamily="34" charset="0"/>
              </a:rPr>
              <a:t>       performance</a:t>
            </a:r>
          </a:p>
          <a:p>
            <a:pPr defTabSz="1088473"/>
            <a:r>
              <a:rPr lang="en-NZ" sz="1500" dirty="0">
                <a:solidFill>
                  <a:prstClr val="black"/>
                </a:solidFill>
                <a:latin typeface="Arial" pitchFamily="34" charset="0"/>
                <a:cs typeface="Arial" pitchFamily="34" charset="0"/>
              </a:rPr>
              <a:t>C4  Power system technical</a:t>
            </a:r>
          </a:p>
          <a:p>
            <a:pPr defTabSz="1088473"/>
            <a:r>
              <a:rPr lang="en-NZ" sz="1500" dirty="0">
                <a:solidFill>
                  <a:prstClr val="black"/>
                </a:solidFill>
                <a:latin typeface="Arial" pitchFamily="34" charset="0"/>
                <a:cs typeface="Arial" pitchFamily="34" charset="0"/>
              </a:rPr>
              <a:t>       performance</a:t>
            </a:r>
          </a:p>
          <a:p>
            <a:pPr defTabSz="1088473"/>
            <a:r>
              <a:rPr lang="en-NZ" sz="1500" dirty="0">
                <a:solidFill>
                  <a:prstClr val="black"/>
                </a:solidFill>
                <a:latin typeface="Arial" pitchFamily="34" charset="0"/>
                <a:cs typeface="Arial" pitchFamily="34" charset="0"/>
              </a:rPr>
              <a:t>C5  Electricity markets and</a:t>
            </a:r>
          </a:p>
          <a:p>
            <a:pPr defTabSz="1088473"/>
            <a:r>
              <a:rPr lang="en-NZ" sz="1500" dirty="0">
                <a:solidFill>
                  <a:prstClr val="black"/>
                </a:solidFill>
                <a:latin typeface="Arial" pitchFamily="34" charset="0"/>
                <a:cs typeface="Arial" pitchFamily="34" charset="0"/>
              </a:rPr>
              <a:t>       regulation</a:t>
            </a:r>
          </a:p>
          <a:p>
            <a:pPr defTabSz="1088473"/>
            <a:r>
              <a:rPr lang="en-NZ" sz="1500" dirty="0">
                <a:solidFill>
                  <a:prstClr val="black"/>
                </a:solidFill>
                <a:latin typeface="Arial" pitchFamily="34" charset="0"/>
                <a:cs typeface="Arial" pitchFamily="34" charset="0"/>
              </a:rPr>
              <a:t>C6  Active distribution systems and</a:t>
            </a:r>
          </a:p>
          <a:p>
            <a:pPr defTabSz="1088473"/>
            <a:r>
              <a:rPr lang="en-NZ" sz="1500" dirty="0">
                <a:solidFill>
                  <a:prstClr val="black"/>
                </a:solidFill>
                <a:latin typeface="Arial" pitchFamily="34" charset="0"/>
                <a:cs typeface="Arial" pitchFamily="34" charset="0"/>
              </a:rPr>
              <a:t>       distributed energy resources</a:t>
            </a:r>
          </a:p>
        </p:txBody>
      </p:sp>
      <p:sp>
        <p:nvSpPr>
          <p:cNvPr id="23" name="Rectangle 22"/>
          <p:cNvSpPr/>
          <p:nvPr/>
        </p:nvSpPr>
        <p:spPr>
          <a:xfrm>
            <a:off x="1315212" y="5108565"/>
            <a:ext cx="3492500" cy="1272208"/>
          </a:xfrm>
          <a:prstGeom prst="rect">
            <a:avLst/>
          </a:prstGeom>
        </p:spPr>
        <p:txBody>
          <a:bodyPr wrap="square">
            <a:spAutoFit/>
          </a:bodyPr>
          <a:lstStyle/>
          <a:p>
            <a:pPr defTabSz="1088473"/>
            <a:r>
              <a:rPr lang="en-NZ" sz="1667" b="1" dirty="0">
                <a:solidFill>
                  <a:prstClr val="black"/>
                </a:solidFill>
                <a:latin typeface="Arial" pitchFamily="34" charset="0"/>
                <a:cs typeface="Arial" pitchFamily="34" charset="0"/>
              </a:rPr>
              <a:t>Group D – New materials &amp; IT:</a:t>
            </a:r>
          </a:p>
          <a:p>
            <a:pPr defTabSz="1088473"/>
            <a:r>
              <a:rPr lang="en-NZ" sz="1500" dirty="0">
                <a:solidFill>
                  <a:prstClr val="black"/>
                </a:solidFill>
                <a:latin typeface="Arial" pitchFamily="34" charset="0"/>
                <a:cs typeface="Arial" pitchFamily="34" charset="0"/>
              </a:rPr>
              <a:t>D1  Materials and emerging test</a:t>
            </a:r>
          </a:p>
          <a:p>
            <a:pPr defTabSz="1088473"/>
            <a:r>
              <a:rPr lang="en-NZ" sz="1500" dirty="0">
                <a:solidFill>
                  <a:prstClr val="black"/>
                </a:solidFill>
                <a:latin typeface="Arial" pitchFamily="34" charset="0"/>
                <a:cs typeface="Arial" pitchFamily="34" charset="0"/>
              </a:rPr>
              <a:t>       techniques</a:t>
            </a:r>
          </a:p>
          <a:p>
            <a:pPr defTabSz="1088473"/>
            <a:r>
              <a:rPr lang="en-NZ" sz="1500" dirty="0">
                <a:solidFill>
                  <a:prstClr val="black"/>
                </a:solidFill>
                <a:latin typeface="Arial" pitchFamily="34" charset="0"/>
                <a:cs typeface="Arial" pitchFamily="34" charset="0"/>
              </a:rPr>
              <a:t>D2  Information systems and</a:t>
            </a:r>
          </a:p>
          <a:p>
            <a:pPr defTabSz="1088473"/>
            <a:r>
              <a:rPr lang="en-NZ" sz="1500" dirty="0">
                <a:solidFill>
                  <a:prstClr val="black"/>
                </a:solidFill>
                <a:latin typeface="Arial" pitchFamily="34" charset="0"/>
                <a:cs typeface="Arial" pitchFamily="34" charset="0"/>
              </a:rPr>
              <a:t>       telecommunication</a:t>
            </a:r>
          </a:p>
        </p:txBody>
      </p:sp>
      <p:sp>
        <p:nvSpPr>
          <p:cNvPr id="11" name="Rectangle 10"/>
          <p:cNvSpPr/>
          <p:nvPr/>
        </p:nvSpPr>
        <p:spPr>
          <a:xfrm>
            <a:off x="6405372" y="2077496"/>
            <a:ext cx="5436108" cy="3554819"/>
          </a:xfrm>
          <a:prstGeom prst="rect">
            <a:avLst/>
          </a:prstGeom>
        </p:spPr>
        <p:txBody>
          <a:bodyPr wrap="square">
            <a:spAutoFit/>
          </a:bodyPr>
          <a:lstStyle/>
          <a:p>
            <a:pPr defTabSz="1088473"/>
            <a:endParaRPr lang="en-NZ" sz="1500" dirty="0">
              <a:solidFill>
                <a:prstClr val="black"/>
              </a:solidFill>
              <a:latin typeface="Arial" pitchFamily="34" charset="0"/>
              <a:cs typeface="Arial" pitchFamily="34" charset="0"/>
            </a:endParaRPr>
          </a:p>
          <a:p>
            <a:pPr defTabSz="1088473"/>
            <a:r>
              <a:rPr lang="en-NZ" sz="1500" dirty="0">
                <a:solidFill>
                  <a:srgbClr val="00682F"/>
                </a:solidFill>
                <a:latin typeface="Arial" pitchFamily="34" charset="0"/>
                <a:cs typeface="Arial" pitchFamily="34" charset="0"/>
              </a:rPr>
              <a:t>RA1.  </a:t>
            </a:r>
            <a:r>
              <a:rPr lang="en-GB" sz="1600" dirty="0">
                <a:solidFill>
                  <a:srgbClr val="00682F"/>
                </a:solidFill>
              </a:rPr>
              <a:t>CONSUMER, PROSUMER and CITIZEN ENERGY COMMUNITY</a:t>
            </a:r>
          </a:p>
          <a:p>
            <a:pPr defTabSz="1088473"/>
            <a:endParaRPr lang="en-GB" sz="1600" dirty="0">
              <a:solidFill>
                <a:srgbClr val="00682F"/>
              </a:solidFill>
              <a:latin typeface="Arial" pitchFamily="34" charset="0"/>
              <a:cs typeface="Arial" pitchFamily="34" charset="0"/>
            </a:endParaRPr>
          </a:p>
          <a:p>
            <a:pPr defTabSz="1088473"/>
            <a:r>
              <a:rPr lang="en-GB" sz="1600" dirty="0">
                <a:solidFill>
                  <a:srgbClr val="00682F"/>
                </a:solidFill>
              </a:rPr>
              <a:t>RA2. SYSTEM ECONOMICS</a:t>
            </a:r>
          </a:p>
          <a:p>
            <a:pPr defTabSz="1088473"/>
            <a:endParaRPr lang="en-GB" sz="1600" dirty="0">
              <a:solidFill>
                <a:srgbClr val="00682F"/>
              </a:solidFill>
              <a:latin typeface="Arial" pitchFamily="34" charset="0"/>
              <a:cs typeface="Arial" pitchFamily="34" charset="0"/>
            </a:endParaRPr>
          </a:p>
          <a:p>
            <a:pPr defTabSz="1088473"/>
            <a:r>
              <a:rPr lang="en-GB" sz="1600" dirty="0">
                <a:solidFill>
                  <a:srgbClr val="00682F"/>
                </a:solidFill>
              </a:rPr>
              <a:t>RA3. DIGITALISATION</a:t>
            </a:r>
          </a:p>
          <a:p>
            <a:pPr defTabSz="1088473"/>
            <a:endParaRPr lang="en-GB" sz="1600" dirty="0">
              <a:solidFill>
                <a:srgbClr val="00682F"/>
              </a:solidFill>
              <a:latin typeface="Arial" pitchFamily="34" charset="0"/>
              <a:cs typeface="Arial" pitchFamily="34" charset="0"/>
            </a:endParaRPr>
          </a:p>
          <a:p>
            <a:pPr defTabSz="1088473"/>
            <a:r>
              <a:rPr lang="en-GB" sz="1600" dirty="0">
                <a:solidFill>
                  <a:srgbClr val="00682F"/>
                </a:solidFill>
              </a:rPr>
              <a:t>RA4. PLANNING - HOLISTIC ARCHITECTURES and ASSETS</a:t>
            </a:r>
          </a:p>
          <a:p>
            <a:pPr defTabSz="1088473"/>
            <a:endParaRPr lang="en-GB" sz="1600" dirty="0">
              <a:solidFill>
                <a:srgbClr val="00682F"/>
              </a:solidFill>
              <a:latin typeface="Arial" pitchFamily="34" charset="0"/>
              <a:cs typeface="Arial" pitchFamily="34" charset="0"/>
            </a:endParaRPr>
          </a:p>
          <a:p>
            <a:pPr defTabSz="1088473"/>
            <a:r>
              <a:rPr lang="en-GB" sz="1600" dirty="0">
                <a:solidFill>
                  <a:srgbClr val="00682F"/>
                </a:solidFill>
              </a:rPr>
              <a:t>RA5. FLEXIBILITY ENABLERS </a:t>
            </a:r>
          </a:p>
          <a:p>
            <a:pPr defTabSz="1088473"/>
            <a:endParaRPr lang="en-GB" sz="1600" dirty="0">
              <a:solidFill>
                <a:srgbClr val="00682F"/>
              </a:solidFill>
              <a:latin typeface="Arial" pitchFamily="34" charset="0"/>
              <a:cs typeface="Arial" pitchFamily="34" charset="0"/>
            </a:endParaRPr>
          </a:p>
          <a:p>
            <a:pPr defTabSz="1088473"/>
            <a:r>
              <a:rPr lang="en-GB" sz="1600" dirty="0">
                <a:solidFill>
                  <a:srgbClr val="00682F"/>
                </a:solidFill>
              </a:rPr>
              <a:t>RA6. SYSTEM OPERATION</a:t>
            </a:r>
            <a:endParaRPr lang="en-NZ" sz="1500" dirty="0">
              <a:solidFill>
                <a:srgbClr val="00682F"/>
              </a:solidFill>
              <a:latin typeface="Arial" pitchFamily="34" charset="0"/>
              <a:cs typeface="Arial" pitchFamily="34" charset="0"/>
            </a:endParaRPr>
          </a:p>
        </p:txBody>
      </p:sp>
      <p:cxnSp>
        <p:nvCxnSpPr>
          <p:cNvPr id="5" name="Straight Arrow Connector 4"/>
          <p:cNvCxnSpPr/>
          <p:nvPr/>
        </p:nvCxnSpPr>
        <p:spPr>
          <a:xfrm>
            <a:off x="4535424" y="2523744"/>
            <a:ext cx="1956816" cy="1600200"/>
          </a:xfrm>
          <a:prstGeom prst="straightConnector1">
            <a:avLst/>
          </a:prstGeom>
          <a:ln>
            <a:solidFill>
              <a:srgbClr val="007635"/>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178808" y="2889504"/>
            <a:ext cx="2313432" cy="2478024"/>
          </a:xfrm>
          <a:prstGeom prst="straightConnector1">
            <a:avLst/>
          </a:prstGeom>
          <a:ln>
            <a:solidFill>
              <a:srgbClr val="007635"/>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178808" y="2615184"/>
            <a:ext cx="2226564" cy="840686"/>
          </a:xfrm>
          <a:prstGeom prst="straightConnector1">
            <a:avLst/>
          </a:prstGeom>
          <a:ln>
            <a:solidFill>
              <a:srgbClr val="007635"/>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840480" y="3323844"/>
            <a:ext cx="2564892" cy="800100"/>
          </a:xfrm>
          <a:prstGeom prst="straightConnector1">
            <a:avLst/>
          </a:prstGeom>
          <a:ln>
            <a:solidFill>
              <a:srgbClr val="007635"/>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434840" y="4773168"/>
            <a:ext cx="1970532" cy="155448"/>
          </a:xfrm>
          <a:prstGeom prst="straightConnector1">
            <a:avLst/>
          </a:prstGeom>
          <a:ln>
            <a:solidFill>
              <a:srgbClr val="007635"/>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922776" y="3723894"/>
            <a:ext cx="2569464" cy="2375154"/>
          </a:xfrm>
          <a:prstGeom prst="straightConnector1">
            <a:avLst/>
          </a:prstGeom>
          <a:ln>
            <a:solidFill>
              <a:srgbClr val="00763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896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B63D2C-8253-4A15-8944-89EE82597449}"/>
              </a:ext>
            </a:extLst>
          </p:cNvPr>
          <p:cNvSpPr>
            <a:spLocks noGrp="1"/>
          </p:cNvSpPr>
          <p:nvPr>
            <p:ph type="title"/>
          </p:nvPr>
        </p:nvSpPr>
        <p:spPr>
          <a:xfrm>
            <a:off x="2108515" y="127347"/>
            <a:ext cx="10972800" cy="936625"/>
          </a:xfrm>
        </p:spPr>
        <p:txBody>
          <a:bodyPr/>
          <a:lstStyle/>
          <a:p>
            <a:r>
              <a:rPr lang="en-US" dirty="0"/>
              <a:t>Implementation Plan Main Concepts</a:t>
            </a:r>
            <a:endParaRPr lang="fr-BE" dirty="0"/>
          </a:p>
        </p:txBody>
      </p:sp>
      <p:sp>
        <p:nvSpPr>
          <p:cNvPr id="3" name="Espace réservé du contenu 2">
            <a:extLst>
              <a:ext uri="{FF2B5EF4-FFF2-40B4-BE49-F238E27FC236}">
                <a16:creationId xmlns:a16="http://schemas.microsoft.com/office/drawing/2014/main" id="{1487F1C1-957F-4B05-8A04-348014F61803}"/>
              </a:ext>
            </a:extLst>
          </p:cNvPr>
          <p:cNvSpPr>
            <a:spLocks noGrp="1"/>
          </p:cNvSpPr>
          <p:nvPr>
            <p:ph idx="1"/>
          </p:nvPr>
        </p:nvSpPr>
        <p:spPr>
          <a:xfrm>
            <a:off x="2353720" y="1614364"/>
            <a:ext cx="8902356" cy="4642773"/>
          </a:xfrm>
        </p:spPr>
        <p:txBody>
          <a:bodyPr/>
          <a:lstStyle/>
          <a:p>
            <a:pPr indent="0">
              <a:buNone/>
            </a:pPr>
            <a:r>
              <a:rPr lang="en-US" sz="1800" b="1" i="0" dirty="0"/>
              <a:t>The ETIP SNET R&amp;I Implementation Plan 2022-2025 describes the R&amp;I efforts to be achieved by 2024 based on two principles: </a:t>
            </a:r>
          </a:p>
          <a:p>
            <a:pPr indent="0">
              <a:buNone/>
            </a:pPr>
            <a:endParaRPr lang="en-US" sz="1800" b="1" i="0" dirty="0"/>
          </a:p>
          <a:p>
            <a:pPr marL="342900">
              <a:buFont typeface="+mj-lt"/>
              <a:buAutoNum type="arabicPeriod"/>
            </a:pPr>
            <a:r>
              <a:rPr lang="en-US" sz="1800" b="1" i="0" dirty="0"/>
              <a:t>It reuses the basic ideas defined in the previous R&amp;I Roadmaps and Implementation plans, such as Research Areas, Research TOPICS and Research TASKS to </a:t>
            </a:r>
            <a:r>
              <a:rPr lang="en-US" sz="1800" b="1" i="0" dirty="0" err="1"/>
              <a:t>organise</a:t>
            </a:r>
            <a:r>
              <a:rPr lang="en-US" sz="1800" b="1" i="0" dirty="0"/>
              <a:t> the research for the proposed research priorities.</a:t>
            </a:r>
          </a:p>
          <a:p>
            <a:pPr marL="342900">
              <a:buFont typeface="+mj-lt"/>
              <a:buAutoNum type="arabicPeriod"/>
            </a:pPr>
            <a:endParaRPr lang="en-US" sz="1800" b="1" i="0" dirty="0"/>
          </a:p>
          <a:p>
            <a:pPr marL="342900">
              <a:buFont typeface="+mj-lt"/>
              <a:buAutoNum type="arabicPeriod"/>
            </a:pPr>
            <a:r>
              <a:rPr lang="en-US" sz="1800" b="1" i="0" dirty="0"/>
              <a:t>It adopts the key concept of High-Level Use Cases (HLUCs) with associated sets of Priority Project Concepts (PPCs) to specify the targeted outcome of R&amp;I projects in general, including demonstration. </a:t>
            </a:r>
            <a:endParaRPr lang="fr-BE" sz="1800" b="1" i="0" dirty="0"/>
          </a:p>
        </p:txBody>
      </p:sp>
      <p:pic>
        <p:nvPicPr>
          <p:cNvPr id="4" name="Picture 25">
            <a:extLst>
              <a:ext uri="{FF2B5EF4-FFF2-40B4-BE49-F238E27FC236}">
                <a16:creationId xmlns:a16="http://schemas.microsoft.com/office/drawing/2014/main" id="{076E1ABF-F309-4C32-B362-7D60CECFDC26}"/>
              </a:ext>
            </a:extLst>
          </p:cNvPr>
          <p:cNvPicPr>
            <a:picLocks noChangeAspect="1"/>
          </p:cNvPicPr>
          <p:nvPr/>
        </p:nvPicPr>
        <p:blipFill>
          <a:blip r:embed="rId2"/>
          <a:stretch>
            <a:fillRect/>
          </a:stretch>
        </p:blipFill>
        <p:spPr>
          <a:xfrm rot="10800000">
            <a:off x="-459746" y="844442"/>
            <a:ext cx="2813465" cy="5417898"/>
          </a:xfrm>
          <a:prstGeom prst="rect">
            <a:avLst/>
          </a:prstGeom>
        </p:spPr>
      </p:pic>
    </p:spTree>
    <p:extLst>
      <p:ext uri="{BB962C8B-B14F-4D97-AF65-F5344CB8AC3E}">
        <p14:creationId xmlns:p14="http://schemas.microsoft.com/office/powerpoint/2010/main" val="2978503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51">
            <a:extLst>
              <a:ext uri="{FF2B5EF4-FFF2-40B4-BE49-F238E27FC236}">
                <a16:creationId xmlns:a16="http://schemas.microsoft.com/office/drawing/2014/main" id="{EA43AA2C-655E-4B7D-B56A-0DBCE6AF1266}"/>
              </a:ext>
            </a:extLst>
          </p:cNvPr>
          <p:cNvSpPr>
            <a:spLocks noChangeArrowheads="1"/>
          </p:cNvSpPr>
          <p:nvPr/>
        </p:nvSpPr>
        <p:spPr bwMode="auto">
          <a:xfrm>
            <a:off x="3295201" y="2021277"/>
            <a:ext cx="4647462" cy="4412882"/>
          </a:xfrm>
          <a:prstGeom prst="ellipse">
            <a:avLst/>
          </a:prstGeom>
          <a:solidFill>
            <a:sysClr val="window" lastClr="FFFFFF">
              <a:lumMod val="95000"/>
            </a:sysClr>
          </a:solidFill>
          <a:ln w="127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4" name="Oval 51">
            <a:extLst>
              <a:ext uri="{FF2B5EF4-FFF2-40B4-BE49-F238E27FC236}">
                <a16:creationId xmlns:a16="http://schemas.microsoft.com/office/drawing/2014/main" id="{C3581A1A-AB7E-4002-8CFD-C4B93953D7B0}"/>
              </a:ext>
            </a:extLst>
          </p:cNvPr>
          <p:cNvSpPr>
            <a:spLocks noChangeArrowheads="1"/>
          </p:cNvSpPr>
          <p:nvPr/>
        </p:nvSpPr>
        <p:spPr bwMode="auto">
          <a:xfrm>
            <a:off x="3688326" y="2367170"/>
            <a:ext cx="3851153" cy="3656772"/>
          </a:xfrm>
          <a:prstGeom prst="ellipse">
            <a:avLst/>
          </a:prstGeom>
          <a:solidFill>
            <a:sysClr val="window" lastClr="FFFFFF"/>
          </a:solidFill>
          <a:ln w="1428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 name="Espace réservé du contenu 2">
            <a:extLst>
              <a:ext uri="{FF2B5EF4-FFF2-40B4-BE49-F238E27FC236}">
                <a16:creationId xmlns:a16="http://schemas.microsoft.com/office/drawing/2014/main" id="{FED0E45D-2CF3-4F1E-96B1-AFD836C16707}"/>
              </a:ext>
            </a:extLst>
          </p:cNvPr>
          <p:cNvSpPr>
            <a:spLocks noGrp="1"/>
          </p:cNvSpPr>
          <p:nvPr>
            <p:ph idx="1"/>
          </p:nvPr>
        </p:nvSpPr>
        <p:spPr>
          <a:xfrm>
            <a:off x="3959546" y="2852096"/>
            <a:ext cx="3308712" cy="2347167"/>
          </a:xfrm>
        </p:spPr>
        <p:txBody>
          <a:bodyPr/>
          <a:lstStyle/>
          <a:p>
            <a:pPr indent="0" algn="ctr">
              <a:buNone/>
            </a:pPr>
            <a:r>
              <a:rPr lang="en-US" sz="1800" b="1" i="0" dirty="0"/>
              <a:t>The HLUCs - for the next 10 years (until 2031) – </a:t>
            </a:r>
          </a:p>
          <a:p>
            <a:pPr indent="0" algn="ctr">
              <a:buNone/>
            </a:pPr>
            <a:r>
              <a:rPr lang="en-US" sz="1800" b="1" i="0" dirty="0"/>
              <a:t>to structure the R&amp;I Priority Project Concepts (PPCs) </a:t>
            </a:r>
          </a:p>
          <a:p>
            <a:pPr indent="0" algn="ctr">
              <a:buNone/>
            </a:pPr>
            <a:r>
              <a:rPr lang="en-US" sz="1800" b="1" i="0" dirty="0"/>
              <a:t>in the R&amp;I Implementation Plan 2022-2025</a:t>
            </a:r>
            <a:endParaRPr lang="fr-BE" sz="1800" b="1" i="0" dirty="0"/>
          </a:p>
        </p:txBody>
      </p:sp>
      <p:pic>
        <p:nvPicPr>
          <p:cNvPr id="4" name="Image 3">
            <a:extLst>
              <a:ext uri="{FF2B5EF4-FFF2-40B4-BE49-F238E27FC236}">
                <a16:creationId xmlns:a16="http://schemas.microsoft.com/office/drawing/2014/main" id="{289DA9D6-5FA1-41F4-B678-835F88F50B26}"/>
              </a:ext>
            </a:extLst>
          </p:cNvPr>
          <p:cNvPicPr>
            <a:picLocks noChangeAspect="1"/>
          </p:cNvPicPr>
          <p:nvPr/>
        </p:nvPicPr>
        <p:blipFill>
          <a:blip r:embed="rId2"/>
          <a:stretch>
            <a:fillRect/>
          </a:stretch>
        </p:blipFill>
        <p:spPr>
          <a:xfrm>
            <a:off x="1944088" y="5036906"/>
            <a:ext cx="1260310" cy="1170289"/>
          </a:xfrm>
          <a:prstGeom prst="rect">
            <a:avLst/>
          </a:prstGeom>
        </p:spPr>
      </p:pic>
      <p:pic>
        <p:nvPicPr>
          <p:cNvPr id="5" name="Image 4">
            <a:extLst>
              <a:ext uri="{FF2B5EF4-FFF2-40B4-BE49-F238E27FC236}">
                <a16:creationId xmlns:a16="http://schemas.microsoft.com/office/drawing/2014/main" id="{24A57BDC-C395-43CB-9AD0-68DBC6D08739}"/>
              </a:ext>
            </a:extLst>
          </p:cNvPr>
          <p:cNvPicPr>
            <a:picLocks noChangeAspect="1"/>
          </p:cNvPicPr>
          <p:nvPr/>
        </p:nvPicPr>
        <p:blipFill>
          <a:blip r:embed="rId3"/>
          <a:stretch>
            <a:fillRect/>
          </a:stretch>
        </p:blipFill>
        <p:spPr>
          <a:xfrm>
            <a:off x="1932084" y="3770707"/>
            <a:ext cx="1052882" cy="1052882"/>
          </a:xfrm>
          <a:prstGeom prst="rect">
            <a:avLst/>
          </a:prstGeom>
        </p:spPr>
      </p:pic>
      <p:pic>
        <p:nvPicPr>
          <p:cNvPr id="6" name="Image 5">
            <a:extLst>
              <a:ext uri="{FF2B5EF4-FFF2-40B4-BE49-F238E27FC236}">
                <a16:creationId xmlns:a16="http://schemas.microsoft.com/office/drawing/2014/main" id="{44E49602-6796-47D1-9164-AC35F0BFB552}"/>
              </a:ext>
            </a:extLst>
          </p:cNvPr>
          <p:cNvPicPr>
            <a:picLocks noChangeAspect="1"/>
          </p:cNvPicPr>
          <p:nvPr/>
        </p:nvPicPr>
        <p:blipFill>
          <a:blip r:embed="rId4"/>
          <a:stretch>
            <a:fillRect/>
          </a:stretch>
        </p:blipFill>
        <p:spPr>
          <a:xfrm>
            <a:off x="2244522" y="2373744"/>
            <a:ext cx="1116009" cy="1183646"/>
          </a:xfrm>
          <a:prstGeom prst="rect">
            <a:avLst/>
          </a:prstGeom>
        </p:spPr>
      </p:pic>
      <p:pic>
        <p:nvPicPr>
          <p:cNvPr id="7" name="Image 6">
            <a:extLst>
              <a:ext uri="{FF2B5EF4-FFF2-40B4-BE49-F238E27FC236}">
                <a16:creationId xmlns:a16="http://schemas.microsoft.com/office/drawing/2014/main" id="{18AB2C21-503B-48DB-A812-0C00AEDB30C3}"/>
              </a:ext>
            </a:extLst>
          </p:cNvPr>
          <p:cNvPicPr>
            <a:picLocks noChangeAspect="1"/>
          </p:cNvPicPr>
          <p:nvPr/>
        </p:nvPicPr>
        <p:blipFill>
          <a:blip r:embed="rId5"/>
          <a:stretch>
            <a:fillRect/>
          </a:stretch>
        </p:blipFill>
        <p:spPr>
          <a:xfrm>
            <a:off x="3187602" y="1219071"/>
            <a:ext cx="1122676" cy="1068177"/>
          </a:xfrm>
          <a:prstGeom prst="rect">
            <a:avLst/>
          </a:prstGeom>
        </p:spPr>
      </p:pic>
      <p:pic>
        <p:nvPicPr>
          <p:cNvPr id="8" name="Image 7">
            <a:extLst>
              <a:ext uri="{FF2B5EF4-FFF2-40B4-BE49-F238E27FC236}">
                <a16:creationId xmlns:a16="http://schemas.microsoft.com/office/drawing/2014/main" id="{9C76A79D-43F8-4FA1-B310-E6D20CFF40B2}"/>
              </a:ext>
            </a:extLst>
          </p:cNvPr>
          <p:cNvPicPr>
            <a:picLocks noChangeAspect="1"/>
          </p:cNvPicPr>
          <p:nvPr/>
        </p:nvPicPr>
        <p:blipFill>
          <a:blip r:embed="rId6"/>
          <a:stretch>
            <a:fillRect/>
          </a:stretch>
        </p:blipFill>
        <p:spPr>
          <a:xfrm>
            <a:off x="4920266" y="768489"/>
            <a:ext cx="1175734" cy="1083520"/>
          </a:xfrm>
          <a:prstGeom prst="rect">
            <a:avLst/>
          </a:prstGeom>
        </p:spPr>
      </p:pic>
      <p:pic>
        <p:nvPicPr>
          <p:cNvPr id="9" name="Image 8">
            <a:extLst>
              <a:ext uri="{FF2B5EF4-FFF2-40B4-BE49-F238E27FC236}">
                <a16:creationId xmlns:a16="http://schemas.microsoft.com/office/drawing/2014/main" id="{D887D988-035D-4D8A-9B39-F9B5E4CB6272}"/>
              </a:ext>
            </a:extLst>
          </p:cNvPr>
          <p:cNvPicPr>
            <a:picLocks noChangeAspect="1"/>
          </p:cNvPicPr>
          <p:nvPr/>
        </p:nvPicPr>
        <p:blipFill>
          <a:blip r:embed="rId7"/>
          <a:stretch>
            <a:fillRect/>
          </a:stretch>
        </p:blipFill>
        <p:spPr>
          <a:xfrm>
            <a:off x="7997155" y="2064518"/>
            <a:ext cx="1130191" cy="1047704"/>
          </a:xfrm>
          <a:prstGeom prst="rect">
            <a:avLst/>
          </a:prstGeom>
        </p:spPr>
      </p:pic>
      <p:pic>
        <p:nvPicPr>
          <p:cNvPr id="10" name="Image 9">
            <a:extLst>
              <a:ext uri="{FF2B5EF4-FFF2-40B4-BE49-F238E27FC236}">
                <a16:creationId xmlns:a16="http://schemas.microsoft.com/office/drawing/2014/main" id="{611DB5A9-A949-4EB3-8DD3-239790FBEB7C}"/>
              </a:ext>
            </a:extLst>
          </p:cNvPr>
          <p:cNvPicPr>
            <a:picLocks noChangeAspect="1"/>
          </p:cNvPicPr>
          <p:nvPr/>
        </p:nvPicPr>
        <p:blipFill>
          <a:blip r:embed="rId8"/>
          <a:stretch>
            <a:fillRect/>
          </a:stretch>
        </p:blipFill>
        <p:spPr>
          <a:xfrm>
            <a:off x="8469317" y="3564571"/>
            <a:ext cx="1143428" cy="1024770"/>
          </a:xfrm>
          <a:prstGeom prst="rect">
            <a:avLst/>
          </a:prstGeom>
        </p:spPr>
      </p:pic>
      <p:pic>
        <p:nvPicPr>
          <p:cNvPr id="11" name="Image 10">
            <a:extLst>
              <a:ext uri="{FF2B5EF4-FFF2-40B4-BE49-F238E27FC236}">
                <a16:creationId xmlns:a16="http://schemas.microsoft.com/office/drawing/2014/main" id="{C2FCDEEA-05A6-47F8-8C5C-BCDBF590E4C8}"/>
              </a:ext>
            </a:extLst>
          </p:cNvPr>
          <p:cNvPicPr>
            <a:picLocks noChangeAspect="1"/>
          </p:cNvPicPr>
          <p:nvPr/>
        </p:nvPicPr>
        <p:blipFill>
          <a:blip r:embed="rId9"/>
          <a:stretch>
            <a:fillRect/>
          </a:stretch>
        </p:blipFill>
        <p:spPr>
          <a:xfrm>
            <a:off x="8426591" y="5052867"/>
            <a:ext cx="1222480" cy="1049487"/>
          </a:xfrm>
          <a:prstGeom prst="rect">
            <a:avLst/>
          </a:prstGeom>
        </p:spPr>
      </p:pic>
      <p:pic>
        <p:nvPicPr>
          <p:cNvPr id="12" name="Image 11">
            <a:extLst>
              <a:ext uri="{FF2B5EF4-FFF2-40B4-BE49-F238E27FC236}">
                <a16:creationId xmlns:a16="http://schemas.microsoft.com/office/drawing/2014/main" id="{B3D00CD0-9F00-4178-B597-CEECA3EC7732}"/>
              </a:ext>
            </a:extLst>
          </p:cNvPr>
          <p:cNvPicPr>
            <a:picLocks noChangeAspect="1"/>
          </p:cNvPicPr>
          <p:nvPr/>
        </p:nvPicPr>
        <p:blipFill>
          <a:blip r:embed="rId10"/>
          <a:stretch>
            <a:fillRect/>
          </a:stretch>
        </p:blipFill>
        <p:spPr>
          <a:xfrm>
            <a:off x="6782388" y="1034229"/>
            <a:ext cx="1130191" cy="1095943"/>
          </a:xfrm>
          <a:prstGeom prst="rect">
            <a:avLst/>
          </a:prstGeom>
        </p:spPr>
      </p:pic>
      <p:sp>
        <p:nvSpPr>
          <p:cNvPr id="15" name="Titre 1">
            <a:extLst>
              <a:ext uri="{FF2B5EF4-FFF2-40B4-BE49-F238E27FC236}">
                <a16:creationId xmlns:a16="http://schemas.microsoft.com/office/drawing/2014/main" id="{4EFBB8BA-47B0-4366-AB65-8BE5C8B0DDF5}"/>
              </a:ext>
            </a:extLst>
          </p:cNvPr>
          <p:cNvSpPr>
            <a:spLocks noGrp="1"/>
          </p:cNvSpPr>
          <p:nvPr>
            <p:ph type="title"/>
          </p:nvPr>
        </p:nvSpPr>
        <p:spPr>
          <a:xfrm>
            <a:off x="33934" y="-36229"/>
            <a:ext cx="10972800" cy="936625"/>
          </a:xfrm>
        </p:spPr>
        <p:txBody>
          <a:bodyPr/>
          <a:lstStyle/>
          <a:p>
            <a:r>
              <a:rPr lang="fr-BE" dirty="0"/>
              <a:t>High </a:t>
            </a:r>
            <a:r>
              <a:rPr lang="fr-BE" dirty="0" err="1"/>
              <a:t>Level</a:t>
            </a:r>
            <a:r>
              <a:rPr lang="fr-BE" dirty="0"/>
              <a:t> Use Cases</a:t>
            </a:r>
          </a:p>
        </p:txBody>
      </p:sp>
      <p:sp>
        <p:nvSpPr>
          <p:cNvPr id="16" name="ZoneTexte 15">
            <a:extLst>
              <a:ext uri="{FF2B5EF4-FFF2-40B4-BE49-F238E27FC236}">
                <a16:creationId xmlns:a16="http://schemas.microsoft.com/office/drawing/2014/main" id="{27A4E7DF-B849-4A80-8FF9-96E211631A09}"/>
              </a:ext>
            </a:extLst>
          </p:cNvPr>
          <p:cNvSpPr txBox="1"/>
          <p:nvPr/>
        </p:nvSpPr>
        <p:spPr>
          <a:xfrm>
            <a:off x="985616" y="5703098"/>
            <a:ext cx="1026516" cy="307777"/>
          </a:xfrm>
          <a:prstGeom prst="rect">
            <a:avLst/>
          </a:prstGeom>
          <a:noFill/>
        </p:spPr>
        <p:txBody>
          <a:bodyPr wrap="square" rtlCol="0">
            <a:spAutoFit/>
          </a:bodyPr>
          <a:lstStyle/>
          <a:p>
            <a:r>
              <a:rPr lang="fr-BE" sz="1400" dirty="0">
                <a:solidFill>
                  <a:schemeClr val="accent2"/>
                </a:solidFill>
              </a:rPr>
              <a:t>HLUC 1</a:t>
            </a:r>
          </a:p>
        </p:txBody>
      </p:sp>
      <p:sp>
        <p:nvSpPr>
          <p:cNvPr id="17" name="ZoneTexte 16">
            <a:extLst>
              <a:ext uri="{FF2B5EF4-FFF2-40B4-BE49-F238E27FC236}">
                <a16:creationId xmlns:a16="http://schemas.microsoft.com/office/drawing/2014/main" id="{E0BD922C-B1AD-440A-8AD2-EC8B3589ACC7}"/>
              </a:ext>
            </a:extLst>
          </p:cNvPr>
          <p:cNvSpPr txBox="1"/>
          <p:nvPr/>
        </p:nvSpPr>
        <p:spPr>
          <a:xfrm>
            <a:off x="9202973" y="2332205"/>
            <a:ext cx="1026516" cy="307777"/>
          </a:xfrm>
          <a:prstGeom prst="rect">
            <a:avLst/>
          </a:prstGeom>
          <a:noFill/>
        </p:spPr>
        <p:txBody>
          <a:bodyPr wrap="square" rtlCol="0">
            <a:spAutoFit/>
          </a:bodyPr>
          <a:lstStyle/>
          <a:p>
            <a:r>
              <a:rPr lang="fr-BE" sz="1400" dirty="0">
                <a:solidFill>
                  <a:schemeClr val="accent2"/>
                </a:solidFill>
              </a:rPr>
              <a:t>HLUC 7</a:t>
            </a:r>
          </a:p>
        </p:txBody>
      </p:sp>
      <p:sp>
        <p:nvSpPr>
          <p:cNvPr id="18" name="ZoneTexte 17">
            <a:extLst>
              <a:ext uri="{FF2B5EF4-FFF2-40B4-BE49-F238E27FC236}">
                <a16:creationId xmlns:a16="http://schemas.microsoft.com/office/drawing/2014/main" id="{33BFD185-68B3-421E-B42F-585CD284461D}"/>
              </a:ext>
            </a:extLst>
          </p:cNvPr>
          <p:cNvSpPr txBox="1"/>
          <p:nvPr/>
        </p:nvSpPr>
        <p:spPr>
          <a:xfrm>
            <a:off x="7912579" y="1206421"/>
            <a:ext cx="1026516" cy="307777"/>
          </a:xfrm>
          <a:prstGeom prst="rect">
            <a:avLst/>
          </a:prstGeom>
          <a:noFill/>
        </p:spPr>
        <p:txBody>
          <a:bodyPr wrap="square" rtlCol="0">
            <a:spAutoFit/>
          </a:bodyPr>
          <a:lstStyle/>
          <a:p>
            <a:r>
              <a:rPr lang="fr-BE" sz="1400" dirty="0">
                <a:solidFill>
                  <a:schemeClr val="accent2"/>
                </a:solidFill>
              </a:rPr>
              <a:t>HLUC 6</a:t>
            </a:r>
          </a:p>
        </p:txBody>
      </p:sp>
      <p:sp>
        <p:nvSpPr>
          <p:cNvPr id="19" name="ZoneTexte 18">
            <a:extLst>
              <a:ext uri="{FF2B5EF4-FFF2-40B4-BE49-F238E27FC236}">
                <a16:creationId xmlns:a16="http://schemas.microsoft.com/office/drawing/2014/main" id="{34F2AB49-300A-4B6D-B56B-066F334EA0C1}"/>
              </a:ext>
            </a:extLst>
          </p:cNvPr>
          <p:cNvSpPr txBox="1"/>
          <p:nvPr/>
        </p:nvSpPr>
        <p:spPr>
          <a:xfrm>
            <a:off x="5122391" y="401347"/>
            <a:ext cx="1026516" cy="307777"/>
          </a:xfrm>
          <a:prstGeom prst="rect">
            <a:avLst/>
          </a:prstGeom>
          <a:noFill/>
        </p:spPr>
        <p:txBody>
          <a:bodyPr wrap="square" rtlCol="0">
            <a:spAutoFit/>
          </a:bodyPr>
          <a:lstStyle/>
          <a:p>
            <a:r>
              <a:rPr lang="fr-BE" sz="1400" dirty="0">
                <a:solidFill>
                  <a:schemeClr val="accent2"/>
                </a:solidFill>
              </a:rPr>
              <a:t>HLUC 5</a:t>
            </a:r>
          </a:p>
        </p:txBody>
      </p:sp>
      <p:sp>
        <p:nvSpPr>
          <p:cNvPr id="20" name="ZoneTexte 19">
            <a:extLst>
              <a:ext uri="{FF2B5EF4-FFF2-40B4-BE49-F238E27FC236}">
                <a16:creationId xmlns:a16="http://schemas.microsoft.com/office/drawing/2014/main" id="{8A40FF2D-AF1E-4528-83EB-57C7ABA4B0C1}"/>
              </a:ext>
            </a:extLst>
          </p:cNvPr>
          <p:cNvSpPr txBox="1"/>
          <p:nvPr/>
        </p:nvSpPr>
        <p:spPr>
          <a:xfrm>
            <a:off x="2161086" y="1274423"/>
            <a:ext cx="1026516" cy="307777"/>
          </a:xfrm>
          <a:prstGeom prst="rect">
            <a:avLst/>
          </a:prstGeom>
          <a:noFill/>
        </p:spPr>
        <p:txBody>
          <a:bodyPr wrap="square" rtlCol="0">
            <a:spAutoFit/>
          </a:bodyPr>
          <a:lstStyle/>
          <a:p>
            <a:r>
              <a:rPr lang="fr-BE" sz="1400" dirty="0">
                <a:solidFill>
                  <a:schemeClr val="accent2"/>
                </a:solidFill>
              </a:rPr>
              <a:t>HLUC 4</a:t>
            </a:r>
          </a:p>
        </p:txBody>
      </p:sp>
      <p:sp>
        <p:nvSpPr>
          <p:cNvPr id="21" name="ZoneTexte 20">
            <a:extLst>
              <a:ext uri="{FF2B5EF4-FFF2-40B4-BE49-F238E27FC236}">
                <a16:creationId xmlns:a16="http://schemas.microsoft.com/office/drawing/2014/main" id="{AD38956C-F8FE-4338-A8DF-7F6267D82082}"/>
              </a:ext>
            </a:extLst>
          </p:cNvPr>
          <p:cNvSpPr txBox="1"/>
          <p:nvPr/>
        </p:nvSpPr>
        <p:spPr>
          <a:xfrm>
            <a:off x="9666610" y="5397166"/>
            <a:ext cx="1026516" cy="307777"/>
          </a:xfrm>
          <a:prstGeom prst="rect">
            <a:avLst/>
          </a:prstGeom>
          <a:noFill/>
        </p:spPr>
        <p:txBody>
          <a:bodyPr wrap="square" rtlCol="0">
            <a:spAutoFit/>
          </a:bodyPr>
          <a:lstStyle/>
          <a:p>
            <a:r>
              <a:rPr lang="fr-BE" sz="1400" dirty="0">
                <a:solidFill>
                  <a:schemeClr val="accent2"/>
                </a:solidFill>
              </a:rPr>
              <a:t>HLUC 9</a:t>
            </a:r>
          </a:p>
        </p:txBody>
      </p:sp>
      <p:sp>
        <p:nvSpPr>
          <p:cNvPr id="22" name="ZoneTexte 21">
            <a:extLst>
              <a:ext uri="{FF2B5EF4-FFF2-40B4-BE49-F238E27FC236}">
                <a16:creationId xmlns:a16="http://schemas.microsoft.com/office/drawing/2014/main" id="{4E3022AF-7EB6-4ADC-9718-BE6C87F75559}"/>
              </a:ext>
            </a:extLst>
          </p:cNvPr>
          <p:cNvSpPr txBox="1"/>
          <p:nvPr/>
        </p:nvSpPr>
        <p:spPr>
          <a:xfrm>
            <a:off x="1242254" y="2804445"/>
            <a:ext cx="1026516" cy="307777"/>
          </a:xfrm>
          <a:prstGeom prst="rect">
            <a:avLst/>
          </a:prstGeom>
          <a:noFill/>
        </p:spPr>
        <p:txBody>
          <a:bodyPr wrap="square" rtlCol="0">
            <a:spAutoFit/>
          </a:bodyPr>
          <a:lstStyle/>
          <a:p>
            <a:r>
              <a:rPr lang="fr-BE" sz="1400" dirty="0">
                <a:solidFill>
                  <a:schemeClr val="accent2"/>
                </a:solidFill>
              </a:rPr>
              <a:t>HLUC 3</a:t>
            </a:r>
          </a:p>
        </p:txBody>
      </p:sp>
      <p:sp>
        <p:nvSpPr>
          <p:cNvPr id="23" name="ZoneTexte 22">
            <a:extLst>
              <a:ext uri="{FF2B5EF4-FFF2-40B4-BE49-F238E27FC236}">
                <a16:creationId xmlns:a16="http://schemas.microsoft.com/office/drawing/2014/main" id="{C25155FC-EC13-4D27-8460-E4369BED883B}"/>
              </a:ext>
            </a:extLst>
          </p:cNvPr>
          <p:cNvSpPr txBox="1"/>
          <p:nvPr/>
        </p:nvSpPr>
        <p:spPr>
          <a:xfrm>
            <a:off x="1037389" y="4223582"/>
            <a:ext cx="1026516" cy="307777"/>
          </a:xfrm>
          <a:prstGeom prst="rect">
            <a:avLst/>
          </a:prstGeom>
          <a:noFill/>
        </p:spPr>
        <p:txBody>
          <a:bodyPr wrap="square" rtlCol="0">
            <a:spAutoFit/>
          </a:bodyPr>
          <a:lstStyle/>
          <a:p>
            <a:r>
              <a:rPr lang="fr-BE" sz="1400" dirty="0">
                <a:solidFill>
                  <a:schemeClr val="accent2"/>
                </a:solidFill>
              </a:rPr>
              <a:t>HLUC 2</a:t>
            </a:r>
          </a:p>
        </p:txBody>
      </p:sp>
      <p:sp>
        <p:nvSpPr>
          <p:cNvPr id="24" name="ZoneTexte 23">
            <a:extLst>
              <a:ext uri="{FF2B5EF4-FFF2-40B4-BE49-F238E27FC236}">
                <a16:creationId xmlns:a16="http://schemas.microsoft.com/office/drawing/2014/main" id="{F3088A9F-C2D1-401D-9E7B-2E7C80A5DB7B}"/>
              </a:ext>
            </a:extLst>
          </p:cNvPr>
          <p:cNvSpPr txBox="1"/>
          <p:nvPr/>
        </p:nvSpPr>
        <p:spPr>
          <a:xfrm>
            <a:off x="9717199" y="3871792"/>
            <a:ext cx="1026516" cy="307777"/>
          </a:xfrm>
          <a:prstGeom prst="rect">
            <a:avLst/>
          </a:prstGeom>
          <a:noFill/>
        </p:spPr>
        <p:txBody>
          <a:bodyPr wrap="square" rtlCol="0">
            <a:spAutoFit/>
          </a:bodyPr>
          <a:lstStyle/>
          <a:p>
            <a:r>
              <a:rPr lang="fr-BE" sz="1400" dirty="0">
                <a:solidFill>
                  <a:schemeClr val="accent2"/>
                </a:solidFill>
              </a:rPr>
              <a:t>HLUC 8</a:t>
            </a:r>
          </a:p>
        </p:txBody>
      </p:sp>
    </p:spTree>
    <p:extLst>
      <p:ext uri="{BB962C8B-B14F-4D97-AF65-F5344CB8AC3E}">
        <p14:creationId xmlns:p14="http://schemas.microsoft.com/office/powerpoint/2010/main" val="1704637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D21438-BD95-4415-B78E-FE889D0C73DD}"/>
              </a:ext>
            </a:extLst>
          </p:cNvPr>
          <p:cNvSpPr>
            <a:spLocks noGrp="1"/>
          </p:cNvSpPr>
          <p:nvPr>
            <p:ph type="title"/>
          </p:nvPr>
        </p:nvSpPr>
        <p:spPr>
          <a:xfrm>
            <a:off x="68020" y="-29866"/>
            <a:ext cx="10972800" cy="936625"/>
          </a:xfrm>
        </p:spPr>
        <p:txBody>
          <a:bodyPr/>
          <a:lstStyle/>
          <a:p>
            <a:r>
              <a:rPr lang="fr-BE" dirty="0"/>
              <a:t>High </a:t>
            </a:r>
            <a:r>
              <a:rPr lang="fr-BE" dirty="0" err="1"/>
              <a:t>Level</a:t>
            </a:r>
            <a:r>
              <a:rPr lang="fr-BE" dirty="0"/>
              <a:t> Use Cases</a:t>
            </a:r>
          </a:p>
        </p:txBody>
      </p:sp>
      <p:pic>
        <p:nvPicPr>
          <p:cNvPr id="5" name="Image 4">
            <a:extLst>
              <a:ext uri="{FF2B5EF4-FFF2-40B4-BE49-F238E27FC236}">
                <a16:creationId xmlns:a16="http://schemas.microsoft.com/office/drawing/2014/main" id="{56CE6B2E-6113-4E9F-8469-4E8668AB77ED}"/>
              </a:ext>
            </a:extLst>
          </p:cNvPr>
          <p:cNvPicPr>
            <a:picLocks noChangeAspect="1"/>
          </p:cNvPicPr>
          <p:nvPr/>
        </p:nvPicPr>
        <p:blipFill>
          <a:blip r:embed="rId2"/>
          <a:stretch>
            <a:fillRect/>
          </a:stretch>
        </p:blipFill>
        <p:spPr>
          <a:xfrm>
            <a:off x="164778" y="2958500"/>
            <a:ext cx="1362364" cy="1265053"/>
          </a:xfrm>
          <a:prstGeom prst="rect">
            <a:avLst/>
          </a:prstGeom>
        </p:spPr>
      </p:pic>
      <p:pic>
        <p:nvPicPr>
          <p:cNvPr id="7" name="Image 6">
            <a:extLst>
              <a:ext uri="{FF2B5EF4-FFF2-40B4-BE49-F238E27FC236}">
                <a16:creationId xmlns:a16="http://schemas.microsoft.com/office/drawing/2014/main" id="{9DE00741-A480-4056-8F65-B4EBD0F00EE1}"/>
              </a:ext>
            </a:extLst>
          </p:cNvPr>
          <p:cNvPicPr>
            <a:picLocks noChangeAspect="1"/>
          </p:cNvPicPr>
          <p:nvPr/>
        </p:nvPicPr>
        <p:blipFill>
          <a:blip r:embed="rId3"/>
          <a:stretch>
            <a:fillRect/>
          </a:stretch>
        </p:blipFill>
        <p:spPr>
          <a:xfrm>
            <a:off x="1551039" y="3044435"/>
            <a:ext cx="1138139" cy="1138139"/>
          </a:xfrm>
          <a:prstGeom prst="rect">
            <a:avLst/>
          </a:prstGeom>
        </p:spPr>
      </p:pic>
      <p:pic>
        <p:nvPicPr>
          <p:cNvPr id="9" name="Image 8">
            <a:extLst>
              <a:ext uri="{FF2B5EF4-FFF2-40B4-BE49-F238E27FC236}">
                <a16:creationId xmlns:a16="http://schemas.microsoft.com/office/drawing/2014/main" id="{E9DFE975-02F3-4435-AA3A-42DE2B5F6D73}"/>
              </a:ext>
            </a:extLst>
          </p:cNvPr>
          <p:cNvPicPr>
            <a:picLocks noChangeAspect="1"/>
          </p:cNvPicPr>
          <p:nvPr/>
        </p:nvPicPr>
        <p:blipFill>
          <a:blip r:embed="rId4"/>
          <a:stretch>
            <a:fillRect/>
          </a:stretch>
        </p:blipFill>
        <p:spPr>
          <a:xfrm>
            <a:off x="2839706" y="2965665"/>
            <a:ext cx="1206378" cy="1279492"/>
          </a:xfrm>
          <a:prstGeom prst="rect">
            <a:avLst/>
          </a:prstGeom>
        </p:spPr>
      </p:pic>
      <p:pic>
        <p:nvPicPr>
          <p:cNvPr id="11" name="Image 10">
            <a:extLst>
              <a:ext uri="{FF2B5EF4-FFF2-40B4-BE49-F238E27FC236}">
                <a16:creationId xmlns:a16="http://schemas.microsoft.com/office/drawing/2014/main" id="{A3F5C87F-F241-4028-A82D-CE284D151D6B}"/>
              </a:ext>
            </a:extLst>
          </p:cNvPr>
          <p:cNvPicPr>
            <a:picLocks noChangeAspect="1"/>
          </p:cNvPicPr>
          <p:nvPr/>
        </p:nvPicPr>
        <p:blipFill>
          <a:blip r:embed="rId5"/>
          <a:stretch>
            <a:fillRect/>
          </a:stretch>
        </p:blipFill>
        <p:spPr>
          <a:xfrm>
            <a:off x="4129259" y="3004503"/>
            <a:ext cx="1213585" cy="1154673"/>
          </a:xfrm>
          <a:prstGeom prst="rect">
            <a:avLst/>
          </a:prstGeom>
        </p:spPr>
      </p:pic>
      <p:pic>
        <p:nvPicPr>
          <p:cNvPr id="13" name="Image 12">
            <a:extLst>
              <a:ext uri="{FF2B5EF4-FFF2-40B4-BE49-F238E27FC236}">
                <a16:creationId xmlns:a16="http://schemas.microsoft.com/office/drawing/2014/main" id="{02D75D4C-9CDF-43F9-ADF6-C81D03557715}"/>
              </a:ext>
            </a:extLst>
          </p:cNvPr>
          <p:cNvPicPr>
            <a:picLocks noChangeAspect="1"/>
          </p:cNvPicPr>
          <p:nvPr/>
        </p:nvPicPr>
        <p:blipFill>
          <a:blip r:embed="rId6"/>
          <a:stretch>
            <a:fillRect/>
          </a:stretch>
        </p:blipFill>
        <p:spPr>
          <a:xfrm>
            <a:off x="5395917" y="2976168"/>
            <a:ext cx="1270939" cy="1171258"/>
          </a:xfrm>
          <a:prstGeom prst="rect">
            <a:avLst/>
          </a:prstGeom>
        </p:spPr>
      </p:pic>
      <p:pic>
        <p:nvPicPr>
          <p:cNvPr id="15" name="Image 14">
            <a:extLst>
              <a:ext uri="{FF2B5EF4-FFF2-40B4-BE49-F238E27FC236}">
                <a16:creationId xmlns:a16="http://schemas.microsoft.com/office/drawing/2014/main" id="{4350DDC2-798E-4B1D-A90E-E5ACD41E4209}"/>
              </a:ext>
            </a:extLst>
          </p:cNvPr>
          <p:cNvPicPr>
            <a:picLocks noChangeAspect="1"/>
          </p:cNvPicPr>
          <p:nvPr/>
        </p:nvPicPr>
        <p:blipFill>
          <a:blip r:embed="rId7"/>
          <a:stretch>
            <a:fillRect/>
          </a:stretch>
        </p:blipFill>
        <p:spPr>
          <a:xfrm>
            <a:off x="8009297" y="3060097"/>
            <a:ext cx="1155655" cy="1132542"/>
          </a:xfrm>
          <a:prstGeom prst="rect">
            <a:avLst/>
          </a:prstGeom>
        </p:spPr>
      </p:pic>
      <p:pic>
        <p:nvPicPr>
          <p:cNvPr id="17" name="Image 16">
            <a:extLst>
              <a:ext uri="{FF2B5EF4-FFF2-40B4-BE49-F238E27FC236}">
                <a16:creationId xmlns:a16="http://schemas.microsoft.com/office/drawing/2014/main" id="{591B5C39-6DBF-4C18-8232-6240CD300A36}"/>
              </a:ext>
            </a:extLst>
          </p:cNvPr>
          <p:cNvPicPr>
            <a:picLocks noChangeAspect="1"/>
          </p:cNvPicPr>
          <p:nvPr/>
        </p:nvPicPr>
        <p:blipFill>
          <a:blip r:embed="rId8"/>
          <a:stretch>
            <a:fillRect/>
          </a:stretch>
        </p:blipFill>
        <p:spPr>
          <a:xfrm>
            <a:off x="9273567" y="3044435"/>
            <a:ext cx="1236017" cy="1107751"/>
          </a:xfrm>
          <a:prstGeom prst="rect">
            <a:avLst/>
          </a:prstGeom>
        </p:spPr>
      </p:pic>
      <p:pic>
        <p:nvPicPr>
          <p:cNvPr id="19" name="Image 18">
            <a:extLst>
              <a:ext uri="{FF2B5EF4-FFF2-40B4-BE49-F238E27FC236}">
                <a16:creationId xmlns:a16="http://schemas.microsoft.com/office/drawing/2014/main" id="{92161AA8-7DC0-4F08-8D9D-AFAB5AB2AD2E}"/>
              </a:ext>
            </a:extLst>
          </p:cNvPr>
          <p:cNvPicPr>
            <a:picLocks noChangeAspect="1"/>
          </p:cNvPicPr>
          <p:nvPr/>
        </p:nvPicPr>
        <p:blipFill>
          <a:blip r:embed="rId9"/>
          <a:stretch>
            <a:fillRect/>
          </a:stretch>
        </p:blipFill>
        <p:spPr>
          <a:xfrm>
            <a:off x="10560309" y="3060097"/>
            <a:ext cx="1321471" cy="1134470"/>
          </a:xfrm>
          <a:prstGeom prst="rect">
            <a:avLst/>
          </a:prstGeom>
        </p:spPr>
      </p:pic>
      <p:pic>
        <p:nvPicPr>
          <p:cNvPr id="21" name="Image 20">
            <a:extLst>
              <a:ext uri="{FF2B5EF4-FFF2-40B4-BE49-F238E27FC236}">
                <a16:creationId xmlns:a16="http://schemas.microsoft.com/office/drawing/2014/main" id="{A4520A67-986E-49CD-9C01-01DDAE18D154}"/>
              </a:ext>
            </a:extLst>
          </p:cNvPr>
          <p:cNvPicPr>
            <a:picLocks noChangeAspect="1"/>
          </p:cNvPicPr>
          <p:nvPr/>
        </p:nvPicPr>
        <p:blipFill>
          <a:blip r:embed="rId10"/>
          <a:stretch>
            <a:fillRect/>
          </a:stretch>
        </p:blipFill>
        <p:spPr>
          <a:xfrm>
            <a:off x="6744704" y="2974027"/>
            <a:ext cx="1221708" cy="1184687"/>
          </a:xfrm>
          <a:prstGeom prst="rect">
            <a:avLst/>
          </a:prstGeom>
        </p:spPr>
      </p:pic>
      <p:grpSp>
        <p:nvGrpSpPr>
          <p:cNvPr id="22" name="Group 10">
            <a:extLst>
              <a:ext uri="{FF2B5EF4-FFF2-40B4-BE49-F238E27FC236}">
                <a16:creationId xmlns:a16="http://schemas.microsoft.com/office/drawing/2014/main" id="{16AFE642-B2D5-4236-98A6-3EBD0689DA06}"/>
              </a:ext>
            </a:extLst>
          </p:cNvPr>
          <p:cNvGrpSpPr/>
          <p:nvPr/>
        </p:nvGrpSpPr>
        <p:grpSpPr>
          <a:xfrm>
            <a:off x="179894" y="2938365"/>
            <a:ext cx="1295187" cy="1375868"/>
            <a:chOff x="8140700" y="1918628"/>
            <a:chExt cx="2603500" cy="2603500"/>
          </a:xfrm>
        </p:grpSpPr>
        <p:sp>
          <p:nvSpPr>
            <p:cNvPr id="23" name="Arc 22">
              <a:extLst>
                <a:ext uri="{FF2B5EF4-FFF2-40B4-BE49-F238E27FC236}">
                  <a16:creationId xmlns:a16="http://schemas.microsoft.com/office/drawing/2014/main" id="{92376839-520B-4C15-87AC-81F787822FA3}"/>
                </a:ext>
              </a:extLst>
            </p:cNvPr>
            <p:cNvSpPr/>
            <p:nvPr/>
          </p:nvSpPr>
          <p:spPr>
            <a:xfrm>
              <a:off x="8140700" y="1918628"/>
              <a:ext cx="2603500" cy="2603500"/>
            </a:xfrm>
            <a:prstGeom prst="arc">
              <a:avLst/>
            </a:prstGeom>
            <a:ln w="317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6425C0E-5F3A-45D4-B478-24C06B6F0280}"/>
                </a:ext>
              </a:extLst>
            </p:cNvPr>
            <p:cNvSpPr/>
            <p:nvPr/>
          </p:nvSpPr>
          <p:spPr>
            <a:xfrm flipH="1">
              <a:off x="8140700" y="1918628"/>
              <a:ext cx="2603500" cy="2603500"/>
            </a:xfrm>
            <a:prstGeom prst="arc">
              <a:avLst/>
            </a:prstGeom>
            <a:ln w="317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 name="Group 10">
            <a:extLst>
              <a:ext uri="{FF2B5EF4-FFF2-40B4-BE49-F238E27FC236}">
                <a16:creationId xmlns:a16="http://schemas.microsoft.com/office/drawing/2014/main" id="{066FB098-8FB7-4AC4-BF29-4E2866A7EE88}"/>
              </a:ext>
            </a:extLst>
          </p:cNvPr>
          <p:cNvGrpSpPr/>
          <p:nvPr/>
        </p:nvGrpSpPr>
        <p:grpSpPr>
          <a:xfrm rot="10800000">
            <a:off x="1472514" y="2869288"/>
            <a:ext cx="1295187" cy="1375868"/>
            <a:chOff x="8140700" y="1918628"/>
            <a:chExt cx="2603500" cy="2603500"/>
          </a:xfrm>
        </p:grpSpPr>
        <p:sp>
          <p:nvSpPr>
            <p:cNvPr id="41" name="Arc 40">
              <a:extLst>
                <a:ext uri="{FF2B5EF4-FFF2-40B4-BE49-F238E27FC236}">
                  <a16:creationId xmlns:a16="http://schemas.microsoft.com/office/drawing/2014/main" id="{B1C0D62C-01EF-4F18-AD16-2FA638EBAC28}"/>
                </a:ext>
              </a:extLst>
            </p:cNvPr>
            <p:cNvSpPr/>
            <p:nvPr/>
          </p:nvSpPr>
          <p:spPr>
            <a:xfrm>
              <a:off x="8140700" y="1918628"/>
              <a:ext cx="2603500" cy="2603500"/>
            </a:xfrm>
            <a:prstGeom prst="arc">
              <a:avLst/>
            </a:prstGeom>
            <a:ln w="317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Arc 41">
              <a:extLst>
                <a:ext uri="{FF2B5EF4-FFF2-40B4-BE49-F238E27FC236}">
                  <a16:creationId xmlns:a16="http://schemas.microsoft.com/office/drawing/2014/main" id="{089FBE19-CC21-4FDA-A9A3-A1C2775972D8}"/>
                </a:ext>
              </a:extLst>
            </p:cNvPr>
            <p:cNvSpPr/>
            <p:nvPr/>
          </p:nvSpPr>
          <p:spPr>
            <a:xfrm flipH="1">
              <a:off x="8140700" y="1918628"/>
              <a:ext cx="2603500" cy="2603500"/>
            </a:xfrm>
            <a:prstGeom prst="arc">
              <a:avLst/>
            </a:prstGeom>
            <a:ln w="317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43" name="Group 10">
            <a:extLst>
              <a:ext uri="{FF2B5EF4-FFF2-40B4-BE49-F238E27FC236}">
                <a16:creationId xmlns:a16="http://schemas.microsoft.com/office/drawing/2014/main" id="{9D28A8A0-D687-4EED-BC36-EF99C3E455B8}"/>
              </a:ext>
            </a:extLst>
          </p:cNvPr>
          <p:cNvGrpSpPr/>
          <p:nvPr/>
        </p:nvGrpSpPr>
        <p:grpSpPr>
          <a:xfrm>
            <a:off x="2779167" y="2915447"/>
            <a:ext cx="1295187" cy="1375868"/>
            <a:chOff x="8140700" y="1918628"/>
            <a:chExt cx="2603500" cy="2603500"/>
          </a:xfrm>
        </p:grpSpPr>
        <p:sp>
          <p:nvSpPr>
            <p:cNvPr id="44" name="Arc 43">
              <a:extLst>
                <a:ext uri="{FF2B5EF4-FFF2-40B4-BE49-F238E27FC236}">
                  <a16:creationId xmlns:a16="http://schemas.microsoft.com/office/drawing/2014/main" id="{39AFBFD0-235B-439D-B069-C86FD0B15EE8}"/>
                </a:ext>
              </a:extLst>
            </p:cNvPr>
            <p:cNvSpPr/>
            <p:nvPr/>
          </p:nvSpPr>
          <p:spPr>
            <a:xfrm>
              <a:off x="8140700" y="1918628"/>
              <a:ext cx="2603500" cy="2603500"/>
            </a:xfrm>
            <a:prstGeom prst="arc">
              <a:avLst/>
            </a:prstGeom>
            <a:ln w="317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Arc 44">
              <a:extLst>
                <a:ext uri="{FF2B5EF4-FFF2-40B4-BE49-F238E27FC236}">
                  <a16:creationId xmlns:a16="http://schemas.microsoft.com/office/drawing/2014/main" id="{2BD2C6AD-94B0-4359-85E3-C54FF29662E1}"/>
                </a:ext>
              </a:extLst>
            </p:cNvPr>
            <p:cNvSpPr/>
            <p:nvPr/>
          </p:nvSpPr>
          <p:spPr>
            <a:xfrm flipH="1">
              <a:off x="8140700" y="1918628"/>
              <a:ext cx="2603500" cy="2603500"/>
            </a:xfrm>
            <a:prstGeom prst="arc">
              <a:avLst/>
            </a:prstGeom>
            <a:ln w="317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6" name="Group 10">
            <a:extLst>
              <a:ext uri="{FF2B5EF4-FFF2-40B4-BE49-F238E27FC236}">
                <a16:creationId xmlns:a16="http://schemas.microsoft.com/office/drawing/2014/main" id="{E8FF693A-DE6E-4B95-9BCA-47AB54A47AF8}"/>
              </a:ext>
            </a:extLst>
          </p:cNvPr>
          <p:cNvGrpSpPr/>
          <p:nvPr/>
        </p:nvGrpSpPr>
        <p:grpSpPr>
          <a:xfrm rot="10800000">
            <a:off x="4067257" y="2878437"/>
            <a:ext cx="1295187" cy="1375868"/>
            <a:chOff x="8140700" y="1918628"/>
            <a:chExt cx="2603500" cy="2603500"/>
          </a:xfrm>
        </p:grpSpPr>
        <p:sp>
          <p:nvSpPr>
            <p:cNvPr id="47" name="Arc 46">
              <a:extLst>
                <a:ext uri="{FF2B5EF4-FFF2-40B4-BE49-F238E27FC236}">
                  <a16:creationId xmlns:a16="http://schemas.microsoft.com/office/drawing/2014/main" id="{9BDD11E4-43AB-4B6F-94F0-70E54C472D86}"/>
                </a:ext>
              </a:extLst>
            </p:cNvPr>
            <p:cNvSpPr/>
            <p:nvPr/>
          </p:nvSpPr>
          <p:spPr>
            <a:xfrm>
              <a:off x="8140700" y="1918628"/>
              <a:ext cx="2603500" cy="2603500"/>
            </a:xfrm>
            <a:prstGeom prst="arc">
              <a:avLst/>
            </a:prstGeom>
            <a:ln w="317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Arc 47">
              <a:extLst>
                <a:ext uri="{FF2B5EF4-FFF2-40B4-BE49-F238E27FC236}">
                  <a16:creationId xmlns:a16="http://schemas.microsoft.com/office/drawing/2014/main" id="{4CB92F13-9C70-403E-802D-1C55E7D24A1C}"/>
                </a:ext>
              </a:extLst>
            </p:cNvPr>
            <p:cNvSpPr/>
            <p:nvPr/>
          </p:nvSpPr>
          <p:spPr>
            <a:xfrm flipH="1">
              <a:off x="8140700" y="1918628"/>
              <a:ext cx="2603500" cy="2603500"/>
            </a:xfrm>
            <a:prstGeom prst="arc">
              <a:avLst/>
            </a:prstGeom>
            <a:ln w="317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9" name="Group 10">
            <a:extLst>
              <a:ext uri="{FF2B5EF4-FFF2-40B4-BE49-F238E27FC236}">
                <a16:creationId xmlns:a16="http://schemas.microsoft.com/office/drawing/2014/main" id="{5B2E6722-3E84-4979-A12A-B2456B2D4C31}"/>
              </a:ext>
            </a:extLst>
          </p:cNvPr>
          <p:cNvGrpSpPr/>
          <p:nvPr/>
        </p:nvGrpSpPr>
        <p:grpSpPr>
          <a:xfrm>
            <a:off x="5371669" y="2873863"/>
            <a:ext cx="1295187" cy="1375868"/>
            <a:chOff x="8140700" y="1918628"/>
            <a:chExt cx="2603500" cy="2603500"/>
          </a:xfrm>
        </p:grpSpPr>
        <p:sp>
          <p:nvSpPr>
            <p:cNvPr id="50" name="Arc 49">
              <a:extLst>
                <a:ext uri="{FF2B5EF4-FFF2-40B4-BE49-F238E27FC236}">
                  <a16:creationId xmlns:a16="http://schemas.microsoft.com/office/drawing/2014/main" id="{55DC1DB9-8544-4488-9497-B44E52C723A6}"/>
                </a:ext>
              </a:extLst>
            </p:cNvPr>
            <p:cNvSpPr/>
            <p:nvPr/>
          </p:nvSpPr>
          <p:spPr>
            <a:xfrm>
              <a:off x="8140700" y="1918628"/>
              <a:ext cx="2603500" cy="2603500"/>
            </a:xfrm>
            <a:prstGeom prst="arc">
              <a:avLst/>
            </a:prstGeom>
            <a:ln w="317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Arc 50">
              <a:extLst>
                <a:ext uri="{FF2B5EF4-FFF2-40B4-BE49-F238E27FC236}">
                  <a16:creationId xmlns:a16="http://schemas.microsoft.com/office/drawing/2014/main" id="{D80D8809-7A48-46AC-AC7F-679BBCABDB77}"/>
                </a:ext>
              </a:extLst>
            </p:cNvPr>
            <p:cNvSpPr/>
            <p:nvPr/>
          </p:nvSpPr>
          <p:spPr>
            <a:xfrm flipH="1">
              <a:off x="8140700" y="1918628"/>
              <a:ext cx="2603500" cy="2603500"/>
            </a:xfrm>
            <a:prstGeom prst="arc">
              <a:avLst/>
            </a:prstGeom>
            <a:ln w="317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2" name="Group 10">
            <a:extLst>
              <a:ext uri="{FF2B5EF4-FFF2-40B4-BE49-F238E27FC236}">
                <a16:creationId xmlns:a16="http://schemas.microsoft.com/office/drawing/2014/main" id="{7E19D158-5D7E-4468-A37B-67977487A179}"/>
              </a:ext>
            </a:extLst>
          </p:cNvPr>
          <p:cNvGrpSpPr/>
          <p:nvPr/>
        </p:nvGrpSpPr>
        <p:grpSpPr>
          <a:xfrm rot="10800000">
            <a:off x="6671225" y="2845463"/>
            <a:ext cx="1295187" cy="1375868"/>
            <a:chOff x="8140700" y="1918628"/>
            <a:chExt cx="2603500" cy="2603500"/>
          </a:xfrm>
        </p:grpSpPr>
        <p:sp>
          <p:nvSpPr>
            <p:cNvPr id="53" name="Arc 52">
              <a:extLst>
                <a:ext uri="{FF2B5EF4-FFF2-40B4-BE49-F238E27FC236}">
                  <a16:creationId xmlns:a16="http://schemas.microsoft.com/office/drawing/2014/main" id="{4E8185CB-8E9D-4E68-8301-E8E91685ACCF}"/>
                </a:ext>
              </a:extLst>
            </p:cNvPr>
            <p:cNvSpPr/>
            <p:nvPr/>
          </p:nvSpPr>
          <p:spPr>
            <a:xfrm>
              <a:off x="8140700" y="1918628"/>
              <a:ext cx="2603500" cy="2603500"/>
            </a:xfrm>
            <a:prstGeom prst="arc">
              <a:avLst/>
            </a:prstGeom>
            <a:ln w="317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Arc 53">
              <a:extLst>
                <a:ext uri="{FF2B5EF4-FFF2-40B4-BE49-F238E27FC236}">
                  <a16:creationId xmlns:a16="http://schemas.microsoft.com/office/drawing/2014/main" id="{F48A39C8-809C-4AF6-BB3B-09B2975A44FC}"/>
                </a:ext>
              </a:extLst>
            </p:cNvPr>
            <p:cNvSpPr/>
            <p:nvPr/>
          </p:nvSpPr>
          <p:spPr>
            <a:xfrm flipH="1">
              <a:off x="8140700" y="1918628"/>
              <a:ext cx="2603500" cy="2603500"/>
            </a:xfrm>
            <a:prstGeom prst="arc">
              <a:avLst/>
            </a:prstGeom>
            <a:ln w="317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5" name="Group 10">
            <a:extLst>
              <a:ext uri="{FF2B5EF4-FFF2-40B4-BE49-F238E27FC236}">
                <a16:creationId xmlns:a16="http://schemas.microsoft.com/office/drawing/2014/main" id="{B0194F11-1ECB-4296-B236-B9701E0DA195}"/>
              </a:ext>
            </a:extLst>
          </p:cNvPr>
          <p:cNvGrpSpPr/>
          <p:nvPr/>
        </p:nvGrpSpPr>
        <p:grpSpPr>
          <a:xfrm>
            <a:off x="7961036" y="2958500"/>
            <a:ext cx="1295187" cy="1375868"/>
            <a:chOff x="8140700" y="1918628"/>
            <a:chExt cx="2603500" cy="2603500"/>
          </a:xfrm>
        </p:grpSpPr>
        <p:sp>
          <p:nvSpPr>
            <p:cNvPr id="56" name="Arc 55">
              <a:extLst>
                <a:ext uri="{FF2B5EF4-FFF2-40B4-BE49-F238E27FC236}">
                  <a16:creationId xmlns:a16="http://schemas.microsoft.com/office/drawing/2014/main" id="{BD4E715A-9B51-40DF-AE34-CC07F905B438}"/>
                </a:ext>
              </a:extLst>
            </p:cNvPr>
            <p:cNvSpPr/>
            <p:nvPr/>
          </p:nvSpPr>
          <p:spPr>
            <a:xfrm>
              <a:off x="8140700" y="1918628"/>
              <a:ext cx="2603500" cy="2603500"/>
            </a:xfrm>
            <a:prstGeom prst="arc">
              <a:avLst/>
            </a:prstGeom>
            <a:ln w="317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Arc 56">
              <a:extLst>
                <a:ext uri="{FF2B5EF4-FFF2-40B4-BE49-F238E27FC236}">
                  <a16:creationId xmlns:a16="http://schemas.microsoft.com/office/drawing/2014/main" id="{243D4E4E-A61A-4EB2-8904-D40381635278}"/>
                </a:ext>
              </a:extLst>
            </p:cNvPr>
            <p:cNvSpPr/>
            <p:nvPr/>
          </p:nvSpPr>
          <p:spPr>
            <a:xfrm flipH="1">
              <a:off x="8140700" y="1918628"/>
              <a:ext cx="2603500" cy="2603500"/>
            </a:xfrm>
            <a:prstGeom prst="arc">
              <a:avLst/>
            </a:prstGeom>
            <a:ln w="317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8" name="Group 10">
            <a:extLst>
              <a:ext uri="{FF2B5EF4-FFF2-40B4-BE49-F238E27FC236}">
                <a16:creationId xmlns:a16="http://schemas.microsoft.com/office/drawing/2014/main" id="{F52019E5-86DF-4504-A0C0-06DAE7ECA4FF}"/>
              </a:ext>
            </a:extLst>
          </p:cNvPr>
          <p:cNvGrpSpPr/>
          <p:nvPr/>
        </p:nvGrpSpPr>
        <p:grpSpPr>
          <a:xfrm rot="10800000">
            <a:off x="9254117" y="2886208"/>
            <a:ext cx="1295187" cy="1375868"/>
            <a:chOff x="8140700" y="1918628"/>
            <a:chExt cx="2603500" cy="2603500"/>
          </a:xfrm>
        </p:grpSpPr>
        <p:sp>
          <p:nvSpPr>
            <p:cNvPr id="59" name="Arc 58">
              <a:extLst>
                <a:ext uri="{FF2B5EF4-FFF2-40B4-BE49-F238E27FC236}">
                  <a16:creationId xmlns:a16="http://schemas.microsoft.com/office/drawing/2014/main" id="{E904E8CB-BA03-4FFA-ABC9-AC0583BC8B96}"/>
                </a:ext>
              </a:extLst>
            </p:cNvPr>
            <p:cNvSpPr/>
            <p:nvPr/>
          </p:nvSpPr>
          <p:spPr>
            <a:xfrm>
              <a:off x="8140700" y="1918628"/>
              <a:ext cx="2603500" cy="2603500"/>
            </a:xfrm>
            <a:prstGeom prst="arc">
              <a:avLst/>
            </a:prstGeom>
            <a:ln w="317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Arc 59">
              <a:extLst>
                <a:ext uri="{FF2B5EF4-FFF2-40B4-BE49-F238E27FC236}">
                  <a16:creationId xmlns:a16="http://schemas.microsoft.com/office/drawing/2014/main" id="{4A01F3FA-5C88-4CF2-8AF8-BDF172292DFD}"/>
                </a:ext>
              </a:extLst>
            </p:cNvPr>
            <p:cNvSpPr/>
            <p:nvPr/>
          </p:nvSpPr>
          <p:spPr>
            <a:xfrm flipH="1">
              <a:off x="8140700" y="1918628"/>
              <a:ext cx="2603500" cy="2603500"/>
            </a:xfrm>
            <a:prstGeom prst="arc">
              <a:avLst/>
            </a:prstGeom>
            <a:ln w="317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1" name="Group 10">
            <a:extLst>
              <a:ext uri="{FF2B5EF4-FFF2-40B4-BE49-F238E27FC236}">
                <a16:creationId xmlns:a16="http://schemas.microsoft.com/office/drawing/2014/main" id="{E9B66DEC-9F61-43D8-8E0D-9977B4A60E34}"/>
              </a:ext>
            </a:extLst>
          </p:cNvPr>
          <p:cNvGrpSpPr/>
          <p:nvPr/>
        </p:nvGrpSpPr>
        <p:grpSpPr>
          <a:xfrm>
            <a:off x="10563044" y="2906658"/>
            <a:ext cx="1295187" cy="1375868"/>
            <a:chOff x="8140700" y="1918628"/>
            <a:chExt cx="2603500" cy="2603500"/>
          </a:xfrm>
        </p:grpSpPr>
        <p:sp>
          <p:nvSpPr>
            <p:cNvPr id="62" name="Arc 61">
              <a:extLst>
                <a:ext uri="{FF2B5EF4-FFF2-40B4-BE49-F238E27FC236}">
                  <a16:creationId xmlns:a16="http://schemas.microsoft.com/office/drawing/2014/main" id="{206E4E85-2640-453B-8B6C-C0FAF374F5FE}"/>
                </a:ext>
              </a:extLst>
            </p:cNvPr>
            <p:cNvSpPr/>
            <p:nvPr/>
          </p:nvSpPr>
          <p:spPr>
            <a:xfrm>
              <a:off x="8140700" y="1918628"/>
              <a:ext cx="2603500" cy="2603500"/>
            </a:xfrm>
            <a:prstGeom prst="arc">
              <a:avLst/>
            </a:prstGeom>
            <a:ln w="317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Arc 62">
              <a:extLst>
                <a:ext uri="{FF2B5EF4-FFF2-40B4-BE49-F238E27FC236}">
                  <a16:creationId xmlns:a16="http://schemas.microsoft.com/office/drawing/2014/main" id="{6381092C-6B57-4151-9220-3CAA898893FF}"/>
                </a:ext>
              </a:extLst>
            </p:cNvPr>
            <p:cNvSpPr/>
            <p:nvPr/>
          </p:nvSpPr>
          <p:spPr>
            <a:xfrm flipH="1">
              <a:off x="8140700" y="1918628"/>
              <a:ext cx="2603500" cy="2603500"/>
            </a:xfrm>
            <a:prstGeom prst="arc">
              <a:avLst/>
            </a:prstGeom>
            <a:ln w="317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4" name="Rectangle 63">
            <a:extLst>
              <a:ext uri="{FF2B5EF4-FFF2-40B4-BE49-F238E27FC236}">
                <a16:creationId xmlns:a16="http://schemas.microsoft.com/office/drawing/2014/main" id="{45A9E4B2-0813-4976-959D-234FDDD2DC94}"/>
              </a:ext>
            </a:extLst>
          </p:cNvPr>
          <p:cNvSpPr/>
          <p:nvPr/>
        </p:nvSpPr>
        <p:spPr>
          <a:xfrm>
            <a:off x="68020" y="885972"/>
            <a:ext cx="1909586" cy="196817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1400" dirty="0">
                <a:solidFill>
                  <a:schemeClr val="tx1"/>
                </a:solidFill>
              </a:rPr>
              <a:t>HLUC 1: Optimal Cross sector Integration and Grid Scale Storage</a:t>
            </a:r>
          </a:p>
          <a:p>
            <a:pPr algn="ctr" defTabSz="457200" fontAlgn="auto">
              <a:spcBef>
                <a:spcPts val="0"/>
              </a:spcBef>
              <a:spcAft>
                <a:spcPts val="0"/>
              </a:spcAft>
            </a:pPr>
            <a:endParaRPr lang="en-US" sz="1400" dirty="0">
              <a:solidFill>
                <a:schemeClr val="tx1"/>
              </a:solidFill>
            </a:endParaRPr>
          </a:p>
          <a:p>
            <a:pPr algn="ctr" defTabSz="457200" fontAlgn="auto">
              <a:spcBef>
                <a:spcPts val="0"/>
              </a:spcBef>
              <a:spcAft>
                <a:spcPts val="0"/>
              </a:spcAft>
            </a:pPr>
            <a:r>
              <a:rPr lang="fr-BE" sz="1400" u="sng" dirty="0">
                <a:solidFill>
                  <a:schemeClr val="tx1"/>
                </a:solidFill>
              </a:rPr>
              <a:t>Total Budget: 130M€ </a:t>
            </a:r>
            <a:endParaRPr lang="en-US" sz="1400" u="sng" dirty="0">
              <a:solidFill>
                <a:schemeClr val="tx1"/>
              </a:solidFill>
            </a:endParaRPr>
          </a:p>
          <a:p>
            <a:pPr algn="ctr" defTabSz="457200" fontAlgn="auto">
              <a:spcBef>
                <a:spcPts val="0"/>
              </a:spcBef>
              <a:spcAft>
                <a:spcPts val="0"/>
              </a:spcAft>
            </a:pPr>
            <a:endParaRPr lang="fr-BE" sz="1400" b="0" dirty="0">
              <a:solidFill>
                <a:schemeClr val="tx1"/>
              </a:solidFill>
            </a:endParaRPr>
          </a:p>
        </p:txBody>
      </p:sp>
      <p:sp>
        <p:nvSpPr>
          <p:cNvPr id="65" name="Rectangle 64">
            <a:extLst>
              <a:ext uri="{FF2B5EF4-FFF2-40B4-BE49-F238E27FC236}">
                <a16:creationId xmlns:a16="http://schemas.microsoft.com/office/drawing/2014/main" id="{ADA3233D-7FD5-4FDE-8DC6-EB5552CBC577}"/>
              </a:ext>
            </a:extLst>
          </p:cNvPr>
          <p:cNvSpPr/>
          <p:nvPr/>
        </p:nvSpPr>
        <p:spPr>
          <a:xfrm>
            <a:off x="1313128" y="4325219"/>
            <a:ext cx="1630728" cy="203329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400" dirty="0">
                <a:solidFill>
                  <a:schemeClr val="tx1"/>
                </a:solidFill>
              </a:rPr>
              <a:t>HLUC 2: </a:t>
            </a:r>
            <a:r>
              <a:rPr lang="fr-BE" sz="1400" dirty="0" err="1">
                <a:solidFill>
                  <a:schemeClr val="tx1"/>
                </a:solidFill>
              </a:rPr>
              <a:t>Market-driven</a:t>
            </a:r>
            <a:r>
              <a:rPr lang="fr-BE" sz="1400" dirty="0">
                <a:solidFill>
                  <a:schemeClr val="tx1"/>
                </a:solidFill>
              </a:rPr>
              <a:t> TSO–DSO–System User Interactions</a:t>
            </a:r>
          </a:p>
          <a:p>
            <a:pPr algn="ctr" defTabSz="457200" fontAlgn="auto">
              <a:spcBef>
                <a:spcPts val="0"/>
              </a:spcBef>
              <a:spcAft>
                <a:spcPts val="0"/>
              </a:spcAft>
            </a:pPr>
            <a:endParaRPr lang="fr-BE" sz="1400" dirty="0">
              <a:solidFill>
                <a:schemeClr val="tx1"/>
              </a:solidFill>
            </a:endParaRPr>
          </a:p>
          <a:p>
            <a:pPr algn="ctr" defTabSz="457200" fontAlgn="auto">
              <a:spcBef>
                <a:spcPts val="0"/>
              </a:spcBef>
              <a:spcAft>
                <a:spcPts val="0"/>
              </a:spcAft>
            </a:pPr>
            <a:r>
              <a:rPr lang="fr-BE" sz="1400" u="sng" dirty="0">
                <a:solidFill>
                  <a:schemeClr val="tx1"/>
                </a:solidFill>
              </a:rPr>
              <a:t>Total Budget: 90M€</a:t>
            </a:r>
            <a:r>
              <a:rPr lang="en-US" sz="1400" u="sng" dirty="0">
                <a:solidFill>
                  <a:schemeClr val="tx1"/>
                </a:solidFill>
              </a:rPr>
              <a:t> </a:t>
            </a:r>
            <a:endParaRPr lang="fr-BE" sz="1400" u="sng" dirty="0">
              <a:solidFill>
                <a:schemeClr val="tx1"/>
              </a:solidFill>
            </a:endParaRPr>
          </a:p>
        </p:txBody>
      </p:sp>
      <p:sp>
        <p:nvSpPr>
          <p:cNvPr id="66" name="Rectangle 65">
            <a:extLst>
              <a:ext uri="{FF2B5EF4-FFF2-40B4-BE49-F238E27FC236}">
                <a16:creationId xmlns:a16="http://schemas.microsoft.com/office/drawing/2014/main" id="{0418C1AC-60B0-4325-B288-ADC2825866F4}"/>
              </a:ext>
            </a:extLst>
          </p:cNvPr>
          <p:cNvSpPr/>
          <p:nvPr/>
        </p:nvSpPr>
        <p:spPr>
          <a:xfrm>
            <a:off x="2526562" y="827515"/>
            <a:ext cx="1800890" cy="200476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1400" dirty="0">
                <a:solidFill>
                  <a:schemeClr val="tx1"/>
                </a:solidFill>
              </a:rPr>
              <a:t>HLUC 3: Pan European Wholesale Markets, Regional and Local Markets</a:t>
            </a:r>
          </a:p>
          <a:p>
            <a:pPr algn="ctr" defTabSz="457200" fontAlgn="auto">
              <a:spcBef>
                <a:spcPts val="0"/>
              </a:spcBef>
              <a:spcAft>
                <a:spcPts val="0"/>
              </a:spcAft>
            </a:pPr>
            <a:endParaRPr lang="en-US" sz="1400" dirty="0">
              <a:solidFill>
                <a:schemeClr val="tx1"/>
              </a:solidFill>
            </a:endParaRPr>
          </a:p>
          <a:p>
            <a:pPr algn="ctr" defTabSz="457200" fontAlgn="auto">
              <a:spcBef>
                <a:spcPts val="0"/>
              </a:spcBef>
              <a:spcAft>
                <a:spcPts val="0"/>
              </a:spcAft>
            </a:pPr>
            <a:r>
              <a:rPr lang="fr-BE" sz="1400" u="sng" dirty="0">
                <a:solidFill>
                  <a:schemeClr val="tx1"/>
                </a:solidFill>
              </a:rPr>
              <a:t>Total Budget: 80M€</a:t>
            </a:r>
          </a:p>
        </p:txBody>
      </p:sp>
      <p:sp>
        <p:nvSpPr>
          <p:cNvPr id="67" name="Rectangle 66">
            <a:extLst>
              <a:ext uri="{FF2B5EF4-FFF2-40B4-BE49-F238E27FC236}">
                <a16:creationId xmlns:a16="http://schemas.microsoft.com/office/drawing/2014/main" id="{EDACBBA0-797A-4F9A-86DF-C78C051E2AB3}"/>
              </a:ext>
            </a:extLst>
          </p:cNvPr>
          <p:cNvSpPr/>
          <p:nvPr/>
        </p:nvSpPr>
        <p:spPr>
          <a:xfrm>
            <a:off x="3867081" y="4320480"/>
            <a:ext cx="1960140" cy="203329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1400" dirty="0">
                <a:solidFill>
                  <a:schemeClr val="tx1"/>
                </a:solidFill>
              </a:rPr>
              <a:t>HLUC 4: Massive Penetration of RES into the transmission and distribution grid</a:t>
            </a:r>
          </a:p>
          <a:p>
            <a:pPr algn="ctr" defTabSz="457200" fontAlgn="auto">
              <a:spcBef>
                <a:spcPts val="0"/>
              </a:spcBef>
              <a:spcAft>
                <a:spcPts val="0"/>
              </a:spcAft>
            </a:pPr>
            <a:endParaRPr lang="en-US" sz="1400" dirty="0">
              <a:solidFill>
                <a:schemeClr val="tx1"/>
              </a:solidFill>
            </a:endParaRPr>
          </a:p>
          <a:p>
            <a:pPr algn="ctr" defTabSz="457200" fontAlgn="auto">
              <a:spcBef>
                <a:spcPts val="0"/>
              </a:spcBef>
              <a:spcAft>
                <a:spcPts val="0"/>
              </a:spcAft>
            </a:pPr>
            <a:r>
              <a:rPr lang="fr-BE" sz="1400" u="sng" dirty="0">
                <a:solidFill>
                  <a:schemeClr val="tx1"/>
                </a:solidFill>
              </a:rPr>
              <a:t>Total Budget: 145M€</a:t>
            </a:r>
          </a:p>
        </p:txBody>
      </p:sp>
      <p:sp>
        <p:nvSpPr>
          <p:cNvPr id="68" name="Rectangle 67">
            <a:extLst>
              <a:ext uri="{FF2B5EF4-FFF2-40B4-BE49-F238E27FC236}">
                <a16:creationId xmlns:a16="http://schemas.microsoft.com/office/drawing/2014/main" id="{59390537-1705-45DD-BF28-9573887E6E82}"/>
              </a:ext>
            </a:extLst>
          </p:cNvPr>
          <p:cNvSpPr/>
          <p:nvPr/>
        </p:nvSpPr>
        <p:spPr>
          <a:xfrm>
            <a:off x="4606353" y="793916"/>
            <a:ext cx="2749205" cy="200733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1400" dirty="0">
                <a:solidFill>
                  <a:schemeClr val="tx1"/>
                </a:solidFill>
              </a:rPr>
              <a:t>HLUC 5: One stop shop and Digital Technologies for market participation of consumers (citizens) at the center</a:t>
            </a:r>
          </a:p>
          <a:p>
            <a:pPr algn="ctr" defTabSz="457200" fontAlgn="auto">
              <a:spcBef>
                <a:spcPts val="0"/>
              </a:spcBef>
              <a:spcAft>
                <a:spcPts val="0"/>
              </a:spcAft>
            </a:pPr>
            <a:endParaRPr lang="en-US" sz="1400" dirty="0">
              <a:solidFill>
                <a:schemeClr val="tx1"/>
              </a:solidFill>
            </a:endParaRPr>
          </a:p>
          <a:p>
            <a:pPr algn="ctr" defTabSz="457200" fontAlgn="auto">
              <a:spcBef>
                <a:spcPts val="0"/>
              </a:spcBef>
              <a:spcAft>
                <a:spcPts val="0"/>
              </a:spcAft>
            </a:pPr>
            <a:r>
              <a:rPr lang="fr-BE" sz="1400" u="sng" dirty="0">
                <a:solidFill>
                  <a:schemeClr val="tx1"/>
                </a:solidFill>
              </a:rPr>
              <a:t>Total Budget : </a:t>
            </a:r>
          </a:p>
          <a:p>
            <a:pPr algn="ctr" defTabSz="457200" fontAlgn="auto">
              <a:spcBef>
                <a:spcPts val="0"/>
              </a:spcBef>
              <a:spcAft>
                <a:spcPts val="0"/>
              </a:spcAft>
            </a:pPr>
            <a:r>
              <a:rPr lang="fr-BE" sz="1400" u="sng" dirty="0">
                <a:solidFill>
                  <a:schemeClr val="tx1"/>
                </a:solidFill>
              </a:rPr>
              <a:t>120M€</a:t>
            </a:r>
          </a:p>
          <a:p>
            <a:pPr algn="ctr" defTabSz="457200" fontAlgn="auto">
              <a:spcBef>
                <a:spcPts val="0"/>
              </a:spcBef>
              <a:spcAft>
                <a:spcPts val="0"/>
              </a:spcAft>
            </a:pPr>
            <a:endParaRPr lang="fr-BE" sz="1400" u="sng" dirty="0">
              <a:solidFill>
                <a:schemeClr val="tx1"/>
              </a:solidFill>
            </a:endParaRPr>
          </a:p>
        </p:txBody>
      </p:sp>
      <p:sp>
        <p:nvSpPr>
          <p:cNvPr id="69" name="Rectangle 68">
            <a:extLst>
              <a:ext uri="{FF2B5EF4-FFF2-40B4-BE49-F238E27FC236}">
                <a16:creationId xmlns:a16="http://schemas.microsoft.com/office/drawing/2014/main" id="{902F8ED1-212B-4CEF-B13E-97D217AD11B1}"/>
              </a:ext>
            </a:extLst>
          </p:cNvPr>
          <p:cNvSpPr/>
          <p:nvPr/>
        </p:nvSpPr>
        <p:spPr>
          <a:xfrm>
            <a:off x="6365952" y="4309761"/>
            <a:ext cx="2059861" cy="203329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1400" dirty="0">
                <a:solidFill>
                  <a:schemeClr val="tx1"/>
                </a:solidFill>
              </a:rPr>
              <a:t>HLUC 6: Secure operation of widespread use of power electronics at all systems levels</a:t>
            </a:r>
          </a:p>
          <a:p>
            <a:pPr algn="ctr" defTabSz="457200" fontAlgn="auto">
              <a:spcBef>
                <a:spcPts val="0"/>
              </a:spcBef>
              <a:spcAft>
                <a:spcPts val="0"/>
              </a:spcAft>
            </a:pPr>
            <a:endParaRPr lang="en-US" sz="1400" dirty="0">
              <a:solidFill>
                <a:schemeClr val="tx1"/>
              </a:solidFill>
            </a:endParaRPr>
          </a:p>
          <a:p>
            <a:pPr algn="ctr" defTabSz="457200" fontAlgn="auto">
              <a:spcBef>
                <a:spcPts val="0"/>
              </a:spcBef>
              <a:spcAft>
                <a:spcPts val="0"/>
              </a:spcAft>
            </a:pPr>
            <a:r>
              <a:rPr lang="fr-BE" sz="1400" u="sng" dirty="0">
                <a:solidFill>
                  <a:schemeClr val="tx1"/>
                </a:solidFill>
              </a:rPr>
              <a:t>Total Budget: </a:t>
            </a:r>
          </a:p>
          <a:p>
            <a:pPr algn="ctr" defTabSz="457200" fontAlgn="auto">
              <a:spcBef>
                <a:spcPts val="0"/>
              </a:spcBef>
              <a:spcAft>
                <a:spcPts val="0"/>
              </a:spcAft>
            </a:pPr>
            <a:r>
              <a:rPr lang="fr-BE" sz="1400" u="sng" dirty="0">
                <a:solidFill>
                  <a:schemeClr val="tx1"/>
                </a:solidFill>
              </a:rPr>
              <a:t>100M</a:t>
            </a:r>
            <a:r>
              <a:rPr lang="en-US" sz="1400" u="sng" dirty="0">
                <a:solidFill>
                  <a:schemeClr val="tx1"/>
                </a:solidFill>
              </a:rPr>
              <a:t> </a:t>
            </a:r>
            <a:endParaRPr lang="fr-BE" sz="1400" u="sng" dirty="0">
              <a:solidFill>
                <a:schemeClr val="tx1"/>
              </a:solidFill>
            </a:endParaRPr>
          </a:p>
        </p:txBody>
      </p:sp>
      <p:sp>
        <p:nvSpPr>
          <p:cNvPr id="70" name="Rectangle 69">
            <a:extLst>
              <a:ext uri="{FF2B5EF4-FFF2-40B4-BE49-F238E27FC236}">
                <a16:creationId xmlns:a16="http://schemas.microsoft.com/office/drawing/2014/main" id="{FE5E1FD1-14A1-469D-B6A6-DC0330FE6385}"/>
              </a:ext>
            </a:extLst>
          </p:cNvPr>
          <p:cNvSpPr/>
          <p:nvPr/>
        </p:nvSpPr>
        <p:spPr>
          <a:xfrm>
            <a:off x="7680802" y="785603"/>
            <a:ext cx="1893070" cy="200823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1400" dirty="0">
                <a:solidFill>
                  <a:schemeClr val="tx1"/>
                </a:solidFill>
              </a:rPr>
              <a:t>HLUC 7: Enhance System Supervision and Control including Cyber Security</a:t>
            </a:r>
          </a:p>
          <a:p>
            <a:pPr algn="ctr" defTabSz="457200" fontAlgn="auto">
              <a:spcBef>
                <a:spcPts val="0"/>
              </a:spcBef>
              <a:spcAft>
                <a:spcPts val="0"/>
              </a:spcAft>
            </a:pPr>
            <a:endParaRPr lang="en-US" sz="1400" dirty="0">
              <a:solidFill>
                <a:schemeClr val="tx1"/>
              </a:solidFill>
            </a:endParaRPr>
          </a:p>
          <a:p>
            <a:pPr algn="ctr" defTabSz="457200" fontAlgn="auto">
              <a:spcBef>
                <a:spcPts val="0"/>
              </a:spcBef>
              <a:spcAft>
                <a:spcPts val="0"/>
              </a:spcAft>
            </a:pPr>
            <a:r>
              <a:rPr lang="fr-BE" sz="1400" u="sng" dirty="0">
                <a:solidFill>
                  <a:schemeClr val="tx1"/>
                </a:solidFill>
              </a:rPr>
              <a:t>Total Budget</a:t>
            </a:r>
          </a:p>
          <a:p>
            <a:pPr algn="ctr" defTabSz="457200" fontAlgn="auto">
              <a:spcBef>
                <a:spcPts val="0"/>
              </a:spcBef>
              <a:spcAft>
                <a:spcPts val="0"/>
              </a:spcAft>
            </a:pPr>
            <a:r>
              <a:rPr lang="fr-BE" sz="1400" u="sng" dirty="0">
                <a:solidFill>
                  <a:schemeClr val="tx1"/>
                </a:solidFill>
              </a:rPr>
              <a:t>135M€</a:t>
            </a:r>
          </a:p>
        </p:txBody>
      </p:sp>
      <p:sp>
        <p:nvSpPr>
          <p:cNvPr id="71" name="Rectangle 70">
            <a:extLst>
              <a:ext uri="{FF2B5EF4-FFF2-40B4-BE49-F238E27FC236}">
                <a16:creationId xmlns:a16="http://schemas.microsoft.com/office/drawing/2014/main" id="{E5224B78-F153-460A-B4A5-6B0C8E470CFB}"/>
              </a:ext>
            </a:extLst>
          </p:cNvPr>
          <p:cNvSpPr/>
          <p:nvPr/>
        </p:nvSpPr>
        <p:spPr>
          <a:xfrm>
            <a:off x="9137520" y="4348007"/>
            <a:ext cx="1580572" cy="19950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sv-SE" sz="1400" dirty="0">
                <a:solidFill>
                  <a:schemeClr val="tx1"/>
                </a:solidFill>
              </a:rPr>
              <a:t>HLUC 8: Transportation Integration &amp; Storage</a:t>
            </a:r>
          </a:p>
          <a:p>
            <a:pPr algn="ctr" defTabSz="457200" fontAlgn="auto">
              <a:spcBef>
                <a:spcPts val="0"/>
              </a:spcBef>
              <a:spcAft>
                <a:spcPts val="0"/>
              </a:spcAft>
            </a:pPr>
            <a:endParaRPr lang="sv-SE" sz="1400" dirty="0">
              <a:solidFill>
                <a:schemeClr val="tx1"/>
              </a:solidFill>
            </a:endParaRPr>
          </a:p>
          <a:p>
            <a:pPr algn="ctr" defTabSz="457200" fontAlgn="auto">
              <a:spcBef>
                <a:spcPts val="0"/>
              </a:spcBef>
              <a:spcAft>
                <a:spcPts val="0"/>
              </a:spcAft>
            </a:pPr>
            <a:r>
              <a:rPr lang="fr-BE" sz="1400" u="sng" dirty="0">
                <a:solidFill>
                  <a:schemeClr val="tx1"/>
                </a:solidFill>
              </a:rPr>
              <a:t>Total Budget: 100M€</a:t>
            </a:r>
            <a:r>
              <a:rPr lang="sv-SE" sz="1400" u="sng" dirty="0">
                <a:solidFill>
                  <a:schemeClr val="tx1"/>
                </a:solidFill>
              </a:rPr>
              <a:t> </a:t>
            </a:r>
            <a:endParaRPr lang="fr-BE" sz="1400" u="sng" dirty="0">
              <a:solidFill>
                <a:schemeClr val="tx1"/>
              </a:solidFill>
            </a:endParaRPr>
          </a:p>
        </p:txBody>
      </p:sp>
      <p:sp>
        <p:nvSpPr>
          <p:cNvPr id="72" name="Rectangle 71">
            <a:extLst>
              <a:ext uri="{FF2B5EF4-FFF2-40B4-BE49-F238E27FC236}">
                <a16:creationId xmlns:a16="http://schemas.microsoft.com/office/drawing/2014/main" id="{50C7DEB6-E31C-4EF7-9E30-A1F65446C109}"/>
              </a:ext>
            </a:extLst>
          </p:cNvPr>
          <p:cNvSpPr/>
          <p:nvPr/>
        </p:nvSpPr>
        <p:spPr>
          <a:xfrm>
            <a:off x="10013901" y="798399"/>
            <a:ext cx="2003503" cy="200822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1400" dirty="0">
                <a:solidFill>
                  <a:schemeClr val="tx1"/>
                </a:solidFill>
              </a:rPr>
              <a:t>HLUC 9: Flexibility provision by Building, Districts and Industrial Processes</a:t>
            </a:r>
          </a:p>
          <a:p>
            <a:pPr algn="ctr" defTabSz="457200" fontAlgn="auto">
              <a:spcBef>
                <a:spcPts val="0"/>
              </a:spcBef>
              <a:spcAft>
                <a:spcPts val="0"/>
              </a:spcAft>
            </a:pPr>
            <a:endParaRPr lang="en-US" sz="1400" dirty="0">
              <a:solidFill>
                <a:schemeClr val="tx1"/>
              </a:solidFill>
            </a:endParaRPr>
          </a:p>
          <a:p>
            <a:pPr algn="ctr" defTabSz="457200" fontAlgn="auto">
              <a:spcBef>
                <a:spcPts val="0"/>
              </a:spcBef>
              <a:spcAft>
                <a:spcPts val="0"/>
              </a:spcAft>
            </a:pPr>
            <a:r>
              <a:rPr lang="fr-BE" sz="1400" u="sng" dirty="0">
                <a:solidFill>
                  <a:schemeClr val="tx1"/>
                </a:solidFill>
              </a:rPr>
              <a:t>Total Budget: 100M€</a:t>
            </a:r>
          </a:p>
        </p:txBody>
      </p:sp>
    </p:spTree>
    <p:extLst>
      <p:ext uri="{BB962C8B-B14F-4D97-AF65-F5344CB8AC3E}">
        <p14:creationId xmlns:p14="http://schemas.microsoft.com/office/powerpoint/2010/main" val="2408605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925562A8-164D-F41F-40E0-17B35C4EB872}"/>
              </a:ext>
            </a:extLst>
          </p:cNvPr>
          <p:cNvSpPr>
            <a:spLocks noGrp="1"/>
          </p:cNvSpPr>
          <p:nvPr>
            <p:ph type="title"/>
          </p:nvPr>
        </p:nvSpPr>
        <p:spPr>
          <a:xfrm>
            <a:off x="330667" y="-29866"/>
            <a:ext cx="10972800" cy="936625"/>
          </a:xfrm>
        </p:spPr>
        <p:txBody>
          <a:bodyPr/>
          <a:lstStyle/>
          <a:p>
            <a:r>
              <a:rPr lang="fr-BE" sz="2800" dirty="0" err="1"/>
              <a:t>Further</a:t>
            </a:r>
            <a:r>
              <a:rPr lang="fr-BE" sz="2800" dirty="0"/>
              <a:t> Collaboration </a:t>
            </a:r>
            <a:r>
              <a:rPr lang="fr-BE" sz="2800" dirty="0" err="1"/>
              <a:t>Between</a:t>
            </a:r>
            <a:r>
              <a:rPr lang="fr-BE" sz="2800" dirty="0"/>
              <a:t> CIGRE and ETIP SNET</a:t>
            </a:r>
          </a:p>
        </p:txBody>
      </p:sp>
      <p:pic>
        <p:nvPicPr>
          <p:cNvPr id="3" name="Picture 2">
            <a:extLst>
              <a:ext uri="{FF2B5EF4-FFF2-40B4-BE49-F238E27FC236}">
                <a16:creationId xmlns:a16="http://schemas.microsoft.com/office/drawing/2014/main" id="{CC0E0C41-C472-EAA5-9922-CF5C5FF2A024}"/>
              </a:ext>
            </a:extLst>
          </p:cNvPr>
          <p:cNvPicPr>
            <a:picLocks noChangeAspect="1"/>
          </p:cNvPicPr>
          <p:nvPr/>
        </p:nvPicPr>
        <p:blipFill>
          <a:blip r:embed="rId2"/>
          <a:stretch>
            <a:fillRect/>
          </a:stretch>
        </p:blipFill>
        <p:spPr>
          <a:xfrm>
            <a:off x="194552" y="1050752"/>
            <a:ext cx="6556830" cy="5632149"/>
          </a:xfrm>
          <a:prstGeom prst="rect">
            <a:avLst/>
          </a:prstGeom>
        </p:spPr>
      </p:pic>
      <p:pic>
        <p:nvPicPr>
          <p:cNvPr id="6" name="Picture 5">
            <a:extLst>
              <a:ext uri="{FF2B5EF4-FFF2-40B4-BE49-F238E27FC236}">
                <a16:creationId xmlns:a16="http://schemas.microsoft.com/office/drawing/2014/main" id="{4570448A-A95D-0C29-E31F-0DA04DA0E421}"/>
              </a:ext>
            </a:extLst>
          </p:cNvPr>
          <p:cNvPicPr>
            <a:picLocks noChangeAspect="1"/>
          </p:cNvPicPr>
          <p:nvPr/>
        </p:nvPicPr>
        <p:blipFill>
          <a:blip r:embed="rId3"/>
          <a:stretch>
            <a:fillRect/>
          </a:stretch>
        </p:blipFill>
        <p:spPr>
          <a:xfrm>
            <a:off x="6016212" y="1406630"/>
            <a:ext cx="6470743" cy="2110742"/>
          </a:xfrm>
          <a:prstGeom prst="rect">
            <a:avLst/>
          </a:prstGeom>
        </p:spPr>
      </p:pic>
      <p:pic>
        <p:nvPicPr>
          <p:cNvPr id="8" name="Picture 7">
            <a:extLst>
              <a:ext uri="{FF2B5EF4-FFF2-40B4-BE49-F238E27FC236}">
                <a16:creationId xmlns:a16="http://schemas.microsoft.com/office/drawing/2014/main" id="{74117E54-BBA2-8E34-352F-A99CE1F1E83B}"/>
              </a:ext>
            </a:extLst>
          </p:cNvPr>
          <p:cNvPicPr>
            <a:picLocks noChangeAspect="1"/>
          </p:cNvPicPr>
          <p:nvPr/>
        </p:nvPicPr>
        <p:blipFill>
          <a:blip r:embed="rId4"/>
          <a:stretch>
            <a:fillRect/>
          </a:stretch>
        </p:blipFill>
        <p:spPr>
          <a:xfrm>
            <a:off x="6571612" y="3729944"/>
            <a:ext cx="5359941" cy="2952957"/>
          </a:xfrm>
          <a:prstGeom prst="rect">
            <a:avLst/>
          </a:prstGeom>
        </p:spPr>
      </p:pic>
    </p:spTree>
    <p:extLst>
      <p:ext uri="{BB962C8B-B14F-4D97-AF65-F5344CB8AC3E}">
        <p14:creationId xmlns:p14="http://schemas.microsoft.com/office/powerpoint/2010/main" val="3391917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website&#10;&#10;Description automatically generated">
            <a:extLst>
              <a:ext uri="{FF2B5EF4-FFF2-40B4-BE49-F238E27FC236}">
                <a16:creationId xmlns:a16="http://schemas.microsoft.com/office/drawing/2014/main" id="{D3F2FA76-2076-24D2-74CF-A6AB943908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056" y="1084127"/>
            <a:ext cx="10127102" cy="5568224"/>
          </a:xfrm>
          <a:prstGeom prst="rect">
            <a:avLst/>
          </a:prstGeom>
        </p:spPr>
      </p:pic>
      <p:sp>
        <p:nvSpPr>
          <p:cNvPr id="7" name="TextBox 6">
            <a:extLst>
              <a:ext uri="{FF2B5EF4-FFF2-40B4-BE49-F238E27FC236}">
                <a16:creationId xmlns:a16="http://schemas.microsoft.com/office/drawing/2014/main" id="{EA180F70-F14E-7173-E9FF-9764429A7163}"/>
              </a:ext>
            </a:extLst>
          </p:cNvPr>
          <p:cNvSpPr txBox="1"/>
          <p:nvPr/>
        </p:nvSpPr>
        <p:spPr>
          <a:xfrm>
            <a:off x="2723744" y="281994"/>
            <a:ext cx="6478621" cy="461665"/>
          </a:xfrm>
          <a:prstGeom prst="rect">
            <a:avLst/>
          </a:prstGeom>
          <a:noFill/>
        </p:spPr>
        <p:txBody>
          <a:bodyPr wrap="square" rtlCol="0">
            <a:spAutoFit/>
          </a:bodyPr>
          <a:lstStyle/>
          <a:p>
            <a:r>
              <a:rPr lang="en-US" sz="2400" dirty="0">
                <a:solidFill>
                  <a:srgbClr val="0F5494"/>
                </a:solidFill>
              </a:rPr>
              <a:t>Workshops and Electra publications</a:t>
            </a:r>
          </a:p>
        </p:txBody>
      </p:sp>
    </p:spTree>
    <p:extLst>
      <p:ext uri="{BB962C8B-B14F-4D97-AF65-F5344CB8AC3E}">
        <p14:creationId xmlns:p14="http://schemas.microsoft.com/office/powerpoint/2010/main" val="3628903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FC79F-E8A4-4361-9B7F-3969FBFCBFE4}"/>
              </a:ext>
            </a:extLst>
          </p:cNvPr>
          <p:cNvSpPr txBox="1">
            <a:spLocks noGrp="1"/>
          </p:cNvSpPr>
          <p:nvPr>
            <p:ph type="title"/>
          </p:nvPr>
        </p:nvSpPr>
        <p:spPr>
          <a:xfrm>
            <a:off x="351384" y="163556"/>
            <a:ext cx="8229600" cy="702472"/>
          </a:xfrm>
        </p:spPr>
        <p:txBody>
          <a:bodyPr/>
          <a:lstStyle/>
          <a:p>
            <a:pPr lvl="0"/>
            <a:r>
              <a:rPr lang="en-GB" sz="3000" b="1" dirty="0">
                <a:solidFill>
                  <a:srgbClr val="0F5494"/>
                </a:solidFill>
              </a:rPr>
              <a:t>ETIPs under the SET PLAN Umbrella</a:t>
            </a:r>
            <a:endParaRPr lang="es-ES" sz="3000" b="1" dirty="0">
              <a:solidFill>
                <a:srgbClr val="0F5494"/>
              </a:solidFill>
            </a:endParaRPr>
          </a:p>
        </p:txBody>
      </p:sp>
      <p:pic>
        <p:nvPicPr>
          <p:cNvPr id="3" name="Content Placeholder 4">
            <a:extLst>
              <a:ext uri="{FF2B5EF4-FFF2-40B4-BE49-F238E27FC236}">
                <a16:creationId xmlns:a16="http://schemas.microsoft.com/office/drawing/2014/main" id="{AD49726D-53DE-4DB9-AE78-654863C0B75A}"/>
              </a:ext>
            </a:extLst>
          </p:cNvPr>
          <p:cNvPicPr>
            <a:picLocks noGrp="1" noChangeAspect="1"/>
          </p:cNvPicPr>
          <p:nvPr>
            <p:ph idx="1"/>
          </p:nvPr>
        </p:nvPicPr>
        <p:blipFill>
          <a:blip r:embed="rId2"/>
          <a:stretch>
            <a:fillRect/>
          </a:stretch>
        </p:blipFill>
        <p:spPr>
          <a:xfrm>
            <a:off x="379737" y="982331"/>
            <a:ext cx="2077400" cy="1161042"/>
          </a:xfrm>
        </p:spPr>
      </p:pic>
      <p:sp>
        <p:nvSpPr>
          <p:cNvPr id="4" name="TextBox 7">
            <a:extLst>
              <a:ext uri="{FF2B5EF4-FFF2-40B4-BE49-F238E27FC236}">
                <a16:creationId xmlns:a16="http://schemas.microsoft.com/office/drawing/2014/main" id="{0F937DF9-04F5-43F7-8749-7C5492C46873}"/>
              </a:ext>
            </a:extLst>
          </p:cNvPr>
          <p:cNvSpPr txBox="1"/>
          <p:nvPr/>
        </p:nvSpPr>
        <p:spPr>
          <a:xfrm>
            <a:off x="2498149" y="952484"/>
            <a:ext cx="8811801" cy="900246"/>
          </a:xfrm>
          <a:prstGeom prst="rect">
            <a:avLst/>
          </a:prstGeom>
          <a:noFill/>
          <a:ln cap="flat">
            <a:noFill/>
          </a:ln>
        </p:spPr>
        <p:txBody>
          <a:bodyPr vert="horz" wrap="square" lIns="68580" tIns="34290" rIns="68580" bIns="34290" anchor="t" anchorCtr="0" compatLnSpc="1">
            <a:spAutoFit/>
          </a:bodyPr>
          <a:lstStyle/>
          <a:p>
            <a:pPr marL="214313" indent="-214313" algn="just" defTabSz="685800">
              <a:buSzPct val="100000"/>
              <a:buFont typeface="Arial" pitchFamily="34"/>
              <a:buChar char="•"/>
              <a:defRPr sz="1800" b="0" i="0" u="none" strike="noStrike" kern="0" cap="none" spc="0" baseline="0">
                <a:solidFill>
                  <a:srgbClr val="000000"/>
                </a:solidFill>
                <a:uFillTx/>
              </a:defRPr>
            </a:pPr>
            <a:r>
              <a:rPr lang="en-US" sz="1800" dirty="0">
                <a:solidFill>
                  <a:srgbClr val="404040"/>
                </a:solidFill>
                <a:latin typeface="EC Square Sans Pro" pitchFamily="34"/>
              </a:rPr>
              <a:t>The European Strategic Energy Technology Plan (SET Plan) is a key stepping-stone to </a:t>
            </a:r>
            <a:r>
              <a:rPr lang="en-US" sz="1800" b="1" i="1" dirty="0">
                <a:solidFill>
                  <a:srgbClr val="4472C4"/>
                </a:solidFill>
                <a:latin typeface="EC Square Sans Pro" pitchFamily="34"/>
              </a:rPr>
              <a:t>boost the transition towards a climate neutral energy system </a:t>
            </a:r>
            <a:r>
              <a:rPr lang="en-US" sz="1800" dirty="0">
                <a:solidFill>
                  <a:srgbClr val="404040"/>
                </a:solidFill>
                <a:latin typeface="EC Square Sans Pro" pitchFamily="34"/>
              </a:rPr>
              <a:t>through the development of low-carbon technologies in a fast and cost-competitive way.</a:t>
            </a:r>
          </a:p>
        </p:txBody>
      </p:sp>
      <p:sp>
        <p:nvSpPr>
          <p:cNvPr id="5" name="TextBox 9">
            <a:extLst>
              <a:ext uri="{FF2B5EF4-FFF2-40B4-BE49-F238E27FC236}">
                <a16:creationId xmlns:a16="http://schemas.microsoft.com/office/drawing/2014/main" id="{D6E43250-FA6B-4BF6-937B-1027EF0EA538}"/>
              </a:ext>
            </a:extLst>
          </p:cNvPr>
          <p:cNvSpPr txBox="1"/>
          <p:nvPr/>
        </p:nvSpPr>
        <p:spPr>
          <a:xfrm>
            <a:off x="814015" y="2408676"/>
            <a:ext cx="4217214" cy="1177245"/>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1800" dirty="0">
                <a:solidFill>
                  <a:srgbClr val="404040"/>
                </a:solidFill>
                <a:latin typeface="EC Square Sans Pro" pitchFamily="34"/>
              </a:rPr>
              <a:t>The SET Plan consists of</a:t>
            </a:r>
          </a:p>
          <a:p>
            <a:pPr defTabSz="685800">
              <a:defRPr sz="1800" b="0" i="0" u="none" strike="noStrike" kern="0" cap="none" spc="0" baseline="0">
                <a:solidFill>
                  <a:srgbClr val="000000"/>
                </a:solidFill>
                <a:uFillTx/>
              </a:defRPr>
            </a:pPr>
            <a:r>
              <a:rPr lang="en-US" sz="1800" dirty="0">
                <a:solidFill>
                  <a:srgbClr val="404040"/>
                </a:solidFill>
                <a:latin typeface="EC Square Sans Pro" pitchFamily="34"/>
              </a:rPr>
              <a:t>10 Keys Action and related Implementation Working Group (IWGs). </a:t>
            </a:r>
          </a:p>
          <a:p>
            <a:pPr algn="just" defTabSz="685800">
              <a:defRPr sz="1800" b="0" i="0" u="none" strike="noStrike" kern="0" cap="none" spc="0" baseline="0">
                <a:solidFill>
                  <a:srgbClr val="000000"/>
                </a:solidFill>
                <a:uFillTx/>
              </a:defRPr>
            </a:pPr>
            <a:endParaRPr lang="en-US" sz="1800" dirty="0">
              <a:solidFill>
                <a:srgbClr val="404040"/>
              </a:solidFill>
              <a:latin typeface="EC Square Sans Pro" pitchFamily="34"/>
            </a:endParaRPr>
          </a:p>
        </p:txBody>
      </p:sp>
      <p:pic>
        <p:nvPicPr>
          <p:cNvPr id="6" name="Picture 5">
            <a:extLst>
              <a:ext uri="{FF2B5EF4-FFF2-40B4-BE49-F238E27FC236}">
                <a16:creationId xmlns:a16="http://schemas.microsoft.com/office/drawing/2014/main" id="{7A476023-2E04-4CC3-BDD8-0BA5E3FAF82D}"/>
              </a:ext>
            </a:extLst>
          </p:cNvPr>
          <p:cNvPicPr>
            <a:picLocks noChangeAspect="1"/>
          </p:cNvPicPr>
          <p:nvPr/>
        </p:nvPicPr>
        <p:blipFill>
          <a:blip r:embed="rId3"/>
          <a:stretch>
            <a:fillRect/>
          </a:stretch>
        </p:blipFill>
        <p:spPr>
          <a:xfrm>
            <a:off x="6011290" y="1827868"/>
            <a:ext cx="5578534" cy="3532057"/>
          </a:xfrm>
          <a:prstGeom prst="rect">
            <a:avLst/>
          </a:prstGeom>
          <a:noFill/>
          <a:ln cap="flat">
            <a:noFill/>
          </a:ln>
        </p:spPr>
      </p:pic>
      <p:sp>
        <p:nvSpPr>
          <p:cNvPr id="7" name="Arrow: Right 2">
            <a:extLst>
              <a:ext uri="{FF2B5EF4-FFF2-40B4-BE49-F238E27FC236}">
                <a16:creationId xmlns:a16="http://schemas.microsoft.com/office/drawing/2014/main" id="{A51A5CE0-3B1C-4397-9EF3-9F096714B3DD}"/>
              </a:ext>
            </a:extLst>
          </p:cNvPr>
          <p:cNvSpPr/>
          <p:nvPr/>
        </p:nvSpPr>
        <p:spPr>
          <a:xfrm>
            <a:off x="3716859" y="3982168"/>
            <a:ext cx="2294431" cy="307618"/>
          </a:xfrm>
          <a:custGeom>
            <a:avLst>
              <a:gd name="f0" fmla="val 19112"/>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val f7"/>
              <a:gd name="f15" fmla="val f8"/>
              <a:gd name="f16" fmla="pin 0 f0 21600"/>
              <a:gd name="f17" fmla="pin 0 f1 108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2"/>
              <a:gd name="f29" fmla="+- 21600 0 f21"/>
              <a:gd name="f30" fmla="*/ f22 f13 1"/>
              <a:gd name="f31" fmla="*/ f21 f12 1"/>
              <a:gd name="f32" fmla="+- f25 0 f3"/>
              <a:gd name="f33" fmla="+- f26 0 f3"/>
              <a:gd name="f34" fmla="*/ 0 f27 1"/>
              <a:gd name="f35" fmla="*/ 21600 f27 1"/>
              <a:gd name="f36" fmla="*/ f29 f22 1"/>
              <a:gd name="f37" fmla="*/ f28 f13 1"/>
              <a:gd name="f38" fmla="*/ f36 1 10800"/>
              <a:gd name="f39" fmla="*/ f34 1 f27"/>
              <a:gd name="f40" fmla="*/ f35 1 f27"/>
              <a:gd name="f41" fmla="+- f21 f38 0"/>
              <a:gd name="f42" fmla="*/ f39 f12 1"/>
              <a:gd name="f43" fmla="*/ f39 f13 1"/>
              <a:gd name="f44" fmla="*/ f40 f13 1"/>
              <a:gd name="f45" fmla="*/ f41 f12 1"/>
            </a:gdLst>
            <a:ahLst>
              <a:ahXY gdRefX="f0" minX="f7" maxX="f8" gdRefY="f1" minY="f7" maxY="f9">
                <a:pos x="f23" y="f24"/>
              </a:ahXY>
            </a:ahLst>
            <a:cxnLst>
              <a:cxn ang="3cd4">
                <a:pos x="hc" y="t"/>
              </a:cxn>
              <a:cxn ang="0">
                <a:pos x="r" y="vc"/>
              </a:cxn>
              <a:cxn ang="cd4">
                <a:pos x="hc" y="b"/>
              </a:cxn>
              <a:cxn ang="cd2">
                <a:pos x="l" y="vc"/>
              </a:cxn>
              <a:cxn ang="f32">
                <a:pos x="f31" y="f43"/>
              </a:cxn>
              <a:cxn ang="f33">
                <a:pos x="f31" y="f44"/>
              </a:cxn>
            </a:cxnLst>
            <a:rect l="f42" t="f30" r="f45" b="f37"/>
            <a:pathLst>
              <a:path w="21600" h="21600">
                <a:moveTo>
                  <a:pt x="f7" y="f22"/>
                </a:moveTo>
                <a:lnTo>
                  <a:pt x="f21" y="f22"/>
                </a:lnTo>
                <a:lnTo>
                  <a:pt x="f21" y="f7"/>
                </a:lnTo>
                <a:lnTo>
                  <a:pt x="f8" y="f9"/>
                </a:lnTo>
                <a:lnTo>
                  <a:pt x="f21" y="f8"/>
                </a:lnTo>
                <a:lnTo>
                  <a:pt x="f21" y="f28"/>
                </a:lnTo>
                <a:lnTo>
                  <a:pt x="f7" y="f28"/>
                </a:lnTo>
                <a:close/>
              </a:path>
            </a:pathLst>
          </a:custGeom>
          <a:solidFill>
            <a:srgbClr val="4472C4"/>
          </a:solidFill>
          <a:ln w="12701" cap="flat">
            <a:solidFill>
              <a:srgbClr val="2F528F"/>
            </a:solidFill>
            <a:prstDash val="solid"/>
            <a:miter/>
          </a:ln>
        </p:spPr>
        <p:txBody>
          <a:bodyPr vert="horz" wrap="square" lIns="68580" tIns="34290" rIns="68580" bIns="34290" anchor="ctr" anchorCtr="1" compatLnSpc="1">
            <a:noAutofit/>
          </a:bodyPr>
          <a:lstStyle/>
          <a:p>
            <a:pPr algn="ctr" defTabSz="685800">
              <a:defRPr sz="1800" b="0" i="0" u="none" strike="noStrike" kern="0" cap="none" spc="0" baseline="0">
                <a:solidFill>
                  <a:srgbClr val="000000"/>
                </a:solidFill>
                <a:uFillTx/>
              </a:defRPr>
            </a:pPr>
            <a:endParaRPr lang="es-ES" sz="1350">
              <a:solidFill>
                <a:srgbClr val="FFFFFF"/>
              </a:solidFill>
              <a:latin typeface="Calibri"/>
            </a:endParaRPr>
          </a:p>
        </p:txBody>
      </p:sp>
      <p:sp>
        <p:nvSpPr>
          <p:cNvPr id="8" name="TextBox 8">
            <a:extLst>
              <a:ext uri="{FF2B5EF4-FFF2-40B4-BE49-F238E27FC236}">
                <a16:creationId xmlns:a16="http://schemas.microsoft.com/office/drawing/2014/main" id="{F9A948C0-0E01-45BF-99EC-7F78CBA44485}"/>
              </a:ext>
            </a:extLst>
          </p:cNvPr>
          <p:cNvSpPr txBox="1"/>
          <p:nvPr/>
        </p:nvSpPr>
        <p:spPr>
          <a:xfrm>
            <a:off x="471403" y="5433572"/>
            <a:ext cx="8931282" cy="1300356"/>
          </a:xfrm>
          <a:prstGeom prst="rect">
            <a:avLst/>
          </a:prstGeom>
          <a:solidFill>
            <a:schemeClr val="accent1"/>
          </a:solid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1600" b="1" dirty="0">
                <a:solidFill>
                  <a:schemeClr val="tx1"/>
                </a:solidFill>
                <a:latin typeface="Arial" pitchFamily="34"/>
              </a:rPr>
              <a:t>The European Technology and Innovation Platforms (ETIPs) </a:t>
            </a:r>
            <a:r>
              <a:rPr lang="en-US" sz="1600" dirty="0">
                <a:solidFill>
                  <a:schemeClr val="tx1"/>
                </a:solidFill>
                <a:latin typeface="Arial" pitchFamily="34"/>
              </a:rPr>
              <a:t>were created:</a:t>
            </a:r>
          </a:p>
          <a:p>
            <a:pPr marL="214313" indent="-214313" defTabSz="685800">
              <a:buSzPct val="100000"/>
              <a:buFont typeface="Wingdings" pitchFamily="2"/>
              <a:buChar char="Ø"/>
              <a:defRPr sz="1800" b="0" i="0" u="none" strike="noStrike" kern="0" cap="none" spc="0" baseline="0">
                <a:solidFill>
                  <a:srgbClr val="000000"/>
                </a:solidFill>
                <a:uFillTx/>
              </a:defRPr>
            </a:pPr>
            <a:r>
              <a:rPr lang="en-US" sz="1600" dirty="0">
                <a:solidFill>
                  <a:schemeClr val="tx1"/>
                </a:solidFill>
                <a:latin typeface="Arial" pitchFamily="34"/>
              </a:rPr>
              <a:t> to support the implementation of the SET Plan by bringing together EU countries, industry, and researchers in key areas. </a:t>
            </a:r>
          </a:p>
          <a:p>
            <a:pPr marL="214313" indent="-214313" defTabSz="685800">
              <a:buSzPct val="100000"/>
              <a:buFont typeface="Wingdings" pitchFamily="2"/>
              <a:buChar char="Ø"/>
              <a:defRPr sz="1800" b="0" i="0" u="none" strike="noStrike" kern="0" cap="none" spc="0" baseline="0">
                <a:solidFill>
                  <a:srgbClr val="000000"/>
                </a:solidFill>
                <a:uFillTx/>
              </a:defRPr>
            </a:pPr>
            <a:r>
              <a:rPr lang="en-US" sz="1600" dirty="0">
                <a:solidFill>
                  <a:schemeClr val="tx1"/>
                </a:solidFill>
                <a:latin typeface="Arial" pitchFamily="34"/>
              </a:rPr>
              <a:t>to promote the market uptake of key energy technologies by pooling funding, skills, and research facilities.</a:t>
            </a:r>
            <a:endParaRPr lang="es-ES" sz="1600" dirty="0">
              <a:solidFill>
                <a:schemeClr val="tx1"/>
              </a:solidFill>
              <a:latin typeface="Calibri"/>
            </a:endParaRPr>
          </a:p>
        </p:txBody>
      </p:sp>
      <p:sp>
        <p:nvSpPr>
          <p:cNvPr id="9" name="Rectangle 8">
            <a:extLst>
              <a:ext uri="{FF2B5EF4-FFF2-40B4-BE49-F238E27FC236}">
                <a16:creationId xmlns:a16="http://schemas.microsoft.com/office/drawing/2014/main" id="{B34EE27C-5A59-43A1-A30D-A4D28E256586}"/>
              </a:ext>
            </a:extLst>
          </p:cNvPr>
          <p:cNvSpPr/>
          <p:nvPr/>
        </p:nvSpPr>
        <p:spPr>
          <a:xfrm>
            <a:off x="2128386" y="3696851"/>
            <a:ext cx="1588473" cy="931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Under the SET PLAN</a:t>
            </a:r>
            <a:endParaRPr lang="es-ES" sz="1600" dirty="0">
              <a:solidFill>
                <a:schemeClr val="tx1"/>
              </a:solidFill>
            </a:endParaRPr>
          </a:p>
        </p:txBody>
      </p:sp>
      <p:sp>
        <p:nvSpPr>
          <p:cNvPr id="10" name="Arrow: Right 2">
            <a:extLst>
              <a:ext uri="{FF2B5EF4-FFF2-40B4-BE49-F238E27FC236}">
                <a16:creationId xmlns:a16="http://schemas.microsoft.com/office/drawing/2014/main" id="{D4358093-BC68-46AB-97BF-FC950445BB3E}"/>
              </a:ext>
            </a:extLst>
          </p:cNvPr>
          <p:cNvSpPr/>
          <p:nvPr/>
        </p:nvSpPr>
        <p:spPr>
          <a:xfrm rot="5400000">
            <a:off x="2538847" y="4878345"/>
            <a:ext cx="805696" cy="304757"/>
          </a:xfrm>
          <a:custGeom>
            <a:avLst>
              <a:gd name="f0" fmla="val 19112"/>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val f7"/>
              <a:gd name="f15" fmla="val f8"/>
              <a:gd name="f16" fmla="pin 0 f0 21600"/>
              <a:gd name="f17" fmla="pin 0 f1 108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2"/>
              <a:gd name="f29" fmla="+- 21600 0 f21"/>
              <a:gd name="f30" fmla="*/ f22 f13 1"/>
              <a:gd name="f31" fmla="*/ f21 f12 1"/>
              <a:gd name="f32" fmla="+- f25 0 f3"/>
              <a:gd name="f33" fmla="+- f26 0 f3"/>
              <a:gd name="f34" fmla="*/ 0 f27 1"/>
              <a:gd name="f35" fmla="*/ 21600 f27 1"/>
              <a:gd name="f36" fmla="*/ f29 f22 1"/>
              <a:gd name="f37" fmla="*/ f28 f13 1"/>
              <a:gd name="f38" fmla="*/ f36 1 10800"/>
              <a:gd name="f39" fmla="*/ f34 1 f27"/>
              <a:gd name="f40" fmla="*/ f35 1 f27"/>
              <a:gd name="f41" fmla="+- f21 f38 0"/>
              <a:gd name="f42" fmla="*/ f39 f12 1"/>
              <a:gd name="f43" fmla="*/ f39 f13 1"/>
              <a:gd name="f44" fmla="*/ f40 f13 1"/>
              <a:gd name="f45" fmla="*/ f41 f12 1"/>
            </a:gdLst>
            <a:ahLst>
              <a:ahXY gdRefX="f0" minX="f7" maxX="f8" gdRefY="f1" minY="f7" maxY="f9">
                <a:pos x="f23" y="f24"/>
              </a:ahXY>
            </a:ahLst>
            <a:cxnLst>
              <a:cxn ang="3cd4">
                <a:pos x="hc" y="t"/>
              </a:cxn>
              <a:cxn ang="0">
                <a:pos x="r" y="vc"/>
              </a:cxn>
              <a:cxn ang="cd4">
                <a:pos x="hc" y="b"/>
              </a:cxn>
              <a:cxn ang="cd2">
                <a:pos x="l" y="vc"/>
              </a:cxn>
              <a:cxn ang="f32">
                <a:pos x="f31" y="f43"/>
              </a:cxn>
              <a:cxn ang="f33">
                <a:pos x="f31" y="f44"/>
              </a:cxn>
            </a:cxnLst>
            <a:rect l="f42" t="f30" r="f45" b="f37"/>
            <a:pathLst>
              <a:path w="21600" h="21600">
                <a:moveTo>
                  <a:pt x="f7" y="f22"/>
                </a:moveTo>
                <a:lnTo>
                  <a:pt x="f21" y="f22"/>
                </a:lnTo>
                <a:lnTo>
                  <a:pt x="f21" y="f7"/>
                </a:lnTo>
                <a:lnTo>
                  <a:pt x="f8" y="f9"/>
                </a:lnTo>
                <a:lnTo>
                  <a:pt x="f21" y="f8"/>
                </a:lnTo>
                <a:lnTo>
                  <a:pt x="f21" y="f28"/>
                </a:lnTo>
                <a:lnTo>
                  <a:pt x="f7" y="f28"/>
                </a:lnTo>
                <a:close/>
              </a:path>
            </a:pathLst>
          </a:custGeom>
          <a:solidFill>
            <a:srgbClr val="4472C4"/>
          </a:solidFill>
          <a:ln w="12701" cap="flat">
            <a:solidFill>
              <a:srgbClr val="2F528F"/>
            </a:solidFill>
            <a:prstDash val="solid"/>
            <a:miter/>
          </a:ln>
        </p:spPr>
        <p:txBody>
          <a:bodyPr vert="horz" wrap="square" lIns="68580" tIns="34290" rIns="68580" bIns="34290" anchor="ctr" anchorCtr="1" compatLnSpc="1">
            <a:noAutofit/>
          </a:bodyPr>
          <a:lstStyle/>
          <a:p>
            <a:pPr algn="ctr" defTabSz="685800">
              <a:defRPr sz="1800" b="0" i="0" u="none" strike="noStrike" kern="0" cap="none" spc="0" baseline="0">
                <a:solidFill>
                  <a:srgbClr val="000000"/>
                </a:solidFill>
                <a:uFillTx/>
              </a:defRPr>
            </a:pPr>
            <a:endParaRPr lang="es-ES" sz="1350">
              <a:solidFill>
                <a:srgbClr val="FFFFFF"/>
              </a:solidFill>
              <a:latin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itting at a table with a large screen behind them&#10;&#10;Description automatically generated with low confidence">
            <a:extLst>
              <a:ext uri="{FF2B5EF4-FFF2-40B4-BE49-F238E27FC236}">
                <a16:creationId xmlns:a16="http://schemas.microsoft.com/office/drawing/2014/main" id="{5CAF2CD4-36D3-F8B4-9197-0F64AF52A6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3549" y="2307887"/>
            <a:ext cx="6008450" cy="4506337"/>
          </a:xfrm>
          <a:prstGeom prst="rect">
            <a:avLst/>
          </a:prstGeom>
        </p:spPr>
      </p:pic>
      <p:pic>
        <p:nvPicPr>
          <p:cNvPr id="8" name="Picture 7" descr="Graphical user interface, website, calendar&#10;&#10;Description automatically generated">
            <a:extLst>
              <a:ext uri="{FF2B5EF4-FFF2-40B4-BE49-F238E27FC236}">
                <a16:creationId xmlns:a16="http://schemas.microsoft.com/office/drawing/2014/main" id="{5BE829C0-0CF9-F286-D367-CFDAB115AD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55" y="2271409"/>
            <a:ext cx="6076545" cy="4557409"/>
          </a:xfrm>
          <a:prstGeom prst="rect">
            <a:avLst/>
          </a:prstGeom>
        </p:spPr>
      </p:pic>
      <p:pic>
        <p:nvPicPr>
          <p:cNvPr id="10" name="Picture 9">
            <a:extLst>
              <a:ext uri="{FF2B5EF4-FFF2-40B4-BE49-F238E27FC236}">
                <a16:creationId xmlns:a16="http://schemas.microsoft.com/office/drawing/2014/main" id="{59377364-3762-868E-3766-6B0DAF861044}"/>
              </a:ext>
            </a:extLst>
          </p:cNvPr>
          <p:cNvPicPr>
            <a:picLocks noChangeAspect="1"/>
          </p:cNvPicPr>
          <p:nvPr/>
        </p:nvPicPr>
        <p:blipFill>
          <a:blip r:embed="rId4"/>
          <a:stretch>
            <a:fillRect/>
          </a:stretch>
        </p:blipFill>
        <p:spPr>
          <a:xfrm>
            <a:off x="2451718" y="-117413"/>
            <a:ext cx="6497729" cy="2425300"/>
          </a:xfrm>
          <a:prstGeom prst="rect">
            <a:avLst/>
          </a:prstGeom>
        </p:spPr>
      </p:pic>
    </p:spTree>
    <p:extLst>
      <p:ext uri="{BB962C8B-B14F-4D97-AF65-F5344CB8AC3E}">
        <p14:creationId xmlns:p14="http://schemas.microsoft.com/office/powerpoint/2010/main" val="2634614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56D5260-C3A8-4DE3-9E6E-49E48C020D63}"/>
              </a:ext>
            </a:extLst>
          </p:cNvPr>
          <p:cNvSpPr>
            <a:spLocks noGrp="1"/>
          </p:cNvSpPr>
          <p:nvPr>
            <p:ph type="sldNum" sz="quarter" idx="12"/>
          </p:nvPr>
        </p:nvSpPr>
        <p:spPr/>
        <p:txBody>
          <a:bodyPr/>
          <a:lstStyle/>
          <a:p>
            <a:fld id="{5E3C5D62-98AE-4E50-A55F-14DA7A1233D1}" type="slidenum">
              <a:rPr lang="en-US" smtClean="0"/>
              <a:pPr/>
              <a:t>21</a:t>
            </a:fld>
            <a:endParaRPr lang="en-US"/>
          </a:p>
        </p:txBody>
      </p:sp>
      <p:sp>
        <p:nvSpPr>
          <p:cNvPr id="10" name="Title 1">
            <a:extLst>
              <a:ext uri="{FF2B5EF4-FFF2-40B4-BE49-F238E27FC236}">
                <a16:creationId xmlns:a16="http://schemas.microsoft.com/office/drawing/2014/main" id="{0BA024EB-8289-47DA-A9C6-49F366CC6050}"/>
              </a:ext>
            </a:extLst>
          </p:cNvPr>
          <p:cNvSpPr>
            <a:spLocks noGrp="1"/>
          </p:cNvSpPr>
          <p:nvPr>
            <p:ph type="title" idx="4294967295"/>
          </p:nvPr>
        </p:nvSpPr>
        <p:spPr>
          <a:xfrm>
            <a:off x="457200" y="2833451"/>
            <a:ext cx="10515600" cy="2852738"/>
          </a:xfrm>
        </p:spPr>
        <p:txBody>
          <a:bodyPr>
            <a:normAutofit fontScale="90000"/>
          </a:bodyPr>
          <a:lstStyle/>
          <a:p>
            <a:pPr algn="ctr"/>
            <a:r>
              <a:rPr lang="en-GB" sz="4000" b="1" dirty="0"/>
              <a:t>Thank you for your attention!</a:t>
            </a:r>
            <a:br>
              <a:rPr lang="en-GB" sz="4000" b="1" dirty="0"/>
            </a:br>
            <a:br>
              <a:rPr lang="en-GB" sz="4000" b="1" dirty="0"/>
            </a:br>
            <a:br>
              <a:rPr lang="en-GB" sz="4000" b="1" dirty="0"/>
            </a:br>
            <a:br>
              <a:rPr lang="en-GB" sz="4000" b="1" dirty="0"/>
            </a:br>
            <a:r>
              <a:rPr lang="en-GB" sz="2200" i="1" dirty="0">
                <a:latin typeface="+mn-lt"/>
              </a:rPr>
              <a:t>Nikos Hatziargyriou</a:t>
            </a:r>
            <a:br>
              <a:rPr lang="en-GB" sz="2200" dirty="0">
                <a:latin typeface="+mn-lt"/>
              </a:rPr>
            </a:br>
            <a:r>
              <a:rPr lang="en-GB" sz="2200" i="1" dirty="0">
                <a:latin typeface="+mn-lt"/>
                <a:hlinkClick r:id="rId3">
                  <a:extLst>
                    <a:ext uri="{A12FA001-AC4F-418D-AE19-62706E023703}">
                      <ahyp:hlinkClr xmlns:ahyp="http://schemas.microsoft.com/office/drawing/2018/hyperlinkcolor" val="tx"/>
                    </a:ext>
                  </a:extLst>
                </a:hlinkClick>
              </a:rPr>
              <a:t>nh@power.ece.ntua.gr</a:t>
            </a:r>
            <a:br>
              <a:rPr lang="en-GB" sz="2200" i="1" dirty="0">
                <a:latin typeface="+mn-lt"/>
              </a:rPr>
            </a:br>
            <a:br>
              <a:rPr lang="en-GB" sz="2200" i="1" dirty="0">
                <a:latin typeface="+mn-lt"/>
              </a:rPr>
            </a:br>
            <a:br>
              <a:rPr lang="en-GB" sz="3600" i="1" dirty="0">
                <a:latin typeface="+mn-lt"/>
              </a:rPr>
            </a:br>
            <a:br>
              <a:rPr lang="en-GB" sz="3600" i="1" dirty="0"/>
            </a:br>
            <a:br>
              <a:rPr lang="en-GB" sz="3600" i="1" dirty="0"/>
            </a:br>
            <a:r>
              <a:rPr lang="en-GB" sz="5400" dirty="0"/>
              <a:t> </a:t>
            </a:r>
          </a:p>
        </p:txBody>
      </p:sp>
    </p:spTree>
    <p:extLst>
      <p:ext uri="{BB962C8B-B14F-4D97-AF65-F5344CB8AC3E}">
        <p14:creationId xmlns:p14="http://schemas.microsoft.com/office/powerpoint/2010/main" val="2220648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E8507E-24C6-4EE5-B019-2C606348240B}"/>
              </a:ext>
            </a:extLst>
          </p:cNvPr>
          <p:cNvSpPr>
            <a:spLocks noGrp="1"/>
          </p:cNvSpPr>
          <p:nvPr>
            <p:ph type="title"/>
          </p:nvPr>
        </p:nvSpPr>
        <p:spPr>
          <a:xfrm>
            <a:off x="316370" y="207789"/>
            <a:ext cx="10548275" cy="568388"/>
          </a:xfrm>
        </p:spPr>
        <p:txBody>
          <a:bodyPr>
            <a:normAutofit fontScale="90000"/>
          </a:bodyPr>
          <a:lstStyle/>
          <a:p>
            <a:pPr algn="ctr">
              <a:spcAft>
                <a:spcPts val="341"/>
              </a:spcAft>
              <a:defRPr/>
            </a:pPr>
            <a:r>
              <a:rPr lang="en-US" sz="3200" b="1" dirty="0">
                <a:solidFill>
                  <a:srgbClr val="0F5494"/>
                </a:solidFill>
              </a:rPr>
              <a:t>ETIP </a:t>
            </a:r>
            <a:r>
              <a:rPr lang="en-US" sz="3200" b="1" dirty="0"/>
              <a:t>Smart</a:t>
            </a:r>
            <a:r>
              <a:rPr lang="en-US" sz="3200" b="1" dirty="0">
                <a:solidFill>
                  <a:srgbClr val="0F5494"/>
                </a:solidFill>
              </a:rPr>
              <a:t> Networks for Energy Transition -  Goals and Structure</a:t>
            </a:r>
          </a:p>
        </p:txBody>
      </p:sp>
      <p:sp>
        <p:nvSpPr>
          <p:cNvPr id="11" name="TextBox 10">
            <a:extLst>
              <a:ext uri="{FF2B5EF4-FFF2-40B4-BE49-F238E27FC236}">
                <a16:creationId xmlns:a16="http://schemas.microsoft.com/office/drawing/2014/main" id="{6D58D62A-EDB0-4905-A71D-96555EFF163F}"/>
              </a:ext>
            </a:extLst>
          </p:cNvPr>
          <p:cNvSpPr txBox="1"/>
          <p:nvPr/>
        </p:nvSpPr>
        <p:spPr>
          <a:xfrm>
            <a:off x="226069" y="1010803"/>
            <a:ext cx="11287801" cy="1138773"/>
          </a:xfrm>
          <a:prstGeom prst="rect">
            <a:avLst/>
          </a:prstGeom>
          <a:noFill/>
        </p:spPr>
        <p:txBody>
          <a:bodyPr wrap="square">
            <a:spAutoFit/>
          </a:bodyPr>
          <a:lstStyle/>
          <a:p>
            <a:pPr marL="66633" algn="just" defTabSz="518661" fontAlgn="base">
              <a:spcBef>
                <a:spcPts val="341"/>
              </a:spcBef>
              <a:spcAft>
                <a:spcPts val="681"/>
              </a:spcAft>
              <a:buClr>
                <a:srgbClr val="DCDB21"/>
              </a:buClr>
              <a:buSzPct val="90000"/>
              <a:defRPr/>
            </a:pPr>
            <a:r>
              <a:rPr lang="en-US" sz="2000" b="1" i="1" dirty="0">
                <a:solidFill>
                  <a:srgbClr val="4472C4"/>
                </a:solidFill>
                <a:latin typeface="EC Square Sans Pro" panose="020B0506040000020004" pitchFamily="34" charset="0"/>
              </a:rPr>
              <a:t>Guide and identify R&amp;I priorities to support Europe’s energy transition</a:t>
            </a:r>
            <a:r>
              <a:rPr lang="en-US" sz="2000" b="1" dirty="0">
                <a:solidFill>
                  <a:srgbClr val="4472C4"/>
                </a:solidFill>
                <a:latin typeface="EC Square Sans Pro" panose="020B0506040000020004" pitchFamily="34" charset="0"/>
              </a:rPr>
              <a:t>,</a:t>
            </a:r>
            <a:r>
              <a:rPr lang="es-ES" sz="2000" b="1" i="1" dirty="0">
                <a:solidFill>
                  <a:srgbClr val="4472C4"/>
                </a:solidFill>
                <a:latin typeface="EC Square Sans Pro" panose="020B0506040000020004" pitchFamily="34" charset="0"/>
              </a:rPr>
              <a:t> </a:t>
            </a:r>
            <a:r>
              <a:rPr lang="en-US" sz="2000" b="1" dirty="0">
                <a:solidFill>
                  <a:srgbClr val="4472C4"/>
                </a:solidFill>
                <a:latin typeface="EC Square Sans Pro" panose="020B0506040000020004" pitchFamily="34" charset="0"/>
              </a:rPr>
              <a:t>addressing the innovation challenges for the energy system and market evolution toward climate resilience and renewables integration while ensuring affordability and security of supply </a:t>
            </a:r>
            <a:r>
              <a:rPr lang="en-US" sz="2800" b="1" i="1" dirty="0">
                <a:solidFill>
                  <a:srgbClr val="FFC000"/>
                </a:solidFill>
                <a:latin typeface="EC Square Sans Pro" panose="020B0506040000020004" pitchFamily="34" charset="0"/>
              </a:rPr>
              <a:t>beyond smart electricity grids. </a:t>
            </a:r>
          </a:p>
        </p:txBody>
      </p:sp>
      <p:sp>
        <p:nvSpPr>
          <p:cNvPr id="13" name="TextBox 12">
            <a:extLst>
              <a:ext uri="{FF2B5EF4-FFF2-40B4-BE49-F238E27FC236}">
                <a16:creationId xmlns:a16="http://schemas.microsoft.com/office/drawing/2014/main" id="{DB38E61A-B9A6-4749-8C0A-FC6BBA9E56D0}"/>
              </a:ext>
            </a:extLst>
          </p:cNvPr>
          <p:cNvSpPr txBox="1"/>
          <p:nvPr/>
        </p:nvSpPr>
        <p:spPr>
          <a:xfrm>
            <a:off x="5869970" y="2912035"/>
            <a:ext cx="5643900" cy="3191643"/>
          </a:xfrm>
          <a:prstGeom prst="rect">
            <a:avLst/>
          </a:prstGeom>
          <a:noFill/>
        </p:spPr>
        <p:txBody>
          <a:bodyPr wrap="square">
            <a:spAutoFit/>
          </a:bodyPr>
          <a:lstStyle/>
          <a:p>
            <a:pPr marL="228715" indent="-162082" algn="just" defTabSz="518661">
              <a:lnSpc>
                <a:spcPct val="90000"/>
              </a:lnSpc>
              <a:spcBef>
                <a:spcPts val="341"/>
              </a:spcBef>
              <a:spcAft>
                <a:spcPts val="681"/>
              </a:spcAft>
              <a:buClr>
                <a:srgbClr val="DCDB21"/>
              </a:buClr>
              <a:buSzPct val="90000"/>
              <a:buFont typeface="Wingdings" panose="05000000000000000000" pitchFamily="2" charset="2"/>
              <a:buChar char="Ø"/>
              <a:defRPr/>
            </a:pPr>
            <a:r>
              <a:rPr lang="en-US" sz="2000" i="1" dirty="0">
                <a:solidFill>
                  <a:prstClr val="black"/>
                </a:solidFill>
                <a:latin typeface="EC Square Sans Pro" panose="020B0506040000020004" pitchFamily="34" charset="0"/>
                <a:ea typeface="Calibri" panose="020F0502020204030204" pitchFamily="34" charset="0"/>
                <a:cs typeface="Arial" panose="020B0604020202020204" pitchFamily="34" charset="0"/>
              </a:rPr>
              <a:t>Brings together main </a:t>
            </a:r>
            <a:r>
              <a:rPr lang="en-US" sz="2000" i="1" dirty="0">
                <a:solidFill>
                  <a:srgbClr val="FFC000"/>
                </a:solidFill>
                <a:latin typeface="EC Square Sans Pro" panose="020B0506040000020004" pitchFamily="34" charset="0"/>
                <a:ea typeface="Calibri" panose="020F0502020204030204" pitchFamily="34" charset="0"/>
                <a:cs typeface="Arial" panose="020B0604020202020204" pitchFamily="34" charset="0"/>
              </a:rPr>
              <a:t>stakeholders</a:t>
            </a:r>
            <a:r>
              <a:rPr lang="en-US" sz="2000" i="1" dirty="0">
                <a:solidFill>
                  <a:prstClr val="black"/>
                </a:solidFill>
                <a:latin typeface="EC Square Sans Pro" panose="020B0506040000020004" pitchFamily="34" charset="0"/>
                <a:ea typeface="Calibri" panose="020F0502020204030204" pitchFamily="34" charset="0"/>
                <a:cs typeface="Arial" panose="020B0604020202020204" pitchFamily="34" charset="0"/>
              </a:rPr>
              <a:t> and more than  350 </a:t>
            </a:r>
            <a:r>
              <a:rPr lang="en-US" sz="2000" b="1" i="1" dirty="0">
                <a:solidFill>
                  <a:srgbClr val="FFC000"/>
                </a:solidFill>
                <a:latin typeface="EC Square Sans Pro" panose="020B0506040000020004" pitchFamily="34" charset="0"/>
                <a:ea typeface="Calibri" panose="020F0502020204030204" pitchFamily="34" charset="0"/>
                <a:cs typeface="Arial" panose="020B0604020202020204" pitchFamily="34" charset="0"/>
              </a:rPr>
              <a:t>experts </a:t>
            </a:r>
            <a:r>
              <a:rPr lang="en-US" sz="2000" i="1" dirty="0">
                <a:solidFill>
                  <a:prstClr val="black"/>
                </a:solidFill>
                <a:latin typeface="EC Square Sans Pro" panose="020B0506040000020004" pitchFamily="34" charset="0"/>
                <a:ea typeface="Calibri" panose="020F0502020204030204" pitchFamily="34" charset="0"/>
                <a:cs typeface="Arial" panose="020B0604020202020204" pitchFamily="34" charset="0"/>
              </a:rPr>
              <a:t>from the energy sector from all around Europe and beyond</a:t>
            </a:r>
          </a:p>
          <a:p>
            <a:pPr marL="228715" indent="-162082" algn="just" defTabSz="518661">
              <a:lnSpc>
                <a:spcPct val="90000"/>
              </a:lnSpc>
              <a:spcBef>
                <a:spcPts val="341"/>
              </a:spcBef>
              <a:spcAft>
                <a:spcPts val="681"/>
              </a:spcAft>
              <a:buClr>
                <a:srgbClr val="DCDB21"/>
              </a:buClr>
              <a:buSzPct val="90000"/>
              <a:buFont typeface="Wingdings" panose="05000000000000000000" pitchFamily="2" charset="2"/>
              <a:buChar char="Ø"/>
              <a:defRPr/>
            </a:pPr>
            <a:r>
              <a:rPr lang="en-US" sz="2000" i="1" dirty="0">
                <a:solidFill>
                  <a:prstClr val="black"/>
                </a:solidFill>
                <a:latin typeface="EC Square Sans Pro" panose="020B0506040000020004" pitchFamily="34" charset="0"/>
                <a:ea typeface="Calibri" panose="020F0502020204030204" pitchFamily="34" charset="0"/>
                <a:cs typeface="Arial" panose="020B0604020202020204" pitchFamily="34" charset="0"/>
              </a:rPr>
              <a:t>Pre</a:t>
            </a:r>
            <a:r>
              <a:rPr lang="en-US" sz="2000" i="1" dirty="0">
                <a:solidFill>
                  <a:prstClr val="black"/>
                </a:solidFill>
                <a:latin typeface="EC Square Sans Pro" panose="020B0506040000020004" pitchFamily="34" charset="0"/>
                <a:cs typeface="Arial" panose="020B0604020202020204" pitchFamily="34" charset="0"/>
              </a:rPr>
              <a:t>pares and updates </a:t>
            </a:r>
            <a:r>
              <a:rPr lang="en-US" sz="2000" b="1" i="1" dirty="0">
                <a:solidFill>
                  <a:srgbClr val="FFC000"/>
                </a:solidFill>
                <a:latin typeface="EC Square Sans Pro" panose="020B0506040000020004" pitchFamily="34" charset="0"/>
                <a:cs typeface="Arial" panose="020B0604020202020204" pitchFamily="34" charset="0"/>
              </a:rPr>
              <a:t>Visions,</a:t>
            </a:r>
            <a:r>
              <a:rPr lang="en-US" sz="2000" i="1" dirty="0">
                <a:solidFill>
                  <a:prstClr val="black"/>
                </a:solidFill>
                <a:latin typeface="EC Square Sans Pro" panose="020B0506040000020004" pitchFamily="34" charset="0"/>
                <a:cs typeface="Arial" panose="020B0604020202020204" pitchFamily="34" charset="0"/>
              </a:rPr>
              <a:t> </a:t>
            </a:r>
            <a:r>
              <a:rPr lang="en-US" sz="2000" b="1" i="1" dirty="0">
                <a:solidFill>
                  <a:srgbClr val="FFC000"/>
                </a:solidFill>
                <a:latin typeface="EC Square Sans Pro" panose="020B0506040000020004" pitchFamily="34" charset="0"/>
                <a:cs typeface="Arial" panose="020B0604020202020204" pitchFamily="34" charset="0"/>
              </a:rPr>
              <a:t>Roadmaps and Implementation Plans</a:t>
            </a:r>
            <a:r>
              <a:rPr lang="en-US" sz="2000" i="1" dirty="0">
                <a:solidFill>
                  <a:prstClr val="black"/>
                </a:solidFill>
                <a:latin typeface="EC Square Sans Pro" panose="020B0506040000020004" pitchFamily="34" charset="0"/>
                <a:cs typeface="Arial" panose="020B0604020202020204" pitchFamily="34" charset="0"/>
              </a:rPr>
              <a:t> </a:t>
            </a:r>
          </a:p>
          <a:p>
            <a:pPr marL="228715" indent="-162082" algn="just" defTabSz="518661" fontAlgn="base">
              <a:lnSpc>
                <a:spcPct val="90000"/>
              </a:lnSpc>
              <a:spcBef>
                <a:spcPts val="341"/>
              </a:spcBef>
              <a:spcAft>
                <a:spcPts val="681"/>
              </a:spcAft>
              <a:buClr>
                <a:srgbClr val="DCDB21"/>
              </a:buClr>
              <a:buSzPct val="90000"/>
              <a:buFont typeface="Wingdings" panose="05000000000000000000" pitchFamily="2" charset="2"/>
              <a:buChar char="Ø"/>
              <a:defRPr/>
            </a:pPr>
            <a:r>
              <a:rPr lang="en-US" sz="2000" i="1" dirty="0">
                <a:solidFill>
                  <a:prstClr val="black"/>
                </a:solidFill>
                <a:latin typeface="EC Square Sans Pro" panose="020B0506040000020004" pitchFamily="34" charset="0"/>
                <a:cs typeface="Arial" panose="020B0604020202020204" pitchFamily="34" charset="0"/>
              </a:rPr>
              <a:t>It crafts a consolidated stakeholder view</a:t>
            </a:r>
            <a:r>
              <a:rPr lang="en-US" sz="2000" b="1" i="1" dirty="0">
                <a:solidFill>
                  <a:srgbClr val="FFC000"/>
                </a:solidFill>
                <a:latin typeface="EC Square Sans Pro" panose="020B0506040000020004" pitchFamily="34" charset="0"/>
                <a:cs typeface="Arial" panose="020B0604020202020204" pitchFamily="34" charset="0"/>
              </a:rPr>
              <a:t> on R&amp;I to European Energy Policy initiatives toward Energy Transition in order to achieve medium and long term objectives</a:t>
            </a:r>
          </a:p>
          <a:p>
            <a:pPr marL="228715" indent="-162082" algn="just" defTabSz="518661" fontAlgn="base">
              <a:lnSpc>
                <a:spcPct val="90000"/>
              </a:lnSpc>
              <a:spcBef>
                <a:spcPts val="341"/>
              </a:spcBef>
              <a:spcAft>
                <a:spcPts val="681"/>
              </a:spcAft>
              <a:buClr>
                <a:srgbClr val="DCDB21"/>
              </a:buClr>
              <a:buSzPct val="90000"/>
              <a:buFont typeface="Wingdings" panose="05000000000000000000" pitchFamily="2" charset="2"/>
              <a:buChar char="Ø"/>
              <a:defRPr/>
            </a:pPr>
            <a:endParaRPr lang="en-US" sz="1600" b="1" i="1" dirty="0">
              <a:solidFill>
                <a:srgbClr val="FFC000"/>
              </a:solidFill>
              <a:latin typeface="EC Square Sans Pro" panose="020B05060400000200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A7B422CF-9BBA-4CD3-B478-B1FDBAD3FF71}"/>
              </a:ext>
            </a:extLst>
          </p:cNvPr>
          <p:cNvGrpSpPr/>
          <p:nvPr/>
        </p:nvGrpSpPr>
        <p:grpSpPr>
          <a:xfrm>
            <a:off x="494906" y="2149576"/>
            <a:ext cx="5095601" cy="4072803"/>
            <a:chOff x="758256" y="2465954"/>
            <a:chExt cx="6110825" cy="3696428"/>
          </a:xfrm>
        </p:grpSpPr>
        <p:pic>
          <p:nvPicPr>
            <p:cNvPr id="16" name="Picture 15">
              <a:extLst>
                <a:ext uri="{FF2B5EF4-FFF2-40B4-BE49-F238E27FC236}">
                  <a16:creationId xmlns:a16="http://schemas.microsoft.com/office/drawing/2014/main" id="{CA983816-BC5C-424D-97DC-26C267C58D63}"/>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11059"/>
            <a:stretch/>
          </p:blipFill>
          <p:spPr bwMode="auto">
            <a:xfrm>
              <a:off x="758256" y="3371557"/>
              <a:ext cx="5920450" cy="2790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17" name="Picture 16">
              <a:extLst>
                <a:ext uri="{FF2B5EF4-FFF2-40B4-BE49-F238E27FC236}">
                  <a16:creationId xmlns:a16="http://schemas.microsoft.com/office/drawing/2014/main" id="{D411B633-FE43-459B-A6D2-CE8315B227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0747" y="2465954"/>
              <a:ext cx="1228334" cy="9937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14126265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4294967295"/>
          </p:nvPr>
        </p:nvSpPr>
        <p:spPr>
          <a:xfrm>
            <a:off x="0" y="1300163"/>
            <a:ext cx="10644188" cy="5033962"/>
          </a:xfrm>
        </p:spPr>
        <p:txBody>
          <a:bodyPr/>
          <a:lstStyle/>
          <a:p>
            <a:endParaRPr lang="en-GB" dirty="0">
              <a:hlinkClick r:id="rId2"/>
            </a:endParaRPr>
          </a:p>
          <a:p>
            <a:endParaRPr lang="es-ES" dirty="0"/>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4259" y="1409700"/>
            <a:ext cx="4234209" cy="5134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884689" y="1770647"/>
            <a:ext cx="1748587" cy="1854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831060" y="1770647"/>
            <a:ext cx="1794380" cy="1658354"/>
          </a:xfrm>
          <a:prstGeom prst="rect">
            <a:avLst/>
          </a:prstGeom>
          <a:noFill/>
          <a:ln w="38100">
            <a:noFill/>
            <a:miter lim="800000"/>
            <a:headEnd/>
            <a:tailEnd/>
          </a:ln>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0015008" y="1807199"/>
            <a:ext cx="1721018" cy="1488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t="-15343"/>
          <a:stretch/>
        </p:blipFill>
        <p:spPr bwMode="auto">
          <a:xfrm>
            <a:off x="5884689" y="3580103"/>
            <a:ext cx="1705970" cy="2602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7946240" y="3966381"/>
            <a:ext cx="1849323" cy="2104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a:extLst>
              <a:ext uri="{FF2B5EF4-FFF2-40B4-BE49-F238E27FC236}">
                <a16:creationId xmlns:a16="http://schemas.microsoft.com/office/drawing/2014/main" id="{4047E0D3-6E1A-4031-A8AF-A4641E2174FC}"/>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5246" y="1364568"/>
            <a:ext cx="2044008" cy="200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Straight Arrow Connector 13">
            <a:extLst>
              <a:ext uri="{FF2B5EF4-FFF2-40B4-BE49-F238E27FC236}">
                <a16:creationId xmlns:a16="http://schemas.microsoft.com/office/drawing/2014/main" id="{B84A342B-6D95-4C1A-9C55-1D0E287B4280}"/>
              </a:ext>
            </a:extLst>
          </p:cNvPr>
          <p:cNvCxnSpPr/>
          <p:nvPr/>
        </p:nvCxnSpPr>
        <p:spPr>
          <a:xfrm>
            <a:off x="2037332" y="2594344"/>
            <a:ext cx="737476" cy="223284"/>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753E0B81-C1E9-4385-B966-2C76EDD5BC6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64861" y="67636"/>
            <a:ext cx="6357275" cy="1494463"/>
          </a:xfrm>
          <a:prstGeom prst="rect">
            <a:avLst/>
          </a:prstGeom>
        </p:spPr>
      </p:pic>
      <p:grpSp>
        <p:nvGrpSpPr>
          <p:cNvPr id="17" name="Group 16">
            <a:extLst>
              <a:ext uri="{FF2B5EF4-FFF2-40B4-BE49-F238E27FC236}">
                <a16:creationId xmlns:a16="http://schemas.microsoft.com/office/drawing/2014/main" id="{B3B8564B-45D1-4A00-A1D7-653671597D85}"/>
              </a:ext>
            </a:extLst>
          </p:cNvPr>
          <p:cNvGrpSpPr/>
          <p:nvPr/>
        </p:nvGrpSpPr>
        <p:grpSpPr>
          <a:xfrm>
            <a:off x="10079665" y="3991890"/>
            <a:ext cx="2250988" cy="2227376"/>
            <a:chOff x="10079665" y="4034422"/>
            <a:chExt cx="2250988" cy="2227376"/>
          </a:xfrm>
        </p:grpSpPr>
        <p:grpSp>
          <p:nvGrpSpPr>
            <p:cNvPr id="11" name="10 Grupo"/>
            <p:cNvGrpSpPr/>
            <p:nvPr/>
          </p:nvGrpSpPr>
          <p:grpSpPr>
            <a:xfrm>
              <a:off x="10079665" y="4034422"/>
              <a:ext cx="2112335" cy="923330"/>
              <a:chOff x="9291992" y="3730179"/>
              <a:chExt cx="1696438" cy="923330"/>
            </a:xfrm>
          </p:grpSpPr>
          <p:sp>
            <p:nvSpPr>
              <p:cNvPr id="10" name="9 CuadroTexto"/>
              <p:cNvSpPr txBox="1"/>
              <p:nvPr/>
            </p:nvSpPr>
            <p:spPr>
              <a:xfrm>
                <a:off x="9291992" y="3730179"/>
                <a:ext cx="1696438" cy="92333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835E10"/>
                  </a:solidFill>
                  <a:effectLst/>
                  <a:uLnTx/>
                  <a:uFillTx/>
                  <a:latin typeface="Miso"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835E10"/>
                  </a:solidFill>
                  <a:effectLst/>
                  <a:uLnTx/>
                  <a:uFillTx/>
                  <a:latin typeface="Miso"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835E10"/>
                  </a:solidFill>
                  <a:effectLst/>
                  <a:uLnTx/>
                  <a:uFillTx/>
                  <a:latin typeface="Miso" pitchFamily="50" charset="0"/>
                </a:endParaRPr>
              </a:p>
            </p:txBody>
          </p:sp>
          <p:pic>
            <p:nvPicPr>
              <p:cNvPr id="2050" name="Picture 2" descr="http://www.etip-snet.eu/wp-content/uploads/2017/03/NSCG-icon.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9409349" y="3892038"/>
                <a:ext cx="505999" cy="648000"/>
              </a:xfrm>
              <a:prstGeom prst="rect">
                <a:avLst/>
              </a:prstGeom>
              <a:solidFill>
                <a:schemeClr val="accent1"/>
              </a:solidFill>
            </p:spPr>
          </p:pic>
        </p:grpSp>
        <p:pic>
          <p:nvPicPr>
            <p:cNvPr id="15" name="Picture 14">
              <a:extLst>
                <a:ext uri="{FF2B5EF4-FFF2-40B4-BE49-F238E27FC236}">
                  <a16:creationId xmlns:a16="http://schemas.microsoft.com/office/drawing/2014/main" id="{19E90226-744B-47B1-B6E4-021ECA197714}"/>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099324" y="4859596"/>
              <a:ext cx="2231329" cy="1402202"/>
            </a:xfrm>
            <a:prstGeom prst="rect">
              <a:avLst/>
            </a:prstGeom>
          </p:spPr>
        </p:pic>
      </p:grpSp>
    </p:spTree>
    <p:extLst>
      <p:ext uri="{BB962C8B-B14F-4D97-AF65-F5344CB8AC3E}">
        <p14:creationId xmlns:p14="http://schemas.microsoft.com/office/powerpoint/2010/main" val="26697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AAC1FB-D46D-452A-AE6F-C4B8108D543A}"/>
              </a:ext>
            </a:extLst>
          </p:cNvPr>
          <p:cNvSpPr>
            <a:spLocks noGrp="1"/>
          </p:cNvSpPr>
          <p:nvPr>
            <p:ph type="sldNum" sz="quarter" idx="11"/>
          </p:nvPr>
        </p:nvSpPr>
        <p:spPr>
          <a:xfrm>
            <a:off x="6298192" y="6492240"/>
            <a:ext cx="2072723" cy="365760"/>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F4A40A0-B5A8-47AD-A36D-2AA4D7D4CFAB}" type="slidenum">
              <a:rPr kumimoji="0" lang="en-US" sz="1200" b="0" i="0" u="none" strike="noStrike" kern="1200" cap="none" spc="0" normalizeH="0" baseline="0" noProof="0" smtClean="0">
                <a:ln>
                  <a:noFill/>
                </a:ln>
                <a:solidFill>
                  <a:srgbClr val="181616">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200" b="0" i="0" u="none" strike="noStrike" kern="1200" cap="none" spc="0" normalizeH="0" baseline="0" noProof="0">
              <a:ln>
                <a:noFill/>
              </a:ln>
              <a:solidFill>
                <a:srgbClr val="181616">
                  <a:tint val="75000"/>
                </a:srgbClr>
              </a:solidFill>
              <a:effectLst/>
              <a:uLnTx/>
              <a:uFillTx/>
              <a:latin typeface="Arial"/>
              <a:ea typeface="+mn-ea"/>
              <a:cs typeface="+mn-cs"/>
            </a:endParaRPr>
          </a:p>
        </p:txBody>
      </p:sp>
      <p:sp>
        <p:nvSpPr>
          <p:cNvPr id="10" name="TextBox 9">
            <a:extLst>
              <a:ext uri="{FF2B5EF4-FFF2-40B4-BE49-F238E27FC236}">
                <a16:creationId xmlns:a16="http://schemas.microsoft.com/office/drawing/2014/main" id="{4C11DA50-58D2-40DD-861A-01AF3FD86689}"/>
              </a:ext>
            </a:extLst>
          </p:cNvPr>
          <p:cNvSpPr txBox="1"/>
          <p:nvPr/>
        </p:nvSpPr>
        <p:spPr>
          <a:xfrm>
            <a:off x="8916205" y="5832780"/>
            <a:ext cx="2803277" cy="369332"/>
          </a:xfrm>
          <a:prstGeom prst="rect">
            <a:avLst/>
          </a:prstGeom>
          <a:no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800" b="1" dirty="0">
                <a:solidFill>
                  <a:srgbClr val="181616"/>
                </a:solidFill>
                <a:latin typeface="Arial"/>
              </a:rPr>
              <a:t>P</a:t>
            </a:r>
            <a:r>
              <a:rPr kumimoji="0" lang="es-ES" sz="1800" b="1" i="0" u="none" strike="noStrike" kern="1200" cap="none" spc="0" normalizeH="0" baseline="0" noProof="0" dirty="0" err="1">
                <a:ln>
                  <a:noFill/>
                </a:ln>
                <a:solidFill>
                  <a:srgbClr val="181616"/>
                </a:solidFill>
                <a:effectLst/>
                <a:uLnTx/>
                <a:uFillTx/>
                <a:latin typeface="Arial"/>
                <a:ea typeface="+mn-ea"/>
                <a:cs typeface="+mn-cs"/>
              </a:rPr>
              <a:t>ublished</a:t>
            </a:r>
            <a:r>
              <a:rPr kumimoji="0" lang="es-ES" sz="1800" b="1" i="0" u="none" strike="noStrike" kern="1200" cap="none" spc="0" normalizeH="0" baseline="0" noProof="0" dirty="0">
                <a:ln>
                  <a:noFill/>
                </a:ln>
                <a:solidFill>
                  <a:srgbClr val="181616"/>
                </a:solidFill>
                <a:effectLst/>
                <a:uLnTx/>
                <a:uFillTx/>
                <a:latin typeface="Arial"/>
                <a:ea typeface="+mn-ea"/>
                <a:cs typeface="+mn-cs"/>
              </a:rPr>
              <a:t> May 2020</a:t>
            </a:r>
            <a:endParaRPr kumimoji="0" lang="en-GB" sz="1800" b="1" i="0" u="none" strike="noStrike" kern="1200" cap="none" spc="0" normalizeH="0" baseline="0" noProof="0" dirty="0">
              <a:ln>
                <a:noFill/>
              </a:ln>
              <a:solidFill>
                <a:srgbClr val="181616"/>
              </a:solidFill>
              <a:effectLst/>
              <a:uLnTx/>
              <a:uFillTx/>
              <a:latin typeface="Arial"/>
              <a:ea typeface="+mn-ea"/>
              <a:cs typeface="+mn-cs"/>
            </a:endParaRPr>
          </a:p>
        </p:txBody>
      </p:sp>
      <p:sp>
        <p:nvSpPr>
          <p:cNvPr id="2" name="Title 1">
            <a:extLst>
              <a:ext uri="{FF2B5EF4-FFF2-40B4-BE49-F238E27FC236}">
                <a16:creationId xmlns:a16="http://schemas.microsoft.com/office/drawing/2014/main" id="{47751920-4A5C-4235-BE86-2E0759D498F9}"/>
              </a:ext>
            </a:extLst>
          </p:cNvPr>
          <p:cNvSpPr>
            <a:spLocks noGrp="1"/>
          </p:cNvSpPr>
          <p:nvPr>
            <p:ph type="ctrTitle"/>
          </p:nvPr>
        </p:nvSpPr>
        <p:spPr>
          <a:xfrm>
            <a:off x="342772" y="433591"/>
            <a:ext cx="11971074" cy="365760"/>
          </a:xfrm>
        </p:spPr>
        <p:txBody>
          <a:bodyPr vert="horz" lIns="91440" tIns="45720" rIns="91440" bIns="45720" rtlCol="0" anchor="b">
            <a:noAutofit/>
          </a:bodyPr>
          <a:lstStyle/>
          <a:p>
            <a:pPr algn="l"/>
            <a:r>
              <a:rPr lang="en-US" kern="1200" dirty="0">
                <a:solidFill>
                  <a:srgbClr val="0F5494"/>
                </a:solidFill>
                <a:latin typeface="+mj-lt"/>
                <a:ea typeface="+mj-ea"/>
                <a:cs typeface="+mj-cs"/>
              </a:rPr>
              <a:t>ETIP SNET Main achievement for R&amp;I priorities</a:t>
            </a:r>
          </a:p>
        </p:txBody>
      </p:sp>
      <p:sp>
        <p:nvSpPr>
          <p:cNvPr id="15" name="TextBox 9">
            <a:extLst>
              <a:ext uri="{FF2B5EF4-FFF2-40B4-BE49-F238E27FC236}">
                <a16:creationId xmlns:a16="http://schemas.microsoft.com/office/drawing/2014/main" id="{9C014441-1935-49DA-9212-77577CBC1964}"/>
              </a:ext>
            </a:extLst>
          </p:cNvPr>
          <p:cNvSpPr txBox="1"/>
          <p:nvPr/>
        </p:nvSpPr>
        <p:spPr>
          <a:xfrm>
            <a:off x="1525475" y="5832780"/>
            <a:ext cx="1924493" cy="369332"/>
          </a:xfrm>
          <a:prstGeom prst="rect">
            <a:avLst/>
          </a:prstGeom>
          <a:no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err="1">
                <a:ln>
                  <a:noFill/>
                </a:ln>
                <a:solidFill>
                  <a:srgbClr val="181616"/>
                </a:solidFill>
                <a:effectLst/>
                <a:uLnTx/>
                <a:uFillTx/>
                <a:latin typeface="Arial"/>
                <a:ea typeface="+mn-ea"/>
                <a:cs typeface="+mn-cs"/>
              </a:rPr>
              <a:t>Published</a:t>
            </a:r>
            <a:r>
              <a:rPr kumimoji="0" lang="es-ES" sz="1800" b="1" i="0" u="none" strike="noStrike" kern="1200" cap="none" spc="0" normalizeH="0" baseline="0" noProof="0" dirty="0">
                <a:ln>
                  <a:noFill/>
                </a:ln>
                <a:solidFill>
                  <a:srgbClr val="181616"/>
                </a:solidFill>
                <a:effectLst/>
                <a:uLnTx/>
                <a:uFillTx/>
                <a:latin typeface="Arial"/>
                <a:ea typeface="+mn-ea"/>
                <a:cs typeface="+mn-cs"/>
              </a:rPr>
              <a:t> 2018</a:t>
            </a:r>
            <a:endParaRPr kumimoji="0" lang="en-GB" sz="1800" b="1" i="0" u="none" strike="noStrike" kern="1200" cap="none" spc="0" normalizeH="0" baseline="0" noProof="0" dirty="0">
              <a:ln>
                <a:noFill/>
              </a:ln>
              <a:solidFill>
                <a:srgbClr val="181616"/>
              </a:solidFill>
              <a:effectLst/>
              <a:uLnTx/>
              <a:uFillTx/>
              <a:latin typeface="Arial"/>
              <a:ea typeface="+mn-ea"/>
              <a:cs typeface="+mn-cs"/>
            </a:endParaRPr>
          </a:p>
        </p:txBody>
      </p:sp>
      <p:sp>
        <p:nvSpPr>
          <p:cNvPr id="16" name="TextBox 9">
            <a:extLst>
              <a:ext uri="{FF2B5EF4-FFF2-40B4-BE49-F238E27FC236}">
                <a16:creationId xmlns:a16="http://schemas.microsoft.com/office/drawing/2014/main" id="{D3EF9363-ADB4-45E1-96D2-8ED4F4F77405}"/>
              </a:ext>
            </a:extLst>
          </p:cNvPr>
          <p:cNvSpPr txBox="1"/>
          <p:nvPr/>
        </p:nvSpPr>
        <p:spPr>
          <a:xfrm>
            <a:off x="4532646" y="5763836"/>
            <a:ext cx="3591327" cy="646331"/>
          </a:xfrm>
          <a:prstGeom prst="rect">
            <a:avLst/>
          </a:prstGeom>
          <a:no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err="1">
                <a:ln>
                  <a:noFill/>
                </a:ln>
                <a:solidFill>
                  <a:srgbClr val="181616"/>
                </a:solidFill>
                <a:effectLst/>
                <a:uLnTx/>
                <a:uFillTx/>
                <a:latin typeface="Arial"/>
                <a:ea typeface="+mn-ea"/>
                <a:cs typeface="+mn-cs"/>
              </a:rPr>
              <a:t>Published</a:t>
            </a:r>
            <a:r>
              <a:rPr kumimoji="0" lang="es-ES" sz="1800" b="1" i="0" u="none" strike="noStrike" kern="1200" cap="none" spc="0" normalizeH="0" baseline="0" noProof="0" dirty="0">
                <a:ln>
                  <a:noFill/>
                </a:ln>
                <a:solidFill>
                  <a:srgbClr val="181616"/>
                </a:solidFill>
                <a:effectLst/>
                <a:uLnTx/>
                <a:uFillTx/>
                <a:latin typeface="Arial"/>
                <a:ea typeface="+mn-ea"/>
                <a:cs typeface="+mn-cs"/>
              </a:rPr>
              <a:t> Feb 2020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181616"/>
              </a:solidFill>
              <a:effectLst/>
              <a:uLnTx/>
              <a:uFillTx/>
              <a:latin typeface="Arial"/>
              <a:ea typeface="+mn-ea"/>
              <a:cs typeface="+mn-cs"/>
            </a:endParaRPr>
          </a:p>
        </p:txBody>
      </p:sp>
      <p:sp>
        <p:nvSpPr>
          <p:cNvPr id="3" name="Rettangolo 2">
            <a:extLst>
              <a:ext uri="{FF2B5EF4-FFF2-40B4-BE49-F238E27FC236}">
                <a16:creationId xmlns:a16="http://schemas.microsoft.com/office/drawing/2014/main" id="{84E929AA-7DC3-4374-9C4A-31CC30A4D4E3}"/>
              </a:ext>
            </a:extLst>
          </p:cNvPr>
          <p:cNvSpPr/>
          <p:nvPr/>
        </p:nvSpPr>
        <p:spPr>
          <a:xfrm>
            <a:off x="4197096" y="6429675"/>
            <a:ext cx="4443984" cy="279757"/>
          </a:xfrm>
          <a:prstGeom prst="rect">
            <a:avLst/>
          </a:prstGeom>
        </p:spPr>
        <p:txBody>
          <a:bodyPr wrap="square">
            <a:spAutoFit/>
          </a:bodyPr>
          <a:lstStyle/>
          <a:p>
            <a:pPr marL="0" marR="0" lvl="0" indent="0" algn="ctr" defTabSz="914400" rtl="0" eaLnBrk="1" fontAlgn="auto" latinLnBrk="0" hangingPunct="1">
              <a:lnSpc>
                <a:spcPct val="110000"/>
              </a:lnSpc>
              <a:spcBef>
                <a:spcPts val="1200"/>
              </a:spcBef>
              <a:spcAft>
                <a:spcPts val="600"/>
              </a:spcAft>
              <a:buClrTx/>
              <a:buSzTx/>
              <a:buFontTx/>
              <a:buNone/>
              <a:tabLst/>
              <a:defRPr/>
            </a:pPr>
            <a:r>
              <a:rPr kumimoji="0" lang="it-IT" sz="1200" b="0" i="0" u="none" strike="noStrike" kern="1200" cap="none" spc="0" normalizeH="0" baseline="0" noProof="0" dirty="0">
                <a:ln>
                  <a:noFill/>
                </a:ln>
                <a:solidFill>
                  <a:srgbClr val="181616"/>
                </a:solidFill>
                <a:effectLst/>
                <a:uLnTx/>
                <a:uFillTx/>
                <a:latin typeface="Arial"/>
                <a:ea typeface="+mn-ea"/>
                <a:cs typeface="+mn-cs"/>
                <a:hlinkClick r:id="rId3"/>
              </a:rPr>
              <a:t>HERE</a:t>
            </a:r>
            <a:endParaRPr kumimoji="0" lang="it-IT" sz="1200" b="0" i="0" u="none" strike="noStrike" kern="1200" cap="none" spc="0" normalizeH="0" baseline="0" noProof="0" dirty="0">
              <a:ln>
                <a:noFill/>
              </a:ln>
              <a:solidFill>
                <a:srgbClr val="181616"/>
              </a:solidFill>
              <a:effectLst/>
              <a:uLnTx/>
              <a:uFillTx/>
              <a:latin typeface="Arial"/>
              <a:ea typeface="+mn-ea"/>
              <a:cs typeface="+mn-cs"/>
            </a:endParaRPr>
          </a:p>
        </p:txBody>
      </p:sp>
      <p:sp>
        <p:nvSpPr>
          <p:cNvPr id="18" name="Rettangolo 17">
            <a:extLst>
              <a:ext uri="{FF2B5EF4-FFF2-40B4-BE49-F238E27FC236}">
                <a16:creationId xmlns:a16="http://schemas.microsoft.com/office/drawing/2014/main" id="{075CA28C-DF7C-40FB-AD8F-E891442D117A}"/>
              </a:ext>
            </a:extLst>
          </p:cNvPr>
          <p:cNvSpPr/>
          <p:nvPr/>
        </p:nvSpPr>
        <p:spPr>
          <a:xfrm>
            <a:off x="329462" y="6295812"/>
            <a:ext cx="4328601" cy="279757"/>
          </a:xfrm>
          <a:prstGeom prst="rect">
            <a:avLst/>
          </a:prstGeom>
        </p:spPr>
        <p:txBody>
          <a:bodyPr wrap="square">
            <a:spAutoFit/>
          </a:bodyPr>
          <a:lstStyle/>
          <a:p>
            <a:pPr marL="0" marR="0" lvl="0" indent="0" algn="ctr" defTabSz="914400" rtl="0" eaLnBrk="1" fontAlgn="auto" latinLnBrk="0" hangingPunct="1">
              <a:lnSpc>
                <a:spcPct val="110000"/>
              </a:lnSpc>
              <a:spcBef>
                <a:spcPts val="1200"/>
              </a:spcBef>
              <a:spcAft>
                <a:spcPts val="600"/>
              </a:spcAft>
              <a:buClrTx/>
              <a:buSzTx/>
              <a:buFontTx/>
              <a:buNone/>
              <a:tabLst/>
              <a:defRPr/>
            </a:pPr>
            <a:r>
              <a:rPr kumimoji="0" lang="it-IT" sz="1200" b="0" i="0" u="none" strike="noStrike" kern="1200" cap="none" spc="0" normalizeH="0" baseline="0" noProof="0" dirty="0">
                <a:ln>
                  <a:noFill/>
                </a:ln>
                <a:solidFill>
                  <a:srgbClr val="181616"/>
                </a:solidFill>
                <a:effectLst/>
                <a:uLnTx/>
                <a:uFillTx/>
                <a:latin typeface="Arial"/>
                <a:ea typeface="+mn-ea"/>
                <a:cs typeface="+mn-cs"/>
                <a:hlinkClick r:id="rId4"/>
              </a:rPr>
              <a:t>HERE</a:t>
            </a:r>
            <a:endParaRPr kumimoji="0" lang="it-IT" sz="1200" b="0" i="0" u="none" strike="noStrike" kern="1200" cap="none" spc="0" normalizeH="0" baseline="0" noProof="0" dirty="0">
              <a:ln>
                <a:noFill/>
              </a:ln>
              <a:solidFill>
                <a:srgbClr val="181616"/>
              </a:solidFill>
              <a:effectLst/>
              <a:uLnTx/>
              <a:uFillTx/>
              <a:latin typeface="Arial"/>
              <a:ea typeface="+mn-ea"/>
              <a:cs typeface="+mn-cs"/>
            </a:endParaRPr>
          </a:p>
        </p:txBody>
      </p:sp>
      <p:sp>
        <p:nvSpPr>
          <p:cNvPr id="11" name="Rettangolo 2">
            <a:extLst>
              <a:ext uri="{FF2B5EF4-FFF2-40B4-BE49-F238E27FC236}">
                <a16:creationId xmlns:a16="http://schemas.microsoft.com/office/drawing/2014/main" id="{C83F629E-AF8E-40B8-B653-C9DAC967EA5D}"/>
              </a:ext>
            </a:extLst>
          </p:cNvPr>
          <p:cNvSpPr/>
          <p:nvPr/>
        </p:nvSpPr>
        <p:spPr>
          <a:xfrm>
            <a:off x="8916205" y="6582134"/>
            <a:ext cx="4443984" cy="279757"/>
          </a:xfrm>
          <a:prstGeom prst="rect">
            <a:avLst/>
          </a:prstGeom>
        </p:spPr>
        <p:txBody>
          <a:bodyPr wrap="square">
            <a:spAutoFit/>
          </a:bodyPr>
          <a:lstStyle/>
          <a:p>
            <a:pPr marL="0" marR="0" lvl="0" indent="0" algn="ctr" defTabSz="914400" rtl="0" eaLnBrk="1" fontAlgn="auto" latinLnBrk="0" hangingPunct="1">
              <a:lnSpc>
                <a:spcPct val="110000"/>
              </a:lnSpc>
              <a:spcBef>
                <a:spcPts val="1200"/>
              </a:spcBef>
              <a:spcAft>
                <a:spcPts val="600"/>
              </a:spcAft>
              <a:buClrTx/>
              <a:buSzTx/>
              <a:buFontTx/>
              <a:buNone/>
              <a:tabLst/>
              <a:defRPr/>
            </a:pPr>
            <a:r>
              <a:rPr kumimoji="0" lang="it-IT" sz="1200" b="0" i="0" u="none" strike="noStrike" kern="1200" cap="none" spc="0" normalizeH="0" baseline="0" noProof="0" dirty="0">
                <a:ln>
                  <a:noFill/>
                </a:ln>
                <a:solidFill>
                  <a:srgbClr val="181616"/>
                </a:solidFill>
                <a:effectLst/>
                <a:uLnTx/>
                <a:uFillTx/>
                <a:latin typeface="Arial"/>
                <a:ea typeface="+mn-ea"/>
                <a:cs typeface="+mn-cs"/>
                <a:hlinkClick r:id="rId5"/>
              </a:rPr>
              <a:t>HERE</a:t>
            </a:r>
            <a:endParaRPr kumimoji="0" lang="it-IT" sz="1200" b="0" i="0" u="none" strike="noStrike" kern="1200" cap="none" spc="0" normalizeH="0" baseline="0" noProof="0" dirty="0">
              <a:ln>
                <a:noFill/>
              </a:ln>
              <a:solidFill>
                <a:srgbClr val="181616"/>
              </a:solidFill>
              <a:effectLst/>
              <a:uLnTx/>
              <a:uFillTx/>
              <a:latin typeface="Arial"/>
              <a:ea typeface="+mn-ea"/>
              <a:cs typeface="+mn-cs"/>
            </a:endParaRPr>
          </a:p>
        </p:txBody>
      </p:sp>
      <p:pic>
        <p:nvPicPr>
          <p:cNvPr id="7" name="Picture 4">
            <a:extLst>
              <a:ext uri="{FF2B5EF4-FFF2-40B4-BE49-F238E27FC236}">
                <a16:creationId xmlns:a16="http://schemas.microsoft.com/office/drawing/2014/main" id="{5A057D93-7D05-458F-BDA1-F8D7D923749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0619" y="1485166"/>
            <a:ext cx="2863215" cy="4125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a:extLst>
              <a:ext uri="{FF2B5EF4-FFF2-40B4-BE49-F238E27FC236}">
                <a16:creationId xmlns:a16="http://schemas.microsoft.com/office/drawing/2014/main" id="{E2EDF09F-F097-4CA4-8BA5-E4A80A5D7056}"/>
              </a:ext>
            </a:extLst>
          </p:cNvPr>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67192" y="1484910"/>
            <a:ext cx="2862000" cy="412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a:extLst>
              <a:ext uri="{FF2B5EF4-FFF2-40B4-BE49-F238E27FC236}">
                <a16:creationId xmlns:a16="http://schemas.microsoft.com/office/drawing/2014/main" id="{34C6C7B0-EBA2-4B52-B90D-9C24926E2901}"/>
              </a:ext>
            </a:extLst>
          </p:cNvPr>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16205" y="1521351"/>
            <a:ext cx="2862000" cy="412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7299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FBCD6-48A7-4420-BBD7-E317431893D7}"/>
              </a:ext>
            </a:extLst>
          </p:cNvPr>
          <p:cNvSpPr>
            <a:spLocks noGrp="1"/>
          </p:cNvSpPr>
          <p:nvPr>
            <p:ph type="title"/>
          </p:nvPr>
        </p:nvSpPr>
        <p:spPr/>
        <p:txBody>
          <a:bodyPr>
            <a:normAutofit/>
          </a:bodyPr>
          <a:lstStyle/>
          <a:p>
            <a:r>
              <a:rPr lang="es-ES" dirty="0"/>
              <a:t>1. </a:t>
            </a:r>
            <a:endParaRPr lang="en-GB" dirty="0"/>
          </a:p>
        </p:txBody>
      </p:sp>
      <p:sp>
        <p:nvSpPr>
          <p:cNvPr id="3" name="Content Placeholder 2">
            <a:extLst>
              <a:ext uri="{FF2B5EF4-FFF2-40B4-BE49-F238E27FC236}">
                <a16:creationId xmlns:a16="http://schemas.microsoft.com/office/drawing/2014/main" id="{BBED1D76-8227-466A-9C3D-FD714FF01972}"/>
              </a:ext>
            </a:extLst>
          </p:cNvPr>
          <p:cNvSpPr>
            <a:spLocks noGrp="1"/>
          </p:cNvSpPr>
          <p:nvPr>
            <p:ph idx="1"/>
          </p:nvPr>
        </p:nvSpPr>
        <p:spPr>
          <a:xfrm>
            <a:off x="8826500" y="3669030"/>
            <a:ext cx="3365500" cy="4351338"/>
          </a:xfrm>
        </p:spPr>
        <p:txBody>
          <a:bodyPr/>
          <a:lstStyle/>
          <a:p>
            <a:r>
              <a:rPr lang="es-ES" dirty="0"/>
              <a:t>Small: </a:t>
            </a:r>
            <a:r>
              <a:rPr lang="es-ES" dirty="0" err="1"/>
              <a:t>biogas</a:t>
            </a:r>
            <a:r>
              <a:rPr lang="es-ES" dirty="0"/>
              <a:t>, PV, </a:t>
            </a:r>
            <a:r>
              <a:rPr lang="es-ES" dirty="0" err="1"/>
              <a:t>solarthermal</a:t>
            </a:r>
            <a:endParaRPr lang="es-ES" dirty="0"/>
          </a:p>
          <a:p>
            <a:r>
              <a:rPr lang="es-ES" dirty="0"/>
              <a:t>Medium: solar </a:t>
            </a:r>
            <a:r>
              <a:rPr lang="es-ES" dirty="0" err="1"/>
              <a:t>power</a:t>
            </a:r>
            <a:r>
              <a:rPr lang="es-ES" dirty="0"/>
              <a:t> </a:t>
            </a:r>
            <a:r>
              <a:rPr lang="es-ES" dirty="0" err="1"/>
              <a:t>plants</a:t>
            </a:r>
            <a:r>
              <a:rPr lang="es-ES" dirty="0"/>
              <a:t>, </a:t>
            </a:r>
            <a:r>
              <a:rPr lang="es-ES" dirty="0" err="1"/>
              <a:t>Wind</a:t>
            </a:r>
            <a:r>
              <a:rPr lang="es-ES" dirty="0"/>
              <a:t> </a:t>
            </a:r>
            <a:r>
              <a:rPr lang="es-ES" dirty="0" err="1"/>
              <a:t>on</a:t>
            </a:r>
            <a:r>
              <a:rPr lang="es-ES" dirty="0"/>
              <a:t>/off-shore, CCGT</a:t>
            </a:r>
          </a:p>
          <a:p>
            <a:r>
              <a:rPr lang="es-ES" dirty="0" err="1"/>
              <a:t>Large</a:t>
            </a:r>
            <a:r>
              <a:rPr lang="es-ES" dirty="0"/>
              <a:t>, nuclear, CCGT</a:t>
            </a:r>
          </a:p>
          <a:p>
            <a:endParaRPr lang="es-ES" dirty="0"/>
          </a:p>
        </p:txBody>
      </p:sp>
      <p:sp>
        <p:nvSpPr>
          <p:cNvPr id="6" name="Rectangle 5">
            <a:extLst>
              <a:ext uri="{FF2B5EF4-FFF2-40B4-BE49-F238E27FC236}">
                <a16:creationId xmlns:a16="http://schemas.microsoft.com/office/drawing/2014/main" id="{1710A5FB-E76F-4CB2-8D4E-1900DF6DE5A4}"/>
              </a:ext>
            </a:extLst>
          </p:cNvPr>
          <p:cNvSpPr/>
          <p:nvPr/>
        </p:nvSpPr>
        <p:spPr>
          <a:xfrm>
            <a:off x="4795520" y="3266440"/>
            <a:ext cx="838200" cy="80518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aa-ET"/>
          </a:p>
        </p:txBody>
      </p:sp>
      <p:sp>
        <p:nvSpPr>
          <p:cNvPr id="5" name="Rectangle 4">
            <a:extLst>
              <a:ext uri="{FF2B5EF4-FFF2-40B4-BE49-F238E27FC236}">
                <a16:creationId xmlns:a16="http://schemas.microsoft.com/office/drawing/2014/main" id="{BF983969-2516-4E63-8E07-B9E56C3FBA4A}"/>
              </a:ext>
            </a:extLst>
          </p:cNvPr>
          <p:cNvSpPr/>
          <p:nvPr/>
        </p:nvSpPr>
        <p:spPr>
          <a:xfrm>
            <a:off x="668054" y="1044357"/>
            <a:ext cx="6096000" cy="4770537"/>
          </a:xfrm>
          <a:prstGeom prst="rect">
            <a:avLst/>
          </a:prstGeom>
        </p:spPr>
        <p:txBody>
          <a:bodyPr>
            <a:spAutoFit/>
          </a:bodyPr>
          <a:lstStyle/>
          <a:p>
            <a:r>
              <a:rPr lang="es-ES" dirty="0" err="1">
                <a:sym typeface="Wingdings" panose="05000000000000000000" pitchFamily="2" charset="2"/>
              </a:rPr>
              <a:t>Variety</a:t>
            </a:r>
            <a:r>
              <a:rPr lang="es-ES" dirty="0">
                <a:sym typeface="Wingdings" panose="05000000000000000000" pitchFamily="2" charset="2"/>
              </a:rPr>
              <a:t> of </a:t>
            </a:r>
            <a:r>
              <a:rPr lang="es-ES" dirty="0" err="1">
                <a:sym typeface="Wingdings" panose="05000000000000000000" pitchFamily="2" charset="2"/>
              </a:rPr>
              <a:t>generation</a:t>
            </a:r>
            <a:r>
              <a:rPr lang="es-ES" dirty="0">
                <a:sym typeface="Wingdings" panose="05000000000000000000" pitchFamily="2" charset="2"/>
              </a:rPr>
              <a:t> </a:t>
            </a:r>
            <a:r>
              <a:rPr lang="es-ES" dirty="0" err="1">
                <a:sym typeface="Wingdings" panose="05000000000000000000" pitchFamily="2" charset="2"/>
              </a:rPr>
              <a:t>sources</a:t>
            </a:r>
            <a:r>
              <a:rPr lang="es-ES" dirty="0">
                <a:sym typeface="Wingdings" panose="05000000000000000000" pitchFamily="2" charset="2"/>
              </a:rPr>
              <a:t> in </a:t>
            </a:r>
            <a:r>
              <a:rPr lang="es-ES" dirty="0" err="1">
                <a:sym typeface="Wingdings" panose="05000000000000000000" pitchFamily="2" charset="2"/>
              </a:rPr>
              <a:t>size</a:t>
            </a:r>
            <a:r>
              <a:rPr lang="es-ES" dirty="0">
                <a:sym typeface="Wingdings" panose="05000000000000000000" pitchFamily="2" charset="2"/>
              </a:rPr>
              <a:t>, </a:t>
            </a:r>
            <a:r>
              <a:rPr lang="es-ES" dirty="0" err="1">
                <a:sym typeface="Wingdings" panose="05000000000000000000" pitchFamily="2" charset="2"/>
              </a:rPr>
              <a:t>both</a:t>
            </a:r>
            <a:endParaRPr lang="en-GB" dirty="0"/>
          </a:p>
        </p:txBody>
      </p:sp>
      <p:pic>
        <p:nvPicPr>
          <p:cNvPr id="7" name="Content Placeholder 4" descr="A picture containing text, map&#10;&#10;Description generated with very high confidence">
            <a:extLst>
              <a:ext uri="{FF2B5EF4-FFF2-40B4-BE49-F238E27FC236}">
                <a16:creationId xmlns:a16="http://schemas.microsoft.com/office/drawing/2014/main" id="{DDD3B779-C959-42F8-BFDB-D8977D5D86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3225"/>
            <a:ext cx="12192000" cy="6858000"/>
          </a:xfrm>
          <a:prstGeom prst="rect">
            <a:avLst/>
          </a:prstGeom>
        </p:spPr>
      </p:pic>
    </p:spTree>
    <p:extLst>
      <p:ext uri="{BB962C8B-B14F-4D97-AF65-F5344CB8AC3E}">
        <p14:creationId xmlns:p14="http://schemas.microsoft.com/office/powerpoint/2010/main" val="4232700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map, text&#10;&#10;Description generated with high confidence">
            <a:extLst>
              <a:ext uri="{FF2B5EF4-FFF2-40B4-BE49-F238E27FC236}">
                <a16:creationId xmlns:a16="http://schemas.microsoft.com/office/drawing/2014/main" id="{3522CEEF-9D99-489D-94FA-B48CEDFC994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140137" y="23673"/>
            <a:ext cx="7615625" cy="1738948"/>
          </a:xfrm>
          <a:prstGeom prst="rect">
            <a:avLst/>
          </a:prstGeom>
        </p:spPr>
      </p:pic>
      <p:pic>
        <p:nvPicPr>
          <p:cNvPr id="5" name="Picture 4" descr="A picture containing map, text&#10;&#10;Description generated with high confidence">
            <a:extLst>
              <a:ext uri="{FF2B5EF4-FFF2-40B4-BE49-F238E27FC236}">
                <a16:creationId xmlns:a16="http://schemas.microsoft.com/office/drawing/2014/main" id="{A193802B-BB7C-447A-9E8E-4E3C750B020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45386" y="1690527"/>
            <a:ext cx="7164532" cy="3201987"/>
          </a:xfrm>
          <a:prstGeom prst="roundRect">
            <a:avLst/>
          </a:prstGeom>
        </p:spPr>
      </p:pic>
      <p:pic>
        <p:nvPicPr>
          <p:cNvPr id="6" name="Picture 5" descr="A picture containing map, text&#10;&#10;Description generated with high confidence">
            <a:extLst>
              <a:ext uri="{FF2B5EF4-FFF2-40B4-BE49-F238E27FC236}">
                <a16:creationId xmlns:a16="http://schemas.microsoft.com/office/drawing/2014/main" id="{9282A9A7-6170-42A7-9559-F9E33A97667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37041" y="4980987"/>
            <a:ext cx="6851127" cy="1965486"/>
          </a:xfrm>
          <a:prstGeom prst="rect">
            <a:avLst/>
          </a:prstGeom>
        </p:spPr>
      </p:pic>
      <p:pic>
        <p:nvPicPr>
          <p:cNvPr id="3" name="Picture 2">
            <a:extLst>
              <a:ext uri="{FF2B5EF4-FFF2-40B4-BE49-F238E27FC236}">
                <a16:creationId xmlns:a16="http://schemas.microsoft.com/office/drawing/2014/main" id="{E0F8D2F1-2871-4552-814E-A1931D05641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3911" y="95766"/>
            <a:ext cx="3443494" cy="5212834"/>
          </a:xfrm>
          <a:prstGeom prst="rect">
            <a:avLst/>
          </a:prstGeom>
        </p:spPr>
      </p:pic>
      <p:pic>
        <p:nvPicPr>
          <p:cNvPr id="7" name="Picture 6">
            <a:extLst>
              <a:ext uri="{FF2B5EF4-FFF2-40B4-BE49-F238E27FC236}">
                <a16:creationId xmlns:a16="http://schemas.microsoft.com/office/drawing/2014/main" id="{AE8F4744-CB2E-40AE-BEE5-A8831AF90FC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982685" y="3766329"/>
            <a:ext cx="2379214" cy="2923311"/>
          </a:xfrm>
          <a:prstGeom prst="rect">
            <a:avLst/>
          </a:prstGeom>
        </p:spPr>
      </p:pic>
    </p:spTree>
    <p:extLst>
      <p:ext uri="{BB962C8B-B14F-4D97-AF65-F5344CB8AC3E}">
        <p14:creationId xmlns:p14="http://schemas.microsoft.com/office/powerpoint/2010/main" val="265047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05AA7DFD-68AE-4F0E-950B-152752881531}"/>
              </a:ext>
            </a:extLst>
          </p:cNvPr>
          <p:cNvPicPr>
            <a:picLocks noChangeAspect="1"/>
          </p:cNvPicPr>
          <p:nvPr/>
        </p:nvPicPr>
        <p:blipFill>
          <a:blip r:embed="rId2"/>
          <a:stretch>
            <a:fillRect/>
          </a:stretch>
        </p:blipFill>
        <p:spPr>
          <a:xfrm>
            <a:off x="826110" y="2071730"/>
            <a:ext cx="7962900" cy="4533900"/>
          </a:xfrm>
          <a:prstGeom prst="rect">
            <a:avLst/>
          </a:prstGeom>
        </p:spPr>
      </p:pic>
      <p:sp>
        <p:nvSpPr>
          <p:cNvPr id="2" name="Title 1">
            <a:extLst>
              <a:ext uri="{FF2B5EF4-FFF2-40B4-BE49-F238E27FC236}">
                <a16:creationId xmlns:a16="http://schemas.microsoft.com/office/drawing/2014/main" id="{A6F7AC72-D812-4183-A767-AD0CCBA449CA}"/>
              </a:ext>
            </a:extLst>
          </p:cNvPr>
          <p:cNvSpPr>
            <a:spLocks noGrp="1"/>
          </p:cNvSpPr>
          <p:nvPr>
            <p:ph type="title"/>
          </p:nvPr>
        </p:nvSpPr>
        <p:spPr>
          <a:xfrm>
            <a:off x="2848186" y="0"/>
            <a:ext cx="10972800" cy="936625"/>
          </a:xfrm>
        </p:spPr>
        <p:txBody>
          <a:bodyPr/>
          <a:lstStyle/>
          <a:p>
            <a:r>
              <a:rPr lang="en-US" dirty="0"/>
              <a:t>Roadmap &amp; Implementation Plan (IP)</a:t>
            </a:r>
          </a:p>
        </p:txBody>
      </p:sp>
      <p:sp>
        <p:nvSpPr>
          <p:cNvPr id="3" name="Content Placeholder 2">
            <a:extLst>
              <a:ext uri="{FF2B5EF4-FFF2-40B4-BE49-F238E27FC236}">
                <a16:creationId xmlns:a16="http://schemas.microsoft.com/office/drawing/2014/main" id="{5B0BCACE-F5C8-448C-905B-8362128509B6}"/>
              </a:ext>
            </a:extLst>
          </p:cNvPr>
          <p:cNvSpPr>
            <a:spLocks noGrp="1"/>
          </p:cNvSpPr>
          <p:nvPr>
            <p:ph idx="1"/>
          </p:nvPr>
        </p:nvSpPr>
        <p:spPr>
          <a:xfrm>
            <a:off x="165265" y="983448"/>
            <a:ext cx="4242318" cy="1485321"/>
          </a:xfrm>
          <a:ln w="57150">
            <a:solidFill>
              <a:schemeClr val="accent1"/>
            </a:solidFill>
          </a:ln>
        </p:spPr>
        <p:txBody>
          <a:bodyPr>
            <a:noAutofit/>
          </a:bodyPr>
          <a:lstStyle/>
          <a:p>
            <a:pPr indent="0">
              <a:lnSpc>
                <a:spcPct val="100000"/>
              </a:lnSpc>
              <a:buNone/>
            </a:pPr>
            <a:r>
              <a:rPr lang="en-US" sz="1800" b="1" i="0" dirty="0">
                <a:solidFill>
                  <a:schemeClr val="tx1"/>
                </a:solidFill>
                <a:latin typeface="+mn-lt"/>
                <a:cs typeface="+mn-cs"/>
              </a:rPr>
              <a:t>The </a:t>
            </a:r>
            <a:r>
              <a:rPr lang="en-US" sz="1800" b="1" i="0" dirty="0">
                <a:solidFill>
                  <a:srgbClr val="E9994E"/>
                </a:solidFill>
                <a:latin typeface="+mn-lt"/>
                <a:cs typeface="+mn-cs"/>
              </a:rPr>
              <a:t>ETIP SNET R&amp;I Roadmap 2020-2030 </a:t>
            </a:r>
            <a:r>
              <a:rPr lang="en-US" sz="1800" b="1" i="0" dirty="0">
                <a:solidFill>
                  <a:schemeClr val="tx1"/>
                </a:solidFill>
                <a:latin typeface="+mn-lt"/>
                <a:cs typeface="+mn-cs"/>
              </a:rPr>
              <a:t>describes the 10-year path towards this future. The Roadmap has been updated at the end of 2022. </a:t>
            </a:r>
          </a:p>
        </p:txBody>
      </p:sp>
      <p:sp>
        <p:nvSpPr>
          <p:cNvPr id="4" name="TextBox 3">
            <a:extLst>
              <a:ext uri="{FF2B5EF4-FFF2-40B4-BE49-F238E27FC236}">
                <a16:creationId xmlns:a16="http://schemas.microsoft.com/office/drawing/2014/main" id="{7128FB22-29A3-4ABF-BB3B-7CD7D1EA7852}"/>
              </a:ext>
            </a:extLst>
          </p:cNvPr>
          <p:cNvSpPr txBox="1"/>
          <p:nvPr/>
        </p:nvSpPr>
        <p:spPr>
          <a:xfrm>
            <a:off x="8789010" y="2389258"/>
            <a:ext cx="3237725" cy="1754326"/>
          </a:xfrm>
          <a:prstGeom prst="rect">
            <a:avLst/>
          </a:prstGeom>
          <a:noFill/>
          <a:ln w="57150">
            <a:solidFill>
              <a:schemeClr val="accent1"/>
            </a:solidFill>
          </a:ln>
        </p:spPr>
        <p:txBody>
          <a:bodyPr wrap="square" rtlCol="0">
            <a:spAutoFit/>
          </a:bodyPr>
          <a:lstStyle/>
          <a:p>
            <a:r>
              <a:rPr lang="en-US" sz="1800" dirty="0">
                <a:solidFill>
                  <a:schemeClr val="tx1"/>
                </a:solidFill>
                <a:latin typeface="+mn-lt"/>
              </a:rPr>
              <a:t>The ETIP SNET </a:t>
            </a:r>
            <a:r>
              <a:rPr lang="en-US" sz="1800" dirty="0">
                <a:solidFill>
                  <a:srgbClr val="008FD5"/>
                </a:solidFill>
                <a:latin typeface="+mn-lt"/>
              </a:rPr>
              <a:t>Implementation Plan 2022-2025 </a:t>
            </a:r>
            <a:r>
              <a:rPr lang="en-US" sz="1800" dirty="0">
                <a:solidFill>
                  <a:schemeClr val="tx1"/>
                </a:solidFill>
                <a:latin typeface="+mn-lt"/>
              </a:rPr>
              <a:t>outlines in detail the priority R&amp;I needs for the next four years 2022-2025.</a:t>
            </a:r>
          </a:p>
        </p:txBody>
      </p:sp>
    </p:spTree>
    <p:extLst>
      <p:ext uri="{BB962C8B-B14F-4D97-AF65-F5344CB8AC3E}">
        <p14:creationId xmlns:p14="http://schemas.microsoft.com/office/powerpoint/2010/main" val="3507565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FD96F-23BF-49B1-85BF-373AD3E9CD0A}"/>
              </a:ext>
            </a:extLst>
          </p:cNvPr>
          <p:cNvSpPr>
            <a:spLocks noGrp="1"/>
          </p:cNvSpPr>
          <p:nvPr>
            <p:ph type="title"/>
          </p:nvPr>
        </p:nvSpPr>
        <p:spPr>
          <a:xfrm>
            <a:off x="81274" y="89199"/>
            <a:ext cx="10972800" cy="936625"/>
          </a:xfrm>
        </p:spPr>
        <p:txBody>
          <a:bodyPr/>
          <a:lstStyle/>
          <a:p>
            <a:r>
              <a:rPr lang="en-US" dirty="0"/>
              <a:t>Main Drivers of the Roadmap and the IP</a:t>
            </a:r>
            <a:endParaRPr lang="en-GB" dirty="0"/>
          </a:p>
        </p:txBody>
      </p:sp>
      <p:sp>
        <p:nvSpPr>
          <p:cNvPr id="4" name="Rectangle 3">
            <a:extLst>
              <a:ext uri="{FF2B5EF4-FFF2-40B4-BE49-F238E27FC236}">
                <a16:creationId xmlns:a16="http://schemas.microsoft.com/office/drawing/2014/main" id="{14169E0C-6AE2-4E46-99E5-B94382080A1C}"/>
              </a:ext>
            </a:extLst>
          </p:cNvPr>
          <p:cNvSpPr/>
          <p:nvPr/>
        </p:nvSpPr>
        <p:spPr>
          <a:xfrm>
            <a:off x="0" y="2105625"/>
            <a:ext cx="6096000" cy="40787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8432DAB-1ECD-4370-8852-AB274F302EB7}"/>
              </a:ext>
            </a:extLst>
          </p:cNvPr>
          <p:cNvSpPr/>
          <p:nvPr/>
        </p:nvSpPr>
        <p:spPr>
          <a:xfrm>
            <a:off x="6098120" y="1280317"/>
            <a:ext cx="6096000" cy="4181704"/>
          </a:xfrm>
          <a:prstGeom prst="rect">
            <a:avLst/>
          </a:prstGeom>
          <a:solidFill>
            <a:schemeClr val="accent1">
              <a:lumMod val="75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A46B1F72-6644-4D5F-8234-1AC7CF5C74A6}"/>
              </a:ext>
            </a:extLst>
          </p:cNvPr>
          <p:cNvGrpSpPr/>
          <p:nvPr/>
        </p:nvGrpSpPr>
        <p:grpSpPr>
          <a:xfrm>
            <a:off x="4211884" y="2105625"/>
            <a:ext cx="3869270" cy="3355975"/>
            <a:chOff x="4162425" y="1835149"/>
            <a:chExt cx="3869270" cy="3355975"/>
          </a:xfrm>
        </p:grpSpPr>
        <p:sp>
          <p:nvSpPr>
            <p:cNvPr id="7" name="Rectangle 6">
              <a:extLst>
                <a:ext uri="{FF2B5EF4-FFF2-40B4-BE49-F238E27FC236}">
                  <a16:creationId xmlns:a16="http://schemas.microsoft.com/office/drawing/2014/main" id="{0DE37C0E-50C4-4051-B87D-152E5D30B572}"/>
                </a:ext>
              </a:extLst>
            </p:cNvPr>
            <p:cNvSpPr/>
            <p:nvPr/>
          </p:nvSpPr>
          <p:spPr>
            <a:xfrm>
              <a:off x="4162425" y="1835149"/>
              <a:ext cx="1935695" cy="3355975"/>
            </a:xfrm>
            <a:prstGeom prst="rect">
              <a:avLst/>
            </a:prstGeom>
            <a:solidFill>
              <a:srgbClr val="26262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2CAB9F8-D57D-4D0F-B6FA-E10760AC2BD0}"/>
                </a:ext>
              </a:extLst>
            </p:cNvPr>
            <p:cNvSpPr/>
            <p:nvPr/>
          </p:nvSpPr>
          <p:spPr>
            <a:xfrm>
              <a:off x="6096000" y="1835149"/>
              <a:ext cx="1935695" cy="3355975"/>
            </a:xfrm>
            <a:prstGeom prst="rect">
              <a:avLst/>
            </a:prstGeom>
            <a:solidFill>
              <a:srgbClr val="26262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8">
            <a:extLst>
              <a:ext uri="{FF2B5EF4-FFF2-40B4-BE49-F238E27FC236}">
                <a16:creationId xmlns:a16="http://schemas.microsoft.com/office/drawing/2014/main" id="{2FC6525B-9B22-4369-8820-A6189C7A1CE1}"/>
              </a:ext>
            </a:extLst>
          </p:cNvPr>
          <p:cNvPicPr>
            <a:picLocks noChangeAspect="1"/>
          </p:cNvPicPr>
          <p:nvPr/>
        </p:nvPicPr>
        <p:blipFill>
          <a:blip r:embed="rId2"/>
          <a:stretch>
            <a:fillRect/>
          </a:stretch>
        </p:blipFill>
        <p:spPr>
          <a:xfrm>
            <a:off x="5855722" y="3836065"/>
            <a:ext cx="2216950" cy="1625746"/>
          </a:xfrm>
          <a:prstGeom prst="rect">
            <a:avLst/>
          </a:prstGeom>
        </p:spPr>
      </p:pic>
      <p:pic>
        <p:nvPicPr>
          <p:cNvPr id="10" name="Picture 9">
            <a:extLst>
              <a:ext uri="{FF2B5EF4-FFF2-40B4-BE49-F238E27FC236}">
                <a16:creationId xmlns:a16="http://schemas.microsoft.com/office/drawing/2014/main" id="{57E9ACE9-70D6-45F3-B00C-EBBE906D7B4D}"/>
              </a:ext>
            </a:extLst>
          </p:cNvPr>
          <p:cNvPicPr>
            <a:picLocks noChangeAspect="1"/>
          </p:cNvPicPr>
          <p:nvPr/>
        </p:nvPicPr>
        <p:blipFill>
          <a:blip r:embed="rId3"/>
          <a:stretch>
            <a:fillRect/>
          </a:stretch>
        </p:blipFill>
        <p:spPr>
          <a:xfrm>
            <a:off x="4211883" y="2105624"/>
            <a:ext cx="2174581" cy="1720509"/>
          </a:xfrm>
          <a:prstGeom prst="rect">
            <a:avLst/>
          </a:prstGeom>
        </p:spPr>
      </p:pic>
      <p:sp>
        <p:nvSpPr>
          <p:cNvPr id="11" name="TextBox 10">
            <a:extLst>
              <a:ext uri="{FF2B5EF4-FFF2-40B4-BE49-F238E27FC236}">
                <a16:creationId xmlns:a16="http://schemas.microsoft.com/office/drawing/2014/main" id="{D9220193-E046-4751-A240-2061D89BFE11}"/>
              </a:ext>
            </a:extLst>
          </p:cNvPr>
          <p:cNvSpPr txBox="1"/>
          <p:nvPr/>
        </p:nvSpPr>
        <p:spPr>
          <a:xfrm>
            <a:off x="184796" y="2713854"/>
            <a:ext cx="3973069" cy="2862322"/>
          </a:xfrm>
          <a:prstGeom prst="rect">
            <a:avLst/>
          </a:prstGeom>
          <a:noFill/>
        </p:spPr>
        <p:txBody>
          <a:bodyPr wrap="square" rtlCol="0">
            <a:spAutoFit/>
          </a:bodyPr>
          <a:lstStyle/>
          <a:p>
            <a:pPr marL="342900" indent="-342900">
              <a:buFont typeface="Arial" panose="020B0604020202020204" pitchFamily="34" charset="0"/>
              <a:buChar char="•"/>
            </a:pPr>
            <a:r>
              <a:rPr lang="en-GB" sz="2000" b="1" dirty="0">
                <a:solidFill>
                  <a:schemeClr val="tx1"/>
                </a:solidFill>
              </a:rPr>
              <a:t>Decarbonisation of </a:t>
            </a:r>
            <a:r>
              <a:rPr lang="en-GB" sz="2000" dirty="0">
                <a:solidFill>
                  <a:schemeClr val="tx1"/>
                </a:solidFill>
              </a:rPr>
              <a:t>energy systems,</a:t>
            </a:r>
          </a:p>
          <a:p>
            <a:r>
              <a:rPr lang="en-GB" sz="2000" dirty="0">
                <a:solidFill>
                  <a:schemeClr val="tx1"/>
                </a:solidFill>
              </a:rPr>
              <a:t>    transport, industry,                          </a:t>
            </a:r>
          </a:p>
          <a:p>
            <a:r>
              <a:rPr lang="en-GB" sz="2000" dirty="0">
                <a:solidFill>
                  <a:schemeClr val="tx1"/>
                </a:solidFill>
              </a:rPr>
              <a:t>    and building </a:t>
            </a:r>
            <a:r>
              <a:rPr lang="en-GB" sz="2000" b="1" dirty="0">
                <a:solidFill>
                  <a:schemeClr val="tx1"/>
                </a:solidFill>
              </a:rPr>
              <a:t>stock </a:t>
            </a:r>
          </a:p>
          <a:p>
            <a:endParaRPr lang="en-GB" sz="2000" b="1" dirty="0">
              <a:solidFill>
                <a:schemeClr val="tx1"/>
              </a:solidFill>
            </a:endParaRPr>
          </a:p>
          <a:p>
            <a:pPr marL="342900" indent="-342900">
              <a:buFont typeface="Arial" panose="020B0604020202020204" pitchFamily="34" charset="0"/>
              <a:buChar char="•"/>
            </a:pPr>
            <a:r>
              <a:rPr lang="en-GB" sz="2000" b="1" dirty="0">
                <a:solidFill>
                  <a:schemeClr val="tx1"/>
                </a:solidFill>
              </a:rPr>
              <a:t>Involvement of consumers and citizen communities in energy systems</a:t>
            </a:r>
          </a:p>
        </p:txBody>
      </p:sp>
      <p:sp>
        <p:nvSpPr>
          <p:cNvPr id="13" name="TextBox 12">
            <a:extLst>
              <a:ext uri="{FF2B5EF4-FFF2-40B4-BE49-F238E27FC236}">
                <a16:creationId xmlns:a16="http://schemas.microsoft.com/office/drawing/2014/main" id="{A26E6789-9FC9-4065-92C8-02CE7716ABF5}"/>
              </a:ext>
            </a:extLst>
          </p:cNvPr>
          <p:cNvSpPr txBox="1"/>
          <p:nvPr/>
        </p:nvSpPr>
        <p:spPr>
          <a:xfrm>
            <a:off x="8128493" y="1690216"/>
            <a:ext cx="4164546" cy="3170099"/>
          </a:xfrm>
          <a:prstGeom prst="rect">
            <a:avLst/>
          </a:prstGeom>
          <a:noFill/>
        </p:spPr>
        <p:txBody>
          <a:bodyPr wrap="square" rtlCol="0">
            <a:spAutoFit/>
          </a:bodyPr>
          <a:lstStyle/>
          <a:p>
            <a:pPr marL="342900" indent="-342900">
              <a:buFont typeface="Arial" panose="020B0604020202020204" pitchFamily="34" charset="0"/>
              <a:buChar char="•"/>
            </a:pPr>
            <a:r>
              <a:rPr lang="en-GB" sz="2000" b="1" dirty="0">
                <a:solidFill>
                  <a:schemeClr val="tx1"/>
                </a:solidFill>
              </a:rPr>
              <a:t>Digitalisation as key enabler of the environmental transition and participative energy markets </a:t>
            </a:r>
          </a:p>
          <a:p>
            <a:pPr marL="342900" indent="-342900">
              <a:buFont typeface="Arial" panose="020B0604020202020204" pitchFamily="34" charset="0"/>
              <a:buChar char="•"/>
            </a:pPr>
            <a:endParaRPr lang="en-GB" sz="2000" b="1" dirty="0">
              <a:solidFill>
                <a:schemeClr val="tx1"/>
              </a:solidFill>
            </a:endParaRPr>
          </a:p>
          <a:p>
            <a:pPr marL="342900" indent="-342900">
              <a:buFont typeface="Arial" panose="020B0604020202020204" pitchFamily="34" charset="0"/>
              <a:buChar char="•"/>
            </a:pPr>
            <a:r>
              <a:rPr lang="en-GB" sz="2000" b="1" dirty="0">
                <a:solidFill>
                  <a:schemeClr val="tx1"/>
                </a:solidFill>
              </a:rPr>
              <a:t>Reliability, adaptability and resilience of the integrated energy systems</a:t>
            </a:r>
          </a:p>
        </p:txBody>
      </p:sp>
      <p:sp>
        <p:nvSpPr>
          <p:cNvPr id="3" name="TextBox 2">
            <a:extLst>
              <a:ext uri="{FF2B5EF4-FFF2-40B4-BE49-F238E27FC236}">
                <a16:creationId xmlns:a16="http://schemas.microsoft.com/office/drawing/2014/main" id="{38F716DF-D23B-29A9-E260-659C70675143}"/>
              </a:ext>
            </a:extLst>
          </p:cNvPr>
          <p:cNvSpPr txBox="1"/>
          <p:nvPr/>
        </p:nvSpPr>
        <p:spPr>
          <a:xfrm>
            <a:off x="8128493" y="5461600"/>
            <a:ext cx="2216950" cy="954107"/>
          </a:xfrm>
          <a:prstGeom prst="rect">
            <a:avLst/>
          </a:prstGeom>
          <a:noFill/>
        </p:spPr>
        <p:txBody>
          <a:bodyPr wrap="square" rtlCol="0">
            <a:spAutoFit/>
          </a:bodyPr>
          <a:lstStyle/>
          <a:p>
            <a:r>
              <a:rPr lang="en-US" sz="2800" dirty="0"/>
              <a:t>REPOWER EU</a:t>
            </a:r>
          </a:p>
        </p:txBody>
      </p:sp>
    </p:spTree>
    <p:extLst>
      <p:ext uri="{BB962C8B-B14F-4D97-AF65-F5344CB8AC3E}">
        <p14:creationId xmlns:p14="http://schemas.microsoft.com/office/powerpoint/2010/main" val="298969624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469e381-2e56-4bc8-934e-15631d0ce664">
      <Terms xmlns="http://schemas.microsoft.com/office/infopath/2007/PartnerControls"/>
    </lcf76f155ced4ddcb4097134ff3c332f>
    <TaxCatchAll xmlns="083d7ae3-fc98-489f-bd2e-813eaf20037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033D1C11DB8EF41A8DE8E92B3CC94CD" ma:contentTypeVersion="16" ma:contentTypeDescription="Create a new document." ma:contentTypeScope="" ma:versionID="6aa84d54b88f0061119ef0c59c467000">
  <xsd:schema xmlns:xsd="http://www.w3.org/2001/XMLSchema" xmlns:xs="http://www.w3.org/2001/XMLSchema" xmlns:p="http://schemas.microsoft.com/office/2006/metadata/properties" xmlns:ns2="d469e381-2e56-4bc8-934e-15631d0ce664" xmlns:ns3="83bf6300-f0f4-46ac-a898-f54b342f77b4" xmlns:ns4="083d7ae3-fc98-489f-bd2e-813eaf20037a" targetNamespace="http://schemas.microsoft.com/office/2006/metadata/properties" ma:root="true" ma:fieldsID="c8b6c4a5044b0bb578b5cad9605f8dee" ns2:_="" ns3:_="" ns4:_="">
    <xsd:import namespace="d469e381-2e56-4bc8-934e-15631d0ce664"/>
    <xsd:import namespace="83bf6300-f0f4-46ac-a898-f54b342f77b4"/>
    <xsd:import namespace="083d7ae3-fc98-489f-bd2e-813eaf20037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4: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69e381-2e56-4bc8-934e-15631d0ce6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a692af8-4c5e-4727-a888-7d4550df9bdb"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bf6300-f0f4-46ac-a898-f54b342f77b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83d7ae3-fc98-489f-bd2e-813eaf20037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6200b31b-233f-4ee3-9a71-144474e3ceee}" ma:internalName="TaxCatchAll" ma:showField="CatchAllData" ma:web="83bf6300-f0f4-46ac-a898-f54b342f77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ADCA17-76B2-4FE5-89A8-4A2884400163}">
  <ds:schemaRefs>
    <ds:schemaRef ds:uri="http://schemas.microsoft.com/sharepoint/v3/contenttype/forms"/>
  </ds:schemaRefs>
</ds:datastoreItem>
</file>

<file path=customXml/itemProps2.xml><?xml version="1.0" encoding="utf-8"?>
<ds:datastoreItem xmlns:ds="http://schemas.openxmlformats.org/officeDocument/2006/customXml" ds:itemID="{E1F0D257-BC18-4B9F-BC32-544300A1D02D}">
  <ds:schemaRefs>
    <ds:schemaRef ds:uri="http://schemas.microsoft.com/office/infopath/2007/PartnerControls"/>
    <ds:schemaRef ds:uri="http://purl.org/dc/elements/1.1/"/>
    <ds:schemaRef ds:uri="http://schemas.microsoft.com/office/2006/metadata/properties"/>
    <ds:schemaRef ds:uri="d469e381-2e56-4bc8-934e-15631d0ce664"/>
    <ds:schemaRef ds:uri="http://schemas.microsoft.com/office/2006/documentManagement/types"/>
    <ds:schemaRef ds:uri="http://purl.org/dc/terms/"/>
    <ds:schemaRef ds:uri="http://schemas.openxmlformats.org/package/2006/metadata/core-properties"/>
    <ds:schemaRef ds:uri="http://purl.org/dc/dcmitype/"/>
    <ds:schemaRef ds:uri="83bf6300-f0f4-46ac-a898-f54b342f77b4"/>
    <ds:schemaRef ds:uri="http://www.w3.org/XML/1998/namespace"/>
  </ds:schemaRefs>
</ds:datastoreItem>
</file>

<file path=customXml/itemProps3.xml><?xml version="1.0" encoding="utf-8"?>
<ds:datastoreItem xmlns:ds="http://schemas.openxmlformats.org/officeDocument/2006/customXml" ds:itemID="{1067A35E-E0E4-41B6-AF0C-2228772D1BCB}"/>
</file>

<file path=docProps/app.xml><?xml version="1.0" encoding="utf-8"?>
<Properties xmlns="http://schemas.openxmlformats.org/officeDocument/2006/extended-properties" xmlns:vt="http://schemas.openxmlformats.org/officeDocument/2006/docPropsVTypes">
  <TotalTime>650</TotalTime>
  <Words>997</Words>
  <Application>Microsoft Office PowerPoint</Application>
  <PresentationFormat>Widescreen</PresentationFormat>
  <Paragraphs>140</Paragraphs>
  <Slides>21</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vt:lpstr>
      <vt:lpstr>Century Gothic</vt:lpstr>
      <vt:lpstr>Courier New</vt:lpstr>
      <vt:lpstr>EC Square Sans Pro</vt:lpstr>
      <vt:lpstr>Miso</vt:lpstr>
      <vt:lpstr>Verdana</vt:lpstr>
      <vt:lpstr>Wingdings</vt:lpstr>
      <vt:lpstr>Default Design</vt:lpstr>
      <vt:lpstr>CIGRE’s Contribution to ETIP SNET R&amp;I Roadmap</vt:lpstr>
      <vt:lpstr>ETIPs under the SET PLAN Umbrella</vt:lpstr>
      <vt:lpstr>ETIP Smart Networks for Energy Transition -  Goals and Structure</vt:lpstr>
      <vt:lpstr>PowerPoint Presentation</vt:lpstr>
      <vt:lpstr>ETIP SNET Main achievement for R&amp;I priorities</vt:lpstr>
      <vt:lpstr>1. </vt:lpstr>
      <vt:lpstr>PowerPoint Presentation</vt:lpstr>
      <vt:lpstr>Roadmap &amp; Implementation Plan (IP)</vt:lpstr>
      <vt:lpstr>Main Drivers of the Roadmap and the IP</vt:lpstr>
      <vt:lpstr>Inputs for Updating the RM and IP</vt:lpstr>
      <vt:lpstr>PowerPoint Presentation</vt:lpstr>
      <vt:lpstr>PowerPoint Presentation</vt:lpstr>
      <vt:lpstr>CIGRE - International Council on Large Electric Systems </vt:lpstr>
      <vt:lpstr>PowerPoint Presentation</vt:lpstr>
      <vt:lpstr>Implementation Plan Main Concepts</vt:lpstr>
      <vt:lpstr>High Level Use Cases</vt:lpstr>
      <vt:lpstr>High Level Use Cases</vt:lpstr>
      <vt:lpstr>Further Collaboration Between CIGRE and ETIP SNET</vt:lpstr>
      <vt:lpstr>PowerPoint Presentation</vt:lpstr>
      <vt:lpstr>PowerPoint Presentation</vt:lpstr>
      <vt:lpstr>Thank you for your attention!    Nikos Hatziargyriou nh@power.ece.ntua.gr      </vt:lpstr>
    </vt:vector>
  </TitlesOfParts>
  <Manager/>
  <Company>European Commission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European Commission</dc:creator>
  <cp:keywords/>
  <dc:description/>
  <cp:lastModifiedBy>Nikos Hatziargyriou</cp:lastModifiedBy>
  <cp:revision>27</cp:revision>
  <dcterms:created xsi:type="dcterms:W3CDTF">2011-10-28T10:25:18Z</dcterms:created>
  <dcterms:modified xsi:type="dcterms:W3CDTF">2023-01-18T22:43:04Z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0x010100F033D1C11DB8EF41A8DE8E92B3CC94CD</vt:lpwstr>
  </property>
</Properties>
</file>